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34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1EC16-6820-4C7E-A912-CB7F802CAA9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C8C5B73-9446-432E-B257-14EAAA2350A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0151D03-46D2-4426-8EF4-4580FDA7F821}"/>
              </a:ext>
            </a:extLst>
          </p:cNvPr>
          <p:cNvSpPr>
            <a:spLocks noGrp="1"/>
          </p:cNvSpPr>
          <p:nvPr>
            <p:ph type="dt" sz="half" idx="10"/>
          </p:nvPr>
        </p:nvSpPr>
        <p:spPr/>
        <p:txBody>
          <a:bodyPr/>
          <a:lstStyle/>
          <a:p>
            <a:fld id="{024741F7-1A82-4272-B3E7-1A93485C0967}" type="datetimeFigureOut">
              <a:rPr lang="en-US" smtClean="0"/>
              <a:t>5/2/2022</a:t>
            </a:fld>
            <a:endParaRPr lang="en-US"/>
          </a:p>
        </p:txBody>
      </p:sp>
      <p:sp>
        <p:nvSpPr>
          <p:cNvPr id="5" name="Footer Placeholder 4">
            <a:extLst>
              <a:ext uri="{FF2B5EF4-FFF2-40B4-BE49-F238E27FC236}">
                <a16:creationId xmlns:a16="http://schemas.microsoft.com/office/drawing/2014/main" id="{78B52306-36C0-4F47-A870-020DC29D5C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FE5BC0-D78E-4453-9A3C-FFC2EF2CB90A}"/>
              </a:ext>
            </a:extLst>
          </p:cNvPr>
          <p:cNvSpPr>
            <a:spLocks noGrp="1"/>
          </p:cNvSpPr>
          <p:nvPr>
            <p:ph type="sldNum" sz="quarter" idx="12"/>
          </p:nvPr>
        </p:nvSpPr>
        <p:spPr/>
        <p:txBody>
          <a:bodyPr/>
          <a:lstStyle/>
          <a:p>
            <a:fld id="{918EAF83-090F-4C58-B9D3-ED763A6501FC}" type="slidenum">
              <a:rPr lang="en-US" smtClean="0"/>
              <a:t>‹#›</a:t>
            </a:fld>
            <a:endParaRPr lang="en-US"/>
          </a:p>
        </p:txBody>
      </p:sp>
    </p:spTree>
    <p:extLst>
      <p:ext uri="{BB962C8B-B14F-4D97-AF65-F5344CB8AC3E}">
        <p14:creationId xmlns:p14="http://schemas.microsoft.com/office/powerpoint/2010/main" val="4027877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95825-BB13-42DE-BB87-08EB3570E5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2FC87D8-FF71-438A-B14F-578CA2B6F02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077FF8-B4A9-4730-BAD8-331E01AEC2D6}"/>
              </a:ext>
            </a:extLst>
          </p:cNvPr>
          <p:cNvSpPr>
            <a:spLocks noGrp="1"/>
          </p:cNvSpPr>
          <p:nvPr>
            <p:ph type="dt" sz="half" idx="10"/>
          </p:nvPr>
        </p:nvSpPr>
        <p:spPr/>
        <p:txBody>
          <a:bodyPr/>
          <a:lstStyle/>
          <a:p>
            <a:fld id="{024741F7-1A82-4272-B3E7-1A93485C0967}" type="datetimeFigureOut">
              <a:rPr lang="en-US" smtClean="0"/>
              <a:t>5/2/2022</a:t>
            </a:fld>
            <a:endParaRPr lang="en-US"/>
          </a:p>
        </p:txBody>
      </p:sp>
      <p:sp>
        <p:nvSpPr>
          <p:cNvPr id="5" name="Footer Placeholder 4">
            <a:extLst>
              <a:ext uri="{FF2B5EF4-FFF2-40B4-BE49-F238E27FC236}">
                <a16:creationId xmlns:a16="http://schemas.microsoft.com/office/drawing/2014/main" id="{B2C3D44B-E80E-46A2-96DA-05C4128251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DFC819-FC58-45F9-AE7D-2BA2EB4DB317}"/>
              </a:ext>
            </a:extLst>
          </p:cNvPr>
          <p:cNvSpPr>
            <a:spLocks noGrp="1"/>
          </p:cNvSpPr>
          <p:nvPr>
            <p:ph type="sldNum" sz="quarter" idx="12"/>
          </p:nvPr>
        </p:nvSpPr>
        <p:spPr/>
        <p:txBody>
          <a:bodyPr/>
          <a:lstStyle/>
          <a:p>
            <a:fld id="{918EAF83-090F-4C58-B9D3-ED763A6501FC}" type="slidenum">
              <a:rPr lang="en-US" smtClean="0"/>
              <a:t>‹#›</a:t>
            </a:fld>
            <a:endParaRPr lang="en-US"/>
          </a:p>
        </p:txBody>
      </p:sp>
    </p:spTree>
    <p:extLst>
      <p:ext uri="{BB962C8B-B14F-4D97-AF65-F5344CB8AC3E}">
        <p14:creationId xmlns:p14="http://schemas.microsoft.com/office/powerpoint/2010/main" val="2401680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F2B32-6CB8-4656-B04C-664F0E2692F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95A844F-8C14-49B4-BCF6-72BCB39531C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AC902DF-97D8-4BB6-A8A7-4252B449F2F8}"/>
              </a:ext>
            </a:extLst>
          </p:cNvPr>
          <p:cNvSpPr>
            <a:spLocks noGrp="1"/>
          </p:cNvSpPr>
          <p:nvPr>
            <p:ph type="dt" sz="half" idx="10"/>
          </p:nvPr>
        </p:nvSpPr>
        <p:spPr/>
        <p:txBody>
          <a:bodyPr/>
          <a:lstStyle/>
          <a:p>
            <a:fld id="{024741F7-1A82-4272-B3E7-1A93485C0967}" type="datetimeFigureOut">
              <a:rPr lang="en-US" smtClean="0"/>
              <a:t>5/2/2022</a:t>
            </a:fld>
            <a:endParaRPr lang="en-US"/>
          </a:p>
        </p:txBody>
      </p:sp>
      <p:sp>
        <p:nvSpPr>
          <p:cNvPr id="5" name="Footer Placeholder 4">
            <a:extLst>
              <a:ext uri="{FF2B5EF4-FFF2-40B4-BE49-F238E27FC236}">
                <a16:creationId xmlns:a16="http://schemas.microsoft.com/office/drawing/2014/main" id="{4F6BDAA7-B1A4-4961-9953-48E29BCE1C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E50466-C90A-40E8-AA11-53EA11405FC0}"/>
              </a:ext>
            </a:extLst>
          </p:cNvPr>
          <p:cNvSpPr>
            <a:spLocks noGrp="1"/>
          </p:cNvSpPr>
          <p:nvPr>
            <p:ph type="sldNum" sz="quarter" idx="12"/>
          </p:nvPr>
        </p:nvSpPr>
        <p:spPr/>
        <p:txBody>
          <a:bodyPr/>
          <a:lstStyle/>
          <a:p>
            <a:fld id="{918EAF83-090F-4C58-B9D3-ED763A6501FC}" type="slidenum">
              <a:rPr lang="en-US" smtClean="0"/>
              <a:t>‹#›</a:t>
            </a:fld>
            <a:endParaRPr lang="en-US"/>
          </a:p>
        </p:txBody>
      </p:sp>
    </p:spTree>
    <p:extLst>
      <p:ext uri="{BB962C8B-B14F-4D97-AF65-F5344CB8AC3E}">
        <p14:creationId xmlns:p14="http://schemas.microsoft.com/office/powerpoint/2010/main" val="1376358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53B97-1D24-4B09-9CC9-7EE9328AAAF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3F5FA52-8858-46A8-89C9-4B6F21E4823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F40EBE-C984-49BC-B888-14A3DD098FC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E1A9CFF-C64E-4E68-87BF-E3F8D40533CF}"/>
              </a:ext>
            </a:extLst>
          </p:cNvPr>
          <p:cNvSpPr>
            <a:spLocks noGrp="1"/>
          </p:cNvSpPr>
          <p:nvPr>
            <p:ph type="dt" sz="half" idx="10"/>
          </p:nvPr>
        </p:nvSpPr>
        <p:spPr/>
        <p:txBody>
          <a:bodyPr/>
          <a:lstStyle/>
          <a:p>
            <a:fld id="{024741F7-1A82-4272-B3E7-1A93485C0967}" type="datetimeFigureOut">
              <a:rPr lang="en-US" smtClean="0"/>
              <a:t>5/2/2022</a:t>
            </a:fld>
            <a:endParaRPr lang="en-US"/>
          </a:p>
        </p:txBody>
      </p:sp>
      <p:sp>
        <p:nvSpPr>
          <p:cNvPr id="6" name="Footer Placeholder 5">
            <a:extLst>
              <a:ext uri="{FF2B5EF4-FFF2-40B4-BE49-F238E27FC236}">
                <a16:creationId xmlns:a16="http://schemas.microsoft.com/office/drawing/2014/main" id="{9E5DB611-A31B-489F-9D8C-60425440AE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AA70F3-FA1B-4A6D-9B4B-9B62A7D2058D}"/>
              </a:ext>
            </a:extLst>
          </p:cNvPr>
          <p:cNvSpPr>
            <a:spLocks noGrp="1"/>
          </p:cNvSpPr>
          <p:nvPr>
            <p:ph type="sldNum" sz="quarter" idx="12"/>
          </p:nvPr>
        </p:nvSpPr>
        <p:spPr/>
        <p:txBody>
          <a:bodyPr/>
          <a:lstStyle/>
          <a:p>
            <a:fld id="{918EAF83-090F-4C58-B9D3-ED763A6501FC}" type="slidenum">
              <a:rPr lang="en-US" smtClean="0"/>
              <a:t>‹#›</a:t>
            </a:fld>
            <a:endParaRPr lang="en-US"/>
          </a:p>
        </p:txBody>
      </p:sp>
    </p:spTree>
    <p:extLst>
      <p:ext uri="{BB962C8B-B14F-4D97-AF65-F5344CB8AC3E}">
        <p14:creationId xmlns:p14="http://schemas.microsoft.com/office/powerpoint/2010/main" val="24175959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20E5D-7455-46FA-B41E-21F067E3653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7D1816F-76F7-4A12-9144-31A4F11B86F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5324077-479F-4899-B7E3-0D1B194C548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66F99DF-470E-4FE0-919D-725FC3363D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00E85EB-A837-464D-8643-336C697C134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C3E6A46-B7A0-416F-B75C-58FF6A7DBCE8}"/>
              </a:ext>
            </a:extLst>
          </p:cNvPr>
          <p:cNvSpPr>
            <a:spLocks noGrp="1"/>
          </p:cNvSpPr>
          <p:nvPr>
            <p:ph type="dt" sz="half" idx="10"/>
          </p:nvPr>
        </p:nvSpPr>
        <p:spPr/>
        <p:txBody>
          <a:bodyPr/>
          <a:lstStyle/>
          <a:p>
            <a:fld id="{024741F7-1A82-4272-B3E7-1A93485C0967}" type="datetimeFigureOut">
              <a:rPr lang="en-US" smtClean="0"/>
              <a:t>5/2/2022</a:t>
            </a:fld>
            <a:endParaRPr lang="en-US"/>
          </a:p>
        </p:txBody>
      </p:sp>
      <p:sp>
        <p:nvSpPr>
          <p:cNvPr id="8" name="Footer Placeholder 7">
            <a:extLst>
              <a:ext uri="{FF2B5EF4-FFF2-40B4-BE49-F238E27FC236}">
                <a16:creationId xmlns:a16="http://schemas.microsoft.com/office/drawing/2014/main" id="{CEFE4E06-9E43-49CE-BC22-ED9981019E4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0FA8075-C08A-4C7C-9988-20422C38BF57}"/>
              </a:ext>
            </a:extLst>
          </p:cNvPr>
          <p:cNvSpPr>
            <a:spLocks noGrp="1"/>
          </p:cNvSpPr>
          <p:nvPr>
            <p:ph type="sldNum" sz="quarter" idx="12"/>
          </p:nvPr>
        </p:nvSpPr>
        <p:spPr/>
        <p:txBody>
          <a:bodyPr/>
          <a:lstStyle/>
          <a:p>
            <a:fld id="{918EAF83-090F-4C58-B9D3-ED763A6501FC}" type="slidenum">
              <a:rPr lang="en-US" smtClean="0"/>
              <a:t>‹#›</a:t>
            </a:fld>
            <a:endParaRPr lang="en-US"/>
          </a:p>
        </p:txBody>
      </p:sp>
    </p:spTree>
    <p:extLst>
      <p:ext uri="{BB962C8B-B14F-4D97-AF65-F5344CB8AC3E}">
        <p14:creationId xmlns:p14="http://schemas.microsoft.com/office/powerpoint/2010/main" val="17579495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A8416-595D-4E30-8797-39F78A438EA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43CE7DB-72C9-4564-B22F-B6EE49EB71FE}"/>
              </a:ext>
            </a:extLst>
          </p:cNvPr>
          <p:cNvSpPr>
            <a:spLocks noGrp="1"/>
          </p:cNvSpPr>
          <p:nvPr>
            <p:ph type="dt" sz="half" idx="10"/>
          </p:nvPr>
        </p:nvSpPr>
        <p:spPr/>
        <p:txBody>
          <a:bodyPr/>
          <a:lstStyle/>
          <a:p>
            <a:fld id="{024741F7-1A82-4272-B3E7-1A93485C0967}" type="datetimeFigureOut">
              <a:rPr lang="en-US" smtClean="0"/>
              <a:t>5/2/2022</a:t>
            </a:fld>
            <a:endParaRPr lang="en-US"/>
          </a:p>
        </p:txBody>
      </p:sp>
      <p:sp>
        <p:nvSpPr>
          <p:cNvPr id="4" name="Footer Placeholder 3">
            <a:extLst>
              <a:ext uri="{FF2B5EF4-FFF2-40B4-BE49-F238E27FC236}">
                <a16:creationId xmlns:a16="http://schemas.microsoft.com/office/drawing/2014/main" id="{C88D0EFF-1C33-47EC-A866-4C158521F62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641F542-B9B1-4C8F-BA08-62FF4D3EA575}"/>
              </a:ext>
            </a:extLst>
          </p:cNvPr>
          <p:cNvSpPr>
            <a:spLocks noGrp="1"/>
          </p:cNvSpPr>
          <p:nvPr>
            <p:ph type="sldNum" sz="quarter" idx="12"/>
          </p:nvPr>
        </p:nvSpPr>
        <p:spPr/>
        <p:txBody>
          <a:bodyPr/>
          <a:lstStyle/>
          <a:p>
            <a:fld id="{918EAF83-090F-4C58-B9D3-ED763A6501FC}" type="slidenum">
              <a:rPr lang="en-US" smtClean="0"/>
              <a:t>‹#›</a:t>
            </a:fld>
            <a:endParaRPr lang="en-US"/>
          </a:p>
        </p:txBody>
      </p:sp>
    </p:spTree>
    <p:extLst>
      <p:ext uri="{BB962C8B-B14F-4D97-AF65-F5344CB8AC3E}">
        <p14:creationId xmlns:p14="http://schemas.microsoft.com/office/powerpoint/2010/main" val="265023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6F1AEDE-2DE5-431D-8F71-115E55327C0A}"/>
              </a:ext>
            </a:extLst>
          </p:cNvPr>
          <p:cNvSpPr>
            <a:spLocks noGrp="1"/>
          </p:cNvSpPr>
          <p:nvPr>
            <p:ph type="dt" sz="half" idx="10"/>
          </p:nvPr>
        </p:nvSpPr>
        <p:spPr/>
        <p:txBody>
          <a:bodyPr/>
          <a:lstStyle/>
          <a:p>
            <a:fld id="{024741F7-1A82-4272-B3E7-1A93485C0967}" type="datetimeFigureOut">
              <a:rPr lang="en-US" smtClean="0"/>
              <a:t>5/2/2022</a:t>
            </a:fld>
            <a:endParaRPr lang="en-US"/>
          </a:p>
        </p:txBody>
      </p:sp>
      <p:sp>
        <p:nvSpPr>
          <p:cNvPr id="3" name="Footer Placeholder 2">
            <a:extLst>
              <a:ext uri="{FF2B5EF4-FFF2-40B4-BE49-F238E27FC236}">
                <a16:creationId xmlns:a16="http://schemas.microsoft.com/office/drawing/2014/main" id="{FEC78E1C-0775-4F06-BE7E-3BD0FEC08AC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8CEB560-C1DD-424E-928A-0FEC6EE1CE34}"/>
              </a:ext>
            </a:extLst>
          </p:cNvPr>
          <p:cNvSpPr>
            <a:spLocks noGrp="1"/>
          </p:cNvSpPr>
          <p:nvPr>
            <p:ph type="sldNum" sz="quarter" idx="12"/>
          </p:nvPr>
        </p:nvSpPr>
        <p:spPr/>
        <p:txBody>
          <a:bodyPr/>
          <a:lstStyle/>
          <a:p>
            <a:fld id="{918EAF83-090F-4C58-B9D3-ED763A6501FC}" type="slidenum">
              <a:rPr lang="en-US" smtClean="0"/>
              <a:t>‹#›</a:t>
            </a:fld>
            <a:endParaRPr lang="en-US"/>
          </a:p>
        </p:txBody>
      </p:sp>
    </p:spTree>
    <p:extLst>
      <p:ext uri="{BB962C8B-B14F-4D97-AF65-F5344CB8AC3E}">
        <p14:creationId xmlns:p14="http://schemas.microsoft.com/office/powerpoint/2010/main" val="2378096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BF0CB-4D08-4CD5-B373-AC3C15C45C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9D8A6A5-6721-40C4-88BF-335960BC31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5971B12-039B-490B-9382-931C85CC85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B41AD33-9675-41AE-9903-44C0947A79F2}"/>
              </a:ext>
            </a:extLst>
          </p:cNvPr>
          <p:cNvSpPr>
            <a:spLocks noGrp="1"/>
          </p:cNvSpPr>
          <p:nvPr>
            <p:ph type="dt" sz="half" idx="10"/>
          </p:nvPr>
        </p:nvSpPr>
        <p:spPr/>
        <p:txBody>
          <a:bodyPr/>
          <a:lstStyle/>
          <a:p>
            <a:fld id="{024741F7-1A82-4272-B3E7-1A93485C0967}" type="datetimeFigureOut">
              <a:rPr lang="en-US" smtClean="0"/>
              <a:t>5/2/2022</a:t>
            </a:fld>
            <a:endParaRPr lang="en-US"/>
          </a:p>
        </p:txBody>
      </p:sp>
      <p:sp>
        <p:nvSpPr>
          <p:cNvPr id="6" name="Footer Placeholder 5">
            <a:extLst>
              <a:ext uri="{FF2B5EF4-FFF2-40B4-BE49-F238E27FC236}">
                <a16:creationId xmlns:a16="http://schemas.microsoft.com/office/drawing/2014/main" id="{1356AC56-6C3A-43EC-A2EC-853D9E0B4D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66376A-206A-4E7A-A135-9C9F61D943C0}"/>
              </a:ext>
            </a:extLst>
          </p:cNvPr>
          <p:cNvSpPr>
            <a:spLocks noGrp="1"/>
          </p:cNvSpPr>
          <p:nvPr>
            <p:ph type="sldNum" sz="quarter" idx="12"/>
          </p:nvPr>
        </p:nvSpPr>
        <p:spPr/>
        <p:txBody>
          <a:bodyPr/>
          <a:lstStyle/>
          <a:p>
            <a:fld id="{918EAF83-090F-4C58-B9D3-ED763A6501FC}" type="slidenum">
              <a:rPr lang="en-US" smtClean="0"/>
              <a:t>‹#›</a:t>
            </a:fld>
            <a:endParaRPr lang="en-US"/>
          </a:p>
        </p:txBody>
      </p:sp>
    </p:spTree>
    <p:extLst>
      <p:ext uri="{BB962C8B-B14F-4D97-AF65-F5344CB8AC3E}">
        <p14:creationId xmlns:p14="http://schemas.microsoft.com/office/powerpoint/2010/main" val="21336547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FE023-3F43-4C44-BA11-D2486D6177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8D4D3DC-F7E0-4509-8872-8DD038A0493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1139529-88E7-4F2E-A290-3ADFEEDC8A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473B5BE-10DC-46E5-B959-B7B6304C0A75}"/>
              </a:ext>
            </a:extLst>
          </p:cNvPr>
          <p:cNvSpPr>
            <a:spLocks noGrp="1"/>
          </p:cNvSpPr>
          <p:nvPr>
            <p:ph type="dt" sz="half" idx="10"/>
          </p:nvPr>
        </p:nvSpPr>
        <p:spPr/>
        <p:txBody>
          <a:bodyPr/>
          <a:lstStyle/>
          <a:p>
            <a:fld id="{024741F7-1A82-4272-B3E7-1A93485C0967}" type="datetimeFigureOut">
              <a:rPr lang="en-US" smtClean="0"/>
              <a:t>5/2/2022</a:t>
            </a:fld>
            <a:endParaRPr lang="en-US"/>
          </a:p>
        </p:txBody>
      </p:sp>
      <p:sp>
        <p:nvSpPr>
          <p:cNvPr id="6" name="Footer Placeholder 5">
            <a:extLst>
              <a:ext uri="{FF2B5EF4-FFF2-40B4-BE49-F238E27FC236}">
                <a16:creationId xmlns:a16="http://schemas.microsoft.com/office/drawing/2014/main" id="{DB3B6EDA-B377-4D0E-B961-99A6A661D8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CC4165-0416-43F7-B5F7-CC317B7EDB1B}"/>
              </a:ext>
            </a:extLst>
          </p:cNvPr>
          <p:cNvSpPr>
            <a:spLocks noGrp="1"/>
          </p:cNvSpPr>
          <p:nvPr>
            <p:ph type="sldNum" sz="quarter" idx="12"/>
          </p:nvPr>
        </p:nvSpPr>
        <p:spPr/>
        <p:txBody>
          <a:bodyPr/>
          <a:lstStyle/>
          <a:p>
            <a:fld id="{918EAF83-090F-4C58-B9D3-ED763A6501FC}" type="slidenum">
              <a:rPr lang="en-US" smtClean="0"/>
              <a:t>‹#›</a:t>
            </a:fld>
            <a:endParaRPr lang="en-US"/>
          </a:p>
        </p:txBody>
      </p:sp>
    </p:spTree>
    <p:extLst>
      <p:ext uri="{BB962C8B-B14F-4D97-AF65-F5344CB8AC3E}">
        <p14:creationId xmlns:p14="http://schemas.microsoft.com/office/powerpoint/2010/main" val="22054191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0E676-E0AA-4253-BD45-BB1A449368F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775B88-C62B-43E3-A944-C00F73ECF1A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E9D83B-1C3D-42DC-B797-68BC6396C663}"/>
              </a:ext>
            </a:extLst>
          </p:cNvPr>
          <p:cNvSpPr>
            <a:spLocks noGrp="1"/>
          </p:cNvSpPr>
          <p:nvPr>
            <p:ph type="dt" sz="half" idx="10"/>
          </p:nvPr>
        </p:nvSpPr>
        <p:spPr/>
        <p:txBody>
          <a:bodyPr/>
          <a:lstStyle/>
          <a:p>
            <a:fld id="{024741F7-1A82-4272-B3E7-1A93485C0967}" type="datetimeFigureOut">
              <a:rPr lang="en-US" smtClean="0"/>
              <a:t>5/2/2022</a:t>
            </a:fld>
            <a:endParaRPr lang="en-US"/>
          </a:p>
        </p:txBody>
      </p:sp>
      <p:sp>
        <p:nvSpPr>
          <p:cNvPr id="5" name="Footer Placeholder 4">
            <a:extLst>
              <a:ext uri="{FF2B5EF4-FFF2-40B4-BE49-F238E27FC236}">
                <a16:creationId xmlns:a16="http://schemas.microsoft.com/office/drawing/2014/main" id="{660A72E4-3EAF-43F6-ABA3-A7DA1291D7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52044E-E42A-4EF0-B223-A7E4F3EF7A50}"/>
              </a:ext>
            </a:extLst>
          </p:cNvPr>
          <p:cNvSpPr>
            <a:spLocks noGrp="1"/>
          </p:cNvSpPr>
          <p:nvPr>
            <p:ph type="sldNum" sz="quarter" idx="12"/>
          </p:nvPr>
        </p:nvSpPr>
        <p:spPr/>
        <p:txBody>
          <a:bodyPr/>
          <a:lstStyle/>
          <a:p>
            <a:fld id="{918EAF83-090F-4C58-B9D3-ED763A6501FC}" type="slidenum">
              <a:rPr lang="en-US" smtClean="0"/>
              <a:t>‹#›</a:t>
            </a:fld>
            <a:endParaRPr lang="en-US"/>
          </a:p>
        </p:txBody>
      </p:sp>
    </p:spTree>
    <p:extLst>
      <p:ext uri="{BB962C8B-B14F-4D97-AF65-F5344CB8AC3E}">
        <p14:creationId xmlns:p14="http://schemas.microsoft.com/office/powerpoint/2010/main" val="23031216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6702D85-BDBD-4A35-9BE0-94E9555770F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A793951-B826-45C0-9FD2-58742015E6C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E7BE38-9505-427E-AD98-350C43A0EB44}"/>
              </a:ext>
            </a:extLst>
          </p:cNvPr>
          <p:cNvSpPr>
            <a:spLocks noGrp="1"/>
          </p:cNvSpPr>
          <p:nvPr>
            <p:ph type="dt" sz="half" idx="10"/>
          </p:nvPr>
        </p:nvSpPr>
        <p:spPr/>
        <p:txBody>
          <a:bodyPr/>
          <a:lstStyle/>
          <a:p>
            <a:fld id="{024741F7-1A82-4272-B3E7-1A93485C0967}" type="datetimeFigureOut">
              <a:rPr lang="en-US" smtClean="0"/>
              <a:t>5/2/2022</a:t>
            </a:fld>
            <a:endParaRPr lang="en-US"/>
          </a:p>
        </p:txBody>
      </p:sp>
      <p:sp>
        <p:nvSpPr>
          <p:cNvPr id="5" name="Footer Placeholder 4">
            <a:extLst>
              <a:ext uri="{FF2B5EF4-FFF2-40B4-BE49-F238E27FC236}">
                <a16:creationId xmlns:a16="http://schemas.microsoft.com/office/drawing/2014/main" id="{320D52FC-8C74-4D98-8BB5-CB69CA7923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70A3E0-EF8B-4092-A85C-789B92A9C677}"/>
              </a:ext>
            </a:extLst>
          </p:cNvPr>
          <p:cNvSpPr>
            <a:spLocks noGrp="1"/>
          </p:cNvSpPr>
          <p:nvPr>
            <p:ph type="sldNum" sz="quarter" idx="12"/>
          </p:nvPr>
        </p:nvSpPr>
        <p:spPr/>
        <p:txBody>
          <a:bodyPr/>
          <a:lstStyle/>
          <a:p>
            <a:fld id="{918EAF83-090F-4C58-B9D3-ED763A6501FC}" type="slidenum">
              <a:rPr lang="en-US" smtClean="0"/>
              <a:t>‹#›</a:t>
            </a:fld>
            <a:endParaRPr lang="en-US"/>
          </a:p>
        </p:txBody>
      </p:sp>
    </p:spTree>
    <p:extLst>
      <p:ext uri="{BB962C8B-B14F-4D97-AF65-F5344CB8AC3E}">
        <p14:creationId xmlns:p14="http://schemas.microsoft.com/office/powerpoint/2010/main" val="1701850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269827B-04A4-432C-956D-DD80A66A9AD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52686DD-E583-411F-8466-43F62CE8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5341E5-39F1-4A87-875F-92E93D8341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4741F7-1A82-4272-B3E7-1A93485C0967}" type="datetimeFigureOut">
              <a:rPr lang="en-US" smtClean="0"/>
              <a:t>5/2/2022</a:t>
            </a:fld>
            <a:endParaRPr lang="en-US"/>
          </a:p>
        </p:txBody>
      </p:sp>
      <p:sp>
        <p:nvSpPr>
          <p:cNvPr id="5" name="Footer Placeholder 4">
            <a:extLst>
              <a:ext uri="{FF2B5EF4-FFF2-40B4-BE49-F238E27FC236}">
                <a16:creationId xmlns:a16="http://schemas.microsoft.com/office/drawing/2014/main" id="{B2B5B7C6-99D2-441C-AC99-B9831FB7211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71D9033-D41C-4F64-A8DA-637B0F7098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8EAF83-090F-4C58-B9D3-ED763A6501FC}" type="slidenum">
              <a:rPr lang="en-US" smtClean="0"/>
              <a:t>‹#›</a:t>
            </a:fld>
            <a:endParaRPr lang="en-US"/>
          </a:p>
        </p:txBody>
      </p:sp>
    </p:spTree>
    <p:extLst>
      <p:ext uri="{BB962C8B-B14F-4D97-AF65-F5344CB8AC3E}">
        <p14:creationId xmlns:p14="http://schemas.microsoft.com/office/powerpoint/2010/main" val="32922462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ECE461: Theoretical CS</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fontScale="92500" lnSpcReduction="10000"/>
          </a:bodyPr>
          <a:lstStyle/>
          <a:p>
            <a:r>
              <a:rPr lang="en-US" sz="6000" dirty="0"/>
              <a:t>Relativization and</a:t>
            </a:r>
          </a:p>
          <a:p>
            <a:r>
              <a:rPr lang="en-US" sz="6000" dirty="0"/>
              <a:t>(more about) Oracles</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6004B-7AF6-4126-8CC1-CA68CF9B7875}"/>
              </a:ext>
            </a:extLst>
          </p:cNvPr>
          <p:cNvSpPr>
            <a:spLocks noGrp="1"/>
          </p:cNvSpPr>
          <p:nvPr>
            <p:ph type="title"/>
          </p:nvPr>
        </p:nvSpPr>
        <p:spPr/>
        <p:txBody>
          <a:bodyPr/>
          <a:lstStyle/>
          <a:p>
            <a:r>
              <a:rPr lang="en-US" dirty="0"/>
              <a:t>Brief Recap</a:t>
            </a:r>
          </a:p>
        </p:txBody>
      </p:sp>
      <p:sp>
        <p:nvSpPr>
          <p:cNvPr id="3" name="Content Placeholder 2">
            <a:extLst>
              <a:ext uri="{FF2B5EF4-FFF2-40B4-BE49-F238E27FC236}">
                <a16:creationId xmlns:a16="http://schemas.microsoft.com/office/drawing/2014/main" id="{848F58DF-9F9A-4023-AAB5-E2A566D705BD}"/>
              </a:ext>
            </a:extLst>
          </p:cNvPr>
          <p:cNvSpPr>
            <a:spLocks noGrp="1"/>
          </p:cNvSpPr>
          <p:nvPr>
            <p:ph idx="1"/>
          </p:nvPr>
        </p:nvSpPr>
        <p:spPr/>
        <p:txBody>
          <a:bodyPr>
            <a:normAutofit fontScale="62500" lnSpcReduction="20000"/>
          </a:bodyPr>
          <a:lstStyle/>
          <a:p>
            <a:r>
              <a:rPr lang="en-US" dirty="0"/>
              <a:t>Earlier in the course, we discussed topics related to </a:t>
            </a:r>
            <a:r>
              <a:rPr lang="en-US" b="1" dirty="0"/>
              <a:t>computability theory</a:t>
            </a:r>
            <a:r>
              <a:rPr lang="en-US" dirty="0"/>
              <a:t>, which relates to the question of which </a:t>
            </a:r>
            <a:r>
              <a:rPr lang="en-US" i="1" dirty="0"/>
              <a:t>languages</a:t>
            </a:r>
            <a:r>
              <a:rPr lang="en-US" dirty="0"/>
              <a:t> or </a:t>
            </a:r>
            <a:r>
              <a:rPr lang="en-US" i="1" dirty="0"/>
              <a:t>decision problems</a:t>
            </a:r>
            <a:r>
              <a:rPr lang="en-US" dirty="0"/>
              <a:t> are decidable</a:t>
            </a:r>
            <a:endParaRPr lang="en-US" b="1" dirty="0"/>
          </a:p>
          <a:p>
            <a:r>
              <a:rPr lang="en-US" dirty="0"/>
              <a:t>Our primary models of computation have been </a:t>
            </a:r>
            <a:r>
              <a:rPr lang="en-US" b="1" dirty="0"/>
              <a:t>deterministic Turing machines</a:t>
            </a:r>
            <a:r>
              <a:rPr lang="en-US" dirty="0"/>
              <a:t> (DTMs) and </a:t>
            </a:r>
            <a:r>
              <a:rPr lang="en-US" b="1" dirty="0"/>
              <a:t>nondeterministic Turing machines</a:t>
            </a:r>
            <a:r>
              <a:rPr lang="en-US" dirty="0"/>
              <a:t> (NTMs)</a:t>
            </a:r>
          </a:p>
          <a:p>
            <a:r>
              <a:rPr lang="en-US" dirty="0"/>
              <a:t>If we accept </a:t>
            </a:r>
            <a:r>
              <a:rPr lang="en-US" b="1" dirty="0"/>
              <a:t>the Church-Turing thesis</a:t>
            </a:r>
            <a:r>
              <a:rPr lang="en-US" dirty="0"/>
              <a:t>, </a:t>
            </a:r>
            <a:r>
              <a:rPr lang="en-US" i="1" dirty="0"/>
              <a:t>all algorithms can be implemented by Turing machines</a:t>
            </a:r>
            <a:endParaRPr lang="en-US" dirty="0"/>
          </a:p>
          <a:p>
            <a:r>
              <a:rPr lang="en-US" dirty="0"/>
              <a:t>We have learned that </a:t>
            </a:r>
            <a:r>
              <a:rPr lang="en-US" i="1" dirty="0"/>
              <a:t>computation is inherently limited</a:t>
            </a:r>
            <a:r>
              <a:rPr lang="en-US" dirty="0"/>
              <a:t>, and that </a:t>
            </a:r>
            <a:r>
              <a:rPr lang="en-US" i="1" dirty="0"/>
              <a:t>some languages are </a:t>
            </a:r>
            <a:r>
              <a:rPr lang="en-US" dirty="0"/>
              <a:t>undecidable; an important tool in proving this has been </a:t>
            </a:r>
            <a:r>
              <a:rPr lang="en-US" b="1" dirty="0"/>
              <a:t>diagonalization</a:t>
            </a:r>
          </a:p>
          <a:p>
            <a:r>
              <a:rPr lang="en-US" dirty="0"/>
              <a:t>Then we started to cover </a:t>
            </a:r>
            <a:r>
              <a:rPr lang="en-US" b="1" dirty="0"/>
              <a:t>complexity theory</a:t>
            </a:r>
            <a:r>
              <a:rPr lang="en-US" dirty="0"/>
              <a:t>, which explores which languages can be decided efficiently</a:t>
            </a:r>
          </a:p>
          <a:p>
            <a:r>
              <a:rPr lang="en-US" dirty="0"/>
              <a:t>We introduces time and space </a:t>
            </a:r>
            <a:r>
              <a:rPr lang="en-US" b="1" dirty="0"/>
              <a:t>complexity classes</a:t>
            </a:r>
          </a:p>
          <a:p>
            <a:r>
              <a:rPr lang="en-US" dirty="0"/>
              <a:t>Two important </a:t>
            </a:r>
            <a:r>
              <a:rPr lang="en-US" i="1" dirty="0"/>
              <a:t>time complexity classes</a:t>
            </a:r>
            <a:r>
              <a:rPr lang="en-US" dirty="0"/>
              <a:t> are </a:t>
            </a:r>
            <a:r>
              <a:rPr lang="en-US" b="1" dirty="0">
                <a:latin typeface="Cambria Math" panose="02040503050406030204" pitchFamily="18" charset="0"/>
                <a:ea typeface="Cambria Math" panose="02040503050406030204" pitchFamily="18" charset="0"/>
              </a:rPr>
              <a:t>P</a:t>
            </a:r>
            <a:r>
              <a:rPr lang="en-US" dirty="0"/>
              <a:t> and </a:t>
            </a:r>
            <a:r>
              <a:rPr lang="en-US" b="1" dirty="0">
                <a:latin typeface="Cambria Math" panose="02040503050406030204" pitchFamily="18" charset="0"/>
                <a:ea typeface="Cambria Math" panose="02040503050406030204" pitchFamily="18" charset="0"/>
              </a:rPr>
              <a:t>NP</a:t>
            </a:r>
            <a:r>
              <a:rPr lang="en-US" dirty="0"/>
              <a:t>, which are believed to be different, but the </a:t>
            </a:r>
            <a:r>
              <a:rPr lang="en-US" b="1" dirty="0">
                <a:latin typeface="Cambria Math" panose="02040503050406030204" pitchFamily="18" charset="0"/>
                <a:ea typeface="Cambria Math" panose="02040503050406030204" pitchFamily="18" charset="0"/>
              </a:rPr>
              <a:t>P</a:t>
            </a:r>
            <a:r>
              <a:rPr lang="en-US" b="1" dirty="0"/>
              <a:t> versus </a:t>
            </a:r>
            <a:r>
              <a:rPr lang="en-US" b="1" dirty="0">
                <a:latin typeface="Cambria Math" panose="02040503050406030204" pitchFamily="18" charset="0"/>
                <a:ea typeface="Cambria Math" panose="02040503050406030204" pitchFamily="18" charset="0"/>
              </a:rPr>
              <a:t>NP</a:t>
            </a:r>
            <a:r>
              <a:rPr lang="en-US" b="1" dirty="0"/>
              <a:t> question</a:t>
            </a:r>
            <a:r>
              <a:rPr lang="en-US" dirty="0"/>
              <a:t> has never been solved</a:t>
            </a:r>
          </a:p>
          <a:p>
            <a:r>
              <a:rPr lang="en-US" dirty="0"/>
              <a:t>The existence of </a:t>
            </a:r>
            <a:r>
              <a:rPr lang="en-US" b="1" dirty="0">
                <a:latin typeface="Cambria Math" panose="02040503050406030204" pitchFamily="18" charset="0"/>
                <a:ea typeface="Cambria Math" panose="02040503050406030204" pitchFamily="18" charset="0"/>
              </a:rPr>
              <a:t>NP</a:t>
            </a:r>
            <a:r>
              <a:rPr lang="en-US" b="1" dirty="0"/>
              <a:t>-complete</a:t>
            </a:r>
            <a:r>
              <a:rPr lang="en-US" dirty="0"/>
              <a:t> languages give us some insight into the question; the definition of </a:t>
            </a:r>
            <a:r>
              <a:rPr lang="en-US" dirty="0">
                <a:latin typeface="Cambria Math" panose="02040503050406030204" pitchFamily="18" charset="0"/>
                <a:ea typeface="Cambria Math" panose="02040503050406030204" pitchFamily="18" charset="0"/>
              </a:rPr>
              <a:t>NP</a:t>
            </a:r>
            <a:r>
              <a:rPr lang="en-US" dirty="0"/>
              <a:t>-completeness relies on the concept of </a:t>
            </a:r>
            <a:r>
              <a:rPr lang="en-US" i="1" dirty="0"/>
              <a:t>polynomial time mapping reducibility</a:t>
            </a:r>
          </a:p>
          <a:p>
            <a:r>
              <a:rPr lang="en-US" dirty="0"/>
              <a:t>At some point, we were introduced to the concept of </a:t>
            </a:r>
            <a:r>
              <a:rPr lang="en-US" b="1" dirty="0"/>
              <a:t>oracles</a:t>
            </a:r>
            <a:r>
              <a:rPr lang="en-US" dirty="0"/>
              <a:t>, which were used to define </a:t>
            </a:r>
            <a:r>
              <a:rPr lang="en-US" i="1" dirty="0"/>
              <a:t>Turing reducibility</a:t>
            </a:r>
          </a:p>
          <a:p>
            <a:r>
              <a:rPr lang="en-US" dirty="0"/>
              <a:t>In this topic, based on Section 9.2 of </a:t>
            </a:r>
            <a:r>
              <a:rPr lang="en-US"/>
              <a:t>the textbook, </a:t>
            </a:r>
            <a:r>
              <a:rPr lang="en-US" dirty="0"/>
              <a:t>we will use oracles to gain further insights about the </a:t>
            </a:r>
            <a:r>
              <a:rPr lang="en-US" dirty="0">
                <a:latin typeface="Cambria Math" panose="02040503050406030204" pitchFamily="18" charset="0"/>
                <a:ea typeface="Cambria Math" panose="02040503050406030204" pitchFamily="18" charset="0"/>
              </a:rPr>
              <a:t>P</a:t>
            </a:r>
            <a:r>
              <a:rPr lang="en-US" dirty="0"/>
              <a:t> versus </a:t>
            </a:r>
            <a:r>
              <a:rPr lang="en-US" dirty="0">
                <a:latin typeface="Cambria Math" panose="02040503050406030204" pitchFamily="18" charset="0"/>
                <a:ea typeface="Cambria Math" panose="02040503050406030204" pitchFamily="18" charset="0"/>
              </a:rPr>
              <a:t>NP</a:t>
            </a:r>
            <a:r>
              <a:rPr lang="en-US" dirty="0"/>
              <a:t> question</a:t>
            </a:r>
          </a:p>
          <a:p>
            <a:endParaRPr lang="en-US" dirty="0"/>
          </a:p>
        </p:txBody>
      </p:sp>
    </p:spTree>
    <p:extLst>
      <p:ext uri="{BB962C8B-B14F-4D97-AF65-F5344CB8AC3E}">
        <p14:creationId xmlns:p14="http://schemas.microsoft.com/office/powerpoint/2010/main" val="550750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FE7B2-3243-4110-A7F6-A0FDE44348F5}"/>
              </a:ext>
            </a:extLst>
          </p:cNvPr>
          <p:cNvSpPr>
            <a:spLocks noGrp="1"/>
          </p:cNvSpPr>
          <p:nvPr>
            <p:ph type="title"/>
          </p:nvPr>
        </p:nvSpPr>
        <p:spPr/>
        <p:txBody>
          <a:bodyPr/>
          <a:lstStyle/>
          <a:p>
            <a:r>
              <a:rPr lang="en-US" dirty="0"/>
              <a:t>Oracles (revisited)</a:t>
            </a:r>
          </a:p>
        </p:txBody>
      </p:sp>
      <p:sp>
        <p:nvSpPr>
          <p:cNvPr id="3" name="Content Placeholder 2">
            <a:extLst>
              <a:ext uri="{FF2B5EF4-FFF2-40B4-BE49-F238E27FC236}">
                <a16:creationId xmlns:a16="http://schemas.microsoft.com/office/drawing/2014/main" id="{A339F099-071E-4498-8D35-BD55FD263033}"/>
              </a:ext>
            </a:extLst>
          </p:cNvPr>
          <p:cNvSpPr>
            <a:spLocks noGrp="1"/>
          </p:cNvSpPr>
          <p:nvPr>
            <p:ph idx="1"/>
          </p:nvPr>
        </p:nvSpPr>
        <p:spPr/>
        <p:txBody>
          <a:bodyPr>
            <a:normAutofit fontScale="62500" lnSpcReduction="20000"/>
          </a:bodyPr>
          <a:lstStyle/>
          <a:p>
            <a:r>
              <a:rPr lang="en-US" dirty="0"/>
              <a:t>We previously discussed the concept of </a:t>
            </a:r>
            <a:r>
              <a:rPr lang="en-US" b="1" dirty="0"/>
              <a:t>oracles</a:t>
            </a:r>
            <a:r>
              <a:rPr lang="en-US" dirty="0"/>
              <a:t> when we covered Section 6.3, related to </a:t>
            </a:r>
            <a:r>
              <a:rPr lang="en-US" i="1" dirty="0"/>
              <a:t>Turing reducibility</a:t>
            </a:r>
          </a:p>
          <a:p>
            <a:r>
              <a:rPr lang="en-US" dirty="0"/>
              <a:t>Recall that Turing reducibility is probably a more intuitive notion of reducibility compared to </a:t>
            </a:r>
            <a:r>
              <a:rPr lang="en-US" i="1" dirty="0"/>
              <a:t>mapping reducibility</a:t>
            </a:r>
            <a:r>
              <a:rPr lang="en-US" dirty="0"/>
              <a:t>, but it is generally less useful</a:t>
            </a:r>
          </a:p>
          <a:p>
            <a:r>
              <a:rPr lang="en-US" dirty="0"/>
              <a:t>Section 9.2 discusses oracles for a different reason that we will discuss later in the topic</a:t>
            </a:r>
          </a:p>
          <a:p>
            <a:r>
              <a:rPr lang="en-US" dirty="0"/>
              <a:t>The definition of an oracle given in this section is consistent with, but more detailed than, the definition provided in Section 6.3</a:t>
            </a:r>
          </a:p>
          <a:p>
            <a:r>
              <a:rPr lang="en-US" dirty="0"/>
              <a:t>Definition 9.17 states (I am keeping the book's exact wording, but modifying the formatting a bit):</a:t>
            </a:r>
          </a:p>
          <a:p>
            <a:pPr marL="457200" lvl="1" indent="0">
              <a:buNone/>
            </a:pPr>
            <a:r>
              <a:rPr lang="en-US" dirty="0"/>
              <a:t>An </a:t>
            </a:r>
            <a:r>
              <a:rPr lang="en-US" b="1" dirty="0"/>
              <a:t>oracle</a:t>
            </a:r>
            <a:r>
              <a:rPr lang="en-US" dirty="0"/>
              <a:t> for a language </a:t>
            </a:r>
            <a:r>
              <a:rPr lang="en-US" dirty="0">
                <a:latin typeface="Cambria Math" panose="02040503050406030204" pitchFamily="18" charset="0"/>
                <a:ea typeface="Cambria Math" panose="02040503050406030204" pitchFamily="18" charset="0"/>
              </a:rPr>
              <a:t>A</a:t>
            </a:r>
            <a:r>
              <a:rPr lang="en-US" dirty="0"/>
              <a:t> is a device that is capable of reporting whether any string w is a member of </a:t>
            </a:r>
            <a:r>
              <a:rPr lang="en-US" dirty="0">
                <a:latin typeface="Cambria Math" panose="02040503050406030204" pitchFamily="18" charset="0"/>
                <a:ea typeface="Cambria Math" panose="02040503050406030204" pitchFamily="18" charset="0"/>
              </a:rPr>
              <a:t>A</a:t>
            </a:r>
            <a:r>
              <a:rPr lang="en-US" dirty="0"/>
              <a:t>. An </a:t>
            </a:r>
            <a:r>
              <a:rPr lang="en-US" b="1" dirty="0"/>
              <a:t>oracle Turing machine</a:t>
            </a:r>
            <a:r>
              <a:rPr lang="en-US" dirty="0"/>
              <a:t> </a:t>
            </a:r>
            <a:r>
              <a:rPr lang="en-US" dirty="0">
                <a:latin typeface="Cambria Math" panose="02040503050406030204" pitchFamily="18" charset="0"/>
                <a:ea typeface="Cambria Math" panose="02040503050406030204" pitchFamily="18" charset="0"/>
              </a:rPr>
              <a:t>M</a:t>
            </a:r>
            <a:r>
              <a:rPr lang="en-US" baseline="30000" dirty="0">
                <a:latin typeface="Cambria Math" panose="02040503050406030204" pitchFamily="18" charset="0"/>
                <a:ea typeface="Cambria Math" panose="02040503050406030204" pitchFamily="18" charset="0"/>
              </a:rPr>
              <a:t>A</a:t>
            </a:r>
            <a:r>
              <a:rPr lang="en-US" dirty="0"/>
              <a:t> is a modified Turing machine that has the additional capability of querying an oracle for </a:t>
            </a:r>
            <a:r>
              <a:rPr lang="en-US" dirty="0">
                <a:latin typeface="Cambria Math" panose="02040503050406030204" pitchFamily="18" charset="0"/>
                <a:ea typeface="Cambria Math" panose="02040503050406030204" pitchFamily="18" charset="0"/>
              </a:rPr>
              <a:t>A</a:t>
            </a:r>
            <a:r>
              <a:rPr lang="en-US" dirty="0"/>
              <a:t>. Whenever </a:t>
            </a:r>
            <a:r>
              <a:rPr lang="en-US" dirty="0">
                <a:latin typeface="Cambria Math" panose="02040503050406030204" pitchFamily="18" charset="0"/>
                <a:ea typeface="Cambria Math" panose="02040503050406030204" pitchFamily="18" charset="0"/>
              </a:rPr>
              <a:t>M</a:t>
            </a:r>
            <a:r>
              <a:rPr lang="en-US" baseline="30000" dirty="0">
                <a:latin typeface="Cambria Math" panose="02040503050406030204" pitchFamily="18" charset="0"/>
                <a:ea typeface="Cambria Math" panose="02040503050406030204" pitchFamily="18" charset="0"/>
              </a:rPr>
              <a:t>A</a:t>
            </a:r>
            <a:r>
              <a:rPr lang="en-US" dirty="0"/>
              <a:t> writes a string on a special </a:t>
            </a:r>
            <a:r>
              <a:rPr lang="en-US" i="1" dirty="0"/>
              <a:t>oracle tape</a:t>
            </a:r>
            <a:r>
              <a:rPr lang="en-US" dirty="0"/>
              <a:t>, it is informed whether that string is a member of </a:t>
            </a:r>
            <a:r>
              <a:rPr lang="en-US" dirty="0">
                <a:latin typeface="Cambria Math" panose="02040503050406030204" pitchFamily="18" charset="0"/>
                <a:ea typeface="Cambria Math" panose="02040503050406030204" pitchFamily="18" charset="0"/>
              </a:rPr>
              <a:t>A</a:t>
            </a:r>
            <a:r>
              <a:rPr lang="en-US" dirty="0"/>
              <a:t> in a single computation step. Let </a:t>
            </a:r>
            <a:r>
              <a:rPr lang="en-US" dirty="0">
                <a:latin typeface="Cambria Math" panose="02040503050406030204" pitchFamily="18" charset="0"/>
                <a:ea typeface="Cambria Math" panose="02040503050406030204" pitchFamily="18" charset="0"/>
              </a:rPr>
              <a:t>P</a:t>
            </a:r>
            <a:r>
              <a:rPr lang="en-US" baseline="30000" dirty="0">
                <a:latin typeface="Cambria Math" panose="02040503050406030204" pitchFamily="18" charset="0"/>
                <a:ea typeface="Cambria Math" panose="02040503050406030204" pitchFamily="18" charset="0"/>
              </a:rPr>
              <a:t>A</a:t>
            </a:r>
            <a:r>
              <a:rPr lang="en-US" dirty="0"/>
              <a:t> be the class of languages decidable with a polynomial time oracle Turing machine that uses oracle </a:t>
            </a:r>
            <a:r>
              <a:rPr lang="en-US" dirty="0">
                <a:latin typeface="Cambria Math" panose="02040503050406030204" pitchFamily="18" charset="0"/>
                <a:ea typeface="Cambria Math" panose="02040503050406030204" pitchFamily="18" charset="0"/>
              </a:rPr>
              <a:t>A</a:t>
            </a:r>
            <a:r>
              <a:rPr lang="en-US" dirty="0"/>
              <a:t>. Define the class </a:t>
            </a:r>
            <a:r>
              <a:rPr lang="en-US" dirty="0">
                <a:latin typeface="Cambria Math" panose="02040503050406030204" pitchFamily="18" charset="0"/>
                <a:ea typeface="Cambria Math" panose="02040503050406030204" pitchFamily="18" charset="0"/>
              </a:rPr>
              <a:t>NP</a:t>
            </a:r>
            <a:r>
              <a:rPr lang="en-US" baseline="30000" dirty="0">
                <a:latin typeface="Cambria Math" panose="02040503050406030204" pitchFamily="18" charset="0"/>
                <a:ea typeface="Cambria Math" panose="02040503050406030204" pitchFamily="18" charset="0"/>
              </a:rPr>
              <a:t>A</a:t>
            </a:r>
            <a:r>
              <a:rPr lang="en-US" dirty="0"/>
              <a:t> similarly.</a:t>
            </a:r>
          </a:p>
          <a:p>
            <a:r>
              <a:rPr lang="en-US" dirty="0"/>
              <a:t>Our textbook doesn't specify how an oracle Turing machine is "informed" whether an oracle accepts a string</a:t>
            </a:r>
          </a:p>
          <a:p>
            <a:r>
              <a:rPr lang="en-US" dirty="0"/>
              <a:t>Based on other sources, the answer could be written on a tape, or the oracle TM can jump to one of two special sates</a:t>
            </a:r>
          </a:p>
          <a:p>
            <a:r>
              <a:rPr lang="en-US" dirty="0"/>
              <a:t>An oracle can be thought of as a "black box" that "doesn't necessarily correspond to any physical device"; we have previously seen that we can even consider oracles for undecidable languages such as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TM</a:t>
            </a:r>
          </a:p>
          <a:p>
            <a:r>
              <a:rPr lang="en-US" dirty="0"/>
              <a:t>An oracle TM is said to be computing </a:t>
            </a:r>
            <a:r>
              <a:rPr lang="en-US" i="1" dirty="0"/>
              <a:t>relative to</a:t>
            </a:r>
            <a:r>
              <a:rPr lang="en-US" dirty="0"/>
              <a:t> the oracle, leading to the term "relativization"</a:t>
            </a:r>
          </a:p>
        </p:txBody>
      </p:sp>
    </p:spTree>
    <p:extLst>
      <p:ext uri="{BB962C8B-B14F-4D97-AF65-F5344CB8AC3E}">
        <p14:creationId xmlns:p14="http://schemas.microsoft.com/office/powerpoint/2010/main" val="23058151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35C12-C32A-4F3D-9834-301002E81AB5}"/>
              </a:ext>
            </a:extLst>
          </p:cNvPr>
          <p:cNvSpPr>
            <a:spLocks noGrp="1"/>
          </p:cNvSpPr>
          <p:nvPr>
            <p:ph type="title"/>
          </p:nvPr>
        </p:nvSpPr>
        <p:spPr/>
        <p:txBody>
          <a:bodyPr/>
          <a:lstStyle/>
          <a:p>
            <a:r>
              <a:rPr lang="en-US" dirty="0"/>
              <a:t>SAT Oracle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73C9CA8-A6C5-4D91-974C-0FC708494F9C}"/>
                  </a:ext>
                </a:extLst>
              </p:cNvPr>
              <p:cNvSpPr>
                <a:spLocks noGrp="1"/>
              </p:cNvSpPr>
              <p:nvPr>
                <p:ph idx="1"/>
              </p:nvPr>
            </p:nvSpPr>
            <p:spPr/>
            <p:txBody>
              <a:bodyPr>
                <a:normAutofit fontScale="62500" lnSpcReduction="20000"/>
              </a:bodyPr>
              <a:lstStyle/>
              <a:p>
                <a:r>
                  <a:rPr lang="en-US" dirty="0"/>
                  <a:t>The book considers an oracle for solving </a:t>
                </a:r>
                <a:r>
                  <a:rPr lang="en-US" b="1" dirty="0">
                    <a:latin typeface="Cambria Math" panose="02040503050406030204" pitchFamily="18" charset="0"/>
                    <a:ea typeface="Cambria Math" panose="02040503050406030204" pitchFamily="18" charset="0"/>
                  </a:rPr>
                  <a:t>SAT</a:t>
                </a:r>
              </a:p>
              <a:p>
                <a:r>
                  <a:rPr lang="en-US" dirty="0"/>
                  <a:t>Recall that </a:t>
                </a:r>
                <a:r>
                  <a:rPr lang="en-US" dirty="0">
                    <a:latin typeface="Cambria Math" panose="02040503050406030204" pitchFamily="18" charset="0"/>
                    <a:ea typeface="Cambria Math" panose="02040503050406030204" pitchFamily="18" charset="0"/>
                  </a:rPr>
                  <a:t>SAT</a:t>
                </a:r>
                <a:r>
                  <a:rPr lang="en-US" dirty="0"/>
                  <a:t> is </a:t>
                </a:r>
                <a:r>
                  <a:rPr lang="en-US" dirty="0">
                    <a:latin typeface="Cambria Math" panose="02040503050406030204" pitchFamily="18" charset="0"/>
                    <a:ea typeface="Cambria Math" panose="02040503050406030204" pitchFamily="18" charset="0"/>
                  </a:rPr>
                  <a:t>NP</a:t>
                </a:r>
                <a:r>
                  <a:rPr lang="en-US" dirty="0"/>
                  <a:t>-complete, so it requires exponential time for a deterministic TM to decide </a:t>
                </a:r>
                <a:r>
                  <a:rPr lang="en-US" dirty="0">
                    <a:latin typeface="Cambria Math" panose="02040503050406030204" pitchFamily="18" charset="0"/>
                    <a:ea typeface="Cambria Math" panose="02040503050406030204" pitchFamily="18" charset="0"/>
                  </a:rPr>
                  <a:t>SAT</a:t>
                </a:r>
                <a:r>
                  <a:rPr lang="en-US" dirty="0"/>
                  <a:t>, unless </a:t>
                </a:r>
                <a:r>
                  <a:rPr lang="en-US" dirty="0">
                    <a:latin typeface="Cambria Math" panose="02040503050406030204" pitchFamily="18" charset="0"/>
                    <a:ea typeface="Cambria Math" panose="02040503050406030204" pitchFamily="18" charset="0"/>
                  </a:rPr>
                  <a:t>P = NP</a:t>
                </a:r>
              </a:p>
              <a:p>
                <a:r>
                  <a:rPr lang="en-US" dirty="0"/>
                  <a:t>While this may not seem as "magical" as an oracle for deciding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TM</a:t>
                </a:r>
                <a:r>
                  <a:rPr lang="en-US" dirty="0"/>
                  <a:t> or </a:t>
                </a:r>
                <a:r>
                  <a:rPr lang="en-US" dirty="0">
                    <a:latin typeface="Cambria Math" panose="02040503050406030204" pitchFamily="18" charset="0"/>
                    <a:ea typeface="Cambria Math" panose="02040503050406030204" pitchFamily="18" charset="0"/>
                  </a:rPr>
                  <a:t>HALT</a:t>
                </a:r>
                <a:r>
                  <a:rPr lang="en-US" baseline="-25000" dirty="0">
                    <a:latin typeface="Cambria Math" panose="02040503050406030204" pitchFamily="18" charset="0"/>
                    <a:ea typeface="Cambria Math" panose="02040503050406030204" pitchFamily="18" charset="0"/>
                  </a:rPr>
                  <a:t>TM</a:t>
                </a:r>
                <a:r>
                  <a:rPr lang="en-US" dirty="0"/>
                  <a:t>, note that such an oracle can decide </a:t>
                </a:r>
                <a:r>
                  <a:rPr lang="en-US" dirty="0">
                    <a:latin typeface="Cambria Math" panose="02040503050406030204" pitchFamily="18" charset="0"/>
                    <a:ea typeface="Cambria Math" panose="02040503050406030204" pitchFamily="18" charset="0"/>
                  </a:rPr>
                  <a:t>SAT</a:t>
                </a:r>
                <a:r>
                  <a:rPr lang="en-US" dirty="0"/>
                  <a:t> in one step</a:t>
                </a:r>
              </a:p>
              <a:p>
                <a:r>
                  <a:rPr lang="en-US" dirty="0"/>
                  <a:t>The book explains that </a:t>
                </a:r>
                <a:r>
                  <a:rPr lang="en-US" dirty="0">
                    <a:latin typeface="Cambria Math" panose="02040503050406030204" pitchFamily="18" charset="0"/>
                    <a:ea typeface="Cambria Math" panose="02040503050406030204" pitchFamily="18" charset="0"/>
                  </a:rPr>
                  <a:t>NP ⊆ P</a:t>
                </a:r>
                <a:r>
                  <a:rPr lang="en-US" baseline="30000" dirty="0">
                    <a:latin typeface="Cambria Math" panose="02040503050406030204" pitchFamily="18" charset="0"/>
                    <a:ea typeface="Cambria Math" panose="02040503050406030204" pitchFamily="18" charset="0"/>
                  </a:rPr>
                  <a:t>SAT</a:t>
                </a:r>
                <a:r>
                  <a:rPr lang="en-US" dirty="0"/>
                  <a:t>, because any </a:t>
                </a:r>
                <a:r>
                  <a:rPr lang="en-US" dirty="0">
                    <a:latin typeface="Cambria Math" panose="02040503050406030204" pitchFamily="18" charset="0"/>
                    <a:ea typeface="Cambria Math" panose="02040503050406030204" pitchFamily="18" charset="0"/>
                  </a:rPr>
                  <a:t>NP</a:t>
                </a:r>
                <a:r>
                  <a:rPr lang="en-US" dirty="0"/>
                  <a:t> language is polynomial time reducible to </a:t>
                </a:r>
                <a:r>
                  <a:rPr lang="en-US" dirty="0">
                    <a:latin typeface="Cambria Math" panose="02040503050406030204" pitchFamily="18" charset="0"/>
                    <a:ea typeface="Cambria Math" panose="02040503050406030204" pitchFamily="18" charset="0"/>
                  </a:rPr>
                  <a:t>SAT</a:t>
                </a:r>
                <a:endParaRPr lang="en-US" dirty="0"/>
              </a:p>
              <a:p>
                <a:r>
                  <a:rPr lang="en-US" dirty="0"/>
                  <a:t>Also, </a:t>
                </a:r>
                <a:r>
                  <a:rPr lang="en-US" dirty="0">
                    <a:latin typeface="Cambria Math" panose="02040503050406030204" pitchFamily="18" charset="0"/>
                    <a:ea typeface="Cambria Math" panose="02040503050406030204" pitchFamily="18" charset="0"/>
                  </a:rPr>
                  <a:t>coNP ⊆ P</a:t>
                </a:r>
                <a:r>
                  <a:rPr lang="en-US" baseline="30000" dirty="0">
                    <a:latin typeface="Cambria Math" panose="02040503050406030204" pitchFamily="18" charset="0"/>
                    <a:ea typeface="Cambria Math" panose="02040503050406030204" pitchFamily="18" charset="0"/>
                  </a:rPr>
                  <a:t>SAT</a:t>
                </a:r>
                <a:r>
                  <a:rPr lang="en-US" dirty="0"/>
                  <a:t>, because deterministic complexity classes are closed under complementation</a:t>
                </a:r>
              </a:p>
              <a:p>
                <a:r>
                  <a:rPr lang="en-US" dirty="0"/>
                  <a:t>Note that </a:t>
                </a:r>
                <a:r>
                  <a:rPr lang="en-US" dirty="0">
                    <a:latin typeface="Cambria Math" panose="02040503050406030204" pitchFamily="18" charset="0"/>
                    <a:ea typeface="Cambria Math" panose="02040503050406030204" pitchFamily="18" charset="0"/>
                  </a:rPr>
                  <a:t>P</a:t>
                </a:r>
                <a:r>
                  <a:rPr lang="en-US" baseline="30000" dirty="0">
                    <a:latin typeface="Cambria Math" panose="02040503050406030204" pitchFamily="18" charset="0"/>
                    <a:ea typeface="Cambria Math" panose="02040503050406030204" pitchFamily="18" charset="0"/>
                  </a:rPr>
                  <a:t>SAT</a:t>
                </a:r>
                <a:r>
                  <a:rPr lang="en-US" dirty="0"/>
                  <a:t> probably contains languages that </a:t>
                </a:r>
                <a:r>
                  <a:rPr lang="en-US" dirty="0">
                    <a:latin typeface="Cambria Math" panose="02040503050406030204" pitchFamily="18" charset="0"/>
                    <a:ea typeface="Cambria Math" panose="02040503050406030204" pitchFamily="18" charset="0"/>
                  </a:rPr>
                  <a:t>P</a:t>
                </a:r>
                <a:r>
                  <a:rPr lang="en-US" dirty="0"/>
                  <a:t> does not (unless </a:t>
                </a:r>
                <a:r>
                  <a:rPr lang="en-US" dirty="0">
                    <a:latin typeface="Cambria Math" panose="02040503050406030204" pitchFamily="18" charset="0"/>
                    <a:ea typeface="Cambria Math" panose="02040503050406030204" pitchFamily="18" charset="0"/>
                  </a:rPr>
                  <a:t>P = NP</a:t>
                </a:r>
                <a:r>
                  <a:rPr lang="en-US" dirty="0"/>
                  <a:t>)</a:t>
                </a:r>
              </a:p>
              <a:p>
                <a:r>
                  <a:rPr lang="en-US" dirty="0"/>
                  <a:t>The book also says that </a:t>
                </a:r>
                <a:r>
                  <a:rPr lang="en-US" dirty="0">
                    <a:latin typeface="Cambria Math" panose="02040503050406030204" pitchFamily="18" charset="0"/>
                    <a:ea typeface="Cambria Math" panose="02040503050406030204" pitchFamily="18" charset="0"/>
                  </a:rPr>
                  <a:t>NP</a:t>
                </a:r>
                <a:r>
                  <a:rPr lang="en-US" baseline="30000" dirty="0">
                    <a:latin typeface="Cambria Math" panose="02040503050406030204" pitchFamily="18" charset="0"/>
                    <a:ea typeface="Cambria Math" panose="02040503050406030204" pitchFamily="18" charset="0"/>
                  </a:rPr>
                  <a:t>SAT</a:t>
                </a:r>
                <a:r>
                  <a:rPr lang="en-US" dirty="0"/>
                  <a:t> "contains languages that we believe are not in </a:t>
                </a:r>
                <a:r>
                  <a:rPr lang="en-US" dirty="0">
                    <a:latin typeface="Cambria Math" panose="02040503050406030204" pitchFamily="18" charset="0"/>
                    <a:ea typeface="Cambria Math" panose="02040503050406030204" pitchFamily="18" charset="0"/>
                  </a:rPr>
                  <a:t>NP</a:t>
                </a:r>
                <a:r>
                  <a:rPr lang="en-US" dirty="0"/>
                  <a:t>"</a:t>
                </a:r>
              </a:p>
              <a:p>
                <a:r>
                  <a:rPr lang="en-US" dirty="0"/>
                  <a:t>One such language is </a:t>
                </a:r>
                <a14:m>
                  <m:oMath xmlns:m="http://schemas.openxmlformats.org/officeDocument/2006/math">
                    <m:acc>
                      <m:accPr>
                        <m:chr m:val="̅"/>
                        <m:ctrlPr>
                          <a:rPr lang="en-US" i="1" smtClean="0">
                            <a:latin typeface="Cambria Math" panose="02040503050406030204" pitchFamily="18" charset="0"/>
                            <a:ea typeface="Cambria Math" panose="02040503050406030204" pitchFamily="18" charset="0"/>
                          </a:rPr>
                        </m:ctrlPr>
                      </m:accPr>
                      <m:e>
                        <m:r>
                          <m:rPr>
                            <m:nor/>
                          </m:rPr>
                          <a:rPr lang="en-US" dirty="0">
                            <a:latin typeface="Cambria Math" panose="02040503050406030204" pitchFamily="18" charset="0"/>
                            <a:ea typeface="Cambria Math" panose="02040503050406030204" pitchFamily="18" charset="0"/>
                          </a:rPr>
                          <m:t>MIN</m:t>
                        </m:r>
                        <m:r>
                          <m:rPr>
                            <m:nor/>
                          </m:rPr>
                          <a:rPr lang="en-US" dirty="0">
                            <a:latin typeface="Cambria Math" panose="02040503050406030204" pitchFamily="18" charset="0"/>
                            <a:ea typeface="Cambria Math" panose="02040503050406030204" pitchFamily="18" charset="0"/>
                          </a:rPr>
                          <m:t>−</m:t>
                        </m:r>
                        <m:r>
                          <m:rPr>
                            <m:nor/>
                          </m:rPr>
                          <a:rPr lang="en-US" dirty="0">
                            <a:latin typeface="Cambria Math" panose="02040503050406030204" pitchFamily="18" charset="0"/>
                            <a:ea typeface="Cambria Math" panose="02040503050406030204" pitchFamily="18" charset="0"/>
                          </a:rPr>
                          <m:t>FORMULA</m:t>
                        </m:r>
                      </m:e>
                    </m:acc>
                  </m:oMath>
                </a14:m>
                <a:r>
                  <a:rPr lang="en-US" dirty="0"/>
                  <a:t>, where </a:t>
                </a:r>
                <a:r>
                  <a:rPr lang="en-US" dirty="0">
                    <a:latin typeface="Cambria Math" panose="02040503050406030204" pitchFamily="18" charset="0"/>
                    <a:ea typeface="Cambria Math" panose="02040503050406030204" pitchFamily="18" charset="0"/>
                  </a:rPr>
                  <a:t>MIN-FORMULA</a:t>
                </a:r>
                <a:r>
                  <a:rPr lang="en-US" dirty="0"/>
                  <a:t> is the language containing all Boolean formulas with no shorter, equivalent Boolean formulas</a:t>
                </a:r>
              </a:p>
              <a:p>
                <a:pPr lvl="1"/>
                <a:r>
                  <a:rPr lang="en-US" dirty="0"/>
                  <a:t>The book says that </a:t>
                </a:r>
                <a:r>
                  <a:rPr lang="en-US" dirty="0">
                    <a:latin typeface="Cambria Math" panose="02040503050406030204" pitchFamily="18" charset="0"/>
                    <a:ea typeface="Cambria Math" panose="02040503050406030204" pitchFamily="18" charset="0"/>
                  </a:rPr>
                  <a:t>MIN-FORMULA</a:t>
                </a:r>
                <a:r>
                  <a:rPr lang="en-US" dirty="0"/>
                  <a:t> is not believed to be in </a:t>
                </a:r>
                <a:r>
                  <a:rPr lang="en-US" dirty="0">
                    <a:latin typeface="Cambria Math" panose="02040503050406030204" pitchFamily="18" charset="0"/>
                    <a:ea typeface="Cambria Math" panose="02040503050406030204" pitchFamily="18" charset="0"/>
                  </a:rPr>
                  <a:t>NP</a:t>
                </a:r>
                <a:r>
                  <a:rPr lang="en-US" dirty="0"/>
                  <a:t>, although that has not been proven</a:t>
                </a:r>
              </a:p>
              <a:p>
                <a:pPr lvl="1"/>
                <a:r>
                  <a:rPr lang="en-US" dirty="0"/>
                  <a:t>The book points out that the inequivalence problem is clearly in </a:t>
                </a:r>
                <a:r>
                  <a:rPr lang="en-US" dirty="0">
                    <a:latin typeface="Cambria Math" panose="02040503050406030204" pitchFamily="18" charset="0"/>
                    <a:ea typeface="Cambria Math" panose="02040503050406030204" pitchFamily="18" charset="0"/>
                  </a:rPr>
                  <a:t>NP</a:t>
                </a:r>
                <a:r>
                  <a:rPr lang="en-US" dirty="0"/>
                  <a:t> (because we can try out all possible assignments to variables in parallel); hence, the equivalence problem is in </a:t>
                </a:r>
                <a:r>
                  <a:rPr lang="en-US" dirty="0">
                    <a:latin typeface="Cambria Math" panose="02040503050406030204" pitchFamily="18" charset="0"/>
                    <a:ea typeface="Cambria Math" panose="02040503050406030204" pitchFamily="18" charset="0"/>
                  </a:rPr>
                  <a:t>coNP</a:t>
                </a:r>
              </a:p>
              <a:p>
                <a:pPr lvl="1"/>
                <a:r>
                  <a:rPr lang="en-US" dirty="0"/>
                  <a:t>The nondeterministic oracle machine for </a:t>
                </a:r>
                <a14:m>
                  <m:oMath xmlns:m="http://schemas.openxmlformats.org/officeDocument/2006/math">
                    <m:acc>
                      <m:accPr>
                        <m:chr m:val="̅"/>
                        <m:ctrlPr>
                          <a:rPr lang="en-US" i="1" smtClean="0">
                            <a:latin typeface="Cambria Math" panose="02040503050406030204" pitchFamily="18" charset="0"/>
                            <a:ea typeface="Cambria Math" panose="02040503050406030204" pitchFamily="18" charset="0"/>
                          </a:rPr>
                        </m:ctrlPr>
                      </m:accPr>
                      <m:e>
                        <m:r>
                          <m:rPr>
                            <m:nor/>
                          </m:rPr>
                          <a:rPr lang="en-US" dirty="0">
                            <a:latin typeface="Cambria Math" panose="02040503050406030204" pitchFamily="18" charset="0"/>
                            <a:ea typeface="Cambria Math" panose="02040503050406030204" pitchFamily="18" charset="0"/>
                          </a:rPr>
                          <m:t>MIN</m:t>
                        </m:r>
                        <m:r>
                          <m:rPr>
                            <m:nor/>
                          </m:rPr>
                          <a:rPr lang="en-US" dirty="0">
                            <a:latin typeface="Cambria Math" panose="02040503050406030204" pitchFamily="18" charset="0"/>
                            <a:ea typeface="Cambria Math" panose="02040503050406030204" pitchFamily="18" charset="0"/>
                          </a:rPr>
                          <m:t>−</m:t>
                        </m:r>
                        <m:r>
                          <m:rPr>
                            <m:nor/>
                          </m:rPr>
                          <a:rPr lang="en-US" dirty="0">
                            <a:latin typeface="Cambria Math" panose="02040503050406030204" pitchFamily="18" charset="0"/>
                            <a:ea typeface="Cambria Math" panose="02040503050406030204" pitchFamily="18" charset="0"/>
                          </a:rPr>
                          <m:t>FORMULA</m:t>
                        </m:r>
                      </m:e>
                    </m:acc>
                    <m:r>
                      <a:rPr lang="en-US" i="1" dirty="0">
                        <a:latin typeface="Cambria Math" panose="02040503050406030204" pitchFamily="18" charset="0"/>
                        <a:ea typeface="Cambria Math" panose="02040503050406030204" pitchFamily="18" charset="0"/>
                      </a:rPr>
                      <m:t> </m:t>
                    </m:r>
                  </m:oMath>
                </a14:m>
                <a:r>
                  <a:rPr lang="en-US" dirty="0"/>
                  <a:t>can nondeterministically guess smaller formulas, checking if any is equivalent to the given formula using the </a:t>
                </a:r>
                <a:r>
                  <a:rPr lang="en-US" dirty="0">
                    <a:latin typeface="Cambria Math" panose="02040503050406030204" pitchFamily="18" charset="0"/>
                    <a:ea typeface="Cambria Math" panose="02040503050406030204" pitchFamily="18" charset="0"/>
                  </a:rPr>
                  <a:t>SAT</a:t>
                </a:r>
                <a:r>
                  <a:rPr lang="en-US" dirty="0"/>
                  <a:t> oracle; if it finds one, it accepts, otherwise it rejects</a:t>
                </a:r>
              </a:p>
            </p:txBody>
          </p:sp>
        </mc:Choice>
        <mc:Fallback xmlns="">
          <p:sp>
            <p:nvSpPr>
              <p:cNvPr id="3" name="Content Placeholder 2">
                <a:extLst>
                  <a:ext uri="{FF2B5EF4-FFF2-40B4-BE49-F238E27FC236}">
                    <a16:creationId xmlns:a16="http://schemas.microsoft.com/office/drawing/2014/main" id="{F73C9CA8-A6C5-4D91-974C-0FC708494F9C}"/>
                  </a:ext>
                </a:extLst>
              </p:cNvPr>
              <p:cNvSpPr>
                <a:spLocks noGrp="1" noRot="1" noChangeAspect="1" noMove="1" noResize="1" noEditPoints="1" noAdjustHandles="1" noChangeArrowheads="1" noChangeShapeType="1" noTextEdit="1"/>
              </p:cNvSpPr>
              <p:nvPr>
                <p:ph idx="1"/>
              </p:nvPr>
            </p:nvSpPr>
            <p:spPr>
              <a:blipFill>
                <a:blip r:embed="rId2"/>
                <a:stretch>
                  <a:fillRect l="-406" t="-2521"/>
                </a:stretch>
              </a:blipFill>
            </p:spPr>
            <p:txBody>
              <a:bodyPr/>
              <a:lstStyle/>
              <a:p>
                <a:r>
                  <a:rPr lang="en-US">
                    <a:noFill/>
                  </a:rPr>
                  <a:t> </a:t>
                </a:r>
              </a:p>
            </p:txBody>
          </p:sp>
        </mc:Fallback>
      </mc:AlternateContent>
    </p:spTree>
    <p:extLst>
      <p:ext uri="{BB962C8B-B14F-4D97-AF65-F5344CB8AC3E}">
        <p14:creationId xmlns:p14="http://schemas.microsoft.com/office/powerpoint/2010/main" val="15005405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E6F8E-5FC8-480C-9EE8-D56E287745BE}"/>
              </a:ext>
            </a:extLst>
          </p:cNvPr>
          <p:cNvSpPr>
            <a:spLocks noGrp="1"/>
          </p:cNvSpPr>
          <p:nvPr>
            <p:ph type="title"/>
          </p:nvPr>
        </p:nvSpPr>
        <p:spPr/>
        <p:txBody>
          <a:bodyPr/>
          <a:lstStyle/>
          <a:p>
            <a:r>
              <a:rPr lang="en-US" dirty="0"/>
              <a:t>P</a:t>
            </a:r>
            <a:r>
              <a:rPr lang="en-US" baseline="30000" dirty="0"/>
              <a:t>A</a:t>
            </a:r>
            <a:r>
              <a:rPr lang="en-US" dirty="0"/>
              <a:t> versus NP</a:t>
            </a:r>
            <a:r>
              <a:rPr lang="en-US" baseline="30000" dirty="0"/>
              <a:t>A</a:t>
            </a:r>
            <a:r>
              <a:rPr lang="en-US" dirty="0"/>
              <a:t> for Different Oracles (part 1)</a:t>
            </a:r>
          </a:p>
        </p:txBody>
      </p:sp>
      <p:sp>
        <p:nvSpPr>
          <p:cNvPr id="3" name="Content Placeholder 2">
            <a:extLst>
              <a:ext uri="{FF2B5EF4-FFF2-40B4-BE49-F238E27FC236}">
                <a16:creationId xmlns:a16="http://schemas.microsoft.com/office/drawing/2014/main" id="{D5AF4EDA-D8A3-4AC7-8541-2903ABA77221}"/>
              </a:ext>
            </a:extLst>
          </p:cNvPr>
          <p:cNvSpPr>
            <a:spLocks noGrp="1"/>
          </p:cNvSpPr>
          <p:nvPr>
            <p:ph idx="1"/>
          </p:nvPr>
        </p:nvSpPr>
        <p:spPr/>
        <p:txBody>
          <a:bodyPr>
            <a:normAutofit fontScale="92500" lnSpcReduction="20000"/>
          </a:bodyPr>
          <a:lstStyle/>
          <a:p>
            <a:r>
              <a:rPr lang="en-US" dirty="0"/>
              <a:t>Theorem 9.20 states (I am keeping the book's exact wording):</a:t>
            </a:r>
          </a:p>
          <a:p>
            <a:pPr marL="971550" lvl="1" indent="-514350">
              <a:buFont typeface="+mj-lt"/>
              <a:buAutoNum type="arabicPeriod"/>
            </a:pPr>
            <a:r>
              <a:rPr lang="en-US" dirty="0"/>
              <a:t>An oracle </a:t>
            </a:r>
            <a:r>
              <a:rPr lang="en-US" dirty="0">
                <a:latin typeface="Cambria Math" panose="02040503050406030204" pitchFamily="18" charset="0"/>
                <a:ea typeface="Cambria Math" panose="02040503050406030204" pitchFamily="18" charset="0"/>
              </a:rPr>
              <a:t>A</a:t>
            </a:r>
            <a:r>
              <a:rPr lang="en-US" dirty="0"/>
              <a:t> exists whereby </a:t>
            </a:r>
            <a:r>
              <a:rPr lang="en-US" dirty="0">
                <a:latin typeface="Cambria Math" panose="02040503050406030204" pitchFamily="18" charset="0"/>
                <a:ea typeface="Cambria Math" panose="02040503050406030204" pitchFamily="18" charset="0"/>
              </a:rPr>
              <a:t>P</a:t>
            </a:r>
            <a:r>
              <a:rPr lang="en-US" baseline="30000" dirty="0">
                <a:latin typeface="Cambria Math" panose="02040503050406030204" pitchFamily="18" charset="0"/>
                <a:ea typeface="Cambria Math" panose="02040503050406030204" pitchFamily="18" charset="0"/>
              </a:rPr>
              <a:t>A</a:t>
            </a:r>
            <a:r>
              <a:rPr lang="en-US" dirty="0">
                <a:latin typeface="Cambria Math" panose="02040503050406030204" pitchFamily="18" charset="0"/>
                <a:ea typeface="Cambria Math" panose="02040503050406030204" pitchFamily="18" charset="0"/>
              </a:rPr>
              <a:t> ≠ NP</a:t>
            </a:r>
            <a:r>
              <a:rPr lang="en-US" baseline="30000" dirty="0">
                <a:latin typeface="Cambria Math" panose="02040503050406030204" pitchFamily="18" charset="0"/>
                <a:ea typeface="Cambria Math" panose="02040503050406030204" pitchFamily="18" charset="0"/>
              </a:rPr>
              <a:t>A</a:t>
            </a:r>
            <a:r>
              <a:rPr lang="en-US" dirty="0"/>
              <a:t>.</a:t>
            </a:r>
          </a:p>
          <a:p>
            <a:pPr marL="971550" lvl="1" indent="-514350">
              <a:buFont typeface="+mj-lt"/>
              <a:buAutoNum type="arabicPeriod"/>
            </a:pPr>
            <a:r>
              <a:rPr lang="en-US" dirty="0"/>
              <a:t>An oracle </a:t>
            </a:r>
            <a:r>
              <a:rPr lang="en-US" dirty="0">
                <a:latin typeface="Cambria Math" panose="02040503050406030204" pitchFamily="18" charset="0"/>
                <a:ea typeface="Cambria Math" panose="02040503050406030204" pitchFamily="18" charset="0"/>
              </a:rPr>
              <a:t>B</a:t>
            </a:r>
            <a:r>
              <a:rPr lang="en-US" dirty="0"/>
              <a:t> exists whereby </a:t>
            </a:r>
            <a:r>
              <a:rPr lang="en-US" dirty="0">
                <a:latin typeface="Cambria Math" panose="02040503050406030204" pitchFamily="18" charset="0"/>
                <a:ea typeface="Cambria Math" panose="02040503050406030204" pitchFamily="18" charset="0"/>
              </a:rPr>
              <a:t>P</a:t>
            </a:r>
            <a:r>
              <a:rPr lang="en-US" baseline="30000" dirty="0">
                <a:latin typeface="Cambria Math" panose="02040503050406030204" pitchFamily="18" charset="0"/>
                <a:ea typeface="Cambria Math" panose="02040503050406030204" pitchFamily="18" charset="0"/>
              </a:rPr>
              <a:t>B</a:t>
            </a:r>
            <a:r>
              <a:rPr lang="en-US" dirty="0">
                <a:latin typeface="Cambria Math" panose="02040503050406030204" pitchFamily="18" charset="0"/>
                <a:ea typeface="Cambria Math" panose="02040503050406030204" pitchFamily="18" charset="0"/>
              </a:rPr>
              <a:t> = NP</a:t>
            </a:r>
            <a:r>
              <a:rPr lang="en-US" baseline="30000" dirty="0">
                <a:latin typeface="Cambria Math" panose="02040503050406030204" pitchFamily="18" charset="0"/>
                <a:ea typeface="Cambria Math" panose="02040503050406030204" pitchFamily="18" charset="0"/>
              </a:rPr>
              <a:t>B</a:t>
            </a:r>
            <a:r>
              <a:rPr lang="en-US" dirty="0"/>
              <a:t>.</a:t>
            </a:r>
          </a:p>
          <a:p>
            <a:r>
              <a:rPr lang="en-US" dirty="0"/>
              <a:t>We will prove the second part first, since it is simpler</a:t>
            </a:r>
          </a:p>
          <a:p>
            <a:r>
              <a:rPr lang="en-US" dirty="0"/>
              <a:t>Any </a:t>
            </a:r>
            <a:r>
              <a:rPr lang="en-US" dirty="0">
                <a:latin typeface="Cambria Math" panose="02040503050406030204" pitchFamily="18" charset="0"/>
                <a:ea typeface="Cambria Math" panose="02040503050406030204" pitchFamily="18" charset="0"/>
              </a:rPr>
              <a:t>PSPACE</a:t>
            </a:r>
            <a:r>
              <a:rPr lang="en-US" dirty="0"/>
              <a:t>-complete problem would suffice for oracle </a:t>
            </a:r>
            <a:r>
              <a:rPr lang="en-US" dirty="0">
                <a:latin typeface="Cambria Math" panose="02040503050406030204" pitchFamily="18" charset="0"/>
                <a:ea typeface="Cambria Math" panose="02040503050406030204" pitchFamily="18" charset="0"/>
              </a:rPr>
              <a:t>B</a:t>
            </a:r>
            <a:r>
              <a:rPr lang="en-US" dirty="0">
                <a:ea typeface="Cambria Math" panose="02040503050406030204" pitchFamily="18" charset="0"/>
              </a:rPr>
              <a:t>;</a:t>
            </a:r>
            <a:r>
              <a:rPr lang="en-US" dirty="0"/>
              <a:t> the book chooses </a:t>
            </a:r>
            <a:r>
              <a:rPr lang="en-US" dirty="0">
                <a:latin typeface="Cambria Math" panose="02040503050406030204" pitchFamily="18" charset="0"/>
                <a:ea typeface="Cambria Math" panose="02040503050406030204" pitchFamily="18" charset="0"/>
              </a:rPr>
              <a:t>TQBF</a:t>
            </a:r>
          </a:p>
          <a:p>
            <a:pPr lvl="1"/>
            <a:r>
              <a:rPr lang="en-US" dirty="0"/>
              <a:t>The book explains that the following sequence of containments must hold of a </a:t>
            </a:r>
            <a:r>
              <a:rPr lang="en-US" dirty="0">
                <a:latin typeface="Cambria Math" panose="02040503050406030204" pitchFamily="18" charset="0"/>
                <a:ea typeface="Cambria Math" panose="02040503050406030204" pitchFamily="18" charset="0"/>
              </a:rPr>
              <a:t>TQBF</a:t>
            </a:r>
            <a:r>
              <a:rPr lang="en-US" dirty="0"/>
              <a:t> oracle: </a:t>
            </a:r>
            <a:r>
              <a:rPr lang="en-US" sz="2400" dirty="0">
                <a:latin typeface="Cambria Math" panose="02040503050406030204" pitchFamily="18" charset="0"/>
                <a:ea typeface="Cambria Math" panose="02040503050406030204" pitchFamily="18" charset="0"/>
              </a:rPr>
              <a:t>NP</a:t>
            </a:r>
            <a:r>
              <a:rPr lang="en-US" sz="2400" baseline="30000" dirty="0">
                <a:latin typeface="Cambria Math" panose="02040503050406030204" pitchFamily="18" charset="0"/>
                <a:ea typeface="Cambria Math" panose="02040503050406030204" pitchFamily="18" charset="0"/>
              </a:rPr>
              <a:t>TQBF</a:t>
            </a:r>
            <a:r>
              <a:rPr lang="en-US" sz="2400" dirty="0">
                <a:latin typeface="Cambria Math" panose="02040503050406030204" pitchFamily="18" charset="0"/>
                <a:ea typeface="Cambria Math" panose="02040503050406030204" pitchFamily="18" charset="0"/>
              </a:rPr>
              <a:t> ⊆ NPSPACE </a:t>
            </a:r>
            <a:r>
              <a:rPr lang="en-US" sz="2400" dirty="0">
                <a:effectLst/>
                <a:latin typeface="Cambria Math" panose="02040503050406030204" pitchFamily="18" charset="0"/>
                <a:ea typeface="Cambria Math" panose="02040503050406030204" pitchFamily="18" charset="0"/>
                <a:cs typeface="Cambria Math" panose="02040503050406030204" pitchFamily="18" charset="0"/>
              </a:rPr>
              <a:t>⊆ PSPACE ⊆ P</a:t>
            </a:r>
            <a:r>
              <a:rPr lang="en-US" sz="2400" baseline="30000" dirty="0">
                <a:effectLst/>
                <a:latin typeface="Cambria Math" panose="02040503050406030204" pitchFamily="18" charset="0"/>
                <a:ea typeface="Cambria Math" panose="02040503050406030204" pitchFamily="18" charset="0"/>
                <a:cs typeface="Cambria Math" panose="02040503050406030204" pitchFamily="18" charset="0"/>
              </a:rPr>
              <a:t>TQBF</a:t>
            </a:r>
          </a:p>
          <a:p>
            <a:pPr lvl="2"/>
            <a:r>
              <a:rPr lang="en-US" dirty="0">
                <a:ea typeface="Cambria Math" panose="02040503050406030204" pitchFamily="18" charset="0"/>
              </a:rPr>
              <a:t>The first containment holds because any NTM with a TQBF oracle can be converted to a nondeterministic polynomial space TM that solves TQBF as needed instead of using the oracle</a:t>
            </a:r>
          </a:p>
          <a:p>
            <a:pPr lvl="2"/>
            <a:r>
              <a:rPr lang="en-US" dirty="0">
                <a:ea typeface="Cambria Math" panose="02040503050406030204" pitchFamily="18" charset="0"/>
              </a:rPr>
              <a:t>The second containment holds because of Savitch's theorem</a:t>
            </a:r>
          </a:p>
          <a:p>
            <a:pPr lvl="2"/>
            <a:r>
              <a:rPr lang="en-US" dirty="0">
                <a:ea typeface="Cambria Math" panose="02040503050406030204" pitchFamily="18" charset="0"/>
              </a:rPr>
              <a:t>The third containment holds because </a:t>
            </a:r>
            <a:r>
              <a:rPr lang="en-US" dirty="0">
                <a:latin typeface="Cambria Math" panose="02040503050406030204" pitchFamily="18" charset="0"/>
                <a:ea typeface="Cambria Math" panose="02040503050406030204" pitchFamily="18" charset="0"/>
              </a:rPr>
              <a:t>TQBF</a:t>
            </a:r>
            <a:r>
              <a:rPr lang="en-US" dirty="0">
                <a:ea typeface="Cambria Math" panose="02040503050406030204" pitchFamily="18" charset="0"/>
              </a:rPr>
              <a:t> is </a:t>
            </a:r>
            <a:r>
              <a:rPr lang="en-US" dirty="0">
                <a:latin typeface="Cambria Math" panose="02040503050406030204" pitchFamily="18" charset="0"/>
                <a:ea typeface="Cambria Math" panose="02040503050406030204" pitchFamily="18" charset="0"/>
              </a:rPr>
              <a:t>PSPACE</a:t>
            </a:r>
            <a:r>
              <a:rPr lang="en-US" dirty="0">
                <a:ea typeface="Cambria Math" panose="02040503050406030204" pitchFamily="18" charset="0"/>
              </a:rPr>
              <a:t>-complete (so any </a:t>
            </a:r>
            <a:r>
              <a:rPr lang="en-US" dirty="0">
                <a:latin typeface="Cambria Math" panose="02040503050406030204" pitchFamily="18" charset="0"/>
                <a:ea typeface="Cambria Math" panose="02040503050406030204" pitchFamily="18" charset="0"/>
              </a:rPr>
              <a:t>PSPACE</a:t>
            </a:r>
            <a:r>
              <a:rPr lang="en-US" dirty="0">
                <a:ea typeface="Cambria Math" panose="02040503050406030204" pitchFamily="18" charset="0"/>
              </a:rPr>
              <a:t> problem can be converted to </a:t>
            </a:r>
            <a:r>
              <a:rPr lang="en-US" dirty="0">
                <a:latin typeface="Cambria Math" panose="02040503050406030204" pitchFamily="18" charset="0"/>
                <a:ea typeface="Cambria Math" panose="02040503050406030204" pitchFamily="18" charset="0"/>
              </a:rPr>
              <a:t>TQBF</a:t>
            </a:r>
            <a:r>
              <a:rPr lang="en-US" dirty="0">
                <a:ea typeface="Cambria Math" panose="02040503050406030204" pitchFamily="18" charset="0"/>
              </a:rPr>
              <a:t> in polynomial time and then solved with the oracle)</a:t>
            </a:r>
          </a:p>
          <a:p>
            <a:pPr lvl="1"/>
            <a:r>
              <a:rPr lang="en-US" dirty="0">
                <a:ea typeface="Cambria Math" panose="02040503050406030204" pitchFamily="18" charset="0"/>
              </a:rPr>
              <a:t>Clearly, </a:t>
            </a:r>
            <a:r>
              <a:rPr lang="en-US" dirty="0">
                <a:latin typeface="Cambria Math" panose="02040503050406030204" pitchFamily="18" charset="0"/>
                <a:ea typeface="Cambria Math" panose="02040503050406030204" pitchFamily="18" charset="0"/>
              </a:rPr>
              <a:t>P</a:t>
            </a:r>
            <a:r>
              <a:rPr lang="en-US" baseline="30000" dirty="0">
                <a:latin typeface="Cambria Math" panose="02040503050406030204" pitchFamily="18" charset="0"/>
                <a:ea typeface="Cambria Math" panose="02040503050406030204" pitchFamily="18" charset="0"/>
              </a:rPr>
              <a:t>TQBF</a:t>
            </a:r>
            <a:r>
              <a:rPr lang="en-US" dirty="0">
                <a:ea typeface="Cambria Math" panose="02040503050406030204" pitchFamily="18" charset="0"/>
              </a:rPr>
              <a:t> cannot be larger than </a:t>
            </a:r>
            <a:r>
              <a:rPr lang="en-US" dirty="0">
                <a:latin typeface="Cambria Math" panose="02040503050406030204" pitchFamily="18" charset="0"/>
                <a:ea typeface="Cambria Math" panose="02040503050406030204" pitchFamily="18" charset="0"/>
              </a:rPr>
              <a:t>NP</a:t>
            </a:r>
            <a:r>
              <a:rPr lang="en-US" baseline="30000" dirty="0">
                <a:latin typeface="Cambria Math" panose="02040503050406030204" pitchFamily="18" charset="0"/>
                <a:ea typeface="Cambria Math" panose="02040503050406030204" pitchFamily="18" charset="0"/>
              </a:rPr>
              <a:t>TQBF</a:t>
            </a:r>
            <a:r>
              <a:rPr lang="en-US" dirty="0">
                <a:ea typeface="Cambria Math" panose="02040503050406030204" pitchFamily="18" charset="0"/>
              </a:rPr>
              <a:t>, so </a:t>
            </a:r>
            <a:r>
              <a:rPr lang="en-US" dirty="0">
                <a:latin typeface="Cambria Math" panose="02040503050406030204" pitchFamily="18" charset="0"/>
                <a:ea typeface="Cambria Math" panose="02040503050406030204" pitchFamily="18" charset="0"/>
              </a:rPr>
              <a:t>PT</a:t>
            </a:r>
            <a:r>
              <a:rPr lang="en-US" baseline="30000" dirty="0">
                <a:latin typeface="Cambria Math" panose="02040503050406030204" pitchFamily="18" charset="0"/>
                <a:ea typeface="Cambria Math" panose="02040503050406030204" pitchFamily="18" charset="0"/>
              </a:rPr>
              <a:t>QBF</a:t>
            </a:r>
            <a:r>
              <a:rPr lang="en-US" dirty="0">
                <a:latin typeface="Cambria Math" panose="02040503050406030204" pitchFamily="18" charset="0"/>
                <a:ea typeface="Cambria Math" panose="02040503050406030204" pitchFamily="18" charset="0"/>
              </a:rPr>
              <a:t> = NP</a:t>
            </a:r>
            <a:r>
              <a:rPr lang="en-US" baseline="30000" dirty="0">
                <a:latin typeface="Cambria Math" panose="02040503050406030204" pitchFamily="18" charset="0"/>
                <a:ea typeface="Cambria Math" panose="02040503050406030204" pitchFamily="18" charset="0"/>
              </a:rPr>
              <a:t>TQBF</a:t>
            </a:r>
          </a:p>
        </p:txBody>
      </p:sp>
    </p:spTree>
    <p:extLst>
      <p:ext uri="{BB962C8B-B14F-4D97-AF65-F5344CB8AC3E}">
        <p14:creationId xmlns:p14="http://schemas.microsoft.com/office/powerpoint/2010/main" val="38886230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30F0E-840F-4BA1-A2BE-6D77DF8A290F}"/>
              </a:ext>
            </a:extLst>
          </p:cNvPr>
          <p:cNvSpPr>
            <a:spLocks noGrp="1"/>
          </p:cNvSpPr>
          <p:nvPr>
            <p:ph type="title"/>
          </p:nvPr>
        </p:nvSpPr>
        <p:spPr/>
        <p:txBody>
          <a:bodyPr/>
          <a:lstStyle/>
          <a:p>
            <a:r>
              <a:rPr lang="en-US" dirty="0"/>
              <a:t>P</a:t>
            </a:r>
            <a:r>
              <a:rPr lang="en-US" baseline="30000" dirty="0"/>
              <a:t>A</a:t>
            </a:r>
            <a:r>
              <a:rPr lang="en-US" dirty="0"/>
              <a:t> versus NP</a:t>
            </a:r>
            <a:r>
              <a:rPr lang="en-US" baseline="30000" dirty="0"/>
              <a:t>A</a:t>
            </a:r>
            <a:r>
              <a:rPr lang="en-US" dirty="0"/>
              <a:t> for Different Oracles (part 2)</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B0ED07F-F121-4755-B82D-26B53448B85C}"/>
                  </a:ext>
                </a:extLst>
              </p:cNvPr>
              <p:cNvSpPr>
                <a:spLocks noGrp="1"/>
              </p:cNvSpPr>
              <p:nvPr>
                <p:ph idx="1"/>
              </p:nvPr>
            </p:nvSpPr>
            <p:spPr/>
            <p:txBody>
              <a:bodyPr>
                <a:normAutofit fontScale="62500" lnSpcReduction="20000"/>
              </a:bodyPr>
              <a:lstStyle/>
              <a:p>
                <a:r>
                  <a:rPr lang="en-US" dirty="0"/>
                  <a:t>Proving the first part is more difficult, and it involves a procedure to construct an appropriate oracle, </a:t>
                </a:r>
                <a:r>
                  <a:rPr lang="en-US" dirty="0">
                    <a:latin typeface="Cambria Math" panose="02040503050406030204" pitchFamily="18" charset="0"/>
                    <a:ea typeface="Cambria Math" panose="02040503050406030204" pitchFamily="18" charset="0"/>
                  </a:rPr>
                  <a:t>A</a:t>
                </a:r>
                <a:r>
                  <a:rPr lang="en-US" dirty="0"/>
                  <a:t>, for which </a:t>
                </a:r>
                <a:r>
                  <a:rPr lang="en-US" dirty="0">
                    <a:latin typeface="Cambria Math" panose="02040503050406030204" pitchFamily="18" charset="0"/>
                    <a:ea typeface="Cambria Math" panose="02040503050406030204" pitchFamily="18" charset="0"/>
                  </a:rPr>
                  <a:t>P</a:t>
                </a:r>
                <a:r>
                  <a:rPr lang="en-US" baseline="30000" dirty="0">
                    <a:latin typeface="Cambria Math" panose="02040503050406030204" pitchFamily="18" charset="0"/>
                    <a:ea typeface="Cambria Math" panose="02040503050406030204" pitchFamily="18" charset="0"/>
                  </a:rPr>
                  <a:t>A</a:t>
                </a:r>
                <a:r>
                  <a:rPr lang="en-US" dirty="0">
                    <a:latin typeface="Cambria Math" panose="02040503050406030204" pitchFamily="18" charset="0"/>
                    <a:ea typeface="Cambria Math" panose="02040503050406030204" pitchFamily="18" charset="0"/>
                  </a:rPr>
                  <a:t> ≠ NP</a:t>
                </a:r>
                <a:r>
                  <a:rPr lang="en-US" baseline="30000" dirty="0">
                    <a:latin typeface="Cambria Math" panose="02040503050406030204" pitchFamily="18" charset="0"/>
                    <a:ea typeface="Cambria Math" panose="02040503050406030204" pitchFamily="18" charset="0"/>
                  </a:rPr>
                  <a:t>A</a:t>
                </a:r>
                <a:endParaRPr lang="en-US" dirty="0"/>
              </a:p>
              <a:p>
                <a:r>
                  <a:rPr lang="en-US" dirty="0"/>
                  <a:t>For any oracle </a:t>
                </a:r>
                <a:r>
                  <a:rPr lang="en-US" dirty="0">
                    <a:latin typeface="Cambria Math" panose="02040503050406030204" pitchFamily="18" charset="0"/>
                    <a:ea typeface="Cambria Math" panose="02040503050406030204" pitchFamily="18" charset="0"/>
                  </a:rPr>
                  <a:t>A</a:t>
                </a:r>
                <a:r>
                  <a:rPr lang="en-US" dirty="0"/>
                  <a:t> (whether it suffices the above condition or not), we define </a:t>
                </a:r>
                <a:r>
                  <a:rPr lang="en-US" dirty="0">
                    <a:latin typeface="Cambria Math" panose="02040503050406030204" pitchFamily="18" charset="0"/>
                    <a:ea typeface="Cambria Math" panose="02040503050406030204" pitchFamily="18" charset="0"/>
                  </a:rPr>
                  <a:t>L</a:t>
                </a:r>
                <a:r>
                  <a:rPr lang="en-US" baseline="-25000" dirty="0">
                    <a:latin typeface="Cambria Math" panose="02040503050406030204" pitchFamily="18" charset="0"/>
                    <a:ea typeface="Cambria Math" panose="02040503050406030204" pitchFamily="18" charset="0"/>
                  </a:rPr>
                  <a:t>A</a:t>
                </a:r>
                <a:r>
                  <a:rPr lang="en-US" dirty="0"/>
                  <a:t> to be "the collection of all strings for which a string of equal length appears in </a:t>
                </a:r>
                <a:r>
                  <a:rPr lang="en-US" dirty="0">
                    <a:latin typeface="Cambria Math" panose="02040503050406030204" pitchFamily="18" charset="0"/>
                    <a:ea typeface="Cambria Math" panose="02040503050406030204" pitchFamily="18" charset="0"/>
                  </a:rPr>
                  <a:t>A</a:t>
                </a:r>
                <a:r>
                  <a:rPr lang="en-US" dirty="0"/>
                  <a:t>"</a:t>
                </a:r>
              </a:p>
              <a:p>
                <a:r>
                  <a:rPr lang="en-US" dirty="0"/>
                  <a:t>More formally: </a:t>
                </a:r>
                <a:r>
                  <a:rPr lang="en-US" dirty="0">
                    <a:latin typeface="Cambria Math" panose="02040503050406030204" pitchFamily="18" charset="0"/>
                    <a:ea typeface="Cambria Math" panose="02040503050406030204" pitchFamily="18" charset="0"/>
                  </a:rPr>
                  <a:t>L</a:t>
                </a:r>
                <a:r>
                  <a:rPr lang="en-US" baseline="-25000" dirty="0">
                    <a:latin typeface="Cambria Math" panose="02040503050406030204" pitchFamily="18" charset="0"/>
                    <a:ea typeface="Cambria Math" panose="02040503050406030204" pitchFamily="18" charset="0"/>
                  </a:rPr>
                  <a:t>A</a:t>
                </a:r>
                <a:r>
                  <a:rPr lang="en-US" dirty="0">
                    <a:latin typeface="Cambria Math" panose="02040503050406030204" pitchFamily="18" charset="0"/>
                    <a:ea typeface="Cambria Math" panose="02040503050406030204" pitchFamily="18" charset="0"/>
                  </a:rPr>
                  <a:t> = {w | ∃x ∈ A [|x| = |w|}</a:t>
                </a:r>
              </a:p>
              <a:p>
                <a:r>
                  <a:rPr lang="en-US" dirty="0"/>
                  <a:t>Clearly, for any </a:t>
                </a:r>
                <a:r>
                  <a:rPr lang="en-US" dirty="0">
                    <a:latin typeface="Cambria Math" panose="02040503050406030204" pitchFamily="18" charset="0"/>
                    <a:ea typeface="Cambria Math" panose="02040503050406030204" pitchFamily="18" charset="0"/>
                  </a:rPr>
                  <a:t>A</a:t>
                </a:r>
                <a:r>
                  <a:rPr lang="en-US" dirty="0"/>
                  <a:t>, </a:t>
                </a:r>
                <a:r>
                  <a:rPr lang="en-US" dirty="0">
                    <a:latin typeface="Cambria Math" panose="02040503050406030204" pitchFamily="18" charset="0"/>
                    <a:ea typeface="Cambria Math" panose="02040503050406030204" pitchFamily="18" charset="0"/>
                  </a:rPr>
                  <a:t>L</a:t>
                </a:r>
                <a:r>
                  <a:rPr lang="en-US" baseline="-25000" dirty="0">
                    <a:latin typeface="Cambria Math" panose="02040503050406030204" pitchFamily="18" charset="0"/>
                    <a:ea typeface="Cambria Math" panose="02040503050406030204" pitchFamily="18" charset="0"/>
                  </a:rPr>
                  <a:t>A</a:t>
                </a:r>
                <a:r>
                  <a:rPr lang="en-US" dirty="0"/>
                  <a:t> is in </a:t>
                </a:r>
                <a:r>
                  <a:rPr lang="en-US" dirty="0">
                    <a:latin typeface="Cambria Math" panose="02040503050406030204" pitchFamily="18" charset="0"/>
                    <a:ea typeface="Cambria Math" panose="02040503050406030204" pitchFamily="18" charset="0"/>
                  </a:rPr>
                  <a:t>NP</a:t>
                </a:r>
                <a:r>
                  <a:rPr lang="en-US" baseline="30000" dirty="0">
                    <a:latin typeface="Cambria Math" panose="02040503050406030204" pitchFamily="18" charset="0"/>
                    <a:ea typeface="Cambria Math" panose="02040503050406030204" pitchFamily="18" charset="0"/>
                  </a:rPr>
                  <a:t>A</a:t>
                </a:r>
                <a:r>
                  <a:rPr lang="en-US" dirty="0"/>
                  <a:t> (because given any string, we can nondeterministically guess all strings of equal length and query the oracle)</a:t>
                </a:r>
              </a:p>
              <a:p>
                <a:r>
                  <a:rPr lang="en-US" dirty="0"/>
                  <a:t>We therefore need to construct an </a:t>
                </a:r>
                <a:r>
                  <a:rPr lang="en-US" dirty="0">
                    <a:latin typeface="Cambria Math" panose="02040503050406030204" pitchFamily="18" charset="0"/>
                    <a:ea typeface="Cambria Math" panose="02040503050406030204" pitchFamily="18" charset="0"/>
                  </a:rPr>
                  <a:t>A</a:t>
                </a:r>
                <a:r>
                  <a:rPr lang="en-US" dirty="0"/>
                  <a:t> that is not in </a:t>
                </a:r>
                <a:r>
                  <a:rPr lang="en-US" dirty="0">
                    <a:latin typeface="Cambria Math" panose="02040503050406030204" pitchFamily="18" charset="0"/>
                    <a:ea typeface="Cambria Math" panose="02040503050406030204" pitchFamily="18" charset="0"/>
                  </a:rPr>
                  <a:t>P</a:t>
                </a:r>
                <a:r>
                  <a:rPr lang="en-US" baseline="30000" dirty="0">
                    <a:latin typeface="Cambria Math" panose="02040503050406030204" pitchFamily="18" charset="0"/>
                    <a:ea typeface="Cambria Math" panose="02040503050406030204" pitchFamily="18" charset="0"/>
                  </a:rPr>
                  <a:t>A</a:t>
                </a:r>
              </a:p>
              <a:p>
                <a:r>
                  <a:rPr lang="en-US" dirty="0"/>
                  <a:t>The book asks us to consider a list of polynomial time oracle TMs, denoted </a:t>
                </a:r>
                <a14:m>
                  <m:oMath xmlns:m="http://schemas.openxmlformats.org/officeDocument/2006/math">
                    <m:sSubSup>
                      <m:sSubSupPr>
                        <m:ctrlPr>
                          <a:rPr lang="en-US" i="1" dirty="0" smtClean="0">
                            <a:latin typeface="Cambria Math" panose="02040503050406030204" pitchFamily="18" charset="0"/>
                            <a:ea typeface="Cambria Math" panose="02040503050406030204" pitchFamily="18" charset="0"/>
                          </a:rPr>
                        </m:ctrlPr>
                      </m:sSubSupPr>
                      <m:e>
                        <m:r>
                          <m:rPr>
                            <m:sty m:val="p"/>
                          </m:rPr>
                          <a:rPr lang="en-US" b="0" i="0" dirty="0" smtClean="0">
                            <a:latin typeface="Cambria Math" panose="02040503050406030204" pitchFamily="18" charset="0"/>
                            <a:ea typeface="Cambria Math" panose="02040503050406030204" pitchFamily="18" charset="0"/>
                          </a:rPr>
                          <m:t>M</m:t>
                        </m:r>
                      </m:e>
                      <m:sub>
                        <m:r>
                          <a:rPr lang="en-US" b="0" i="0" dirty="0" smtClean="0">
                            <a:latin typeface="Cambria Math" panose="02040503050406030204" pitchFamily="18" charset="0"/>
                            <a:ea typeface="Cambria Math" panose="02040503050406030204" pitchFamily="18" charset="0"/>
                          </a:rPr>
                          <m:t>1</m:t>
                        </m:r>
                      </m:sub>
                      <m:sup>
                        <m:r>
                          <m:rPr>
                            <m:sty m:val="p"/>
                          </m:rPr>
                          <a:rPr lang="en-US" b="0" i="0" dirty="0" smtClean="0">
                            <a:latin typeface="Cambria Math" panose="02040503050406030204" pitchFamily="18" charset="0"/>
                            <a:ea typeface="Cambria Math" panose="02040503050406030204" pitchFamily="18" charset="0"/>
                          </a:rPr>
                          <m:t>A</m:t>
                        </m:r>
                      </m:sup>
                    </m:sSubSup>
                  </m:oMath>
                </a14:m>
                <a:r>
                  <a:rPr lang="en-US" dirty="0"/>
                  <a:t>, </a:t>
                </a:r>
                <a14:m>
                  <m:oMath xmlns:m="http://schemas.openxmlformats.org/officeDocument/2006/math">
                    <m:sSubSup>
                      <m:sSubSupPr>
                        <m:ctrlPr>
                          <a:rPr lang="en-US" i="1" dirty="0">
                            <a:latin typeface="Cambria Math" panose="02040503050406030204" pitchFamily="18" charset="0"/>
                            <a:ea typeface="Cambria Math" panose="02040503050406030204" pitchFamily="18" charset="0"/>
                          </a:rPr>
                        </m:ctrlPr>
                      </m:sSubSupPr>
                      <m:e>
                        <m:r>
                          <m:rPr>
                            <m:sty m:val="p"/>
                          </m:rPr>
                          <a:rPr lang="en-US" i="0" dirty="0">
                            <a:latin typeface="Cambria Math" panose="02040503050406030204" pitchFamily="18" charset="0"/>
                            <a:ea typeface="Cambria Math" panose="02040503050406030204" pitchFamily="18" charset="0"/>
                          </a:rPr>
                          <m:t>M</m:t>
                        </m:r>
                      </m:e>
                      <m:sub>
                        <m:r>
                          <a:rPr lang="en-US" b="0" i="0" dirty="0" smtClean="0">
                            <a:latin typeface="Cambria Math" panose="02040503050406030204" pitchFamily="18" charset="0"/>
                            <a:ea typeface="Cambria Math" panose="02040503050406030204" pitchFamily="18" charset="0"/>
                          </a:rPr>
                          <m:t>2</m:t>
                        </m:r>
                      </m:sub>
                      <m:sup>
                        <m:r>
                          <m:rPr>
                            <m:sty m:val="p"/>
                          </m:rPr>
                          <a:rPr lang="en-US" i="0" dirty="0">
                            <a:latin typeface="Cambria Math" panose="02040503050406030204" pitchFamily="18" charset="0"/>
                            <a:ea typeface="Cambria Math" panose="02040503050406030204" pitchFamily="18" charset="0"/>
                          </a:rPr>
                          <m:t>A</m:t>
                        </m:r>
                      </m:sup>
                    </m:sSubSup>
                  </m:oMath>
                </a14:m>
                <a:r>
                  <a:rPr lang="en-US" dirty="0"/>
                  <a:t>, …</a:t>
                </a:r>
              </a:p>
              <a:p>
                <a:r>
                  <a:rPr lang="en-US" dirty="0"/>
                  <a:t>Note that the book does not consistently include the superscript A when discussing these machines (they do sometimes), but I'll include it use it except when quoting the book</a:t>
                </a:r>
              </a:p>
              <a:p>
                <a:r>
                  <a:rPr lang="en-US" dirty="0"/>
                  <a:t>The book says that will "assume for simplicity that </a:t>
                </a:r>
                <a:r>
                  <a:rPr lang="en-US" dirty="0">
                    <a:latin typeface="Cambria Math" panose="02040503050406030204" pitchFamily="18" charset="0"/>
                    <a:ea typeface="Cambria Math" panose="02040503050406030204" pitchFamily="18" charset="0"/>
                  </a:rPr>
                  <a:t>M</a:t>
                </a:r>
                <a:r>
                  <a:rPr lang="en-US" baseline="-25000" dirty="0">
                    <a:latin typeface="Cambria Math" panose="02040503050406030204" pitchFamily="18" charset="0"/>
                    <a:ea typeface="Cambria Math" panose="02040503050406030204" pitchFamily="18" charset="0"/>
                  </a:rPr>
                  <a:t>i</a:t>
                </a:r>
                <a:r>
                  <a:rPr lang="en-US" dirty="0"/>
                  <a:t> runs in time </a:t>
                </a:r>
                <a:r>
                  <a:rPr lang="en-US" dirty="0">
                    <a:latin typeface="Cambria Math" panose="02040503050406030204" pitchFamily="18" charset="0"/>
                    <a:ea typeface="Cambria Math" panose="02040503050406030204" pitchFamily="18" charset="0"/>
                  </a:rPr>
                  <a:t>n</a:t>
                </a:r>
                <a:r>
                  <a:rPr lang="en-US" baseline="30000" dirty="0">
                    <a:latin typeface="Cambria Math" panose="02040503050406030204" pitchFamily="18" charset="0"/>
                    <a:ea typeface="Cambria Math" panose="02040503050406030204" pitchFamily="18" charset="0"/>
                  </a:rPr>
                  <a:t>i</a:t>
                </a:r>
                <a:r>
                  <a:rPr lang="en-US" dirty="0"/>
                  <a:t>"</a:t>
                </a:r>
              </a:p>
              <a:p>
                <a:pPr lvl="1"/>
                <a:r>
                  <a:rPr lang="en-US" dirty="0"/>
                  <a:t>I have a problem with this assumption, but I don't think it is necessary, as long as we know the complexity of each machine</a:t>
                </a:r>
              </a:p>
              <a:p>
                <a:pPr lvl="1"/>
                <a:r>
                  <a:rPr lang="en-US" dirty="0"/>
                  <a:t>I believe that the list </a:t>
                </a:r>
                <a14:m>
                  <m:oMath xmlns:m="http://schemas.openxmlformats.org/officeDocument/2006/math">
                    <m:sSubSup>
                      <m:sSubSupPr>
                        <m:ctrlPr>
                          <a:rPr lang="en-US" i="1" dirty="0" smtClean="0">
                            <a:latin typeface="Cambria Math" panose="02040503050406030204" pitchFamily="18" charset="0"/>
                            <a:ea typeface="Cambria Math" panose="02040503050406030204" pitchFamily="18" charset="0"/>
                          </a:rPr>
                        </m:ctrlPr>
                      </m:sSubSupPr>
                      <m:e>
                        <m:r>
                          <m:rPr>
                            <m:sty m:val="p"/>
                          </m:rPr>
                          <a:rPr lang="en-US" b="0" i="0" dirty="0" smtClean="0">
                            <a:latin typeface="Cambria Math" panose="02040503050406030204" pitchFamily="18" charset="0"/>
                            <a:ea typeface="Cambria Math" panose="02040503050406030204" pitchFamily="18" charset="0"/>
                          </a:rPr>
                          <m:t>M</m:t>
                        </m:r>
                      </m:e>
                      <m:sub>
                        <m:r>
                          <a:rPr lang="en-US" b="0" i="0" dirty="0" smtClean="0">
                            <a:latin typeface="Cambria Math" panose="02040503050406030204" pitchFamily="18" charset="0"/>
                            <a:ea typeface="Cambria Math" panose="02040503050406030204" pitchFamily="18" charset="0"/>
                          </a:rPr>
                          <m:t>1</m:t>
                        </m:r>
                      </m:sub>
                      <m:sup>
                        <m:r>
                          <m:rPr>
                            <m:sty m:val="p"/>
                          </m:rPr>
                          <a:rPr lang="en-US" b="0" i="0" dirty="0" smtClean="0">
                            <a:latin typeface="Cambria Math" panose="02040503050406030204" pitchFamily="18" charset="0"/>
                            <a:ea typeface="Cambria Math" panose="02040503050406030204" pitchFamily="18" charset="0"/>
                          </a:rPr>
                          <m:t>A</m:t>
                        </m:r>
                      </m:sup>
                    </m:sSubSup>
                  </m:oMath>
                </a14:m>
                <a:r>
                  <a:rPr lang="en-US" dirty="0"/>
                  <a:t>, </a:t>
                </a:r>
                <a14:m>
                  <m:oMath xmlns:m="http://schemas.openxmlformats.org/officeDocument/2006/math">
                    <m:sSubSup>
                      <m:sSubSupPr>
                        <m:ctrlPr>
                          <a:rPr lang="en-US" i="1" dirty="0">
                            <a:latin typeface="Cambria Math" panose="02040503050406030204" pitchFamily="18" charset="0"/>
                            <a:ea typeface="Cambria Math" panose="02040503050406030204" pitchFamily="18" charset="0"/>
                          </a:rPr>
                        </m:ctrlPr>
                      </m:sSubSupPr>
                      <m:e>
                        <m:r>
                          <m:rPr>
                            <m:sty m:val="p"/>
                          </m:rPr>
                          <a:rPr lang="en-US" i="0" dirty="0">
                            <a:latin typeface="Cambria Math" panose="02040503050406030204" pitchFamily="18" charset="0"/>
                            <a:ea typeface="Cambria Math" panose="02040503050406030204" pitchFamily="18" charset="0"/>
                          </a:rPr>
                          <m:t>M</m:t>
                        </m:r>
                      </m:e>
                      <m:sub>
                        <m:r>
                          <a:rPr lang="en-US" b="0" i="0" dirty="0" smtClean="0">
                            <a:latin typeface="Cambria Math" panose="02040503050406030204" pitchFamily="18" charset="0"/>
                            <a:ea typeface="Cambria Math" panose="02040503050406030204" pitchFamily="18" charset="0"/>
                          </a:rPr>
                          <m:t>2</m:t>
                        </m:r>
                      </m:sub>
                      <m:sup>
                        <m:r>
                          <m:rPr>
                            <m:sty m:val="p"/>
                          </m:rPr>
                          <a:rPr lang="en-US" i="0" dirty="0">
                            <a:latin typeface="Cambria Math" panose="02040503050406030204" pitchFamily="18" charset="0"/>
                            <a:ea typeface="Cambria Math" panose="02040503050406030204" pitchFamily="18" charset="0"/>
                          </a:rPr>
                          <m:t>A</m:t>
                        </m:r>
                      </m:sup>
                    </m:sSubSup>
                  </m:oMath>
                </a14:m>
                <a:r>
                  <a:rPr lang="en-US" dirty="0"/>
                  <a:t>, … must be infinitely long, and consist of all possible polynomial time oracle TMs with oracle A for the proof to work (note that we can enumerate all possible encodings of TMs, with or without some particular oracle)</a:t>
                </a:r>
              </a:p>
              <a:p>
                <a:r>
                  <a:rPr lang="en-US" dirty="0"/>
                  <a:t>We will formulate </a:t>
                </a:r>
                <a:r>
                  <a:rPr lang="en-US" dirty="0">
                    <a:latin typeface="Cambria Math" panose="02040503050406030204" pitchFamily="18" charset="0"/>
                    <a:ea typeface="Cambria Math" panose="02040503050406030204" pitchFamily="18" charset="0"/>
                  </a:rPr>
                  <a:t>A</a:t>
                </a:r>
                <a:r>
                  <a:rPr lang="en-US" dirty="0"/>
                  <a:t> in such a way so that none of these machines can decide </a:t>
                </a:r>
                <a:r>
                  <a:rPr lang="en-US" dirty="0">
                    <a:latin typeface="Cambria Math" panose="02040503050406030204" pitchFamily="18" charset="0"/>
                    <a:ea typeface="Cambria Math" panose="02040503050406030204" pitchFamily="18" charset="0"/>
                  </a:rPr>
                  <a:t>L</a:t>
                </a:r>
                <a:r>
                  <a:rPr lang="en-US" baseline="-25000" dirty="0">
                    <a:latin typeface="Cambria Math" panose="02040503050406030204" pitchFamily="18" charset="0"/>
                    <a:ea typeface="Cambria Math" panose="02040503050406030204" pitchFamily="18" charset="0"/>
                  </a:rPr>
                  <a:t>A</a:t>
                </a:r>
              </a:p>
            </p:txBody>
          </p:sp>
        </mc:Choice>
        <mc:Fallback xmlns="">
          <p:sp>
            <p:nvSpPr>
              <p:cNvPr id="3" name="Content Placeholder 2">
                <a:extLst>
                  <a:ext uri="{FF2B5EF4-FFF2-40B4-BE49-F238E27FC236}">
                    <a16:creationId xmlns:a16="http://schemas.microsoft.com/office/drawing/2014/main" id="{9B0ED07F-F121-4755-B82D-26B53448B85C}"/>
                  </a:ext>
                </a:extLst>
              </p:cNvPr>
              <p:cNvSpPr>
                <a:spLocks noGrp="1" noRot="1" noChangeAspect="1" noMove="1" noResize="1" noEditPoints="1" noAdjustHandles="1" noChangeArrowheads="1" noChangeShapeType="1" noTextEdit="1"/>
              </p:cNvSpPr>
              <p:nvPr>
                <p:ph idx="1"/>
              </p:nvPr>
            </p:nvSpPr>
            <p:spPr>
              <a:blipFill>
                <a:blip r:embed="rId2"/>
                <a:stretch>
                  <a:fillRect l="-406" t="-2521" r="-464"/>
                </a:stretch>
              </a:blipFill>
            </p:spPr>
            <p:txBody>
              <a:bodyPr/>
              <a:lstStyle/>
              <a:p>
                <a:r>
                  <a:rPr lang="en-US">
                    <a:noFill/>
                  </a:rPr>
                  <a:t> </a:t>
                </a:r>
              </a:p>
            </p:txBody>
          </p:sp>
        </mc:Fallback>
      </mc:AlternateContent>
    </p:spTree>
    <p:extLst>
      <p:ext uri="{BB962C8B-B14F-4D97-AF65-F5344CB8AC3E}">
        <p14:creationId xmlns:p14="http://schemas.microsoft.com/office/powerpoint/2010/main" val="7475198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B1342-6ABF-49C9-AEAA-FF1A886A3992}"/>
              </a:ext>
            </a:extLst>
          </p:cNvPr>
          <p:cNvSpPr>
            <a:spLocks noGrp="1"/>
          </p:cNvSpPr>
          <p:nvPr>
            <p:ph type="title"/>
          </p:nvPr>
        </p:nvSpPr>
        <p:spPr/>
        <p:txBody>
          <a:bodyPr/>
          <a:lstStyle/>
          <a:p>
            <a:r>
              <a:rPr lang="en-US" dirty="0"/>
              <a:t>P</a:t>
            </a:r>
            <a:r>
              <a:rPr lang="en-US" baseline="30000" dirty="0"/>
              <a:t>A</a:t>
            </a:r>
            <a:r>
              <a:rPr lang="en-US" dirty="0"/>
              <a:t> versus NP</a:t>
            </a:r>
            <a:r>
              <a:rPr lang="en-US" baseline="30000" dirty="0"/>
              <a:t>A</a:t>
            </a:r>
            <a:r>
              <a:rPr lang="en-US" dirty="0"/>
              <a:t> for Different Oracles (part 3)</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0E9363D-C82A-4DAE-B49B-938F8F2B9130}"/>
                  </a:ext>
                </a:extLst>
              </p:cNvPr>
              <p:cNvSpPr>
                <a:spLocks noGrp="1"/>
              </p:cNvSpPr>
              <p:nvPr>
                <p:ph idx="1"/>
              </p:nvPr>
            </p:nvSpPr>
            <p:spPr/>
            <p:txBody>
              <a:bodyPr>
                <a:normAutofit fontScale="70000" lnSpcReduction="20000"/>
              </a:bodyPr>
              <a:lstStyle/>
              <a:p>
                <a:r>
                  <a:rPr lang="en-US" dirty="0"/>
                  <a:t>We will experiment with </a:t>
                </a:r>
                <a14:m>
                  <m:oMath xmlns:m="http://schemas.openxmlformats.org/officeDocument/2006/math">
                    <m:sSubSup>
                      <m:sSubSupPr>
                        <m:ctrlPr>
                          <a:rPr lang="en-US" i="1" dirty="0" smtClean="0">
                            <a:latin typeface="Cambria Math" panose="02040503050406030204" pitchFamily="18" charset="0"/>
                            <a:ea typeface="Cambria Math" panose="02040503050406030204" pitchFamily="18" charset="0"/>
                          </a:rPr>
                        </m:ctrlPr>
                      </m:sSubSupPr>
                      <m:e>
                        <m:r>
                          <m:rPr>
                            <m:sty m:val="p"/>
                          </m:rPr>
                          <a:rPr lang="en-US" b="0" i="0" dirty="0" smtClean="0">
                            <a:latin typeface="Cambria Math" panose="02040503050406030204" pitchFamily="18" charset="0"/>
                            <a:ea typeface="Cambria Math" panose="02040503050406030204" pitchFamily="18" charset="0"/>
                          </a:rPr>
                          <m:t>M</m:t>
                        </m:r>
                      </m:e>
                      <m:sub>
                        <m:r>
                          <a:rPr lang="en-US" b="0" i="0" dirty="0" smtClean="0">
                            <a:latin typeface="Cambria Math" panose="02040503050406030204" pitchFamily="18" charset="0"/>
                            <a:ea typeface="Cambria Math" panose="02040503050406030204" pitchFamily="18" charset="0"/>
                          </a:rPr>
                          <m:t>1</m:t>
                        </m:r>
                      </m:sub>
                      <m:sup>
                        <m:r>
                          <m:rPr>
                            <m:sty m:val="p"/>
                          </m:rPr>
                          <a:rPr lang="en-US" b="0" i="0" dirty="0" smtClean="0">
                            <a:latin typeface="Cambria Math" panose="02040503050406030204" pitchFamily="18" charset="0"/>
                            <a:ea typeface="Cambria Math" panose="02040503050406030204" pitchFamily="18" charset="0"/>
                          </a:rPr>
                          <m:t>A</m:t>
                        </m:r>
                      </m:sup>
                    </m:sSubSup>
                  </m:oMath>
                </a14:m>
                <a:r>
                  <a:rPr lang="en-US" dirty="0"/>
                  <a:t>, </a:t>
                </a:r>
                <a14:m>
                  <m:oMath xmlns:m="http://schemas.openxmlformats.org/officeDocument/2006/math">
                    <m:sSubSup>
                      <m:sSubSupPr>
                        <m:ctrlPr>
                          <a:rPr lang="en-US" i="1" dirty="0">
                            <a:latin typeface="Cambria Math" panose="02040503050406030204" pitchFamily="18" charset="0"/>
                            <a:ea typeface="Cambria Math" panose="02040503050406030204" pitchFamily="18" charset="0"/>
                          </a:rPr>
                        </m:ctrlPr>
                      </m:sSubSupPr>
                      <m:e>
                        <m:r>
                          <m:rPr>
                            <m:sty m:val="p"/>
                          </m:rPr>
                          <a:rPr lang="en-US" i="0" dirty="0">
                            <a:latin typeface="Cambria Math" panose="02040503050406030204" pitchFamily="18" charset="0"/>
                            <a:ea typeface="Cambria Math" panose="02040503050406030204" pitchFamily="18" charset="0"/>
                          </a:rPr>
                          <m:t>M</m:t>
                        </m:r>
                      </m:e>
                      <m:sub>
                        <m:r>
                          <a:rPr lang="en-US" b="0" i="0" dirty="0" smtClean="0">
                            <a:latin typeface="Cambria Math" panose="02040503050406030204" pitchFamily="18" charset="0"/>
                            <a:ea typeface="Cambria Math" panose="02040503050406030204" pitchFamily="18" charset="0"/>
                          </a:rPr>
                          <m:t>2</m:t>
                        </m:r>
                      </m:sub>
                      <m:sup>
                        <m:r>
                          <m:rPr>
                            <m:sty m:val="p"/>
                          </m:rPr>
                          <a:rPr lang="en-US" i="0" dirty="0">
                            <a:latin typeface="Cambria Math" panose="02040503050406030204" pitchFamily="18" charset="0"/>
                            <a:ea typeface="Cambria Math" panose="02040503050406030204" pitchFamily="18" charset="0"/>
                          </a:rPr>
                          <m:t>A</m:t>
                        </m:r>
                      </m:sup>
                    </m:sSubSup>
                  </m:oMath>
                </a14:m>
                <a:r>
                  <a:rPr lang="en-US" dirty="0"/>
                  <a:t>, … and construct </a:t>
                </a:r>
                <a:r>
                  <a:rPr lang="en-US" dirty="0">
                    <a:latin typeface="Cambria Math" panose="02040503050406030204" pitchFamily="18" charset="0"/>
                    <a:ea typeface="Cambria Math" panose="02040503050406030204" pitchFamily="18" charset="0"/>
                  </a:rPr>
                  <a:t>A</a:t>
                </a:r>
                <a:r>
                  <a:rPr lang="en-US" dirty="0"/>
                  <a:t> such that each </a:t>
                </a:r>
                <a14:m>
                  <m:oMath xmlns:m="http://schemas.openxmlformats.org/officeDocument/2006/math">
                    <m:sSubSup>
                      <m:sSubSupPr>
                        <m:ctrlPr>
                          <a:rPr lang="en-US" i="1" dirty="0">
                            <a:latin typeface="Cambria Math" panose="02040503050406030204" pitchFamily="18" charset="0"/>
                            <a:ea typeface="Cambria Math" panose="02040503050406030204" pitchFamily="18" charset="0"/>
                          </a:rPr>
                        </m:ctrlPr>
                      </m:sSubSupPr>
                      <m:e>
                        <m:r>
                          <m:rPr>
                            <m:sty m:val="p"/>
                          </m:rPr>
                          <a:rPr lang="en-US" dirty="0">
                            <a:latin typeface="Cambria Math" panose="02040503050406030204" pitchFamily="18" charset="0"/>
                            <a:ea typeface="Cambria Math" panose="02040503050406030204" pitchFamily="18" charset="0"/>
                          </a:rPr>
                          <m:t>M</m:t>
                        </m:r>
                      </m:e>
                      <m:sub>
                        <m:r>
                          <m:rPr>
                            <m:sty m:val="p"/>
                          </m:rPr>
                          <a:rPr lang="en-US" b="0" i="0" dirty="0" smtClean="0">
                            <a:latin typeface="Cambria Math" panose="02040503050406030204" pitchFamily="18" charset="0"/>
                            <a:ea typeface="Cambria Math" panose="02040503050406030204" pitchFamily="18" charset="0"/>
                          </a:rPr>
                          <m:t>i</m:t>
                        </m:r>
                      </m:sub>
                      <m:sup>
                        <m:r>
                          <m:rPr>
                            <m:sty m:val="p"/>
                          </m:rPr>
                          <a:rPr lang="en-US" dirty="0">
                            <a:latin typeface="Cambria Math" panose="02040503050406030204" pitchFamily="18" charset="0"/>
                            <a:ea typeface="Cambria Math" panose="02040503050406030204" pitchFamily="18" charset="0"/>
                          </a:rPr>
                          <m:t>A</m:t>
                        </m:r>
                      </m:sup>
                    </m:sSubSup>
                  </m:oMath>
                </a14:m>
                <a:r>
                  <a:rPr lang="en-US" dirty="0"/>
                  <a:t> does not decide </a:t>
                </a:r>
                <a:r>
                  <a:rPr lang="en-US" dirty="0">
                    <a:latin typeface="Cambria Math" panose="02040503050406030204" pitchFamily="18" charset="0"/>
                    <a:ea typeface="Cambria Math" panose="02040503050406030204" pitchFamily="18" charset="0"/>
                  </a:rPr>
                  <a:t>L</a:t>
                </a:r>
                <a:r>
                  <a:rPr lang="en-US" baseline="-25000" dirty="0">
                    <a:latin typeface="Cambria Math" panose="02040503050406030204" pitchFamily="18" charset="0"/>
                    <a:ea typeface="Cambria Math" panose="02040503050406030204" pitchFamily="18" charset="0"/>
                  </a:rPr>
                  <a:t>A</a:t>
                </a:r>
              </a:p>
              <a:p>
                <a:r>
                  <a:rPr lang="en-US" dirty="0"/>
                  <a:t>As we experiment with each machine, we keep track of which strings have been added to </a:t>
                </a:r>
                <a:r>
                  <a:rPr lang="en-US" dirty="0">
                    <a:latin typeface="Cambria Math" panose="02040503050406030204" pitchFamily="18" charset="0"/>
                    <a:ea typeface="Cambria Math" panose="02040503050406030204" pitchFamily="18" charset="0"/>
                  </a:rPr>
                  <a:t>A</a:t>
                </a:r>
                <a:r>
                  <a:rPr lang="en-US" dirty="0"/>
                  <a:t> and which strings have been excluded from </a:t>
                </a:r>
                <a:r>
                  <a:rPr lang="en-US" dirty="0">
                    <a:latin typeface="Cambria Math" panose="02040503050406030204" pitchFamily="18" charset="0"/>
                    <a:ea typeface="Cambria Math" panose="02040503050406030204" pitchFamily="18" charset="0"/>
                  </a:rPr>
                  <a:t>A</a:t>
                </a:r>
              </a:p>
              <a:p>
                <a:r>
                  <a:rPr lang="en-US" dirty="0"/>
                  <a:t>For each </a:t>
                </a:r>
                <a14:m>
                  <m:oMath xmlns:m="http://schemas.openxmlformats.org/officeDocument/2006/math">
                    <m:sSubSup>
                      <m:sSubSupPr>
                        <m:ctrlPr>
                          <a:rPr lang="en-US" i="1" dirty="0" smtClean="0">
                            <a:latin typeface="Cambria Math" panose="02040503050406030204" pitchFamily="18" charset="0"/>
                            <a:ea typeface="Cambria Math" panose="02040503050406030204" pitchFamily="18" charset="0"/>
                          </a:rPr>
                        </m:ctrlPr>
                      </m:sSubSupPr>
                      <m:e>
                        <m:r>
                          <m:rPr>
                            <m:sty m:val="p"/>
                          </m:rPr>
                          <a:rPr lang="en-US" dirty="0">
                            <a:latin typeface="Cambria Math" panose="02040503050406030204" pitchFamily="18" charset="0"/>
                            <a:ea typeface="Cambria Math" panose="02040503050406030204" pitchFamily="18" charset="0"/>
                          </a:rPr>
                          <m:t>M</m:t>
                        </m:r>
                      </m:e>
                      <m:sub>
                        <m:r>
                          <m:rPr>
                            <m:sty m:val="p"/>
                          </m:rPr>
                          <a:rPr lang="en-US" b="0" i="0" dirty="0" smtClean="0">
                            <a:latin typeface="Cambria Math" panose="02040503050406030204" pitchFamily="18" charset="0"/>
                            <a:ea typeface="Cambria Math" panose="02040503050406030204" pitchFamily="18" charset="0"/>
                          </a:rPr>
                          <m:t>i</m:t>
                        </m:r>
                      </m:sub>
                      <m:sup>
                        <m:r>
                          <m:rPr>
                            <m:sty m:val="p"/>
                          </m:rPr>
                          <a:rPr lang="en-US" dirty="0">
                            <a:latin typeface="Cambria Math" panose="02040503050406030204" pitchFamily="18" charset="0"/>
                            <a:ea typeface="Cambria Math" panose="02040503050406030204" pitchFamily="18" charset="0"/>
                          </a:rPr>
                          <m:t>A</m:t>
                        </m:r>
                      </m:sup>
                    </m:sSubSup>
                  </m:oMath>
                </a14:m>
                <a:r>
                  <a:rPr lang="en-US" dirty="0"/>
                  <a:t>, we pick a number, </a:t>
                </a:r>
                <a:r>
                  <a:rPr lang="en-US" dirty="0">
                    <a:latin typeface="Cambria Math" panose="02040503050406030204" pitchFamily="18" charset="0"/>
                    <a:ea typeface="Cambria Math" panose="02040503050406030204" pitchFamily="18" charset="0"/>
                  </a:rPr>
                  <a:t>n</a:t>
                </a:r>
                <a:r>
                  <a:rPr lang="en-US" dirty="0"/>
                  <a:t>, greater than both the length of any string in </a:t>
                </a:r>
                <a:r>
                  <a:rPr lang="en-US" dirty="0">
                    <a:latin typeface="Cambria Math" panose="02040503050406030204" pitchFamily="18" charset="0"/>
                    <a:ea typeface="Cambria Math" panose="02040503050406030204" pitchFamily="18" charset="0"/>
                  </a:rPr>
                  <a:t>A</a:t>
                </a:r>
                <a:r>
                  <a:rPr lang="en-US" dirty="0"/>
                  <a:t> and greater than n</a:t>
                </a:r>
                <a:r>
                  <a:rPr lang="en-US" baseline="30000" dirty="0"/>
                  <a:t>i</a:t>
                </a:r>
                <a:r>
                  <a:rPr lang="en-US" dirty="0"/>
                  <a:t>, the running time of </a:t>
                </a:r>
                <a14:m>
                  <m:oMath xmlns:m="http://schemas.openxmlformats.org/officeDocument/2006/math">
                    <m:sSubSup>
                      <m:sSubSupPr>
                        <m:ctrlPr>
                          <a:rPr lang="en-US" i="1" dirty="0">
                            <a:latin typeface="Cambria Math" panose="02040503050406030204" pitchFamily="18" charset="0"/>
                            <a:ea typeface="Cambria Math" panose="02040503050406030204" pitchFamily="18" charset="0"/>
                          </a:rPr>
                        </m:ctrlPr>
                      </m:sSubSupPr>
                      <m:e>
                        <m:r>
                          <m:rPr>
                            <m:sty m:val="p"/>
                          </m:rPr>
                          <a:rPr lang="en-US" dirty="0">
                            <a:latin typeface="Cambria Math" panose="02040503050406030204" pitchFamily="18" charset="0"/>
                            <a:ea typeface="Cambria Math" panose="02040503050406030204" pitchFamily="18" charset="0"/>
                          </a:rPr>
                          <m:t>M</m:t>
                        </m:r>
                      </m:e>
                      <m:sub>
                        <m:r>
                          <m:rPr>
                            <m:sty m:val="p"/>
                          </m:rPr>
                          <a:rPr lang="en-US" dirty="0">
                            <a:latin typeface="Cambria Math" panose="02040503050406030204" pitchFamily="18" charset="0"/>
                            <a:ea typeface="Cambria Math" panose="02040503050406030204" pitchFamily="18" charset="0"/>
                          </a:rPr>
                          <m:t>i</m:t>
                        </m:r>
                      </m:sub>
                      <m:sup>
                        <m:r>
                          <m:rPr>
                            <m:sty m:val="p"/>
                          </m:rPr>
                          <a:rPr lang="en-US" dirty="0">
                            <a:latin typeface="Cambria Math" panose="02040503050406030204" pitchFamily="18" charset="0"/>
                            <a:ea typeface="Cambria Math" panose="02040503050406030204" pitchFamily="18" charset="0"/>
                          </a:rPr>
                          <m:t>A</m:t>
                        </m:r>
                      </m:sup>
                    </m:sSubSup>
                  </m:oMath>
                </a14:m>
                <a:endParaRPr lang="en-US" dirty="0">
                  <a:latin typeface="Cambria Math" panose="02040503050406030204" pitchFamily="18" charset="0"/>
                  <a:ea typeface="Cambria Math" panose="02040503050406030204" pitchFamily="18" charset="0"/>
                </a:endParaRPr>
              </a:p>
              <a:p>
                <a:pPr lvl="1"/>
                <a:r>
                  <a:rPr lang="en-US" dirty="0"/>
                  <a:t>Consider what happens when processes input </a:t>
                </a:r>
                <a:r>
                  <a:rPr lang="en-US" dirty="0">
                    <a:latin typeface="Cambria Math" panose="02040503050406030204" pitchFamily="18" charset="0"/>
                    <a:ea typeface="Cambria Math" panose="02040503050406030204" pitchFamily="18" charset="0"/>
                  </a:rPr>
                  <a:t>w = 1</a:t>
                </a:r>
                <a:r>
                  <a:rPr lang="en-US" baseline="30000" dirty="0">
                    <a:latin typeface="Cambria Math" panose="02040503050406030204" pitchFamily="18" charset="0"/>
                    <a:ea typeface="Cambria Math" panose="02040503050406030204" pitchFamily="18" charset="0"/>
                  </a:rPr>
                  <a:t>n</a:t>
                </a:r>
              </a:p>
              <a:p>
                <a:pPr lvl="1"/>
                <a14:m>
                  <m:oMath xmlns:m="http://schemas.openxmlformats.org/officeDocument/2006/math">
                    <m:sSubSup>
                      <m:sSubSupPr>
                        <m:ctrlPr>
                          <a:rPr lang="en-US" i="1" dirty="0" smtClean="0">
                            <a:latin typeface="Cambria Math" panose="02040503050406030204" pitchFamily="18" charset="0"/>
                            <a:ea typeface="Cambria Math" panose="02040503050406030204" pitchFamily="18" charset="0"/>
                          </a:rPr>
                        </m:ctrlPr>
                      </m:sSubSupPr>
                      <m:e>
                        <m:r>
                          <m:rPr>
                            <m:sty m:val="p"/>
                          </m:rPr>
                          <a:rPr lang="en-US" dirty="0">
                            <a:latin typeface="Cambria Math" panose="02040503050406030204" pitchFamily="18" charset="0"/>
                            <a:ea typeface="Cambria Math" panose="02040503050406030204" pitchFamily="18" charset="0"/>
                          </a:rPr>
                          <m:t>M</m:t>
                        </m:r>
                      </m:e>
                      <m:sub>
                        <m:r>
                          <m:rPr>
                            <m:sty m:val="p"/>
                          </m:rPr>
                          <a:rPr lang="en-US" dirty="0">
                            <a:latin typeface="Cambria Math" panose="02040503050406030204" pitchFamily="18" charset="0"/>
                            <a:ea typeface="Cambria Math" panose="02040503050406030204" pitchFamily="18" charset="0"/>
                          </a:rPr>
                          <m:t>i</m:t>
                        </m:r>
                      </m:sub>
                      <m:sup>
                        <m:r>
                          <m:rPr>
                            <m:sty m:val="p"/>
                          </m:rPr>
                          <a:rPr lang="en-US" dirty="0">
                            <a:latin typeface="Cambria Math" panose="02040503050406030204" pitchFamily="18" charset="0"/>
                            <a:ea typeface="Cambria Math" panose="02040503050406030204" pitchFamily="18" charset="0"/>
                          </a:rPr>
                          <m:t>A</m:t>
                        </m:r>
                      </m:sup>
                    </m:sSubSup>
                    <m:r>
                      <a:rPr lang="en-US" i="1" dirty="0">
                        <a:latin typeface="Cambria Math" panose="02040503050406030204" pitchFamily="18" charset="0"/>
                        <a:ea typeface="Cambria Math" panose="02040503050406030204" pitchFamily="18" charset="0"/>
                      </a:rPr>
                      <m:t> </m:t>
                    </m:r>
                  </m:oMath>
                </a14:m>
                <a:r>
                  <a:rPr lang="en-US" dirty="0"/>
                  <a:t>will process </a:t>
                </a:r>
                <a:r>
                  <a:rPr lang="en-US" dirty="0">
                    <a:latin typeface="Cambria Math" panose="02040503050406030204" pitchFamily="18" charset="0"/>
                    <a:ea typeface="Cambria Math" panose="02040503050406030204" pitchFamily="18" charset="0"/>
                  </a:rPr>
                  <a:t>w</a:t>
                </a:r>
                <a:r>
                  <a:rPr lang="en-US" dirty="0"/>
                  <a:t> for up to </a:t>
                </a:r>
                <a:r>
                  <a:rPr lang="en-US" dirty="0">
                    <a:latin typeface="Cambria Math" panose="02040503050406030204" pitchFamily="18" charset="0"/>
                    <a:ea typeface="Cambria Math" panose="02040503050406030204" pitchFamily="18" charset="0"/>
                  </a:rPr>
                  <a:t>n</a:t>
                </a:r>
                <a:r>
                  <a:rPr lang="en-US" baseline="30000" dirty="0">
                    <a:latin typeface="Cambria Math" panose="02040503050406030204" pitchFamily="18" charset="0"/>
                    <a:ea typeface="Cambria Math" panose="02040503050406030204" pitchFamily="18" charset="0"/>
                  </a:rPr>
                  <a:t>i</a:t>
                </a:r>
                <a:r>
                  <a:rPr lang="en-US" dirty="0"/>
                  <a:t> steps, and ultimately accept or reject; in the process, it may make queries to </a:t>
                </a:r>
                <a:r>
                  <a:rPr lang="en-US" dirty="0">
                    <a:latin typeface="Cambria Math" panose="02040503050406030204" pitchFamily="18" charset="0"/>
                    <a:ea typeface="Cambria Math" panose="02040503050406030204" pitchFamily="18" charset="0"/>
                  </a:rPr>
                  <a:t>A</a:t>
                </a:r>
              </a:p>
              <a:p>
                <a:pPr lvl="1"/>
                <a:r>
                  <a:rPr lang="en-US" dirty="0"/>
                  <a:t>The useful queries if it is trying to determine whether </a:t>
                </a:r>
                <a:r>
                  <a:rPr lang="en-US" dirty="0">
                    <a:latin typeface="Cambria Math" panose="02040503050406030204" pitchFamily="18" charset="0"/>
                    <a:ea typeface="Cambria Math" panose="02040503050406030204" pitchFamily="18" charset="0"/>
                  </a:rPr>
                  <a:t>w</a:t>
                </a:r>
                <a:r>
                  <a:rPr lang="en-US" dirty="0"/>
                  <a:t> is in </a:t>
                </a:r>
                <a:r>
                  <a:rPr lang="en-US" dirty="0">
                    <a:latin typeface="Cambria Math" panose="02040503050406030204" pitchFamily="18" charset="0"/>
                    <a:ea typeface="Cambria Math" panose="02040503050406030204" pitchFamily="18" charset="0"/>
                  </a:rPr>
                  <a:t>L</a:t>
                </a:r>
                <a:r>
                  <a:rPr lang="en-US" baseline="-25000" dirty="0">
                    <a:latin typeface="Cambria Math" panose="02040503050406030204" pitchFamily="18" charset="0"/>
                    <a:ea typeface="Cambria Math" panose="02040503050406030204" pitchFamily="18" charset="0"/>
                  </a:rPr>
                  <a:t>A</a:t>
                </a:r>
                <a:r>
                  <a:rPr lang="en-US" dirty="0"/>
                  <a:t> would involve strings of size </a:t>
                </a:r>
                <a:r>
                  <a:rPr lang="en-US" dirty="0">
                    <a:latin typeface="Cambria Math" panose="02040503050406030204" pitchFamily="18" charset="0"/>
                    <a:ea typeface="Cambria Math" panose="02040503050406030204" pitchFamily="18" charset="0"/>
                  </a:rPr>
                  <a:t>n</a:t>
                </a:r>
                <a:r>
                  <a:rPr lang="en-US" dirty="0"/>
                  <a:t>, but it may make queries of other lengths as well</a:t>
                </a:r>
              </a:p>
              <a:p>
                <a:pPr lvl="1"/>
                <a:r>
                  <a:rPr lang="en-US" dirty="0"/>
                  <a:t>Each time </a:t>
                </a:r>
                <a14:m>
                  <m:oMath xmlns:m="http://schemas.openxmlformats.org/officeDocument/2006/math">
                    <m:sSubSup>
                      <m:sSubSupPr>
                        <m:ctrlPr>
                          <a:rPr lang="en-US" i="1" dirty="0" smtClean="0">
                            <a:latin typeface="Cambria Math" panose="02040503050406030204" pitchFamily="18" charset="0"/>
                            <a:ea typeface="Cambria Math" panose="02040503050406030204" pitchFamily="18" charset="0"/>
                          </a:rPr>
                        </m:ctrlPr>
                      </m:sSubSupPr>
                      <m:e>
                        <m:r>
                          <m:rPr>
                            <m:sty m:val="p"/>
                          </m:rPr>
                          <a:rPr lang="en-US" dirty="0">
                            <a:latin typeface="Cambria Math" panose="02040503050406030204" pitchFamily="18" charset="0"/>
                            <a:ea typeface="Cambria Math" panose="02040503050406030204" pitchFamily="18" charset="0"/>
                          </a:rPr>
                          <m:t>M</m:t>
                        </m:r>
                      </m:e>
                      <m:sub>
                        <m:r>
                          <m:rPr>
                            <m:sty m:val="p"/>
                          </m:rPr>
                          <a:rPr lang="en-US" b="0" i="0" dirty="0" smtClean="0">
                            <a:latin typeface="Cambria Math" panose="02040503050406030204" pitchFamily="18" charset="0"/>
                            <a:ea typeface="Cambria Math" panose="02040503050406030204" pitchFamily="18" charset="0"/>
                          </a:rPr>
                          <m:t>i</m:t>
                        </m:r>
                      </m:sub>
                      <m:sup>
                        <m:r>
                          <m:rPr>
                            <m:sty m:val="p"/>
                          </m:rPr>
                          <a:rPr lang="en-US" dirty="0">
                            <a:latin typeface="Cambria Math" panose="02040503050406030204" pitchFamily="18" charset="0"/>
                            <a:ea typeface="Cambria Math" panose="02040503050406030204" pitchFamily="18" charset="0"/>
                          </a:rPr>
                          <m:t>A</m:t>
                        </m:r>
                      </m:sup>
                    </m:sSubSup>
                    <m:r>
                      <a:rPr lang="en-US" i="1" dirty="0">
                        <a:latin typeface="Cambria Math" panose="02040503050406030204" pitchFamily="18" charset="0"/>
                        <a:ea typeface="Cambria Math" panose="02040503050406030204" pitchFamily="18" charset="0"/>
                      </a:rPr>
                      <m:t> </m:t>
                    </m:r>
                  </m:oMath>
                </a14:m>
                <a:r>
                  <a:rPr lang="en-US" dirty="0"/>
                  <a:t>makes a query to </a:t>
                </a:r>
                <a:r>
                  <a:rPr lang="en-US" dirty="0">
                    <a:latin typeface="Cambria Math" panose="02040503050406030204" pitchFamily="18" charset="0"/>
                    <a:ea typeface="Cambria Math" panose="02040503050406030204" pitchFamily="18" charset="0"/>
                  </a:rPr>
                  <a:t>A</a:t>
                </a:r>
                <a:r>
                  <a:rPr lang="en-US" dirty="0"/>
                  <a:t> with some string, </a:t>
                </a:r>
                <a:r>
                  <a:rPr lang="en-US" dirty="0">
                    <a:latin typeface="Cambria Math" panose="02040503050406030204" pitchFamily="18" charset="0"/>
                    <a:ea typeface="Cambria Math" panose="02040503050406030204" pitchFamily="18" charset="0"/>
                  </a:rPr>
                  <a:t>s, </a:t>
                </a:r>
                <a:r>
                  <a:rPr lang="en-US" dirty="0"/>
                  <a:t>if </a:t>
                </a:r>
                <a:r>
                  <a:rPr lang="en-US" dirty="0">
                    <a:latin typeface="Cambria Math" panose="02040503050406030204" pitchFamily="18" charset="0"/>
                    <a:ea typeface="Cambria Math" panose="02040503050406030204" pitchFamily="18" charset="0"/>
                  </a:rPr>
                  <a:t>s</a:t>
                </a:r>
                <a:r>
                  <a:rPr lang="en-US" dirty="0"/>
                  <a:t> has already been determined to be in </a:t>
                </a:r>
                <a:r>
                  <a:rPr lang="en-US" dirty="0">
                    <a:latin typeface="Cambria Math" panose="02040503050406030204" pitchFamily="18" charset="0"/>
                    <a:ea typeface="Cambria Math" panose="02040503050406030204" pitchFamily="18" charset="0"/>
                  </a:rPr>
                  <a:t>A</a:t>
                </a:r>
                <a:r>
                  <a:rPr lang="en-US" dirty="0"/>
                  <a:t> or not, we make sure </a:t>
                </a:r>
                <a:r>
                  <a:rPr lang="en-US" dirty="0">
                    <a:latin typeface="Cambria Math" panose="02040503050406030204" pitchFamily="18" charset="0"/>
                    <a:ea typeface="Cambria Math" panose="02040503050406030204" pitchFamily="18" charset="0"/>
                  </a:rPr>
                  <a:t>A</a:t>
                </a:r>
                <a:r>
                  <a:rPr lang="en-US" dirty="0"/>
                  <a:t> returns a consistent answer; if </a:t>
                </a:r>
                <a:r>
                  <a:rPr lang="en-US" dirty="0">
                    <a:latin typeface="Cambria Math" panose="02040503050406030204" pitchFamily="18" charset="0"/>
                    <a:ea typeface="Cambria Math" panose="02040503050406030204" pitchFamily="18" charset="0"/>
                  </a:rPr>
                  <a:t>s</a:t>
                </a:r>
                <a:r>
                  <a:rPr lang="en-US" dirty="0"/>
                  <a:t> is new, we make </a:t>
                </a:r>
                <a:r>
                  <a:rPr lang="en-US" dirty="0">
                    <a:latin typeface="Cambria Math" panose="02040503050406030204" pitchFamily="18" charset="0"/>
                    <a:ea typeface="Cambria Math" panose="02040503050406030204" pitchFamily="18" charset="0"/>
                  </a:rPr>
                  <a:t>A</a:t>
                </a:r>
                <a:r>
                  <a:rPr lang="en-US" dirty="0"/>
                  <a:t> say no, and we remember that s is not in </a:t>
                </a:r>
                <a:r>
                  <a:rPr lang="en-US" dirty="0">
                    <a:latin typeface="Cambria Math" panose="02040503050406030204" pitchFamily="18" charset="0"/>
                    <a:ea typeface="Cambria Math" panose="02040503050406030204" pitchFamily="18" charset="0"/>
                  </a:rPr>
                  <a:t>A</a:t>
                </a:r>
              </a:p>
              <a:p>
                <a:pPr lvl="1"/>
                <a:r>
                  <a:rPr lang="en-US" dirty="0"/>
                  <a:t>When </a:t>
                </a:r>
                <a14:m>
                  <m:oMath xmlns:m="http://schemas.openxmlformats.org/officeDocument/2006/math">
                    <m:sSubSup>
                      <m:sSubSupPr>
                        <m:ctrlPr>
                          <a:rPr lang="en-US" i="1" dirty="0" smtClean="0">
                            <a:latin typeface="Cambria Math" panose="02040503050406030204" pitchFamily="18" charset="0"/>
                            <a:ea typeface="Cambria Math" panose="02040503050406030204" pitchFamily="18" charset="0"/>
                          </a:rPr>
                        </m:ctrlPr>
                      </m:sSubSupPr>
                      <m:e>
                        <m:r>
                          <m:rPr>
                            <m:sty m:val="p"/>
                          </m:rPr>
                          <a:rPr lang="en-US" dirty="0">
                            <a:latin typeface="Cambria Math" panose="02040503050406030204" pitchFamily="18" charset="0"/>
                            <a:ea typeface="Cambria Math" panose="02040503050406030204" pitchFamily="18" charset="0"/>
                          </a:rPr>
                          <m:t>M</m:t>
                        </m:r>
                      </m:e>
                      <m:sub>
                        <m:r>
                          <m:rPr>
                            <m:sty m:val="p"/>
                          </m:rPr>
                          <a:rPr lang="en-US" b="0" i="0" dirty="0" smtClean="0">
                            <a:latin typeface="Cambria Math" panose="02040503050406030204" pitchFamily="18" charset="0"/>
                            <a:ea typeface="Cambria Math" panose="02040503050406030204" pitchFamily="18" charset="0"/>
                          </a:rPr>
                          <m:t>i</m:t>
                        </m:r>
                      </m:sub>
                      <m:sup>
                        <m:r>
                          <m:rPr>
                            <m:sty m:val="p"/>
                          </m:rPr>
                          <a:rPr lang="en-US" dirty="0">
                            <a:latin typeface="Cambria Math" panose="02040503050406030204" pitchFamily="18" charset="0"/>
                            <a:ea typeface="Cambria Math" panose="02040503050406030204" pitchFamily="18" charset="0"/>
                          </a:rPr>
                          <m:t>A</m:t>
                        </m:r>
                      </m:sup>
                    </m:sSubSup>
                    <m:r>
                      <a:rPr lang="en-US" i="1" dirty="0">
                        <a:latin typeface="Cambria Math" panose="02040503050406030204" pitchFamily="18" charset="0"/>
                        <a:ea typeface="Cambria Math" panose="02040503050406030204" pitchFamily="18" charset="0"/>
                      </a:rPr>
                      <m:t> </m:t>
                    </m:r>
                  </m:oMath>
                </a14:m>
                <a:r>
                  <a:rPr lang="en-US" dirty="0"/>
                  <a:t>halts, if it accepts, we declare all remaining strings of length </a:t>
                </a:r>
                <a:r>
                  <a:rPr lang="en-US" dirty="0">
                    <a:latin typeface="Cambria Math" panose="02040503050406030204" pitchFamily="18" charset="0"/>
                    <a:ea typeface="Cambria Math" panose="02040503050406030204" pitchFamily="18" charset="0"/>
                  </a:rPr>
                  <a:t>n</a:t>
                </a:r>
                <a:r>
                  <a:rPr lang="en-US" dirty="0"/>
                  <a:t> to not be in </a:t>
                </a:r>
                <a:r>
                  <a:rPr lang="en-US" dirty="0">
                    <a:latin typeface="Cambria Math" panose="02040503050406030204" pitchFamily="18" charset="0"/>
                    <a:ea typeface="Cambria Math" panose="02040503050406030204" pitchFamily="18" charset="0"/>
                  </a:rPr>
                  <a:t>A</a:t>
                </a:r>
                <a:r>
                  <a:rPr lang="en-US" dirty="0"/>
                  <a:t>; if it rejects, we find some string of length </a:t>
                </a:r>
                <a:r>
                  <a:rPr lang="en-US" dirty="0">
                    <a:latin typeface="Cambria Math" panose="02040503050406030204" pitchFamily="18" charset="0"/>
                    <a:ea typeface="Cambria Math" panose="02040503050406030204" pitchFamily="18" charset="0"/>
                  </a:rPr>
                  <a:t>n</a:t>
                </a:r>
                <a:r>
                  <a:rPr lang="en-US" dirty="0"/>
                  <a:t> that has not been queried yet, and we add it to </a:t>
                </a:r>
                <a:r>
                  <a:rPr lang="en-US" dirty="0">
                    <a:latin typeface="Cambria Math" panose="02040503050406030204" pitchFamily="18" charset="0"/>
                    <a:ea typeface="Cambria Math" panose="02040503050406030204" pitchFamily="18" charset="0"/>
                  </a:rPr>
                  <a:t>A</a:t>
                </a:r>
              </a:p>
              <a:p>
                <a:r>
                  <a:rPr lang="en-US" dirty="0">
                    <a:ea typeface="Cambria Math" panose="02040503050406030204" pitchFamily="18" charset="0"/>
                  </a:rPr>
                  <a:t>Through this process, we ensure that no polynomial time TM with oracle A decides </a:t>
                </a:r>
                <a:r>
                  <a:rPr lang="en-US" dirty="0">
                    <a:latin typeface="Cambria Math" panose="02040503050406030204" pitchFamily="18" charset="0"/>
                    <a:ea typeface="Cambria Math" panose="02040503050406030204" pitchFamily="18" charset="0"/>
                  </a:rPr>
                  <a:t>L</a:t>
                </a:r>
                <a:r>
                  <a:rPr lang="en-US" baseline="-25000" dirty="0">
                    <a:latin typeface="Cambria Math" panose="02040503050406030204" pitchFamily="18" charset="0"/>
                    <a:ea typeface="Cambria Math" panose="02040503050406030204" pitchFamily="18" charset="0"/>
                  </a:rPr>
                  <a:t>A</a:t>
                </a:r>
                <a:r>
                  <a:rPr lang="en-US" dirty="0">
                    <a:ea typeface="Cambria Math" panose="02040503050406030204" pitchFamily="18" charset="0"/>
                  </a:rPr>
                  <a:t>, so </a:t>
                </a:r>
                <a:r>
                  <a:rPr lang="en-US" dirty="0">
                    <a:latin typeface="Cambria Math" panose="02040503050406030204" pitchFamily="18" charset="0"/>
                    <a:ea typeface="Cambria Math" panose="02040503050406030204" pitchFamily="18" charset="0"/>
                  </a:rPr>
                  <a:t>L</a:t>
                </a:r>
                <a:r>
                  <a:rPr lang="en-US" baseline="-25000" dirty="0">
                    <a:latin typeface="Cambria Math" panose="02040503050406030204" pitchFamily="18" charset="0"/>
                    <a:ea typeface="Cambria Math" panose="02040503050406030204" pitchFamily="18" charset="0"/>
                  </a:rPr>
                  <a:t>A</a:t>
                </a:r>
                <a:r>
                  <a:rPr lang="en-US" dirty="0">
                    <a:latin typeface="Cambria Math" panose="02040503050406030204" pitchFamily="18" charset="0"/>
                    <a:ea typeface="Cambria Math" panose="02040503050406030204" pitchFamily="18" charset="0"/>
                  </a:rPr>
                  <a:t> ∉ P</a:t>
                </a:r>
                <a:r>
                  <a:rPr lang="en-US" baseline="30000" dirty="0">
                    <a:latin typeface="Cambria Math" panose="02040503050406030204" pitchFamily="18" charset="0"/>
                    <a:ea typeface="Cambria Math" panose="02040503050406030204" pitchFamily="18" charset="0"/>
                  </a:rPr>
                  <a:t>A</a:t>
                </a:r>
              </a:p>
              <a:p>
                <a:r>
                  <a:rPr lang="en-US" dirty="0">
                    <a:ea typeface="Cambria Math" panose="02040503050406030204" pitchFamily="18" charset="0"/>
                  </a:rPr>
                  <a:t>However, we previously stated that </a:t>
                </a:r>
                <a:r>
                  <a:rPr lang="en-US" dirty="0">
                    <a:latin typeface="Cambria Math" panose="02040503050406030204" pitchFamily="18" charset="0"/>
                    <a:ea typeface="Cambria Math" panose="02040503050406030204" pitchFamily="18" charset="0"/>
                  </a:rPr>
                  <a:t>L</a:t>
                </a:r>
                <a:r>
                  <a:rPr lang="en-US" baseline="-25000" dirty="0">
                    <a:latin typeface="Cambria Math" panose="02040503050406030204" pitchFamily="18" charset="0"/>
                    <a:ea typeface="Cambria Math" panose="02040503050406030204" pitchFamily="18" charset="0"/>
                  </a:rPr>
                  <a:t>A</a:t>
                </a:r>
                <a:r>
                  <a:rPr lang="en-US" dirty="0">
                    <a:latin typeface="Cambria Math" panose="02040503050406030204" pitchFamily="18" charset="0"/>
                    <a:ea typeface="Cambria Math" panose="02040503050406030204" pitchFamily="18" charset="0"/>
                  </a:rPr>
                  <a:t> ∈ N</a:t>
                </a:r>
                <a:r>
                  <a:rPr lang="en-US" baseline="30000" dirty="0">
                    <a:latin typeface="Cambria Math" panose="02040503050406030204" pitchFamily="18" charset="0"/>
                    <a:ea typeface="Cambria Math" panose="02040503050406030204" pitchFamily="18" charset="0"/>
                  </a:rPr>
                  <a:t>PA</a:t>
                </a:r>
              </a:p>
              <a:p>
                <a:r>
                  <a:rPr lang="en-US" dirty="0">
                    <a:ea typeface="Cambria Math" panose="02040503050406030204" pitchFamily="18" charset="0"/>
                  </a:rPr>
                  <a:t>Therefore, </a:t>
                </a:r>
                <a:r>
                  <a:rPr lang="en-US" dirty="0">
                    <a:latin typeface="Cambria Math" panose="02040503050406030204" pitchFamily="18" charset="0"/>
                    <a:ea typeface="Cambria Math" panose="02040503050406030204" pitchFamily="18" charset="0"/>
                  </a:rPr>
                  <a:t>P</a:t>
                </a:r>
                <a:r>
                  <a:rPr lang="en-US" baseline="30000" dirty="0">
                    <a:latin typeface="Cambria Math" panose="02040503050406030204" pitchFamily="18" charset="0"/>
                    <a:ea typeface="Cambria Math" panose="02040503050406030204" pitchFamily="18" charset="0"/>
                  </a:rPr>
                  <a:t>A</a:t>
                </a:r>
                <a:r>
                  <a:rPr lang="en-US" dirty="0">
                    <a:latin typeface="Cambria Math" panose="02040503050406030204" pitchFamily="18" charset="0"/>
                    <a:ea typeface="Cambria Math" panose="02040503050406030204" pitchFamily="18" charset="0"/>
                  </a:rPr>
                  <a:t> ≠ NP</a:t>
                </a:r>
                <a:r>
                  <a:rPr lang="en-US" baseline="30000" dirty="0">
                    <a:latin typeface="Cambria Math" panose="02040503050406030204" pitchFamily="18" charset="0"/>
                    <a:ea typeface="Cambria Math" panose="02040503050406030204" pitchFamily="18" charset="0"/>
                  </a:rPr>
                  <a:t>A</a:t>
                </a:r>
              </a:p>
            </p:txBody>
          </p:sp>
        </mc:Choice>
        <mc:Fallback xmlns="">
          <p:sp>
            <p:nvSpPr>
              <p:cNvPr id="3" name="Content Placeholder 2">
                <a:extLst>
                  <a:ext uri="{FF2B5EF4-FFF2-40B4-BE49-F238E27FC236}">
                    <a16:creationId xmlns:a16="http://schemas.microsoft.com/office/drawing/2014/main" id="{C0E9363D-C82A-4DAE-B49B-938F8F2B9130}"/>
                  </a:ext>
                </a:extLst>
              </p:cNvPr>
              <p:cNvSpPr>
                <a:spLocks noGrp="1" noRot="1" noChangeAspect="1" noMove="1" noResize="1" noEditPoints="1" noAdjustHandles="1" noChangeArrowheads="1" noChangeShapeType="1" noTextEdit="1"/>
              </p:cNvSpPr>
              <p:nvPr>
                <p:ph idx="1"/>
              </p:nvPr>
            </p:nvSpPr>
            <p:spPr>
              <a:blipFill>
                <a:blip r:embed="rId2"/>
                <a:stretch>
                  <a:fillRect l="-522" t="-2521" b="-1401"/>
                </a:stretch>
              </a:blipFill>
            </p:spPr>
            <p:txBody>
              <a:bodyPr/>
              <a:lstStyle/>
              <a:p>
                <a:r>
                  <a:rPr lang="en-US">
                    <a:noFill/>
                  </a:rPr>
                  <a:t> </a:t>
                </a:r>
              </a:p>
            </p:txBody>
          </p:sp>
        </mc:Fallback>
      </mc:AlternateContent>
    </p:spTree>
    <p:extLst>
      <p:ext uri="{BB962C8B-B14F-4D97-AF65-F5344CB8AC3E}">
        <p14:creationId xmlns:p14="http://schemas.microsoft.com/office/powerpoint/2010/main" val="14454729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43361-3DB2-4843-90B1-5E4F4FC48BBE}"/>
              </a:ext>
            </a:extLst>
          </p:cNvPr>
          <p:cNvSpPr>
            <a:spLocks noGrp="1"/>
          </p:cNvSpPr>
          <p:nvPr>
            <p:ph type="title"/>
          </p:nvPr>
        </p:nvSpPr>
        <p:spPr/>
        <p:txBody>
          <a:bodyPr/>
          <a:lstStyle/>
          <a:p>
            <a:r>
              <a:rPr lang="en-US" dirty="0"/>
              <a:t>The Limits of Diagonalization</a:t>
            </a:r>
          </a:p>
        </p:txBody>
      </p:sp>
      <p:sp>
        <p:nvSpPr>
          <p:cNvPr id="3" name="Content Placeholder 2">
            <a:extLst>
              <a:ext uri="{FF2B5EF4-FFF2-40B4-BE49-F238E27FC236}">
                <a16:creationId xmlns:a16="http://schemas.microsoft.com/office/drawing/2014/main" id="{DAC4294F-3C30-4C33-AA70-A1273B40F996}"/>
              </a:ext>
            </a:extLst>
          </p:cNvPr>
          <p:cNvSpPr>
            <a:spLocks noGrp="1"/>
          </p:cNvSpPr>
          <p:nvPr>
            <p:ph idx="1"/>
          </p:nvPr>
        </p:nvSpPr>
        <p:spPr/>
        <p:txBody>
          <a:bodyPr>
            <a:normAutofit fontScale="62500" lnSpcReduction="20000"/>
          </a:bodyPr>
          <a:lstStyle/>
          <a:p>
            <a:r>
              <a:rPr lang="en-US" dirty="0"/>
              <a:t>The textbook argues that Theorem 9.20 has important implications about the limits of diagonalization</a:t>
            </a:r>
          </a:p>
          <a:p>
            <a:r>
              <a:rPr lang="en-US" dirty="0"/>
              <a:t>They argue that it is highly unlikely that diagonalization alone can be used to prove that P ≠ NP or P = NP</a:t>
            </a:r>
          </a:p>
          <a:p>
            <a:r>
              <a:rPr lang="en-US" dirty="0"/>
              <a:t>The argument goes something like this:</a:t>
            </a:r>
          </a:p>
          <a:p>
            <a:pPr lvl="1"/>
            <a:r>
              <a:rPr lang="en-US" sz="2600" dirty="0"/>
              <a:t>When a diagonalization argument is used to prove that one complexity class does not equal another, it relates to simulation</a:t>
            </a:r>
          </a:p>
          <a:p>
            <a:pPr lvl="1"/>
            <a:r>
              <a:rPr lang="en-US" sz="2600" dirty="0"/>
              <a:t>Basically, one type of machine can simulate all possible machines of another type, and make sure to do something different</a:t>
            </a:r>
          </a:p>
          <a:p>
            <a:pPr lvl="1"/>
            <a:r>
              <a:rPr lang="en-US" sz="2600" dirty="0"/>
              <a:t>The book claims that when this approach can be used effectively, it should not be affected by any particular oracle, because the simulator would have access to the same oracle</a:t>
            </a:r>
          </a:p>
          <a:p>
            <a:pPr lvl="1"/>
            <a:r>
              <a:rPr lang="en-US" sz="2600" dirty="0"/>
              <a:t>Similarly, when a proof based purely on simulation shows that two complexity classes are equal, it involves showing that one type of machine can simulate any instance of another type of machine</a:t>
            </a:r>
          </a:p>
          <a:p>
            <a:pPr lvl="1"/>
            <a:r>
              <a:rPr lang="en-US" sz="2600" dirty="0"/>
              <a:t>Once again, this should not be affected by any particular oracle, because the simulator would have access to the same oracle</a:t>
            </a:r>
          </a:p>
          <a:p>
            <a:pPr lvl="1"/>
            <a:r>
              <a:rPr lang="en-US" sz="2600" dirty="0"/>
              <a:t>Since </a:t>
            </a:r>
            <a:r>
              <a:rPr lang="en-US" sz="2600" dirty="0">
                <a:latin typeface="Cambria Math" panose="02040503050406030204" pitchFamily="18" charset="0"/>
                <a:ea typeface="Cambria Math" panose="02040503050406030204" pitchFamily="18" charset="0"/>
              </a:rPr>
              <a:t>P</a:t>
            </a:r>
            <a:r>
              <a:rPr lang="en-US" sz="2600" baseline="30000" dirty="0">
                <a:latin typeface="Cambria Math" panose="02040503050406030204" pitchFamily="18" charset="0"/>
                <a:ea typeface="Cambria Math" panose="02040503050406030204" pitchFamily="18" charset="0"/>
              </a:rPr>
              <a:t>A</a:t>
            </a:r>
            <a:r>
              <a:rPr lang="en-US" sz="2600" dirty="0">
                <a:latin typeface="Cambria Math" panose="02040503050406030204" pitchFamily="18" charset="0"/>
                <a:ea typeface="Cambria Math" panose="02040503050406030204" pitchFamily="18" charset="0"/>
              </a:rPr>
              <a:t> ≠ NP</a:t>
            </a:r>
            <a:r>
              <a:rPr lang="en-US" sz="2600" baseline="30000" dirty="0">
                <a:latin typeface="Cambria Math" panose="02040503050406030204" pitchFamily="18" charset="0"/>
                <a:ea typeface="Cambria Math" panose="02040503050406030204" pitchFamily="18" charset="0"/>
              </a:rPr>
              <a:t>A</a:t>
            </a:r>
            <a:r>
              <a:rPr lang="en-US" sz="2600" dirty="0"/>
              <a:t> for some oracles but </a:t>
            </a:r>
            <a:r>
              <a:rPr lang="en-US" sz="2600" dirty="0">
                <a:latin typeface="Cambria Math" panose="02040503050406030204" pitchFamily="18" charset="0"/>
                <a:ea typeface="Cambria Math" panose="02040503050406030204" pitchFamily="18" charset="0"/>
              </a:rPr>
              <a:t>P</a:t>
            </a:r>
            <a:r>
              <a:rPr lang="en-US" sz="2600" baseline="30000" dirty="0">
                <a:latin typeface="Cambria Math" panose="02040503050406030204" pitchFamily="18" charset="0"/>
                <a:ea typeface="Cambria Math" panose="02040503050406030204" pitchFamily="18" charset="0"/>
              </a:rPr>
              <a:t>B</a:t>
            </a:r>
            <a:r>
              <a:rPr lang="en-US" sz="2600" dirty="0">
                <a:latin typeface="Cambria Math" panose="02040503050406030204" pitchFamily="18" charset="0"/>
                <a:ea typeface="Cambria Math" panose="02040503050406030204" pitchFamily="18" charset="0"/>
              </a:rPr>
              <a:t>  = NP</a:t>
            </a:r>
            <a:r>
              <a:rPr lang="en-US" sz="2600" baseline="30000" dirty="0">
                <a:latin typeface="Cambria Math" panose="02040503050406030204" pitchFamily="18" charset="0"/>
                <a:ea typeface="Cambria Math" panose="02040503050406030204" pitchFamily="18" charset="0"/>
              </a:rPr>
              <a:t>B</a:t>
            </a:r>
            <a:r>
              <a:rPr lang="en-US" sz="2600" dirty="0"/>
              <a:t> for other oracles, neither type of proof is likely to settle the P versus NP question</a:t>
            </a:r>
          </a:p>
          <a:p>
            <a:pPr lvl="1"/>
            <a:r>
              <a:rPr lang="en-US" sz="2600" dirty="0"/>
              <a:t>Therefore, if the </a:t>
            </a:r>
            <a:r>
              <a:rPr lang="en-US" sz="2600" dirty="0">
                <a:latin typeface="Cambria Math" panose="02040503050406030204" pitchFamily="18" charset="0"/>
                <a:ea typeface="Cambria Math" panose="02040503050406030204" pitchFamily="18" charset="0"/>
              </a:rPr>
              <a:t>P</a:t>
            </a:r>
            <a:r>
              <a:rPr lang="en-US" sz="2600" dirty="0"/>
              <a:t> versus </a:t>
            </a:r>
            <a:r>
              <a:rPr lang="en-US" sz="2600" dirty="0">
                <a:latin typeface="Cambria Math" panose="02040503050406030204" pitchFamily="18" charset="0"/>
                <a:ea typeface="Cambria Math" panose="02040503050406030204" pitchFamily="18" charset="0"/>
              </a:rPr>
              <a:t>NP</a:t>
            </a:r>
            <a:r>
              <a:rPr lang="en-US" sz="2600" dirty="0"/>
              <a:t> question is ever solved, the proof will have to use some other type of approach</a:t>
            </a:r>
          </a:p>
          <a:p>
            <a:r>
              <a:rPr lang="en-US" dirty="0"/>
              <a:t>I admit that I have difficulty fully grasping this, but the same sort of argument is made in both the Arora and Barak book and the Papadimitriou book, and it seems to be understood as a solid argument</a:t>
            </a:r>
          </a:p>
        </p:txBody>
      </p:sp>
    </p:spTree>
    <p:extLst>
      <p:ext uri="{BB962C8B-B14F-4D97-AF65-F5344CB8AC3E}">
        <p14:creationId xmlns:p14="http://schemas.microsoft.com/office/powerpoint/2010/main" val="22186662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412</TotalTime>
  <Words>1788</Words>
  <Application>Microsoft Office PowerPoint</Application>
  <PresentationFormat>Widescreen</PresentationFormat>
  <Paragraphs>84</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Light</vt:lpstr>
      <vt:lpstr>Cambria Math</vt:lpstr>
      <vt:lpstr>Office Theme</vt:lpstr>
      <vt:lpstr>ECE461: Theoretical CS</vt:lpstr>
      <vt:lpstr>Brief Recap</vt:lpstr>
      <vt:lpstr>Oracles (revisited)</vt:lpstr>
      <vt:lpstr>SAT Oracle</vt:lpstr>
      <vt:lpstr>PA versus NPA for Different Oracles (part 1)</vt:lpstr>
      <vt:lpstr>PA versus NPA for Different Oracles (part 2)</vt:lpstr>
      <vt:lpstr>PA versus NPA for Different Oracles (part 3)</vt:lpstr>
      <vt:lpstr>The Limits of Diagonalization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ECE461: Theoretical CS</dc:title>
  <dc:creator>Carl Sable</dc:creator>
  <cp:lastModifiedBy>Carl Sable</cp:lastModifiedBy>
  <cp:revision>13</cp:revision>
  <dcterms:created xsi:type="dcterms:W3CDTF">2022-04-26T13:29:16Z</dcterms:created>
  <dcterms:modified xsi:type="dcterms:W3CDTF">2022-05-02T13:49:32Z</dcterms:modified>
</cp:coreProperties>
</file>