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4" r:id="rId10"/>
    <p:sldId id="263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1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E2FB-D072-4B37-AC1C-211572880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673306-76C4-4C95-A243-38863AA450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476277-FCDF-40B8-AE10-6A6BCCC1F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6A8FE-E95A-4F04-8EFC-6401D94AAF4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F49A6-536A-4C04-B3E7-98EF86B3B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A7C31-5C6D-40B2-A912-4DDC091D3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1347-1995-4B0D-AA9F-67A2AB94E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090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CB0F8-ECF9-4EAD-90B2-224F05531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F9012-8CA7-4E61-951B-6251506A2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F88FB-2B21-4885-B684-B3E7D7C3C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6A8FE-E95A-4F04-8EFC-6401D94AAF4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13E82-ECA4-42C2-ACB4-1B2139840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8E802-DD46-441F-8460-8BF4795E0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1347-1995-4B0D-AA9F-67A2AB94E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602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A58C6-5053-4DD0-A814-50F7C5FCB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BE6639-C17D-4730-9873-6B866E6AF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3D83B-89D9-4CC3-B4F7-2382B50AC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6A8FE-E95A-4F04-8EFC-6401D94AAF4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8B1197-C5A1-41B5-98A8-D94E0B426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CAB3A7-2875-4104-9464-A34C99E34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1347-1995-4B0D-AA9F-67A2AB94E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39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B4B32-88FD-4BD0-8140-FE9FC773C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A0365-8760-48FC-8380-365FB0AE28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52128D-1AE0-45C4-9841-94268A0E3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357917-C406-4108-A491-8E85126EE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6A8FE-E95A-4F04-8EFC-6401D94AAF4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86342-4492-4638-808C-BEDB3EAF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B401C4-FE99-43CB-B87B-4E8DD46D1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1347-1995-4B0D-AA9F-67A2AB94E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487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7E72E-5823-4EA0-8C6F-8AEB462F3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6148BF-4A7D-413F-B1EA-5FA9CF814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269618-43C5-4DC7-950A-8CBE5CDCA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D9FF71-F176-48F6-9C31-3A9C0B7479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0851B9-E558-4DC8-A4F8-E0DAB3D24B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A2A88F-ED62-4A98-8594-9BF370A3F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6A8FE-E95A-4F04-8EFC-6401D94AAF4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217D25-FD97-4F41-A68E-279576F41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9B8C1B-4E5F-420A-B365-71ED0E010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1347-1995-4B0D-AA9F-67A2AB94E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399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CADA0-8C17-4B47-9CF1-C59700BD8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7413A1-40B9-43BA-8A1B-00B16BD93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6A8FE-E95A-4F04-8EFC-6401D94AAF4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2539BB-AC8E-4B2E-8BFA-FCC90D916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5824E4-3C1D-46A8-8D3D-C9F5E574C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1347-1995-4B0D-AA9F-67A2AB94E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167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C2F7F9-24F6-4A54-BA8C-52DCCBF93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6A8FE-E95A-4F04-8EFC-6401D94AAF4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887E85-87D5-4313-A48E-F605359C4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9DB777-0107-4760-84FF-D30DA5C20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1347-1995-4B0D-AA9F-67A2AB94E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743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8B866-08FC-4701-BCDC-E32E77652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3B59D-AE09-403E-8858-0FB5AB311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A7506-3990-430A-BD09-5B71FC343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1EC88C-AFBD-45DC-997B-92E1993D5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6A8FE-E95A-4F04-8EFC-6401D94AAF4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692A8-000E-427D-93C0-AEE46DDC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20A53-69FC-421C-AE01-E39FE5BDA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1347-1995-4B0D-AA9F-67A2AB94E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43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47EA7-D513-41C8-A00C-AEAE7BCB0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570A47-B95C-4450-A18B-FD2A2CE0EB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65076-8DF9-4BD5-A845-7A375FA42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F865AB-653D-4299-80F4-1FED84D87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6A8FE-E95A-4F04-8EFC-6401D94AAF4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9B734B-D5D1-466D-991D-E96FD487D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E105B5-CA54-48BA-A17D-DBD4E8030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1347-1995-4B0D-AA9F-67A2AB94E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25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4274E-7502-4382-8C6D-D69D1EEBC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B409A2-1D64-4560-86F0-C8CA761D96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73F2A-47E8-4061-AAE1-15A8E9AC0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6A8FE-E95A-4F04-8EFC-6401D94AAF4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E8D04-09C8-4AFA-BC0D-16056211F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EE6A7-A762-4332-848B-12018B051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1347-1995-4B0D-AA9F-67A2AB94E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456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4D8C56-BE4D-48BC-BE55-4FFD7E965E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AEB578-F1CF-4511-B185-0759109FB7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DB0F2A-477A-49BF-A40F-D56A6EAC1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6A8FE-E95A-4F04-8EFC-6401D94AAF4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423A7-BA8E-4408-BB8E-C193B92C0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CD076-9F0C-474C-8312-032A0E1A2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1347-1995-4B0D-AA9F-67A2AB94E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967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D581AA-395B-45E4-B2B5-86E59A386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EC30CA-6760-42B7-A327-9A941292A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04E0F6-874B-4178-AC51-9661714CDA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6A8FE-E95A-4F04-8EFC-6401D94AAF4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C19F1-01E5-4D9B-BDDC-215BB7E4FA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C2CAF-A13B-4FA8-BEE1-E4F33E2216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11347-1995-4B0D-AA9F-67A2AB94E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504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6000" dirty="0"/>
              <a:t>Reductions and Computation Histories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98E0D-C485-4422-9DCB-B111123AC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35D06-F631-49BA-AADF-69B98E248B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our recent topics, we have been discussing </a:t>
            </a:r>
            <a:r>
              <a:rPr lang="en-US" b="1" dirty="0"/>
              <a:t>Turing machines</a:t>
            </a:r>
            <a:r>
              <a:rPr lang="en-US" dirty="0"/>
              <a:t> (TMs), providing us with the most powerful known formalism for modeling computation</a:t>
            </a:r>
          </a:p>
          <a:p>
            <a:r>
              <a:rPr lang="en-US" dirty="0"/>
              <a:t>If we accept </a:t>
            </a:r>
            <a:r>
              <a:rPr lang="en-US" b="1" dirty="0"/>
              <a:t>the Church-Turing thesis</a:t>
            </a:r>
            <a:r>
              <a:rPr lang="en-US" dirty="0"/>
              <a:t>, then </a:t>
            </a:r>
            <a:r>
              <a:rPr lang="en-US" i="1" dirty="0"/>
              <a:t>all algorithms can be implemented by Turing machines</a:t>
            </a:r>
            <a:endParaRPr lang="en-US" dirty="0"/>
          </a:p>
          <a:p>
            <a:r>
              <a:rPr lang="en-US" dirty="0"/>
              <a:t>In one previous topic, we saw some examples of </a:t>
            </a:r>
            <a:r>
              <a:rPr lang="en-US" b="1" dirty="0"/>
              <a:t>decidable languages</a:t>
            </a:r>
            <a:r>
              <a:rPr lang="en-US" dirty="0"/>
              <a:t> that were related to other languages and formalisms</a:t>
            </a:r>
            <a:endParaRPr lang="en-US" b="1" dirty="0"/>
          </a:p>
          <a:p>
            <a:r>
              <a:rPr lang="en-US" dirty="0"/>
              <a:t>These language were interesting in that they were related to other languages and the formalisms that describe them</a:t>
            </a:r>
          </a:p>
          <a:p>
            <a:r>
              <a:rPr lang="en-US" dirty="0"/>
              <a:t>In our previous topic, we proved that the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an </a:t>
            </a:r>
            <a:r>
              <a:rPr lang="en-US" b="1" dirty="0"/>
              <a:t>undecidable language</a:t>
            </a:r>
          </a:p>
          <a:p>
            <a:r>
              <a:rPr lang="en-US" dirty="0"/>
              <a:t>Determining if a string is a member of this language is equivalent to determining if a specified TM accepts a specified input; this is known as the </a:t>
            </a:r>
            <a:r>
              <a:rPr lang="en-US" i="1" dirty="0"/>
              <a:t>acceptance problem for Turing machines</a:t>
            </a:r>
          </a:p>
          <a:p>
            <a:r>
              <a:rPr lang="en-US" dirty="0"/>
              <a:t>We proved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undecidable using an </a:t>
            </a:r>
            <a:r>
              <a:rPr lang="en-US" i="1" dirty="0"/>
              <a:t>indirect proof </a:t>
            </a:r>
            <a:r>
              <a:rPr lang="en-US" dirty="0"/>
              <a:t>and </a:t>
            </a:r>
            <a:r>
              <a:rPr lang="en-US" i="1" dirty="0"/>
              <a:t>diagonalization</a:t>
            </a:r>
          </a:p>
          <a:p>
            <a:r>
              <a:rPr lang="en-US" dirty="0"/>
              <a:t>In this topic, we will learn how to use </a:t>
            </a:r>
            <a:r>
              <a:rPr lang="en-US" b="1" dirty="0"/>
              <a:t>reductions</a:t>
            </a:r>
            <a:r>
              <a:rPr lang="en-US" dirty="0"/>
              <a:t> to prove that several additional languages are also undecidable</a:t>
            </a:r>
          </a:p>
          <a:p>
            <a:r>
              <a:rPr lang="en-US" dirty="0"/>
              <a:t>This topic is based on Chapter 5 of the textbook</a:t>
            </a:r>
          </a:p>
        </p:txBody>
      </p:sp>
    </p:spTree>
    <p:extLst>
      <p:ext uri="{BB962C8B-B14F-4D97-AF65-F5344CB8AC3E}">
        <p14:creationId xmlns:p14="http://schemas.microsoft.com/office/powerpoint/2010/main" val="151256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C5A5E-F4F3-4D62-B910-E4F60A8D7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44557-1996-4985-A54E-B100C939E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Book: "A </a:t>
            </a:r>
            <a:r>
              <a:rPr lang="en-US" b="1" dirty="0"/>
              <a:t>reduction</a:t>
            </a:r>
            <a:r>
              <a:rPr lang="en-US" dirty="0"/>
              <a:t> is a way of converting one problem to another problem in such a way that a solution to the second problem can be used to solve the first problem."</a:t>
            </a:r>
          </a:p>
          <a:p>
            <a:r>
              <a:rPr lang="en-US" dirty="0"/>
              <a:t>The book doesn't formally define the concept of reductions until Section 5.3, and we will also discuss that toward the end of this topic</a:t>
            </a:r>
          </a:p>
          <a:p>
            <a:r>
              <a:rPr lang="en-US" dirty="0"/>
              <a:t>For now, we will less-strictly use the concept of a reduction to prove that certain problems are undecidable</a:t>
            </a:r>
          </a:p>
          <a:p>
            <a:r>
              <a:rPr lang="en-US" dirty="0"/>
              <a:t>Casually speaking, a reduction is a function that maps instances of one language,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, to instances of another language,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, and maps non-instances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to non-instances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</a:p>
          <a:p>
            <a:r>
              <a:rPr lang="en-US" dirty="0"/>
              <a:t>Often, we will </a:t>
            </a:r>
            <a:r>
              <a:rPr lang="en-US" i="1" dirty="0"/>
              <a:t>reduce</a:t>
            </a:r>
            <a:r>
              <a:rPr lang="en-US" dirty="0"/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to some other language,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endParaRPr lang="en-US" dirty="0"/>
          </a:p>
          <a:p>
            <a:r>
              <a:rPr lang="en-US" dirty="0"/>
              <a:t>Then, a Turing machine (or more generally, an algorithm) that decides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could be used to decide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</a:p>
          <a:p>
            <a:r>
              <a:rPr lang="en-US" dirty="0"/>
              <a:t>This means that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is decidable,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would also be decidable; since we already proved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undecidable,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is also undecidable</a:t>
            </a:r>
          </a:p>
          <a:p>
            <a:r>
              <a:rPr lang="en-US" dirty="0"/>
              <a:t>Once we prove that some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is undecidable, we can reduce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to another language,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L',</a:t>
            </a:r>
            <a:r>
              <a:rPr lang="en-US" dirty="0"/>
              <a:t> to show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L'</a:t>
            </a:r>
            <a:r>
              <a:rPr lang="en-US" dirty="0"/>
              <a:t> is also undecidable; logically speaking, we can say that </a:t>
            </a:r>
            <a:r>
              <a:rPr lang="en-US" i="1" dirty="0"/>
              <a:t>reducibility obeys the transitive property</a:t>
            </a:r>
          </a:p>
          <a:p>
            <a:r>
              <a:rPr lang="en-US" dirty="0"/>
              <a:t>Note that in DSA 2, we used reductions to prove that certain problems are NP-complete, and we will also do that later in this course</a:t>
            </a:r>
          </a:p>
          <a:p>
            <a:r>
              <a:rPr lang="en-US" dirty="0"/>
              <a:t>In this topic, we will be using reductions to prove that certain languages are undecidable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88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0FA76-7D52-4218-9C47-7D1941AF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HALT</a:t>
            </a:r>
            <a:r>
              <a:rPr lang="en-US" baseline="-25000" dirty="0"/>
              <a:t>TM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2131C-4D3E-4AC0-BCEE-D5229C73A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Our next language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HALT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{&lt;M, w&gt; | M</a:t>
            </a:r>
            <a:r>
              <a:rPr lang="en-US" dirty="0"/>
              <a:t> is a TM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halts on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w}</a:t>
            </a:r>
          </a:p>
          <a:p>
            <a:r>
              <a:rPr lang="en-US" dirty="0"/>
              <a:t>Of course, determining whether a string is part of this language is equivalent to determining whether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halts on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This is known as the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halting problem</a:t>
            </a:r>
          </a:p>
          <a:p>
            <a:r>
              <a:rPr lang="en-US" dirty="0"/>
              <a:t>Historically, the halting problem was the original problem that Turing showed was undecidable in 1936</a:t>
            </a:r>
          </a:p>
          <a:p>
            <a:r>
              <a:rPr lang="en-US" dirty="0"/>
              <a:t>This was also the problem that we proved was undecidable in DSA 2</a:t>
            </a:r>
          </a:p>
          <a:p>
            <a:r>
              <a:rPr lang="en-US" dirty="0"/>
              <a:t>In case anyone is reading along using the 2</a:t>
            </a:r>
            <a:r>
              <a:rPr lang="en-US" baseline="30000" dirty="0"/>
              <a:t>nd</a:t>
            </a:r>
            <a:r>
              <a:rPr lang="en-US" dirty="0"/>
              <a:t> edition of the textbook, there is one point that needs explaining:</a:t>
            </a:r>
          </a:p>
          <a:p>
            <a:pPr lvl="1"/>
            <a:r>
              <a:rPr lang="en-US" dirty="0"/>
              <a:t>Strangely, in the 2</a:t>
            </a:r>
            <a:r>
              <a:rPr lang="en-US" baseline="30000" dirty="0"/>
              <a:t>nd</a:t>
            </a:r>
            <a:r>
              <a:rPr lang="en-US" dirty="0"/>
              <a:t> edition of the textbook, when they first introduce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they refer to it as the halting problem, although I have not personally seen the term </a:t>
            </a:r>
            <a:r>
              <a:rPr lang="en-US" i="1" dirty="0"/>
              <a:t>halting problem</a:t>
            </a:r>
            <a:r>
              <a:rPr lang="en-US" dirty="0"/>
              <a:t> to refer to this in any other source</a:t>
            </a:r>
          </a:p>
          <a:p>
            <a:pPr lvl="1"/>
            <a:r>
              <a:rPr lang="en-US" dirty="0"/>
              <a:t>Later, when they introduce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HALT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they explain the following in a footnote:</a:t>
            </a:r>
          </a:p>
          <a:p>
            <a:pPr marL="914400" lvl="2" indent="0">
              <a:buNone/>
            </a:pPr>
            <a:r>
              <a:rPr lang="en-US" sz="2300" dirty="0"/>
              <a:t>"In Section 4.2, we used the term </a:t>
            </a:r>
            <a:r>
              <a:rPr lang="en-US" sz="2300" i="1" dirty="0"/>
              <a:t>halting problem</a:t>
            </a:r>
            <a:r>
              <a:rPr lang="en-US" sz="2300" dirty="0"/>
              <a:t> for the language A</a:t>
            </a:r>
            <a:r>
              <a:rPr lang="en-US" sz="2300" baseline="-25000" dirty="0"/>
              <a:t>TM</a:t>
            </a:r>
            <a:r>
              <a:rPr lang="en-US" sz="2300" dirty="0"/>
              <a:t> even though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HALT</a:t>
            </a:r>
            <a:r>
              <a:rPr lang="en-US" sz="23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sz="2300" dirty="0"/>
              <a:t> is the real halting problem. From here on we distinguish between the two by calling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3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sz="2300" dirty="0"/>
              <a:t> the </a:t>
            </a:r>
            <a:r>
              <a:rPr lang="en-US" sz="2300" i="1" dirty="0"/>
              <a:t>acceptance problem</a:t>
            </a:r>
            <a:r>
              <a:rPr lang="en-US" sz="2300" dirty="0"/>
              <a:t>."</a:t>
            </a:r>
          </a:p>
          <a:p>
            <a:pPr lvl="1"/>
            <a:r>
              <a:rPr lang="en-US" dirty="0"/>
              <a:t>Thankfully, the 3</a:t>
            </a:r>
            <a:r>
              <a:rPr lang="en-US" baseline="30000" dirty="0"/>
              <a:t>rd</a:t>
            </a:r>
            <a:r>
              <a:rPr lang="en-US" dirty="0"/>
              <a:t> edition of the textbook introduces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as the acceptance problem to begin with!</a:t>
            </a:r>
          </a:p>
        </p:txBody>
      </p:sp>
    </p:spTree>
    <p:extLst>
      <p:ext uri="{BB962C8B-B14F-4D97-AF65-F5344CB8AC3E}">
        <p14:creationId xmlns:p14="http://schemas.microsoft.com/office/powerpoint/2010/main" val="1059175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347F4-5506-4C37-B7C3-888443CB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Halting Problem is Undecidable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F63EB-A706-4AC2-85D4-C140CE7CF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Theorem  5.1 in the textbook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HALT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undecidable"</a:t>
            </a:r>
          </a:p>
          <a:p>
            <a:r>
              <a:rPr lang="en-US" dirty="0"/>
              <a:t>It is easy to show that if the halting problem were decidable, then the acceptance problem would also be decidable</a:t>
            </a:r>
          </a:p>
          <a:p>
            <a:r>
              <a:rPr lang="en-US" dirty="0"/>
              <a:t>Assume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, exists that decides the halting problem</a:t>
            </a:r>
          </a:p>
          <a:p>
            <a:r>
              <a:rPr lang="en-US" dirty="0"/>
              <a:t>Then we could create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, that decides the acceptance problem, as follows: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processes input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is a Turing machine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is its input</a:t>
            </a:r>
          </a:p>
          <a:p>
            <a:pPr lvl="1"/>
            <a:r>
              <a:rPr lang="en-US" dirty="0"/>
              <a:t>First,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uses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to decide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halts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does not halt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rejects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halts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simulates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(knowing it will halt)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;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rejects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rejects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</a:p>
          <a:p>
            <a:r>
              <a:rPr lang="en-US" dirty="0"/>
              <a:t>Casually (but not technically) speaking, we can think of this as a reduction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HALT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</a:p>
        </p:txBody>
      </p:sp>
    </p:spTree>
    <p:extLst>
      <p:ext uri="{BB962C8B-B14F-4D97-AF65-F5344CB8AC3E}">
        <p14:creationId xmlns:p14="http://schemas.microsoft.com/office/powerpoint/2010/main" val="446019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184EA-85AD-487D-A853-BDB1A4395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baseline="-25000" dirty="0"/>
              <a:t>TM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F6B35-6CE8-46C2-881F-BF177BD47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Our next language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{&lt;M&gt; | M</a:t>
            </a:r>
            <a:r>
              <a:rPr lang="en-US" dirty="0"/>
              <a:t> is a TM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L(M) = ∅}</a:t>
            </a:r>
          </a:p>
          <a:p>
            <a:r>
              <a:rPr lang="en-US" dirty="0"/>
              <a:t>Theorem 5.2 in the textbook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undecidable"</a:t>
            </a:r>
          </a:p>
          <a:p>
            <a:r>
              <a:rPr lang="en-US" dirty="0"/>
              <a:t>We will prove this with using an indirect proof and a reduction (casually speaking)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</a:p>
          <a:p>
            <a:r>
              <a:rPr lang="en-US" dirty="0"/>
              <a:t>First, assume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decidable,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is a TM that decides it; we will show that we we could then create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, that is a decider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accepting input in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 iff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/>
              <a:t>As part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's processing, it will create the encoding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&gt;</a:t>
            </a:r>
            <a:r>
              <a:rPr lang="en-US" dirty="0"/>
              <a:t> of another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, that operates as follows: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compares its input,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/>
              <a:t>,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(remember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is available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to hardcode into the encoding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&gt;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 ≠ w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rejects; otherwise,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 = w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simulates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;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accepts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and rejects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rejects</a:t>
            </a:r>
          </a:p>
          <a:p>
            <a:r>
              <a:rPr lang="en-US" dirty="0"/>
              <a:t>Now we can explain the behavior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, processing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 as follows:</a:t>
            </a:r>
          </a:p>
          <a:p>
            <a:pPr lvl="1"/>
            <a:r>
              <a:rPr lang="en-US" dirty="0"/>
              <a:t>First,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creates the encoding &lt;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&gt; as explained above</a:t>
            </a:r>
          </a:p>
          <a:p>
            <a:pPr lvl="1"/>
            <a:r>
              <a:rPr lang="en-US" dirty="0"/>
              <a:t>Then,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runs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(a decider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) on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&gt;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accepts,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rejects;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rejects,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accepts (so S does the opposite of R, unlike a typical reduction)</a:t>
            </a:r>
          </a:p>
          <a:p>
            <a:r>
              <a:rPr lang="en-US" dirty="0"/>
              <a:t>Note that TM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, encoded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&gt;</a:t>
            </a:r>
            <a:r>
              <a:rPr lang="en-US" dirty="0"/>
              <a:t>, recognizes the empty language,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∅</a:t>
            </a:r>
            <a:r>
              <a:rPr lang="en-US" dirty="0"/>
              <a:t>, if and only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does not accept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/>
              <a:t>Also note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is never actually applied, and it does not matter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rejects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of runs forever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as described would be a decider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which is impossible; therefore, the assumption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decidable, which lead to this contradiction, must be false</a:t>
            </a:r>
          </a:p>
        </p:txBody>
      </p:sp>
    </p:spTree>
    <p:extLst>
      <p:ext uri="{BB962C8B-B14F-4D97-AF65-F5344CB8AC3E}">
        <p14:creationId xmlns:p14="http://schemas.microsoft.com/office/powerpoint/2010/main" val="1700575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4DA09-DF96-46D4-9569-E9836A68E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</a:t>
            </a:r>
            <a:r>
              <a:rPr lang="en-US" baseline="-25000" dirty="0"/>
              <a:t>TM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3FEE1-D07B-470C-8026-FF120294B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Our next language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REGULAR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{&lt;M&gt; | M</a:t>
            </a:r>
            <a:r>
              <a:rPr lang="en-US" dirty="0"/>
              <a:t> is a TM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L(M</a:t>
            </a:r>
            <a:r>
              <a:rPr lang="en-US" dirty="0">
                <a:ea typeface="Cambria Math" panose="02040503050406030204" pitchFamily="18" charset="0"/>
              </a:rPr>
              <a:t>) is a regular language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</a:p>
          <a:p>
            <a:r>
              <a:rPr lang="en-US" dirty="0"/>
              <a:t>We will use another indirect proof and reduction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</a:p>
          <a:p>
            <a:r>
              <a:rPr lang="en-US" dirty="0"/>
              <a:t>First, assume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REGULAR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decidable,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is a TM that decides it</a:t>
            </a:r>
            <a:endParaRPr lang="en-US" baseline="-25000" dirty="0"/>
          </a:p>
          <a:p>
            <a:r>
              <a:rPr lang="en-US" dirty="0"/>
              <a:t>Then we could create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, that is a decider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accepting input in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 </a:t>
            </a:r>
            <a:r>
              <a:rPr lang="en-US" dirty="0" err="1"/>
              <a:t>iff</a:t>
            </a:r>
            <a:r>
              <a:rPr lang="en-US" dirty="0"/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>
                <a:ea typeface="Cambria Math" panose="02040503050406030204" pitchFamily="18" charset="0"/>
              </a:rPr>
              <a:t>As part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>
                <a:ea typeface="Cambria Math" panose="02040503050406030204" pitchFamily="18" charset="0"/>
              </a:rPr>
              <a:t>'s processing, it constructs another Turing machine,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ea typeface="Cambria Math" panose="02040503050406030204" pitchFamily="18" charset="0"/>
              </a:rPr>
              <a:t>, that works as follows: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ea typeface="Cambria Math" panose="02040503050406030204" pitchFamily="18" charset="0"/>
              </a:rPr>
              <a:t> processes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&lt;x&gt;; i</a:t>
            </a:r>
            <a:r>
              <a:rPr lang="en-US" dirty="0">
                <a:ea typeface="Cambria Math" panose="02040503050406030204" pitchFamily="18" charset="0"/>
              </a:rPr>
              <a:t>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&lt;x&gt;</a:t>
            </a:r>
            <a:r>
              <a:rPr lang="en-US" dirty="0">
                <a:ea typeface="Cambria Math" panose="02040503050406030204" pitchFamily="18" charset="0"/>
              </a:rPr>
              <a:t> is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ea typeface="Cambria Math" panose="02040503050406030204" pitchFamily="18" charset="0"/>
              </a:rPr>
              <a:t> (which is a non-regular language),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ea typeface="Cambria Math" panose="02040503050406030204" pitchFamily="18" charset="0"/>
              </a:rPr>
              <a:t> accepts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Otherwise,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ea typeface="Cambria Math" panose="02040503050406030204" pitchFamily="18" charset="0"/>
              </a:rPr>
              <a:t> simulates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;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ea typeface="Cambria Math" panose="02040503050406030204" pitchFamily="18" charset="0"/>
              </a:rPr>
              <a:t> accepts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accepts and rejects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rejects</a:t>
            </a:r>
          </a:p>
          <a:p>
            <a:r>
              <a:rPr lang="en-US" dirty="0">
                <a:ea typeface="Cambria Math" panose="02040503050406030204" pitchFamily="18" charset="0"/>
              </a:rPr>
              <a:t>Note that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ea typeface="Cambria Math" panose="02040503050406030204" pitchFamily="18" charset="0"/>
              </a:rPr>
              <a:t> will accept all strings, and hence recognize a regular language;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does not accept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ea typeface="Cambria Math" panose="02040503050406030204" pitchFamily="18" charset="0"/>
              </a:rPr>
              <a:t> will only accept strings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ea typeface="Cambria Math" panose="02040503050406030204" pitchFamily="18" charset="0"/>
              </a:rPr>
              <a:t>, which is a nonregular language</a:t>
            </a:r>
          </a:p>
          <a:p>
            <a:r>
              <a:rPr lang="en-US" dirty="0">
                <a:ea typeface="Cambria Math" panose="02040503050406030204" pitchFamily="18" charset="0"/>
              </a:rPr>
              <a:t>Note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ea typeface="Cambria Math" panose="02040503050406030204" pitchFamily="18" charset="0"/>
              </a:rPr>
              <a:t> will never actually be run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>
                <a:ea typeface="Cambria Math" panose="02040503050406030204" pitchFamily="18" charset="0"/>
              </a:rPr>
              <a:t>, and it doesn't matter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ea typeface="Cambria Math" panose="02040503050406030204" pitchFamily="18" charset="0"/>
              </a:rPr>
              <a:t> would hang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>
                <a:ea typeface="Cambria Math" panose="02040503050406030204" pitchFamily="18" charset="0"/>
              </a:rPr>
              <a:t>Now,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>
                <a:ea typeface="Cambria Math" panose="02040503050406030204" pitchFamily="18" charset="0"/>
              </a:rPr>
              <a:t> can process its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>
                <a:ea typeface="Cambria Math" panose="02040503050406030204" pitchFamily="18" charset="0"/>
              </a:rPr>
              <a:t>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is a TM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 is a string as follows:</a:t>
            </a:r>
          </a:p>
          <a:p>
            <a:pPr lvl="1"/>
            <a:r>
              <a:rPr lang="en-US" dirty="0"/>
              <a:t>First,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creates the encoding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&gt;</a:t>
            </a:r>
            <a:r>
              <a:rPr lang="en-US" dirty="0"/>
              <a:t> as explained above</a:t>
            </a:r>
          </a:p>
          <a:p>
            <a:pPr lvl="1"/>
            <a:r>
              <a:rPr lang="en-US" dirty="0"/>
              <a:t>Then,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runs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(a decider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REGULAR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) on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&gt;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accepts,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accepts;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rejects,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rejects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as described would be a decider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which is impossible; so, the assumption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REGULAR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decidable, which led to the contradiction, must be false</a:t>
            </a:r>
          </a:p>
        </p:txBody>
      </p:sp>
    </p:spTree>
    <p:extLst>
      <p:ext uri="{BB962C8B-B14F-4D97-AF65-F5344CB8AC3E}">
        <p14:creationId xmlns:p14="http://schemas.microsoft.com/office/powerpoint/2010/main" val="1776333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4C9B0-5C9D-4AB4-8724-34C74CC76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</a:t>
            </a:r>
            <a:r>
              <a:rPr lang="en-US" baseline="-25000" dirty="0"/>
              <a:t>TM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5FEBF-C719-4A64-916C-FDD93BD24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Our next language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&gt; | 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are TMs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) = L(M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)}</a:t>
            </a:r>
          </a:p>
          <a:p>
            <a:r>
              <a:rPr lang="en-US" dirty="0"/>
              <a:t>Theorem 5.4 in the textbook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undecidable"</a:t>
            </a:r>
          </a:p>
          <a:p>
            <a:r>
              <a:rPr lang="en-US" dirty="0"/>
              <a:t>To prove this, we can now take advantage of the fact that reducibility is transitive</a:t>
            </a:r>
          </a:p>
          <a:p>
            <a:r>
              <a:rPr lang="en-US" dirty="0"/>
              <a:t>Assume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decidable; then there must be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, that decides it</a:t>
            </a:r>
          </a:p>
          <a:p>
            <a:r>
              <a:rPr lang="en-US" dirty="0"/>
              <a:t>Given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, we could easily create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, that decides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</a:p>
          <a:p>
            <a:r>
              <a:rPr lang="en-US" dirty="0"/>
              <a:t>S would process its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 as follows:</a:t>
            </a:r>
          </a:p>
          <a:p>
            <a:pPr lvl="1"/>
            <a:r>
              <a:rPr lang="en-US" dirty="0"/>
              <a:t>Run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M'&gt;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' is any TM that rejects all inputs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accepts,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accepts;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rejects,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rejects</a:t>
            </a:r>
          </a:p>
          <a:p>
            <a:r>
              <a:rPr lang="en-US" dirty="0"/>
              <a:t>Since we already proved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undecidable,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must also be undecidable</a:t>
            </a:r>
          </a:p>
        </p:txBody>
      </p:sp>
    </p:spTree>
    <p:extLst>
      <p:ext uri="{BB962C8B-B14F-4D97-AF65-F5344CB8AC3E}">
        <p14:creationId xmlns:p14="http://schemas.microsoft.com/office/powerpoint/2010/main" val="2669596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CDAE3-E012-4A70-963E-DA7D38767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Configurations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983E8-C78C-4C06-8E42-2E79DBE11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Recall that he current </a:t>
            </a:r>
            <a:r>
              <a:rPr lang="en-US" b="1" dirty="0"/>
              <a:t>configuration</a:t>
            </a:r>
            <a:r>
              <a:rPr lang="en-US" dirty="0"/>
              <a:t> of a TM is determined by the current content of the tape, the current location of the read-write head, and its current state</a:t>
            </a:r>
          </a:p>
          <a:p>
            <a:r>
              <a:rPr lang="en-US" dirty="0"/>
              <a:t>It is often useful to be able to represent the configuration of a TM as a string</a:t>
            </a:r>
          </a:p>
          <a:p>
            <a:r>
              <a:rPr lang="en-US" dirty="0"/>
              <a:t>We previously learned that we can denote the current configuration of a Turing machine,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uqv</a:t>
            </a:r>
            <a:r>
              <a:rPr lang="en-US" dirty="0"/>
              <a:t>, where: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uv</a:t>
            </a:r>
            <a:r>
              <a:rPr lang="en-US" dirty="0"/>
              <a:t> is the contents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's tape (all squares to the right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 contain blanks)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dirty="0"/>
              <a:t> is the current state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's read-write head is over the leftmost symbol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 (if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 is the empty string,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is positioned over the blank symbol just to the right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</a:t>
            </a:r>
            <a:r>
              <a:rPr lang="en-US" dirty="0"/>
              <a:t>)</a:t>
            </a:r>
          </a:p>
          <a:p>
            <a:pPr>
              <a:lnSpc>
                <a:spcPct val="120000"/>
              </a:lnSpc>
            </a:pPr>
            <a:r>
              <a:rPr lang="en-US" dirty="0"/>
              <a:t>The </a:t>
            </a:r>
            <a:r>
              <a:rPr lang="en-US" i="1" dirty="0"/>
              <a:t>start configuration</a:t>
            </a:r>
            <a:r>
              <a:rPr lang="en-US" dirty="0"/>
              <a:t> of M can be represented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is the initial input</a:t>
            </a:r>
          </a:p>
          <a:p>
            <a:pPr>
              <a:lnSpc>
                <a:spcPct val="120000"/>
              </a:lnSpc>
            </a:pPr>
            <a:r>
              <a:rPr lang="en-US" dirty="0"/>
              <a:t>The figure below graphically depicts a TM in configuration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1011q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7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01111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BC5567-8D37-4F6B-BD4B-989FED3C3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1440" y="4789091"/>
            <a:ext cx="4209120" cy="138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162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42E6A-60F1-44F6-B851-8758C537A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 Histories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1BDAB-8BF6-47A8-9B8E-AEFA9A87C1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</a:t>
            </a:r>
            <a:r>
              <a:rPr lang="en-US" b="1" dirty="0"/>
              <a:t>computation history</a:t>
            </a:r>
            <a:r>
              <a:rPr lang="en-US" dirty="0"/>
              <a:t> for a TM is the sequence of configurations the machine goes through for a given input</a:t>
            </a:r>
          </a:p>
          <a:p>
            <a:pPr lvl="1"/>
            <a:r>
              <a:rPr lang="en-US" dirty="0"/>
              <a:t>We can represent the computation history for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on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…, 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is the start configuration, which can be represented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using the notation we previously covered</a:t>
            </a:r>
          </a:p>
          <a:p>
            <a:pPr lvl="1"/>
            <a:r>
              <a:rPr lang="en-US" dirty="0"/>
              <a:t>Each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/>
              <a:t>, with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 &lt; i ≤ l</a:t>
            </a:r>
            <a:r>
              <a:rPr lang="en-US" dirty="0"/>
              <a:t>, must legally follow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i-1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is an accepting configuration (meaning that the state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accept</a:t>
            </a:r>
            <a:r>
              <a:rPr lang="en-US" dirty="0"/>
              <a:t>), then this is an </a:t>
            </a:r>
            <a:r>
              <a:rPr lang="en-US" i="1" dirty="0"/>
              <a:t>accepting computation history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is a rejecting configuration (meaning that the state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reject</a:t>
            </a:r>
            <a:r>
              <a:rPr lang="en-US" dirty="0"/>
              <a:t>), then this is a </a:t>
            </a:r>
            <a:r>
              <a:rPr lang="en-US" i="1" dirty="0"/>
              <a:t>rejecting computation history</a:t>
            </a:r>
          </a:p>
          <a:p>
            <a:r>
              <a:rPr lang="en-US" dirty="0"/>
              <a:t>For a DTM, there is a single computation history given the input</a:t>
            </a:r>
          </a:p>
          <a:p>
            <a:r>
              <a:rPr lang="en-US" dirty="0"/>
              <a:t>The notion of computation histories will be important to several reductions that we examine</a:t>
            </a:r>
          </a:p>
        </p:txBody>
      </p:sp>
    </p:spTree>
    <p:extLst>
      <p:ext uri="{BB962C8B-B14F-4D97-AF65-F5344CB8AC3E}">
        <p14:creationId xmlns:p14="http://schemas.microsoft.com/office/powerpoint/2010/main" val="4081733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ED326-68CC-453E-B235-1F03E8825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Bounded Automata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4BEED-95A6-4ECF-989F-ED609D1B7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We will now introduce another computation formalism, known as a </a:t>
            </a:r>
            <a:r>
              <a:rPr lang="en-US" b="1" dirty="0"/>
              <a:t>linear bounded automaton</a:t>
            </a:r>
            <a:r>
              <a:rPr lang="en-US" dirty="0"/>
              <a:t> (LBA)</a:t>
            </a:r>
          </a:p>
          <a:p>
            <a:r>
              <a:rPr lang="en-US" dirty="0"/>
              <a:t>We can think of this as a Turing machine that is not allowed to move off the portion of the tape containing the input (if it tries to move left off the left-most square or right off the right-most square, it stays still)</a:t>
            </a:r>
          </a:p>
          <a:p>
            <a:r>
              <a:rPr lang="en-US" dirty="0"/>
              <a:t>Book: "Using a tape alphabet larger than the input alphabet allows the available memory to be increased up to a constant factor"</a:t>
            </a:r>
          </a:p>
          <a:p>
            <a:pPr lvl="1"/>
            <a:r>
              <a:rPr lang="en-US" dirty="0"/>
              <a:t>This idea allows us to effectively increase the memory by a linear factor with respect to the size of the input, which is where the name of the formalism comes from</a:t>
            </a:r>
          </a:p>
          <a:p>
            <a:pPr lvl="1"/>
            <a:r>
              <a:rPr lang="en-US" dirty="0"/>
              <a:t>The book doesn't flesh this out, but I'll talk about it during the lecture</a:t>
            </a:r>
          </a:p>
          <a:p>
            <a:r>
              <a:rPr lang="en-US" dirty="0"/>
              <a:t>Here is some history, based on other sources:</a:t>
            </a:r>
          </a:p>
          <a:p>
            <a:pPr lvl="1"/>
            <a:r>
              <a:rPr lang="en-US" dirty="0"/>
              <a:t>The formalism was introduced in a 1960 paper by John Myhill</a:t>
            </a:r>
          </a:p>
          <a:p>
            <a:pPr lvl="1"/>
            <a:r>
              <a:rPr lang="en-US" dirty="0"/>
              <a:t>A 1964 paper by S.-Y. Kuroda introduced the nondeterministic version and proved they recognize the class of context-sensitive languages</a:t>
            </a:r>
          </a:p>
          <a:p>
            <a:pPr lvl="1"/>
            <a:r>
              <a:rPr lang="en-US" dirty="0"/>
              <a:t>This is part of the Chomsky hierarchy, above context-free languages but below decidable languages</a:t>
            </a:r>
          </a:p>
          <a:p>
            <a:pPr lvl="1"/>
            <a:r>
              <a:rPr lang="en-US" dirty="0"/>
              <a:t>As far as I can tell, it is still an open question whether deterministic LBAs are equally powerful to nondeterministic LBAs (e.g., that's what Wikipedia says, but I haven't seen definitive confirmation of this)</a:t>
            </a:r>
          </a:p>
          <a:p>
            <a:pPr lvl="1"/>
            <a:r>
              <a:rPr lang="en-US" dirty="0"/>
              <a:t>Today, most sources use the term linear bounded automaton to refer to the nondeterministic version, and refer to the deterministic version as a deterministic LBA explicitly</a:t>
            </a:r>
          </a:p>
          <a:p>
            <a:pPr lvl="1"/>
            <a:r>
              <a:rPr lang="en-US" dirty="0"/>
              <a:t>However, our textbook uses the term linear bounded automaton to refer to the deterministic version</a:t>
            </a:r>
          </a:p>
          <a:p>
            <a:pPr lvl="1"/>
            <a:r>
              <a:rPr lang="en-US" dirty="0"/>
              <a:t>I think that deterministic LBAs might be the best formalism to model what computers are capable of (I'll discuss this in class)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819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549EC-E81E-40B3-B6FF-ED641DFD1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LBA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37045-9496-4C5D-89A9-6FB8B2757F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Our next language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{&lt;M, w&gt; | M</a:t>
            </a:r>
            <a:r>
              <a:rPr lang="en-US" dirty="0"/>
              <a:t> is an LBA that accepts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w}</a:t>
            </a:r>
          </a:p>
          <a:p>
            <a:r>
              <a:rPr lang="en-US" dirty="0"/>
              <a:t>Theorem 5.9 in the textbook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dirty="0"/>
              <a:t> is decidable"</a:t>
            </a:r>
          </a:p>
          <a:p>
            <a:pPr lvl="1"/>
            <a:r>
              <a:rPr lang="en-US" dirty="0"/>
              <a:t>Here, we have an excursion from the general topic, and prove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dirty="0"/>
              <a:t> is a decidable language</a:t>
            </a:r>
          </a:p>
          <a:p>
            <a:pPr lvl="1"/>
            <a:r>
              <a:rPr lang="en-US" dirty="0"/>
              <a:t>This may be surprising, since we have proven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undecidable</a:t>
            </a:r>
          </a:p>
          <a:p>
            <a:r>
              <a:rPr lang="en-US" dirty="0"/>
              <a:t>We will be able to prove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baseline="-25000" dirty="0"/>
              <a:t> </a:t>
            </a:r>
            <a:r>
              <a:rPr lang="en-US" dirty="0"/>
              <a:t>is decidable by showing that there are a finite number of configurations any LBA can be in</a:t>
            </a:r>
          </a:p>
          <a:p>
            <a:pPr lvl="1"/>
            <a:r>
              <a:rPr lang="en-US" dirty="0"/>
              <a:t>Consider an LBA,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with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dirty="0"/>
              <a:t> states,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symbols in the tape alphabet, and a tape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(the read-write head will never stray from this)</a:t>
            </a:r>
          </a:p>
          <a:p>
            <a:pPr lvl="1"/>
            <a:r>
              <a:rPr lang="en-US" dirty="0"/>
              <a:t>Lemma 5.8 of the textbook states that the number of distinct configurations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qng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(I think the proof is obvious – I'll discuss the reasoning in class)</a:t>
            </a:r>
            <a:endParaRPr lang="en-US" baseline="30000" dirty="0"/>
          </a:p>
          <a:p>
            <a:r>
              <a:rPr lang="en-US" dirty="0"/>
              <a:t>Given this fact, we can clearly construct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, that decides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dirty="0"/>
              <a:t> as follows: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processes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is an LBA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's input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simulates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until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halts or for at most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qng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steps</a:t>
            </a:r>
          </a:p>
          <a:p>
            <a:pPr lvl="1"/>
            <a:r>
              <a:rPr lang="en-US" dirty="0"/>
              <a:t>Note that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uses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qng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steps, it means it must repeat an exact configuration, and therefore must be in an infinite loop (i.e., it will never halt)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accepts; otherwise,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rejects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or uses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qng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steps without halting, L rejects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395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486BF-4E3F-41D0-984D-61A40C1C8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baseline="-25000" dirty="0"/>
              <a:t>LBA</a:t>
            </a:r>
            <a:r>
              <a:rPr lang="en-US" dirty="0"/>
              <a:t> (part 1)</a:t>
            </a:r>
            <a:endParaRPr lang="en-US" baseline="-2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01D7B-0882-48F3-B2F2-95DAB1CF1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Our next language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{&lt;M&gt; | M</a:t>
            </a:r>
            <a:r>
              <a:rPr lang="en-US" dirty="0"/>
              <a:t> is an LBA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L(M) = ∅}</a:t>
            </a:r>
          </a:p>
          <a:p>
            <a:r>
              <a:rPr lang="en-US" dirty="0"/>
              <a:t>Theorem 5.10 in the textbook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dirty="0"/>
              <a:t> is undecidable"</a:t>
            </a:r>
          </a:p>
          <a:p>
            <a:r>
              <a:rPr lang="en-US" dirty="0"/>
              <a:t>We will once again use an indirect proof and a reduction (casually speaking) from A</a:t>
            </a:r>
            <a:r>
              <a:rPr lang="en-US" baseline="-25000" dirty="0"/>
              <a:t>TM</a:t>
            </a:r>
          </a:p>
          <a:p>
            <a:r>
              <a:rPr lang="en-US" dirty="0"/>
              <a:t>First, assume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dirty="0"/>
              <a:t> is decidable,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is a TM that decides it; then we could create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, that is a decider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accepting input in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 </a:t>
            </a:r>
            <a:r>
              <a:rPr lang="en-US" dirty="0" err="1"/>
              <a:t>iff</a:t>
            </a:r>
            <a:r>
              <a:rPr lang="en-US" dirty="0"/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>
                <a:ea typeface="Cambria Math" panose="02040503050406030204" pitchFamily="18" charset="0"/>
              </a:rPr>
              <a:t>As part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>
                <a:ea typeface="Cambria Math" panose="02040503050406030204" pitchFamily="18" charset="0"/>
              </a:rPr>
              <a:t>'s processing,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>
                <a:ea typeface="Cambria Math" panose="02040503050406030204" pitchFamily="18" charset="0"/>
              </a:rPr>
              <a:t> constructs an LBA,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, that accepts its input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>
                <a:ea typeface="Cambria Math" panose="02040503050406030204" pitchFamily="18" charset="0"/>
              </a:rPr>
              <a:t> if and only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>
                <a:ea typeface="Cambria Math" panose="02040503050406030204" pitchFamily="18" charset="0"/>
              </a:rPr>
              <a:t> is an accepting computation history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The figure above shows a possible format of the input,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>
                <a:ea typeface="Cambria Math" panose="02040503050406030204" pitchFamily="18" charset="0"/>
              </a:rPr>
              <a:t>, processed by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, assuming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#</a:t>
            </a:r>
            <a:r>
              <a:rPr lang="en-US" dirty="0">
                <a:ea typeface="Cambria Math" panose="02040503050406030204" pitchFamily="18" charset="0"/>
              </a:rPr>
              <a:t> is a special symbol used to separate configurations in the input sequence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 must check three things to decide whether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>
                <a:ea typeface="Cambria Math" panose="02040503050406030204" pitchFamily="18" charset="0"/>
              </a:rPr>
              <a:t> is an accepting computation history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ea typeface="Cambria Math" panose="02040503050406030204" pitchFamily="18" charset="0"/>
              </a:rPr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's start configuration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>
                <a:ea typeface="Cambria Math" panose="02040503050406030204" pitchFamily="18" charset="0"/>
              </a:rPr>
              <a:t>Each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baseline="-25000" dirty="0">
                <a:ea typeface="Cambria Math" panose="02040503050406030204" pitchFamily="18" charset="0"/>
              </a:rPr>
              <a:t>+1</a:t>
            </a:r>
            <a:r>
              <a:rPr lang="en-US" dirty="0">
                <a:ea typeface="Cambria Math" panose="02040503050406030204" pitchFamily="18" charset="0"/>
              </a:rPr>
              <a:t> legally follows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ea typeface="Cambria Math" panose="02040503050406030204" pitchFamily="18" charset="0"/>
              </a:rPr>
              <a:t>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 ≤ i &lt; l</a:t>
            </a:r>
            <a:endParaRPr lang="en-US" baseline="-25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1371600" lvl="2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>
                <a:ea typeface="Cambria Math" panose="02040503050406030204" pitchFamily="18" charset="0"/>
              </a:rPr>
              <a:t> is an accepting configuration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The book explains some of the details, but I think it is pretty clear that an LBA is capable of this</a:t>
            </a:r>
          </a:p>
          <a:p>
            <a:r>
              <a:rPr lang="en-US" dirty="0">
                <a:ea typeface="Cambria Math" panose="02040503050406030204" pitchFamily="18" charset="0"/>
              </a:rPr>
              <a:t>Note that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L(B</a:t>
            </a:r>
            <a:r>
              <a:rPr lang="en-US" dirty="0">
                <a:ea typeface="Cambria Math" panose="02040503050406030204" pitchFamily="18" charset="0"/>
              </a:rPr>
              <a:t>) is non-empty;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does not accept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L(B) = 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3BE6B6-9D1C-432C-9B7E-410F77114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078" y="365125"/>
            <a:ext cx="6304722" cy="130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326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6D185-A79C-4B04-890C-742C14624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baseline="-25000" dirty="0"/>
              <a:t>LBA</a:t>
            </a:r>
            <a:r>
              <a:rPr lang="en-US" dirty="0"/>
              <a:t> (part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E2851-0F94-4ECE-A38E-ECF94D970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ea typeface="Cambria Math" panose="02040503050406030204" pitchFamily="18" charset="0"/>
              </a:rPr>
              <a:t>Now,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>
                <a:ea typeface="Cambria Math" panose="02040503050406030204" pitchFamily="18" charset="0"/>
              </a:rPr>
              <a:t> can process its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>
                <a:ea typeface="Cambria Math" panose="02040503050406030204" pitchFamily="18" charset="0"/>
              </a:rPr>
              <a:t>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is a TM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 is a string as follows: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constructs an encoding for the LBA, B, described on the previous slide</a:t>
            </a:r>
          </a:p>
          <a:p>
            <a:pPr lvl="1"/>
            <a:r>
              <a:rPr lang="en-US" dirty="0"/>
              <a:t>Recall that the construction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&lt;B&gt;</a:t>
            </a:r>
            <a:r>
              <a:rPr lang="en-US" dirty="0"/>
              <a:t> relies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's knowledge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Also recall that the language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is empty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does not accept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does accept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then the language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is non-empty, because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would accept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's accepting computation history (which would exist)</a:t>
            </a:r>
          </a:p>
          <a:p>
            <a:pPr lvl="1"/>
            <a:r>
              <a:rPr lang="en-US" dirty="0"/>
              <a:t>Then,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runs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, a decider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dirty="0"/>
              <a:t>, on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&lt;B&gt;</a:t>
            </a:r>
          </a:p>
          <a:p>
            <a:pPr lvl="2"/>
            <a:r>
              <a:rPr lang="en-US" dirty="0"/>
              <a:t>Recall that we have assumed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dirty="0"/>
              <a:t> is decidable at the start of our indirect proof; thus, such 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must exist</a:t>
            </a:r>
          </a:p>
          <a:p>
            <a:pPr lvl="2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accepts (meaning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L(B) = ∅</a:t>
            </a:r>
            <a:r>
              <a:rPr lang="en-US" dirty="0">
                <a:ea typeface="Cambria Math" panose="02040503050406030204" pitchFamily="18" charset="0"/>
              </a:rPr>
              <a:t>),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>
                <a:ea typeface="Cambria Math" panose="02040503050406030204" pitchFamily="18" charset="0"/>
              </a:rPr>
              <a:t> rejects (since it means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does not accept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)</a:t>
            </a:r>
          </a:p>
          <a:p>
            <a:pPr lvl="2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rejects (meaning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L(B)</a:t>
            </a:r>
            <a:r>
              <a:rPr lang="en-US" dirty="0"/>
              <a:t> is non-empty),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accepts (since it means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)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would be a decider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which we know is impossible</a:t>
            </a:r>
          </a:p>
          <a:p>
            <a:r>
              <a:rPr lang="en-US" dirty="0"/>
              <a:t>Therefore, the assumption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dirty="0"/>
              <a:t> is decidable, which led to the contradiction, must be false; hence,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dirty="0"/>
              <a:t> is undecidable</a:t>
            </a:r>
          </a:p>
        </p:txBody>
      </p:sp>
    </p:spTree>
    <p:extLst>
      <p:ext uri="{BB962C8B-B14F-4D97-AF65-F5344CB8AC3E}">
        <p14:creationId xmlns:p14="http://schemas.microsoft.com/office/powerpoint/2010/main" val="3277615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2747C-86D4-46E2-AC63-B0F72169D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</a:t>
            </a:r>
            <a:r>
              <a:rPr lang="en-US" baseline="-25000" dirty="0"/>
              <a:t>CFG</a:t>
            </a:r>
            <a:r>
              <a:rPr lang="en-US" dirty="0"/>
              <a:t> (part 1)</a:t>
            </a:r>
            <a:endParaRPr lang="en-US" baseline="-2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1C22-7826-4A65-8134-EB8F42267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Our next language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ALL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CFG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{&lt;G&gt; | G</a:t>
            </a:r>
            <a:r>
              <a:rPr lang="en-US" dirty="0"/>
              <a:t> is an CFG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L(G) =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</a:p>
          <a:p>
            <a:r>
              <a:rPr lang="en-US" dirty="0"/>
              <a:t>Determining whether a string is a member of this language is equivalent to determining if a CFG is capable of generating all strings that can be formed from its alphabet</a:t>
            </a:r>
          </a:p>
          <a:p>
            <a:r>
              <a:rPr lang="en-US" dirty="0"/>
              <a:t>Theorem 5.13 in the textbook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ALL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CFG</a:t>
            </a:r>
            <a:r>
              <a:rPr lang="en-US" dirty="0"/>
              <a:t> is undecidable"</a:t>
            </a:r>
          </a:p>
          <a:p>
            <a:r>
              <a:rPr lang="en-US" dirty="0"/>
              <a:t>We will once again use an indirect proof and a reduction (casually speaking) from A</a:t>
            </a:r>
            <a:r>
              <a:rPr lang="en-US" baseline="-25000" dirty="0"/>
              <a:t>TM</a:t>
            </a:r>
          </a:p>
          <a:p>
            <a:r>
              <a:rPr lang="en-US" dirty="0"/>
              <a:t>This reduction, like the last one, will involve computation histories</a:t>
            </a:r>
          </a:p>
          <a:p>
            <a:r>
              <a:rPr lang="en-US" dirty="0"/>
              <a:t>Given the encoding of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and its input,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/>
              <a:t>The book first states that we will construct a CFG that generates all strings that are not accepting computation histories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 (although we will soon decide to do something else instead)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/>
              <a:t>Consider a computation history formatted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#C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#C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#...#C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#</a:t>
            </a:r>
          </a:p>
          <a:p>
            <a:r>
              <a:rPr lang="en-US" dirty="0"/>
              <a:t>In order for this to not be an accepting computation history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at least one of the following three things must be true: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is not the correct start configuration for 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i+1</a:t>
            </a:r>
            <a:r>
              <a:rPr lang="en-US" dirty="0">
                <a:ea typeface="Cambria Math" panose="02040503050406030204" pitchFamily="18" charset="0"/>
              </a:rPr>
              <a:t> does not legally follow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ea typeface="Cambria Math" panose="02040503050406030204" pitchFamily="18" charset="0"/>
              </a:rPr>
              <a:t> for some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 ≤ i &lt; l</a:t>
            </a:r>
            <a:endParaRPr lang="en-US" baseline="-25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is not an accepting configuration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380701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B2C5D-98ED-45C4-A0F2-2C77ECADA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</a:t>
            </a:r>
            <a:r>
              <a:rPr lang="en-US" baseline="-25000" dirty="0"/>
              <a:t>CFG</a:t>
            </a:r>
            <a:r>
              <a:rPr lang="en-US" dirty="0"/>
              <a:t> (part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8C5F8-9EF3-4D18-B4F5-681DAD2BD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Instead of constructing a CFG, we will construct a PDA that accepts all strings that are not accepting computation histories of M on w</a:t>
            </a:r>
          </a:p>
          <a:p>
            <a:r>
              <a:rPr lang="en-US" dirty="0"/>
              <a:t>We have previously learned that any PDA can be converted to a CFG describing the same language (and vice versa), so this is equivalent to our previously stated goal</a:t>
            </a:r>
          </a:p>
          <a:p>
            <a:r>
              <a:rPr lang="en-US" dirty="0"/>
              <a:t>The PDA will have to verify that at least one of the three criteria listed on the previous slide is violated</a:t>
            </a:r>
          </a:p>
          <a:p>
            <a:pPr lvl="1"/>
            <a:r>
              <a:rPr lang="en-US" dirty="0"/>
              <a:t>Looking back at the three criteria, determining if the first or third of the three criteria is violated should be simple</a:t>
            </a:r>
          </a:p>
          <a:p>
            <a:pPr lvl="1"/>
            <a:r>
              <a:rPr lang="en-US" dirty="0"/>
              <a:t>Determining if the second of the three criteria is violated would be more difficult using the PDA's stack</a:t>
            </a:r>
          </a:p>
          <a:p>
            <a:pPr lvl="1"/>
            <a:r>
              <a:rPr lang="en-US" dirty="0"/>
              <a:t>We want to nondeterministically compare each C</a:t>
            </a:r>
            <a:r>
              <a:rPr lang="en-US" baseline="-25000" dirty="0"/>
              <a:t>i</a:t>
            </a:r>
            <a:r>
              <a:rPr lang="en-US" dirty="0"/>
              <a:t> to C</a:t>
            </a:r>
            <a:r>
              <a:rPr lang="en-US" baseline="-25000" dirty="0"/>
              <a:t>i+1</a:t>
            </a:r>
            <a:r>
              <a:rPr lang="en-US" dirty="0"/>
              <a:t>, where i is in the appropriate range</a:t>
            </a:r>
          </a:p>
          <a:p>
            <a:pPr lvl="1"/>
            <a:r>
              <a:rPr lang="en-US" dirty="0"/>
              <a:t>In general, all symbols from the two configurations must match, except those right around the read-write head, where the differences must match one of the valid transitions</a:t>
            </a:r>
          </a:p>
          <a:p>
            <a:pPr lvl="1"/>
            <a:r>
              <a:rPr lang="en-US" dirty="0"/>
              <a:t>To simplify this, we will change the format used to represent computation history, such that every other configuration is specified in reverse order; this is demonstrated in the following figure: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book doesn't complete the proof, but at this point, you should be able to fill in the remaining details!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209593-673F-4F71-8E85-A5036B4F8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049" y="4559159"/>
            <a:ext cx="5953901" cy="126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9449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AA7D2-5D97-4992-8F79-B1DACFF6D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Post Correspondence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55F908-BD16-4986-92E0-455B54ED2F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Next, we will discuss a problem known as the </a:t>
                </a:r>
                <a:r>
                  <a:rPr lang="en-US" b="1" dirty="0"/>
                  <a:t>Post Correspondence Problem</a:t>
                </a:r>
                <a:r>
                  <a:rPr lang="en-US" dirty="0"/>
                  <a:t>; based on other sources, this problem was introduced by Emil Post, in 1946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The problem can be described in terms of dominos, where each domino has a string on its top and bottom; for example,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ab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A collection of dominos might look like this: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ca</m:t>
                                </m:r>
                              </m:den>
                            </m:f>
                          </m:e>
                        </m:d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ab</m:t>
                                </m:r>
                              </m:den>
                            </m:f>
                          </m:e>
                        </m:d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ca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den>
                            </m:f>
                          </m:e>
                        </m:d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abc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c</m:t>
                                </m:r>
                              </m:den>
                            </m:f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The problem challenges you to determine whether there can be a list of dominos, such that the string of symbols across the tops is identical to the string of symbols across the bottoms</a:t>
                </a:r>
              </a:p>
              <a:p>
                <a:pPr lvl="1"/>
                <a:r>
                  <a:rPr lang="en-US" dirty="0"/>
                  <a:t>Dominoes from the collection are allowed to be repeated as many times as necessary</a:t>
                </a:r>
              </a:p>
              <a:p>
                <a:pPr lvl="1"/>
                <a:r>
                  <a:rPr lang="en-US" dirty="0"/>
                  <a:t>If a list achieving the desired result is possible, that list is called a </a:t>
                </a:r>
                <a:r>
                  <a:rPr lang="en-US" i="1" dirty="0"/>
                  <a:t>match</a:t>
                </a:r>
              </a:p>
              <a:p>
                <a:pPr lvl="1"/>
                <a:r>
                  <a:rPr lang="en-US" dirty="0"/>
                  <a:t>For some collections of dominos, a match is possible; for others, it is not</a:t>
                </a:r>
              </a:p>
              <a:p>
                <a:r>
                  <a:rPr lang="en-US" dirty="0"/>
                  <a:t>For the collection of dominos specified above, a match is possible, as depicted here: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55F908-BD16-4986-92E0-455B54ED2F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D39D0400-2988-4079-89E5-B797C3B56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677" y="4920426"/>
            <a:ext cx="3641839" cy="8259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42A9CE-42D1-45F1-B65C-B4FAFC0987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0498" y="4871456"/>
            <a:ext cx="355282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87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A5736-C945-43EB-A8BC-9292C8EE4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all Collections of Dominos have Matches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C1DC07-0EFE-47D0-ACBE-F78FF8681FB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Now consider the following collection of dominos: 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abc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ab</m:t>
                                </m:r>
                              </m:den>
                            </m:f>
                          </m:e>
                        </m:d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ca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den>
                            </m:f>
                          </m:e>
                        </m:d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acc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ba</m:t>
                                </m:r>
                              </m:den>
                            </m:f>
                          </m:e>
                        </m:d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/>
                  <a:t>This collection does not contain a match</a:t>
                </a:r>
              </a:p>
              <a:p>
                <a:r>
                  <a:rPr lang="en-US" dirty="0"/>
                  <a:t>The textbook points out that we can realize this by noticing that the top string is longer than the bottom string for each domino</a:t>
                </a:r>
              </a:p>
              <a:p>
                <a:r>
                  <a:rPr lang="en-US" dirty="0"/>
                  <a:t>There are also other ways to realize this; for example, here is what I originally noticed:</a:t>
                </a:r>
              </a:p>
              <a:p>
                <a:pPr lvl="1"/>
                <a:r>
                  <a:rPr lang="en-US" dirty="0"/>
                  <a:t>Only the first domino starts and ends with the same symbol, so it must come first in any match</a:t>
                </a:r>
              </a:p>
              <a:p>
                <a:pPr lvl="1"/>
                <a:r>
                  <a:rPr lang="en-US" dirty="0"/>
                  <a:t>That would mean that the second domino in a match must start with a c on the bottom, but no domino does that; so, no match is possible</a:t>
                </a:r>
              </a:p>
              <a:p>
                <a:r>
                  <a:rPr lang="en-US" dirty="0"/>
                  <a:t>Given a collection of dominos, the Post Correspondence Problem asks us to determine whether the collection has a match</a:t>
                </a:r>
              </a:p>
              <a:p>
                <a:r>
                  <a:rPr lang="en-US" dirty="0"/>
                  <a:t>This problem is not solvable by any algorithm!</a:t>
                </a:r>
              </a:p>
              <a:p>
                <a:r>
                  <a:rPr lang="en-US" dirty="0"/>
                  <a:t>We will prove this by expressing the problem as a language, and then using an indirect proof that relies on a reduction from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involving configuration histories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C1DC07-0EFE-47D0-ACBE-F78FF8681F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1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45855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D2FDD-5095-44D5-9D77-8D1C9FDD4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C2F4D2-E3FB-43FB-9825-C59B5256D4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We will formulate the Post Correspondence Problem as a language, called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PCP</a:t>
                </a:r>
              </a:p>
              <a:p>
                <a:r>
                  <a:rPr lang="en-US" dirty="0"/>
                  <a:t>Let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dirty="0"/>
                  <a:t> be a collection of dominos, denoted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t</m:t>
                                    </m:r>
                                  </m:e>
                                  <m:sub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b</m:t>
                                    </m:r>
                                  </m:e>
                                  <m:sub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  <m:r>
                          <a:rPr lang="en-US" i="0">
                            <a:latin typeface="Cambria Math" panose="02040503050406030204" pitchFamily="18" charset="0"/>
                          </a:rPr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t</m:t>
                                    </m:r>
                                  </m:e>
                                  <m:sub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b</m:t>
                                    </m:r>
                                  </m:e>
                                  <m:sub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  <m:r>
                          <a:rPr lang="en-US" i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…,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t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k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b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k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/>
                  <a:t>A match is a sequence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i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…, i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</a:t>
                </a:r>
                <a:r>
                  <a:rPr lang="en-US" dirty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i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i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i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</m:t>
                            </m:r>
                          </m:sub>
                        </m:sSub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i</m:t>
                            </m:r>
                          </m:e>
                          <m:sub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i</m:t>
                            </m:r>
                          </m:e>
                          <m:sub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i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i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l</m:t>
                            </m:r>
                          </m:sub>
                        </m:sSub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We can now express the PCP language as: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PCP = {&lt;P&gt; | P</a:t>
                </a:r>
                <a:r>
                  <a:rPr lang="en-US" dirty="0"/>
                  <a:t> is an instance of the Post Correspondence Problem with a match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}</a:t>
                </a:r>
              </a:p>
              <a:p>
                <a:r>
                  <a:rPr lang="en-US" dirty="0"/>
                  <a:t>Obviously, determining if a string is a member of this language is equivalent to deciding if an instance of the problem has a match</a:t>
                </a:r>
              </a:p>
              <a:p>
                <a:r>
                  <a:rPr lang="en-US" dirty="0"/>
                  <a:t>Remember that each domino in P can be reused as many times as necessary</a:t>
                </a:r>
              </a:p>
              <a:p>
                <a:r>
                  <a:rPr lang="en-US" dirty="0"/>
                  <a:t>Theorem 5.15 states: "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PCP</a:t>
                </a:r>
                <a:r>
                  <a:rPr lang="en-US" dirty="0"/>
                  <a:t> is undecidable"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C2F4D2-E3FB-43FB-9825-C59B5256D4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 r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2339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01E54-B6AD-4D18-BD2C-D646A7441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that PCP is Undecidable (precursor)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43475-2807-4F59-83FD-206A64204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want to show that if we could solve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PCP</a:t>
            </a:r>
            <a:r>
              <a:rPr lang="en-US" dirty="0"/>
              <a:t>, then we could solve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</a:p>
          <a:p>
            <a:r>
              <a:rPr lang="en-US" dirty="0"/>
              <a:t>Consider a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; we will construct</a:t>
            </a:r>
            <a:r>
              <a:rPr lang="en-US" dirty="0">
                <a:ea typeface="Cambria Math" panose="02040503050406030204" pitchFamily="18" charset="0"/>
              </a:rPr>
              <a:t> a collection of dominos,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ea typeface="Cambria Math" panose="02040503050406030204" pitchFamily="18" charset="0"/>
              </a:rPr>
              <a:t>, that has a match if and only if M accepts w</a:t>
            </a:r>
          </a:p>
          <a:p>
            <a:r>
              <a:rPr lang="en-US">
                <a:latin typeface="Cambria Math" panose="02040503050406030204" pitchFamily="18" charset="0"/>
                <a:ea typeface="Cambria Math" panose="02040503050406030204" pitchFamily="18" charset="0"/>
              </a:rPr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there is a match, the string spelled out by both the top and bottom of the dominoes will be an accepting computation history for M on w (with some extra symbols at the end)</a:t>
            </a:r>
          </a:p>
          <a:p>
            <a:r>
              <a:rPr lang="en-US" dirty="0"/>
              <a:t>First, we are going to handle what the textbook refers to as "three small technical points"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We assume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never attempts to move the read-write head off the left end of the tape, which requires "altering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to prevent this behavior"</a:t>
            </a:r>
          </a:p>
          <a:p>
            <a:pPr lvl="2"/>
            <a:r>
              <a:rPr lang="en-US" sz="2100" dirty="0"/>
              <a:t>This, in my opinion, is the most complex of the three technical points</a:t>
            </a:r>
          </a:p>
          <a:p>
            <a:pPr lvl="2"/>
            <a:r>
              <a:rPr lang="en-US" sz="2100" dirty="0"/>
              <a:t>I'll discuss how this can be achieved in class</a:t>
            </a:r>
          </a:p>
          <a:p>
            <a:pPr lvl="2"/>
            <a:r>
              <a:rPr lang="en-US" sz="2100" dirty="0"/>
              <a:t>Exercise 5.8 (the answer is in the book) considers how to alter the proof so we can drop this assumption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 =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n-US" dirty="0"/>
              <a:t>, we use the string </a:t>
            </a:r>
            <a:r>
              <a:rPr lang="en-US" sz="2400" dirty="0">
                <a:latin typeface="MS Gothic" panose="020B0609070205080204" pitchFamily="49" charset="-128"/>
                <a:ea typeface="MS Gothic" panose="020B0609070205080204" pitchFamily="49" charset="-128"/>
              </a:rPr>
              <a:t>␣</a:t>
            </a:r>
            <a:r>
              <a:rPr lang="en-US" dirty="0"/>
              <a:t> in place of w when we construct our instance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(this is simple, and allows us to handle rules when the tape starts blank and there are transitions involving a blank tape symbol)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We modify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PCP</a:t>
            </a:r>
            <a:r>
              <a:rPr lang="en-US" dirty="0"/>
              <a:t> such that the problem requires that the match starts with the first domino</a:t>
            </a:r>
          </a:p>
          <a:p>
            <a:pPr lvl="2"/>
            <a:r>
              <a:rPr lang="en-US" sz="2100" dirty="0"/>
              <a:t>Thus, our reduction will be from </a:t>
            </a:r>
            <a:r>
              <a:rPr lang="en-US" sz="21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1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sz="2100" dirty="0"/>
              <a:t> to the language: </a:t>
            </a:r>
            <a:r>
              <a:rPr lang="en-US" sz="2100" dirty="0">
                <a:latin typeface="Cambria Math" panose="02040503050406030204" pitchFamily="18" charset="0"/>
                <a:ea typeface="Cambria Math" panose="02040503050406030204" pitchFamily="18" charset="0"/>
              </a:rPr>
              <a:t>MPCP = {&lt;P&gt; | P</a:t>
            </a:r>
            <a:r>
              <a:rPr lang="en-US" sz="2100" dirty="0"/>
              <a:t> is an instance of the Post Correspondence Problem with a match that starts with the first domino</a:t>
            </a:r>
            <a:r>
              <a:rPr lang="en-US" sz="2100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</a:p>
          <a:p>
            <a:pPr lvl="2"/>
            <a:r>
              <a:rPr lang="en-US" sz="2100" dirty="0"/>
              <a:t>At the end of the proof, we will show how </a:t>
            </a:r>
            <a:r>
              <a:rPr lang="en-US" sz="2100" dirty="0">
                <a:latin typeface="Cambria Math" panose="02040503050406030204" pitchFamily="18" charset="0"/>
                <a:ea typeface="Cambria Math" panose="02040503050406030204" pitchFamily="18" charset="0"/>
              </a:rPr>
              <a:t>MPCP</a:t>
            </a:r>
            <a:r>
              <a:rPr lang="en-US" sz="2100" dirty="0"/>
              <a:t> can be reduced to </a:t>
            </a:r>
            <a:r>
              <a:rPr lang="en-US" sz="2100" dirty="0">
                <a:latin typeface="Cambria Math" panose="02040503050406030204" pitchFamily="18" charset="0"/>
                <a:ea typeface="Cambria Math" panose="02040503050406030204" pitchFamily="18" charset="0"/>
              </a:rPr>
              <a:t>PCP</a:t>
            </a:r>
          </a:p>
        </p:txBody>
      </p:sp>
    </p:spTree>
    <p:extLst>
      <p:ext uri="{BB962C8B-B14F-4D97-AF65-F5344CB8AC3E}">
        <p14:creationId xmlns:p14="http://schemas.microsoft.com/office/powerpoint/2010/main" val="128206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D1860-DD02-4449-B4A4-E81BDC44D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TM</a:t>
            </a:r>
            <a:r>
              <a:rPr lang="en-US" dirty="0"/>
              <a:t> to MPCP, Part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36BE88-3BA1-42A3-A2AC-1F4D0DE00A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We will assume that there is a 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dirty="0"/>
                  <a:t>, to decide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MPCP</a:t>
                </a:r>
                <a:r>
                  <a:rPr lang="en-US" dirty="0"/>
                  <a:t>, and we will construct a 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dirty="0"/>
                  <a:t>, to decide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</a:p>
              <a:p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dirty="0"/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&lt;M, w&gt;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 = (Q,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Γ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δ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accept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reject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</a:p>
              <a:p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dirty="0">
                    <a:ea typeface="Cambria Math" panose="02040503050406030204" pitchFamily="18" charset="0"/>
                  </a:rPr>
                  <a:t> will construct an instance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dirty="0">
                    <a:ea typeface="Cambria Math" panose="02040503050406030204" pitchFamily="18" charset="0"/>
                  </a:rPr>
                  <a:t> for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MPCP</a:t>
                </a:r>
                <a:r>
                  <a:rPr lang="en-US" dirty="0">
                    <a:ea typeface="Cambria Math" panose="02040503050406030204" pitchFamily="18" charset="0"/>
                  </a:rPr>
                  <a:t> such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dirty="0">
                    <a:ea typeface="Cambria Math" panose="02040503050406030204" pitchFamily="18" charset="0"/>
                  </a:rPr>
                  <a:t> has a match if and only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ea typeface="Cambria Math" panose="02040503050406030204" pitchFamily="18" charset="0"/>
                  </a:rPr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As Part 1 of the textbook's construction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dirty="0">
                    <a:ea typeface="Cambria Math" panose="02040503050406030204" pitchFamily="18" charset="0"/>
                  </a:rPr>
                  <a:t>, the first domino placed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dirty="0">
                    <a:ea typeface="Cambria Math" panose="02040503050406030204" pitchFamily="18" charset="0"/>
                  </a:rPr>
                  <a:t> is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#</m:t>
                            </m:r>
                          </m:num>
                          <m:den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#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w</m:t>
                                </m:r>
                              </m:e>
                              <m:sub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w</m:t>
                                </m:r>
                              </m:e>
                              <m:sub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…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w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n</m:t>
                                </m:r>
                              </m:sub>
                            </m:s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#</m:t>
                            </m:r>
                          </m:den>
                        </m:f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e>
                              <m:sub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r>
                  <a:rPr lang="en-US" dirty="0">
                    <a:ea typeface="Cambria Math" panose="02040503050406030204" pitchFamily="18" charset="0"/>
                  </a:rPr>
                  <a:t>Recall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MPCP</a:t>
                </a:r>
                <a:r>
                  <a:rPr lang="en-US" dirty="0">
                    <a:ea typeface="Cambria Math" panose="02040503050406030204" pitchFamily="18" charset="0"/>
                  </a:rPr>
                  <a:t> (that we are reducing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 to first) requires this first domino to start any match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Thus, any possible match starting with collection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dirty="0">
                    <a:ea typeface="Cambria Math" panose="02040503050406030204" pitchFamily="18" charset="0"/>
                  </a:rPr>
                  <a:t> must start as shown in the figure below:</a:t>
                </a:r>
              </a:p>
              <a:p>
                <a:pPr marL="0" indent="0">
                  <a:buNone/>
                </a:pPr>
                <a:endParaRPr lang="en-US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36BE88-3BA1-42A3-A2AC-1F4D0DE00A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35849E7-B3E7-49AB-91EE-2D7AE26AB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300" y="4052888"/>
            <a:ext cx="5105400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117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54ED0-5EDE-4792-95A6-7C096BC6B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TM</a:t>
            </a:r>
            <a:r>
              <a:rPr lang="en-US" dirty="0"/>
              <a:t> to MPCP, Parts 2 through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83D05C-EA43-4D28-820F-0DEA948A4C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The textbook describes additional dominos added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dirty="0"/>
                  <a:t> as follows (I am keeping the wording from the textbook):</a:t>
                </a:r>
              </a:p>
              <a:p>
                <a:pPr marL="457200" lvl="1" indent="0">
                  <a:lnSpc>
                    <a:spcPct val="100000"/>
                  </a:lnSpc>
                  <a:buNone/>
                </a:pPr>
                <a:r>
                  <a:rPr lang="en-US" sz="2600" dirty="0"/>
                  <a:t>Part 2. For every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a, b ∈</a:t>
                </a:r>
                <a:r>
                  <a:rPr lang="el-GR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Γ</a:t>
                </a:r>
                <a:r>
                  <a:rPr lang="en-US" sz="2600" dirty="0">
                    <a:ea typeface="Cambria Math" panose="02040503050406030204" pitchFamily="18" charset="0"/>
                  </a:rPr>
                  <a:t> and every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q, r ∈</a:t>
                </a:r>
                <a:r>
                  <a:rPr lang="el-GR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600" dirty="0">
                    <a:ea typeface="Cambria Math" panose="02040503050406030204" pitchFamily="18" charset="0"/>
                  </a:rPr>
                  <a:t> where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 ≠ q</a:t>
                </a:r>
                <a:r>
                  <a:rPr lang="en-US" sz="26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reject</a:t>
                </a:r>
                <a:r>
                  <a:rPr lang="en-US" sz="2600" dirty="0">
                    <a:ea typeface="Cambria Math" panose="02040503050406030204" pitchFamily="18" charset="0"/>
                  </a:rPr>
                  <a:t>,</a:t>
                </a:r>
              </a:p>
              <a:p>
                <a:pPr marL="457200" lvl="1" indent="0">
                  <a:lnSpc>
                    <a:spcPct val="100000"/>
                  </a:lnSpc>
                  <a:buNone/>
                </a:pPr>
                <a:r>
                  <a:rPr lang="en-US" sz="2600" dirty="0">
                    <a:ea typeface="Cambria Math" panose="02040503050406030204" pitchFamily="18" charset="0"/>
                  </a:rPr>
                  <a:t>	</a:t>
                </a:r>
                <a:r>
                  <a:rPr lang="en-US" sz="2600" dirty="0"/>
                  <a:t>if </a:t>
                </a:r>
                <a:r>
                  <a:rPr lang="el-GR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δ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(q, a) = (r, b, R)</a:t>
                </a:r>
                <a:r>
                  <a:rPr lang="en-US" sz="2600" dirty="0"/>
                  <a:t>, put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0" lang="en-US" sz="2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kumimoji="0" lang="en-US" sz="2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qa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kumimoji="0" lang="en-US" sz="2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br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600" dirty="0"/>
                  <a:t> into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sz="2600" dirty="0"/>
                  <a:t>.</a:t>
                </a:r>
              </a:p>
              <a:p>
                <a:pPr marL="457200" lvl="1" indent="0">
                  <a:lnSpc>
                    <a:spcPct val="100000"/>
                  </a:lnSpc>
                  <a:buNone/>
                </a:pPr>
                <a:r>
                  <a:rPr lang="en-US" sz="2600" dirty="0"/>
                  <a:t>Part 3. For every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a, b, c ∈</a:t>
                </a:r>
                <a:r>
                  <a:rPr lang="el-GR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Γ</a:t>
                </a:r>
                <a:r>
                  <a:rPr lang="en-US" sz="2600" dirty="0">
                    <a:ea typeface="Cambria Math" panose="02040503050406030204" pitchFamily="18" charset="0"/>
                  </a:rPr>
                  <a:t> and every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q, r ∈</a:t>
                </a:r>
                <a:r>
                  <a:rPr lang="el-GR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600" dirty="0">
                    <a:ea typeface="Cambria Math" panose="02040503050406030204" pitchFamily="18" charset="0"/>
                  </a:rPr>
                  <a:t> where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 ≠ q</a:t>
                </a:r>
                <a:r>
                  <a:rPr lang="en-US" sz="26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reject</a:t>
                </a:r>
                <a:r>
                  <a:rPr lang="en-US" sz="2600" dirty="0">
                    <a:ea typeface="Cambria Math" panose="02040503050406030204" pitchFamily="18" charset="0"/>
                  </a:rPr>
                  <a:t>,</a:t>
                </a:r>
              </a:p>
              <a:p>
                <a:pPr marL="457200" lvl="1" indent="0">
                  <a:lnSpc>
                    <a:spcPct val="100000"/>
                  </a:lnSpc>
                  <a:buNone/>
                </a:pPr>
                <a:r>
                  <a:rPr lang="en-US" sz="2600" dirty="0">
                    <a:ea typeface="Cambria Math" panose="02040503050406030204" pitchFamily="18" charset="0"/>
                  </a:rPr>
                  <a:t>	</a:t>
                </a:r>
                <a:r>
                  <a:rPr lang="en-US" sz="2600" dirty="0"/>
                  <a:t>if </a:t>
                </a:r>
                <a:r>
                  <a:rPr lang="el-GR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δ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(q, a) = (r, b, L)</a:t>
                </a:r>
                <a:r>
                  <a:rPr lang="en-US" sz="2600" dirty="0"/>
                  <a:t>, put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0" lang="en-US" sz="2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kumimoji="0" lang="en-US" sz="2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cqa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kumimoji="0" lang="en-US" sz="2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rcb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600" dirty="0"/>
                  <a:t> into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sz="2600" dirty="0"/>
                  <a:t>.</a:t>
                </a:r>
              </a:p>
              <a:p>
                <a:pPr marL="457200" lvl="1" indent="0">
                  <a:lnSpc>
                    <a:spcPct val="100000"/>
                  </a:lnSpc>
                  <a:buNone/>
                </a:pPr>
                <a:r>
                  <a:rPr lang="en-US" sz="2600" dirty="0"/>
                  <a:t>Part 4. For every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∈</a:t>
                </a:r>
                <a:r>
                  <a:rPr lang="el-GR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Γ</a:t>
                </a:r>
                <a:r>
                  <a:rPr lang="en-US" sz="2600" dirty="0">
                    <a:ea typeface="Cambria Math" panose="02040503050406030204" pitchFamily="18" charset="0"/>
                  </a:rPr>
                  <a:t>,</a:t>
                </a:r>
              </a:p>
              <a:p>
                <a:pPr marL="457200" lvl="1" indent="0">
                  <a:lnSpc>
                    <a:spcPct val="100000"/>
                  </a:lnSpc>
                  <a:buNone/>
                </a:pPr>
                <a:r>
                  <a:rPr lang="en-US" sz="2600" dirty="0">
                    <a:ea typeface="Cambria Math" panose="02040503050406030204" pitchFamily="18" charset="0"/>
                  </a:rPr>
                  <a:t>	</a:t>
                </a:r>
                <a:r>
                  <a:rPr lang="en-US" sz="2600" dirty="0"/>
                  <a:t>put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0" lang="en-US" sz="2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kumimoji="0" lang="en-US" sz="2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a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kumimoji="0" lang="en-US" sz="2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a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600" dirty="0"/>
                  <a:t> into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sz="2600" dirty="0"/>
                  <a:t>.</a:t>
                </a:r>
              </a:p>
              <a:p>
                <a:pPr marL="457200" lvl="1" indent="0">
                  <a:lnSpc>
                    <a:spcPct val="100000"/>
                  </a:lnSpc>
                  <a:buNone/>
                  <a:defRPr/>
                </a:pPr>
                <a:r>
                  <a:rPr lang="en-US" sz="2600" dirty="0"/>
                  <a:t>Part 5. </a:t>
                </a:r>
                <a:r>
                  <a:rPr lang="en-US" sz="2600" dirty="0">
                    <a:solidFill>
                      <a:prstClr val="black"/>
                    </a:solidFill>
                    <a:latin typeface="Calibri" panose="020F0502020204030204"/>
                  </a:rPr>
                  <a:t>Put</a:t>
                </a:r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0" lang="en-US" sz="2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#</m:t>
                            </m:r>
                          </m:num>
                          <m:den>
                            <m:r>
                              <a:rPr kumimoji="0" lang="en-US" sz="2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#</m:t>
                            </m:r>
                          </m:den>
                        </m:f>
                      </m:e>
                    </m:d>
                  </m:oMath>
                </a14:m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i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#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2600" dirty="0">
                                <a:latin typeface="MS Gothic" panose="020B0609070205080204" pitchFamily="49" charset="-128"/>
                                <a:ea typeface="MS Gothic" panose="020B0609070205080204" pitchFamily="49" charset="-128"/>
                              </a:rPr>
                              <m:t>␣</m:t>
                            </m:r>
                            <m:r>
                              <a:rPr lang="en-US" sz="26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#</m:t>
                            </m:r>
                          </m:den>
                        </m:f>
                      </m:e>
                    </m:d>
                    <m:r>
                      <a:rPr lang="en-US" sz="2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into </a:t>
                </a:r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</a:t>
                </a:r>
              </a:p>
              <a:p>
                <a:pPr>
                  <a:defRPr/>
                </a:pPr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The dominos added in these parts allow the simulation of </a:t>
                </a:r>
                <a:r>
                  <a:rPr lang="en-US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 on </a:t>
                </a:r>
                <a:r>
                  <a:rPr lang="en-US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 to proceed (we'll step through an example on the next few slides), except for handling accepting configurations (we'll add Parts 6 and 7 for that)</a:t>
                </a:r>
              </a:p>
              <a:p>
                <a:pPr>
                  <a:defRPr/>
                </a:pPr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The second domino in Part 5 allows blanks to be added to the end of configurations, to handle situations when the read-write head moves to the right end of the tape symbols and is over a blank</a:t>
                </a:r>
              </a:p>
              <a:p>
                <a:pPr>
                  <a:lnSpc>
                    <a:spcPct val="100000"/>
                  </a:lnSpc>
                  <a:defRPr/>
                </a:pPr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For Parts 2 and 3, specifying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 ≠ 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reject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only matters if the transition function includes useless transitions out of 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reject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; we don't want a match that goes through 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reject</a:t>
                </a:r>
                <a:r>
                  <a:rPr lang="en-US" dirty="0">
                    <a:ea typeface="Cambria Math" panose="02040503050406030204" pitchFamily="18" charset="0"/>
                  </a:rPr>
                  <a:t> on the way to </a:t>
                </a:r>
                <a:r>
                  <a:rPr lang="en-US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baseline="-250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accept</a:t>
                </a:r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83D05C-EA43-4D28-820F-0DEA948A4C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521" r="-812" b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3905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B03E3-1305-4CC1-ACE6-D2A25B022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TM</a:t>
            </a:r>
            <a:r>
              <a:rPr lang="en-US" dirty="0"/>
              <a:t> to MPCP, Parts 2 through 5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4DFC33-9322-42CA-997C-E1DDA35965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Suppose we want to reduce an instance of ATM where:</a:t>
                </a:r>
              </a:p>
              <a:p>
                <a:pPr lvl="1"/>
                <a:r>
                  <a:rPr lang="en-US" dirty="0"/>
                  <a:t>M's tape alphabet is </a:t>
                </a:r>
                <a:r>
                  <a:rPr lang="el-GR" dirty="0"/>
                  <a:t>Γ</a:t>
                </a:r>
                <a:r>
                  <a:rPr lang="en-US" dirty="0"/>
                  <a:t> = {0, 1, 2,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 smtClean="0">
                        <a:latin typeface="MS Gothic" panose="020B0609070205080204" pitchFamily="49" charset="-128"/>
                        <a:ea typeface="MS Gothic" panose="020B0609070205080204" pitchFamily="49" charset="-128"/>
                      </a:rPr>
                      <m:t>␣</m:t>
                    </m:r>
                  </m:oMath>
                </a14:m>
                <a:r>
                  <a:rPr lang="en-US" dirty="0"/>
                  <a:t>}</a:t>
                </a:r>
              </a:p>
              <a:p>
                <a:pPr lvl="1"/>
                <a:r>
                  <a:rPr lang="en-US" dirty="0"/>
                  <a:t>The input is w = 0100</a:t>
                </a:r>
              </a:p>
              <a:p>
                <a:pPr lvl="1"/>
                <a:r>
                  <a:rPr lang="en-US" dirty="0"/>
                  <a:t>The start state is q</a:t>
                </a:r>
                <a:r>
                  <a:rPr lang="en-US" baseline="-25000" dirty="0"/>
                  <a:t>0</a:t>
                </a:r>
                <a:endParaRPr lang="en-US" dirty="0"/>
              </a:p>
              <a:p>
                <a:pPr lvl="1"/>
                <a:r>
                  <a:rPr lang="en-US" dirty="0"/>
                  <a:t>Three of the valid transitions are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δ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0) = (q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7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2, R)</a:t>
                </a:r>
                <a:r>
                  <a:rPr lang="en-US" dirty="0">
                    <a:ea typeface="Cambria Math" panose="02040503050406030204" pitchFamily="18" charset="0"/>
                  </a:rPr>
                  <a:t>,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δ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7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1) = (q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5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0, R</a:t>
                </a:r>
                <a:r>
                  <a:rPr lang="en-US" dirty="0">
                    <a:ea typeface="Cambria Math" panose="02040503050406030204" pitchFamily="18" charset="0"/>
                  </a:rPr>
                  <a:t>), and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δ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5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0) = (q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9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2, L)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Based on that info, some of the dominos created due to parts 1 through 5 are (I am only listing the dominos that will be relevant for the part of the simulation we are examining):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>
                    <a:ea typeface="Cambria Math" panose="02040503050406030204" pitchFamily="18" charset="0"/>
                  </a:rPr>
                  <a:t>From Part 1: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#</m:t>
                            </m:r>
                          </m:num>
                          <m:den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#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0100#</m:t>
                            </m:r>
                          </m:den>
                        </m:f>
                      </m:e>
                    </m:d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lvl="1">
                  <a:lnSpc>
                    <a:spcPct val="120000"/>
                  </a:lnSpc>
                </a:pPr>
                <a:r>
                  <a:rPr lang="en-US" dirty="0">
                    <a:ea typeface="Cambria Math" panose="02040503050406030204" pitchFamily="18" charset="0"/>
                  </a:rPr>
                  <a:t>From Part 2: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7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7</m:t>
                                </m:r>
                              </m:sub>
                            </m:s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lvl="1">
                  <a:lnSpc>
                    <a:spcPct val="120000"/>
                  </a:lnSpc>
                </a:pPr>
                <a:r>
                  <a:rPr lang="en-US" dirty="0">
                    <a:ea typeface="Cambria Math" panose="02040503050406030204" pitchFamily="18" charset="0"/>
                  </a:rPr>
                  <a:t>From Part 3: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sub>
                            </m:s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</m:t>
                                </m:r>
                              </m:sub>
                            </m:s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02</m:t>
                            </m:r>
                          </m:den>
                        </m:f>
                      </m:e>
                    </m:d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lvl="1">
                  <a:lnSpc>
                    <a:spcPct val="120000"/>
                  </a:lnSpc>
                </a:pPr>
                <a:r>
                  <a:rPr lang="en-US" dirty="0">
                    <a:ea typeface="Cambria Math" panose="02040503050406030204" pitchFamily="18" charset="0"/>
                  </a:rPr>
                  <a:t>From part 4: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, and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lvl="1">
                  <a:lnSpc>
                    <a:spcPct val="120000"/>
                  </a:lnSpc>
                </a:pPr>
                <a:r>
                  <a:rPr lang="en-US" dirty="0">
                    <a:ea typeface="Cambria Math" panose="02040503050406030204" pitchFamily="18" charset="0"/>
                  </a:rPr>
                  <a:t>From part 5: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#</m:t>
                            </m:r>
                          </m:num>
                          <m:den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#</m:t>
                            </m:r>
                          </m:den>
                        </m:f>
                      </m:e>
                    </m:d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dirty="0">
                    <a:ea typeface="Cambria Math" panose="02040503050406030204" pitchFamily="18" charset="0"/>
                  </a:rPr>
                  <a:t>Parts 2 through 5 would lead to additional dominos (several for Parts 2 and 3, one each for Parts 4 and 5)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4DFC33-9322-42CA-997C-E1DDA35965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18277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523F1-F2B2-44F4-8C75-A1D63D1F9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TM</a:t>
            </a:r>
            <a:r>
              <a:rPr lang="en-US" dirty="0"/>
              <a:t> to MPCP, Simulating M on w, C</a:t>
            </a:r>
            <a:r>
              <a:rPr lang="en-US" baseline="-25000" dirty="0"/>
              <a:t>0</a:t>
            </a:r>
            <a:r>
              <a:rPr lang="en-US" dirty="0"/>
              <a:t> to C</a:t>
            </a:r>
            <a:r>
              <a:rPr lang="en-US" baseline="-25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F22F5-3515-40E7-ACFA-579964673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dominos specified so far allow the start of a match to simulate the start of M processing w</a:t>
            </a:r>
          </a:p>
          <a:p>
            <a:r>
              <a:rPr lang="en-US" dirty="0"/>
              <a:t>The string at the top and bottom of the match represent the start of a computation history</a:t>
            </a:r>
          </a:p>
          <a:p>
            <a:r>
              <a:rPr lang="en-US" dirty="0"/>
              <a:t>Since we are dealing with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MPCP</a:t>
            </a:r>
            <a:r>
              <a:rPr lang="en-US" dirty="0"/>
              <a:t> for now, the match must begin using the domino from Part 1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dominos from Parts 2 and 4 allow the bottom part of the match to simulate the step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(the first two configurations in the computation history) as follows: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Until we reach an accepting state, whenever the top string of a match completes the representation of a configuration, the bottom part of the match will be one valid configuration ahead</a:t>
            </a:r>
          </a:p>
          <a:p>
            <a:r>
              <a:rPr lang="en-US" dirty="0"/>
              <a:t>The dominos are set up such that all transitions from configuration to adjacent configuration are valid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F5A5A2-FF69-4115-B80B-0F2FC8AEE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7945" y="4219194"/>
            <a:ext cx="3296110" cy="9716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3889D3-A06F-45EB-9EFC-786A265FC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367" y="2751356"/>
            <a:ext cx="1905266" cy="93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964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2C3CD-234E-474D-866E-D27279514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TM</a:t>
            </a:r>
            <a:r>
              <a:rPr lang="en-US" dirty="0"/>
              <a:t> to MPCP, Simulating M on w, C</a:t>
            </a:r>
            <a:r>
              <a:rPr lang="en-US" baseline="-25000" dirty="0"/>
              <a:t>1</a:t>
            </a:r>
            <a:r>
              <a:rPr lang="en-US" dirty="0"/>
              <a:t> to C</a:t>
            </a:r>
            <a:r>
              <a:rPr lang="en-US" baseline="-25000" dirty="0"/>
              <a:t>2</a:t>
            </a:r>
            <a:r>
              <a:rPr lang="en-US" dirty="0"/>
              <a:t> to C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491EE-829D-4E93-863B-F2F33A101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Then, the dominos from Parts 2 and 4 allow match to simulate the step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as follows: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Then, the dominos from Parts 3 and 4 allow the match to simulate the step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r>
              <a:rPr lang="en-US" dirty="0"/>
              <a:t> as follows: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match proceeds to simulate a computation history until an accepting configuration is reached at the bottom of the match (assuming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)</a:t>
            </a:r>
          </a:p>
          <a:p>
            <a:r>
              <a:rPr lang="en-US" dirty="0"/>
              <a:t>An example of what the right part of the match might look like at that point is: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F6030F-0E50-47BA-85A6-649634338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076" y="2105190"/>
            <a:ext cx="3743847" cy="952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B6787D-24EA-42A6-BFAF-6DC2CB133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417" y="3429000"/>
            <a:ext cx="3677163" cy="9240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38349F-D513-43B8-8274-22C99174B1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2338" y="5151847"/>
            <a:ext cx="2467319" cy="9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840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18D80-14A8-4BAD-B6CF-57C6E6E83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TM</a:t>
            </a:r>
            <a:r>
              <a:rPr lang="en-US" dirty="0"/>
              <a:t> to MPCP, Handling the Accept State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343311-9BF8-4ED1-A7D9-6D8BFCB198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When the rightmost configuration in the bottom part of the match indicates an accepting configuration, we need to be able to complete the match</a:t>
                </a:r>
              </a:p>
              <a:p>
                <a:r>
                  <a:rPr lang="en-US" dirty="0"/>
                  <a:t>That is, the top part of the match needs to somehow catch up to the bottom part when there is an accepting configuration at the bottom; the dominos added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dirty="0"/>
                  <a:t> so far, based on Parts 1 through 5, do not allow this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Part 6 of the textbook's construction works as follows: For every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∈</a:t>
                </a:r>
                <a:r>
                  <a:rPr lang="el-GR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Γ</a:t>
                </a:r>
                <a:r>
                  <a:rPr lang="en-US" dirty="0">
                    <a:ea typeface="Cambria Math" panose="02040503050406030204" pitchFamily="18" charset="0"/>
                  </a:rPr>
                  <a:t>, put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aq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accept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accept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accept</m:t>
                                </m:r>
                              </m:sub>
                            </m:s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accept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dirty="0"/>
                  <a:t> into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</a:p>
              <a:p>
                <a:r>
                  <a:rPr lang="en-US" dirty="0"/>
                  <a:t>This allows the symbols to the left and right of to be eaten up, so to speak, one at a time, continuing the match as follows: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To handle the rest, Part 7 of the textbook's construction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dirty="0"/>
                  <a:t> adds the following domino: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accept</m:t>
                                </m:r>
                              </m:sub>
                            </m:s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##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#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This allows to complete the match as follows: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343311-9BF8-4ED1-A7D9-6D8BFCB198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241" r="-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F5F96BE-88BA-4891-887A-358908AF8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470" y="3795413"/>
            <a:ext cx="5087060" cy="9621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0B0A0C-166C-4D2F-ACA4-7E1E827B2F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5288" y="5500577"/>
            <a:ext cx="1781424" cy="92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06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CAC6C-CB3D-4E51-B52F-A8A7CFF8F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MPCP to PCP (part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593DA-A681-4518-B243-94F43BF09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So far, we have reduced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MPCP</a:t>
            </a:r>
          </a:p>
          <a:p>
            <a:r>
              <a:rPr lang="en-US" dirty="0"/>
              <a:t>That is, we have taken an instance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consisting of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, and converted it to a collection of dominos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P'</a:t>
            </a:r>
          </a:p>
          <a:p>
            <a:r>
              <a:rPr lang="en-US" dirty="0"/>
              <a:t>We have shown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P'</a:t>
            </a:r>
            <a:r>
              <a:rPr lang="en-US" dirty="0"/>
              <a:t> is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MPCP</a:t>
            </a:r>
            <a:r>
              <a:rPr lang="en-US" dirty="0"/>
              <a:t> if and only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/>
              <a:t>To achieve our original goal of reducing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PCP</a:t>
            </a:r>
            <a:r>
              <a:rPr lang="en-US" dirty="0"/>
              <a:t>, we need to reduce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MPCP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PCP</a:t>
            </a:r>
            <a:r>
              <a:rPr lang="en-US" dirty="0"/>
              <a:t> (remember that reducibility is transitive)</a:t>
            </a:r>
          </a:p>
          <a:p>
            <a:r>
              <a:rPr lang="en-US" dirty="0"/>
              <a:t>Before explaining how to do this, the textbook introduces a new shorthand notation</a:t>
            </a:r>
          </a:p>
          <a:p>
            <a:r>
              <a:rPr lang="en-US" dirty="0"/>
              <a:t>For any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 =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…u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, the book defines 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★u</a:t>
            </a:r>
            <a:r>
              <a:rPr lang="en-US" dirty="0">
                <a:effectLst/>
                <a:ea typeface="Calibri" panose="020F0502020204030204" pitchFamily="34" charset="0"/>
                <a:cs typeface="Segoe UI Symbol" panose="020B0502040204020203" pitchFamily="34" charset="0"/>
              </a:rPr>
              <a:t>, 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u★</a:t>
            </a:r>
            <a:r>
              <a:rPr lang="en-US" dirty="0">
                <a:effectLst/>
                <a:ea typeface="Calibri" panose="020F0502020204030204" pitchFamily="34" charset="0"/>
                <a:cs typeface="Segoe UI Symbol" panose="020B0502040204020203" pitchFamily="34" charset="0"/>
              </a:rPr>
              <a:t>, and 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★u★</a:t>
            </a:r>
            <a:r>
              <a:rPr lang="en-US" dirty="0">
                <a:effectLst/>
                <a:ea typeface="Calibri" panose="020F0502020204030204" pitchFamily="34" charset="0"/>
                <a:cs typeface="Segoe UI Symbol" panose="020B0502040204020203" pitchFamily="34" charset="0"/>
              </a:rPr>
              <a:t> as follows:</a:t>
            </a:r>
          </a:p>
          <a:p>
            <a:pPr marL="0" indent="0" algn="ctr">
              <a:buNone/>
            </a:pP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★u = *u</a:t>
            </a:r>
            <a:r>
              <a:rPr lang="en-US" baseline="-25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1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*u</a:t>
            </a:r>
            <a:r>
              <a:rPr lang="en-US" baseline="-25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2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*u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3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*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…*u</a:t>
            </a:r>
            <a:r>
              <a:rPr lang="en-US" baseline="-25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n</a:t>
            </a:r>
          </a:p>
          <a:p>
            <a:pPr marL="0" indent="0" algn="ctr">
              <a:buNone/>
            </a:pP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u★ = u</a:t>
            </a:r>
            <a:r>
              <a:rPr lang="en-US" baseline="-25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1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*u</a:t>
            </a:r>
            <a:r>
              <a:rPr lang="en-US" baseline="-25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2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*u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3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*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…*u</a:t>
            </a:r>
            <a:r>
              <a:rPr lang="en-US" baseline="-25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n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*</a:t>
            </a:r>
            <a:endParaRPr lang="en-US" baseline="-250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Segoe UI Symbol" panose="020B0502040204020203" pitchFamily="34" charset="0"/>
            </a:endParaRPr>
          </a:p>
          <a:p>
            <a:pPr marL="0" indent="0" algn="ctr">
              <a:buNone/>
            </a:pP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★u★ = *u</a:t>
            </a:r>
            <a:r>
              <a:rPr lang="en-US" baseline="-25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1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*u</a:t>
            </a:r>
            <a:r>
              <a:rPr lang="en-US" baseline="-25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2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*u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3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*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…*u</a:t>
            </a:r>
            <a:r>
              <a:rPr lang="en-US" baseline="-25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n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*</a:t>
            </a:r>
            <a:endParaRPr lang="en-US" baseline="-250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Segoe UI Symbol" panose="020B0502040204020203" pitchFamily="34" charset="0"/>
            </a:endParaRPr>
          </a:p>
          <a:p>
            <a:r>
              <a:rPr lang="en-US" dirty="0"/>
              <a:t>Note that there are asterisks before, after, or before and after each character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38593076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4FA73-7ADA-4DBC-BB78-3FB84F709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MPCP to PCP (part 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A6DD32-B25E-45E3-AA4A-D1054D9D05C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Consider an instance of ATM that has been converted to a collection of dominos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dirty="0"/>
                  <a:t> for the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MPCP</a:t>
                </a:r>
                <a:r>
                  <a:rPr lang="en-US" dirty="0"/>
                  <a:t> problem</a:t>
                </a:r>
              </a:p>
              <a:p>
                <a:r>
                  <a:rPr lang="en-US" dirty="0"/>
                  <a:t>Denote that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e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b</m:t>
                                      </m:r>
                                    </m:e>
                                    <m:sub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b</m:t>
                                      </m:r>
                                    </m:e>
                                    <m:sub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b</m:t>
                                      </m:r>
                                    </m:e>
                                    <m:sub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,…,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k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b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k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b="0" dirty="0"/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We will now convert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dirty="0"/>
                  <a:t>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dirty="0"/>
                  <a:t>, defined as follows: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Segoe UI Symbol" panose="020B0502040204020203" pitchFamily="34" charset="0"/>
                                        </a:rPr>
                                        <m:t>★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★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b="0" i="0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b</m:t>
                                  </m:r>
                                  <m:r>
                                    <a:rPr lang="en-US" baseline="-250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★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★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b</m:t>
                                      </m:r>
                                    </m:e>
                                    <m:sub>
                                      <m: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m:rPr>
                                      <m:nor/>
                                    </m:rPr>
                                    <a:rPr lang="en-US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★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Segoe UI Symbol" panose="020B0502040204020203" pitchFamily="34" charset="0"/>
                                        </a:rPr>
                                        <m:t>★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b</m:t>
                                      </m:r>
                                    </m:e>
                                    <m:sub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m:rPr>
                                      <m:nor/>
                                    </m:rPr>
                                    <a:rPr lang="en-US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★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Segoe UI Symbol" panose="020B0502040204020203" pitchFamily="34" charset="0"/>
                                        </a:rPr>
                                        <m:t>★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b</m:t>
                                      </m:r>
                                    </m:e>
                                    <m:sub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m:rPr>
                                      <m:nor/>
                                    </m:rPr>
                                    <a:rPr lang="en-US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★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,…,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★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k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b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k</m:t>
                                      </m:r>
                                    </m:sub>
                                  </m:sSub>
                                  <m:r>
                                    <m:rPr>
                                      <m:nor/>
                                    </m:rPr>
                                    <a:rPr lang="en-US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★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★</m:t>
                                  </m:r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◇</m:t>
                                  </m:r>
                                </m:num>
                                <m:den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◇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dirty="0"/>
                  <a:t> forces the first domino to come first in any match for the original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PCP</a:t>
                </a:r>
                <a:r>
                  <a:rPr lang="en-US" dirty="0"/>
                  <a:t> problem because it is the only one that starts with the same symbol at the top and bottom</a:t>
                </a:r>
              </a:p>
              <a:p>
                <a:r>
                  <a:rPr lang="en-US" dirty="0"/>
                  <a:t>After that, dominos can be used corresponding to the dominos in a match from the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MPCP</a:t>
                </a:r>
                <a:r>
                  <a:rPr lang="en-US" dirty="0"/>
                  <a:t> problem</a:t>
                </a:r>
              </a:p>
              <a:p>
                <a:r>
                  <a:rPr lang="en-US" dirty="0"/>
                  <a:t>At the end, there will be an extra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Segoe UI Symbol" panose="020B0502040204020203" pitchFamily="34" charset="0"/>
                      </a:rPr>
                      <m:t>★</m:t>
                    </m:r>
                  </m:oMath>
                </a14:m>
                <a:r>
                  <a:rPr lang="en-US" dirty="0"/>
                  <a:t> to eat up at the bottom; the new domino allows us to take care of that</a:t>
                </a:r>
              </a:p>
              <a:p>
                <a:r>
                  <a:rPr lang="en-US" dirty="0"/>
                  <a:t>Now, we have successfully reduced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MPCP</a:t>
                </a:r>
                <a:r>
                  <a:rPr lang="en-US" dirty="0"/>
                  <a:t>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PCP</a:t>
                </a:r>
              </a:p>
              <a:p>
                <a:r>
                  <a:rPr lang="en-US" dirty="0"/>
                  <a:t>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PCP</a:t>
                </a:r>
                <a:r>
                  <a:rPr lang="en-US" dirty="0"/>
                  <a:t> were decidable,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would also be decidable, which we know is false</a:t>
                </a:r>
              </a:p>
              <a:p>
                <a:r>
                  <a:rPr lang="en-US" dirty="0"/>
                  <a:t>Hence,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PCP</a:t>
                </a:r>
                <a:r>
                  <a:rPr lang="en-US" dirty="0"/>
                  <a:t> is not decidable!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A6DD32-B25E-45E3-AA4A-D1054D9D05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41400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07338-7F7A-479B-92FA-18022D94D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Reducibility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D764F-3AFD-42EA-80B0-4322429AA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There are various ways that reducibility can be formally defined</a:t>
            </a:r>
          </a:p>
          <a:p>
            <a:r>
              <a:rPr lang="en-US" dirty="0"/>
              <a:t>The textbook covers one method (in Section 5.3) called </a:t>
            </a:r>
            <a:r>
              <a:rPr lang="en-US" b="1" dirty="0"/>
              <a:t>mapping reducibility</a:t>
            </a:r>
          </a:p>
          <a:p>
            <a:r>
              <a:rPr lang="en-US" dirty="0"/>
              <a:t>Before we state the formal definition, we need to define the notion of  a computable function</a:t>
            </a:r>
          </a:p>
          <a:p>
            <a:r>
              <a:rPr lang="en-US" dirty="0"/>
              <a:t>Definition 5.17 states: "A function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f: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→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en-US" dirty="0"/>
              <a:t> is a </a:t>
            </a:r>
            <a:r>
              <a:rPr lang="en-US" b="1" dirty="0"/>
              <a:t>computable function</a:t>
            </a:r>
            <a:r>
              <a:rPr lang="en-US" dirty="0"/>
              <a:t> if some Turing machine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on every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halts with just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f(w)</a:t>
            </a:r>
            <a:r>
              <a:rPr lang="en-US" dirty="0"/>
              <a:t> on its tape"</a:t>
            </a:r>
          </a:p>
          <a:p>
            <a:r>
              <a:rPr lang="en-US" dirty="0"/>
              <a:t>There are a few points I want to make about this:</a:t>
            </a:r>
          </a:p>
          <a:p>
            <a:pPr lvl="1"/>
            <a:r>
              <a:rPr lang="en-US" dirty="0"/>
              <a:t>I believe this is the first time that the textbook is considering the output of the tape of a Turing machine important!</a:t>
            </a:r>
          </a:p>
          <a:p>
            <a:pPr lvl="1"/>
            <a:r>
              <a:rPr lang="en-US" dirty="0"/>
              <a:t>We discussed this during an earlier topic, but an algorithm can be more than something that just answers a yes/no question (or accepts or rejects an input)</a:t>
            </a:r>
          </a:p>
          <a:p>
            <a:pPr lvl="1"/>
            <a:r>
              <a:rPr lang="en-US" dirty="0"/>
              <a:t>Algorithms can, for example, compute arithmetic expressions, solve algebraic equations, find optimal paths in graphs, transform Turing machines, etc.</a:t>
            </a:r>
          </a:p>
          <a:p>
            <a:pPr lvl="1"/>
            <a:r>
              <a:rPr lang="en-US" dirty="0"/>
              <a:t>The output of the algorithm is what winds up on the tape</a:t>
            </a:r>
          </a:p>
          <a:p>
            <a:pPr lvl="1"/>
            <a:r>
              <a:rPr lang="en-US" dirty="0"/>
              <a:t>According to the Church-Turing thesis, Turing machines are believed to be as powerful as all reasonable formalisms, matching our intuitive notion of what algorithms can do, in all these regards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3081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C45F0-7CFD-4955-8353-7422F96D5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Reducibility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27B08-9D78-4160-8E8E-A82AE23E9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Definition 5.20 states (I am keeping the book's wording exact):</a:t>
            </a:r>
          </a:p>
          <a:p>
            <a:pPr marL="457200" lvl="1" indent="0">
              <a:buNone/>
            </a:pPr>
            <a:r>
              <a:rPr lang="en-US" dirty="0"/>
              <a:t>"Language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</a:t>
            </a:r>
            <a:r>
              <a:rPr lang="en-US" b="1" dirty="0"/>
              <a:t>mapping reducible</a:t>
            </a:r>
            <a:r>
              <a:rPr lang="en-US" dirty="0"/>
              <a:t> to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, written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≤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B</a:t>
            </a:r>
            <a:r>
              <a:rPr lang="en-US" dirty="0"/>
              <a:t>, if there is a computable function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f: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→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en-US" dirty="0">
                <a:ea typeface="Cambria Math" panose="02040503050406030204" pitchFamily="18" charset="0"/>
              </a:rPr>
              <a:t>, where for every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,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	w </a:t>
            </a:r>
            <a:r>
              <a:rPr lang="en-US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∈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A </a:t>
            </a:r>
            <a:r>
              <a:rPr lang="en-US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⇔ 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f(w)</a:t>
            </a:r>
            <a:r>
              <a:rPr lang="en-US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 ∈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B</a:t>
            </a:r>
            <a:r>
              <a:rPr lang="en-US" dirty="0">
                <a:effectLst/>
                <a:ea typeface="Cambria Math" panose="02040503050406030204" pitchFamily="18" charset="0"/>
                <a:cs typeface="Cambria Math" panose="02040503050406030204" pitchFamily="18" charset="0"/>
              </a:rPr>
              <a:t>.</a:t>
            </a:r>
          </a:p>
          <a:p>
            <a:pPr marL="457200" lvl="1" indent="0">
              <a:buNone/>
            </a:pPr>
            <a:r>
              <a:rPr lang="en-US" dirty="0">
                <a:ea typeface="Cambria Math" panose="02040503050406030204" pitchFamily="18" charset="0"/>
              </a:rPr>
              <a:t>The function f is called the </a:t>
            </a:r>
            <a:r>
              <a:rPr lang="en-US" b="1" dirty="0">
                <a:ea typeface="Cambria Math" panose="02040503050406030204" pitchFamily="18" charset="0"/>
              </a:rPr>
              <a:t>reduction</a:t>
            </a:r>
            <a:r>
              <a:rPr lang="en-US" dirty="0">
                <a:ea typeface="Cambria Math" panose="02040503050406030204" pitchFamily="18" charset="0"/>
              </a:rPr>
              <a:t> from A to B."</a:t>
            </a:r>
          </a:p>
          <a:p>
            <a:r>
              <a:rPr lang="en-US" dirty="0">
                <a:ea typeface="Cambria Math" panose="02040503050406030204" pitchFamily="18" charset="0"/>
              </a:rPr>
              <a:t>The book doesn’t specify how to read the double arrow, but it can be read as "if and only if"</a:t>
            </a:r>
          </a:p>
          <a:p>
            <a:r>
              <a:rPr lang="en-US" dirty="0">
                <a:ea typeface="Cambria Math" panose="02040503050406030204" pitchFamily="18" charset="0"/>
              </a:rPr>
              <a:t>This means that the reduction, f, maps instances of A to instances of B; it also maps non-instances of A to non-instances of B</a:t>
            </a:r>
          </a:p>
          <a:p>
            <a:r>
              <a:rPr lang="en-US" dirty="0">
                <a:ea typeface="Cambria Math" panose="02040503050406030204" pitchFamily="18" charset="0"/>
              </a:rPr>
              <a:t>The figure on the next slide helps to explain this</a:t>
            </a:r>
          </a:p>
          <a:p>
            <a:r>
              <a:rPr lang="en-US" dirty="0">
                <a:ea typeface="Cambria Math" panose="02040503050406030204" pitchFamily="18" charset="0"/>
              </a:rPr>
              <a:t>Note that this mapping is neither one-to-one or onto; more specifically: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Every string from the alphabet is part of the domain, and will get mapped to something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Different strings can get mapped to the same thing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Not every string in the range will have something map to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7841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4559A-F6B0-41BA-84A5-3416B1312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Reducibility Explained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8AC270-DC5B-4D31-BC77-7CFC265F0E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2970" y="2035795"/>
            <a:ext cx="4906060" cy="3038899"/>
          </a:xfrm>
        </p:spPr>
      </p:pic>
    </p:spTree>
    <p:extLst>
      <p:ext uri="{BB962C8B-B14F-4D97-AF65-F5344CB8AC3E}">
        <p14:creationId xmlns:p14="http://schemas.microsoft.com/office/powerpoint/2010/main" val="32361156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D699D-1E1A-48F4-AF8B-5A1282340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Reductions to Prove (Un)Decidability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4F6A7-8399-40D2-9ABE-B69ACBDE0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Theorem 5.22 states: "If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≤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B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 is decidable,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 is decidable"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This should be fairly obvious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Given a string that may or may not be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, we can use the reduction,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dirty="0">
                <a:ea typeface="Cambria Math" panose="02040503050406030204" pitchFamily="18" charset="0"/>
              </a:rPr>
              <a:t>, to calculate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f(w)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Then we can use a decider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 to determine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f(w)</a:t>
            </a:r>
            <a:r>
              <a:rPr lang="en-US" dirty="0">
                <a:ea typeface="Cambria Math" panose="02040503050406030204" pitchFamily="18" charset="0"/>
              </a:rPr>
              <a:t> is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</a:p>
          <a:p>
            <a:pPr lvl="2"/>
            <a:r>
              <a:rPr lang="en-US" dirty="0">
                <a:ea typeface="Cambria Math" panose="02040503050406030204" pitchFamily="18" charset="0"/>
              </a:rPr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f(w)</a:t>
            </a:r>
            <a:r>
              <a:rPr lang="en-US" dirty="0">
                <a:ea typeface="Cambria Math" panose="02040503050406030204" pitchFamily="18" charset="0"/>
              </a:rPr>
              <a:t> is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 is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</a:p>
          <a:p>
            <a:pPr lvl="2"/>
            <a:r>
              <a:rPr lang="en-US" dirty="0">
                <a:ea typeface="Cambria Math" panose="02040503050406030204" pitchFamily="18" charset="0"/>
              </a:rPr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f(w)</a:t>
            </a:r>
            <a:r>
              <a:rPr lang="en-US" dirty="0">
                <a:ea typeface="Cambria Math" panose="02040503050406030204" pitchFamily="18" charset="0"/>
              </a:rPr>
              <a:t> is not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 is not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</a:p>
          <a:p>
            <a:r>
              <a:rPr lang="en-US" dirty="0"/>
              <a:t>Corollary 5.23 states: "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≤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B</a:t>
            </a:r>
            <a:r>
              <a:rPr lang="en-US" dirty="0">
                <a:ea typeface="Cambria Math" panose="02040503050406030204" pitchFamily="18" charset="0"/>
              </a:rPr>
              <a:t> and A is undecidable, then B is undecidable"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This should also be fairly obvious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If B were decidable, then A would be decidable (according to Theorem 5.22)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7264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FEDBA-1DCB-4AA0-A0C6-DD8C3C93E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HALT</a:t>
            </a:r>
            <a:r>
              <a:rPr lang="en-US" baseline="-25000" dirty="0"/>
              <a:t>TM</a:t>
            </a:r>
            <a:r>
              <a:rPr lang="en-US" dirty="0"/>
              <a:t>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70BA0-EE90-4BE1-9CD8-191128F52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Earlier, we shows that if we could decide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HALT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we would be able to decide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which we had previously proven is impossible; therefore,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HALT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undecidable</a:t>
            </a:r>
          </a:p>
          <a:p>
            <a:r>
              <a:rPr lang="en-US" dirty="0"/>
              <a:t>While we can casually think of this as a reduction, it is not a mapping reduction, as we have now defined it</a:t>
            </a:r>
          </a:p>
          <a:p>
            <a:r>
              <a:rPr lang="en-US" dirty="0"/>
              <a:t>A mapping reduction would be a function that maps the input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, to input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HALT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&lt;M', w'&gt;</a:t>
            </a:r>
            <a:r>
              <a:rPr lang="en-US" dirty="0"/>
              <a:t>, such that: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 </a:t>
            </a:r>
            <a:r>
              <a:rPr lang="en-US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∈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>
                <a:effectLst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dirty="0">
                <a:ea typeface="Cambria Math" panose="02040503050406030204" pitchFamily="18" charset="0"/>
                <a:cs typeface="Cambria Math" panose="02040503050406030204" pitchFamily="18" charset="0"/>
              </a:rPr>
              <a:t>if and only if</a:t>
            </a:r>
            <a:r>
              <a:rPr lang="en-US" dirty="0">
                <a:effectLst/>
                <a:ea typeface="Calibri" panose="020F0502020204030204" pitchFamily="34" charset="0"/>
                <a:cs typeface="Cambria Math" panose="02040503050406030204" pitchFamily="18" charset="0"/>
              </a:rPr>
              <a:t> 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&lt;M', w'&gt;</a:t>
            </a:r>
            <a:r>
              <a:rPr lang="en-US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 ∈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HALT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endParaRPr lang="en-US" dirty="0"/>
          </a:p>
          <a:p>
            <a:r>
              <a:rPr lang="en-US" dirty="0"/>
              <a:t>We can construct such a mapping reduction, implemented by a Turing machine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dirty="0"/>
              <a:t> that performs as follows: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dirty="0"/>
              <a:t> constructs a TM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M'</a:t>
            </a:r>
            <a:r>
              <a:rPr lang="en-US" dirty="0"/>
              <a:t> (but it does not run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M'</a:t>
            </a:r>
            <a:r>
              <a:rPr lang="en-US" dirty="0"/>
              <a:t>) that does the following:</a:t>
            </a:r>
          </a:p>
          <a:p>
            <a:pPr lvl="2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M'</a:t>
            </a:r>
            <a:r>
              <a:rPr lang="en-US" dirty="0"/>
              <a:t> runs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</a:p>
          <a:p>
            <a:pPr lvl="2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dirty="0"/>
              <a:t> accepts</a:t>
            </a:r>
          </a:p>
          <a:p>
            <a:pPr lvl="2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rejects,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M'</a:t>
            </a:r>
            <a:r>
              <a:rPr lang="en-US" dirty="0"/>
              <a:t> purposely enters an infinite loop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dirty="0"/>
              <a:t> outputs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&lt;M', w&gt;</a:t>
            </a:r>
            <a:r>
              <a:rPr lang="en-US" dirty="0"/>
              <a:t> (that is, it erases the original contents of the tape, and writes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&lt;M', w&gt;</a:t>
            </a:r>
          </a:p>
          <a:p>
            <a:r>
              <a:rPr lang="en-US" dirty="0"/>
              <a:t>Note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&lt;M', w&gt;</a:t>
            </a:r>
            <a:r>
              <a:rPr lang="en-US" dirty="0"/>
              <a:t> is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HALT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if and only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 is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</a:p>
          <a:p>
            <a:r>
              <a:rPr lang="en-US" dirty="0"/>
              <a:t>That means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dirty="0"/>
              <a:t> is a proper mapping reduction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HALT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</a:p>
        </p:txBody>
      </p:sp>
    </p:spTree>
    <p:extLst>
      <p:ext uri="{BB962C8B-B14F-4D97-AF65-F5344CB8AC3E}">
        <p14:creationId xmlns:p14="http://schemas.microsoft.com/office/powerpoint/2010/main" val="29762981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7BD4C-BF2A-454C-A748-9EFB12CD7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Other Previous Examples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CA415B-52BA-4B16-9250-4CAF5899E7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The proof that PCP is undecidable already included two mapping reductions</a:t>
                </a:r>
              </a:p>
              <a:p>
                <a:pPr lvl="1"/>
                <a:r>
                  <a:rPr lang="en-US" dirty="0"/>
                  <a:t>The first was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≤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MPCP</a:t>
                </a:r>
              </a:p>
              <a:p>
                <a:pPr lvl="1"/>
                <a:r>
                  <a:rPr lang="en-US" dirty="0"/>
                  <a:t>The second was MPCP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≤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PCP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Mapping reducibility obeys the transitive property, so applying the two reductions sequentially would give us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≤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PCP</a:t>
                </a:r>
              </a:p>
              <a:p>
                <a:r>
                  <a:rPr lang="en-US" dirty="0"/>
                  <a:t>Now let's reconsider the proof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is undecidable</a:t>
                </a:r>
              </a:p>
              <a:p>
                <a:pPr lvl="1"/>
                <a:r>
                  <a:rPr lang="en-US" dirty="0"/>
                  <a:t>We showed that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were decidable,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would be decidable, which we know is false; therefore,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is undecidable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dirty="0"/>
                  <a:t>However, not only was the reduction casual, but even if we did produce a Turing machine with a mapping reduction, it would be a reduction from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to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E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This is sufficient to show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is undecidable, because decidability is not affected by complementation</a:t>
                </a:r>
              </a:p>
              <a:p>
                <a:pPr lvl="1"/>
                <a:r>
                  <a:rPr lang="en-US" dirty="0"/>
                  <a:t>In fact, the book states that there is no mapping reduction from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; Exercise 5.5 asks you to prove this (the answer is given in the book)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CA415B-52BA-4B16-9250-4CAF5899E7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661" r="-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8151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D699D-1E1A-48F4-AF8B-5A1282340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Reductions to Prove (Un)Recognizability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14F6A7-8399-40D2-9ABE-B69ACBDE0D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Theorem 5.28 states: "If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≤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</a:t>
                </a:r>
                <a:r>
                  <a:rPr lang="en-US" dirty="0">
                    <a:ea typeface="Cambria Math" panose="02040503050406030204" pitchFamily="18" charset="0"/>
                  </a:rPr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</a:t>
                </a:r>
                <a:r>
                  <a:rPr lang="en-US" dirty="0">
                    <a:ea typeface="Cambria Math" panose="02040503050406030204" pitchFamily="18" charset="0"/>
                  </a:rPr>
                  <a:t> is Turing-recognizable, then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>
                    <a:ea typeface="Cambria Math" panose="02040503050406030204" pitchFamily="18" charset="0"/>
                  </a:rPr>
                  <a:t> is Turing-recognizable"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This should be fairly obvious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Given a string that may or may not be a member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>
                    <a:ea typeface="Cambria Math" panose="02040503050406030204" pitchFamily="18" charset="0"/>
                  </a:rPr>
                  <a:t>, we can use the reduction,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>
                    <a:ea typeface="Cambria Math" panose="02040503050406030204" pitchFamily="18" charset="0"/>
                  </a:rPr>
                  <a:t>, to calculate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f(w)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Then we can apply a recognizer for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</a:t>
                </a:r>
                <a:r>
                  <a:rPr lang="en-US" dirty="0">
                    <a:ea typeface="Cambria Math" panose="02040503050406030204" pitchFamily="18" charset="0"/>
                  </a:rPr>
                  <a:t>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f(w)</a:t>
                </a:r>
              </a:p>
              <a:p>
                <a:pPr lvl="2"/>
                <a:r>
                  <a:rPr lang="en-US" sz="2100" dirty="0">
                    <a:ea typeface="Cambria Math" panose="02040503050406030204" pitchFamily="18" charset="0"/>
                  </a:rPr>
                  <a:t>If </a:t>
                </a:r>
                <a:r>
                  <a:rPr lang="en-US" sz="21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recognizer for B ever accepts f(w), then w is a member of A</a:t>
                </a:r>
              </a:p>
              <a:p>
                <a:pPr lvl="2"/>
                <a:r>
                  <a:rPr lang="en-US" sz="2100" dirty="0">
                    <a:ea typeface="Cambria Math" panose="02040503050406030204" pitchFamily="18" charset="0"/>
                  </a:rPr>
                  <a:t>If </a:t>
                </a:r>
                <a:r>
                  <a:rPr lang="en-US" sz="21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recognizer for B rejects f(w), then w is not a member of A</a:t>
                </a:r>
              </a:p>
              <a:p>
                <a:pPr lvl="2"/>
                <a:r>
                  <a:rPr lang="en-US" sz="21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recognizer for B may never halt, but that's OK; we don't have a decider for A, but we have a recognizer for A</a:t>
                </a:r>
              </a:p>
              <a:p>
                <a:r>
                  <a:rPr lang="en-US" dirty="0"/>
                  <a:t>Corollary 5.29 states: "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≤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</a:t>
                </a:r>
                <a:r>
                  <a:rPr lang="en-US" dirty="0">
                    <a:ea typeface="Cambria Math" panose="02040503050406030204" pitchFamily="18" charset="0"/>
                  </a:rPr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>
                    <a:ea typeface="Cambria Math" panose="02040503050406030204" pitchFamily="18" charset="0"/>
                  </a:rPr>
                  <a:t> is not Turing-recognizable, then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</a:t>
                </a:r>
                <a:r>
                  <a:rPr lang="en-US" dirty="0">
                    <a:ea typeface="Cambria Math" panose="02040503050406030204" pitchFamily="18" charset="0"/>
                  </a:rPr>
                  <a:t> is not Turing-recognizable"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This should also be fairly obvious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</a:t>
                </a:r>
                <a:r>
                  <a:rPr lang="en-US" dirty="0">
                    <a:ea typeface="Cambria Math" panose="02040503050406030204" pitchFamily="18" charset="0"/>
                  </a:rPr>
                  <a:t> were Turing-recognizable, then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>
                    <a:ea typeface="Cambria Math" panose="02040503050406030204" pitchFamily="18" charset="0"/>
                  </a:rPr>
                  <a:t> would be Turing-recognizable (according to Theorem 5.28)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This gives us two ways to prove that some language,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</a:t>
                </a:r>
                <a:r>
                  <a:rPr lang="en-US" dirty="0">
                    <a:ea typeface="Cambria Math" panose="02040503050406030204" pitchFamily="18" charset="0"/>
                  </a:rPr>
                  <a:t>, is not Turing-recognizable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One way is to take a non-Turing-recognizable language, such as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, and reduce it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Another is to take the complement of a non-Turing-recognizable language, such as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, and reduce it to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e>
                    </m:acc>
                  </m:oMath>
                </a14:m>
                <a:endParaRPr lang="en-US" b="0" dirty="0"/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The second method may not seem intuitive, but look back at Figure 5.21 (four slides back)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≤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</a:t>
                </a:r>
                <a:r>
                  <a:rPr lang="en-US" dirty="0">
                    <a:ea typeface="Cambria Math" panose="02040503050406030204" pitchFamily="18" charset="0"/>
                  </a:rPr>
                  <a:t>, then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≤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, and vice versa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From here, we can reason that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≤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, then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≤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</a:t>
                </a:r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14F6A7-8399-40D2-9ABE-B69ACBDE0D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801" b="-1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79915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75176-9C97-4A4E-BEF4-11DE16F61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</a:t>
            </a:r>
            <a:r>
              <a:rPr lang="en-US" baseline="-25000" dirty="0"/>
              <a:t>TM</a:t>
            </a:r>
            <a:r>
              <a:rPr lang="en-US" dirty="0"/>
              <a:t> (revisited, part 1)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6D493D-0C50-4F12-BBF0-6F8A2BD7AC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In our previous topic, we proved that there must be some languages that are not Turing-recognizable</a:t>
                </a:r>
              </a:p>
              <a:p>
                <a:r>
                  <a:rPr lang="en-US" dirty="0"/>
                  <a:t>We did this by showing that the set of languages given any alphabet is not countable; therefore, they can't all be recognized by a TM</a:t>
                </a:r>
              </a:p>
              <a:p>
                <a:r>
                  <a:rPr lang="en-US" dirty="0"/>
                  <a:t>Later in the topic, we proved that if a language is both Turing-recognizable and co-Turing-recognizable, it is decidable</a:t>
                </a:r>
              </a:p>
              <a:p>
                <a:r>
                  <a:rPr lang="en-US" dirty="0"/>
                  <a:t>Therefore, if a language is Turing-recognizable but not decidable, it's complement must not be Turing-recognizable</a:t>
                </a:r>
              </a:p>
              <a:p>
                <a:r>
                  <a:rPr lang="en-US" dirty="0"/>
                  <a:t>As an example,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is not Turing-recognizable</a:t>
                </a:r>
              </a:p>
              <a:p>
                <a:r>
                  <a:rPr lang="en-US" dirty="0"/>
                  <a:t>Now we show that some languages are neither Turing-recognizable nor co-Turing-recognizable</a:t>
                </a:r>
              </a:p>
              <a:p>
                <a:r>
                  <a:rPr lang="en-US" dirty="0"/>
                  <a:t>Earlier in this topic, we proved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is not decidable (via a casual reduction from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Theorem 5.30 states something stronger: "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is neither Turing-recognizable nor co-Turing-recognizable"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To prove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is not Turing-recognizable, we could reduce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to it; instead, we'll reduce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to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EQ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(as explained on the previous slide, this is sufficient)</a:t>
                </a:r>
              </a:p>
              <a:p>
                <a:r>
                  <a:rPr lang="en-US" dirty="0"/>
                  <a:t>To prove that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EQ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is not Turing-recognizable, we could reduce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to it; instead, we'll reduce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6D493D-0C50-4F12-BBF0-6F8A2BD7AC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61744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D912B-7D85-4784-8FCB-E1449EB8E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</a:t>
            </a:r>
            <a:r>
              <a:rPr lang="en-US" baseline="-25000" dirty="0"/>
              <a:t>TM</a:t>
            </a:r>
            <a:r>
              <a:rPr lang="en-US" dirty="0"/>
              <a:t> (revisited, part 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F5FFEF-AF7E-4EED-BE77-06E5B57E8A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First, we will prove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≤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EQ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to show that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is not Turing-recognizable; here is the mapping reduction: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 processes input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&lt;M, w&gt;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is a TM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 is a string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 constructs the encodings for two TMs,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(it is not running either)</a:t>
                </a:r>
                <a:endParaRPr lang="en-US" baseline="-25000" dirty="0"/>
              </a:p>
              <a:p>
                <a:pPr lvl="2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rejects all inputs</a:t>
                </a:r>
              </a:p>
              <a:p>
                <a:pPr lvl="2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simulates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on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;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accepts </a:t>
                </a:r>
                <a:r>
                  <a:rPr lang="en-US" dirty="0">
                    <a:ea typeface="Cambria Math" panose="02040503050406030204" pitchFamily="18" charset="0"/>
                  </a:rPr>
                  <a:t>its input,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 outputs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Clearly, the output of F is a member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EQ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if and only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</a:p>
              <a:p>
                <a:r>
                  <a:rPr lang="en-US" dirty="0"/>
                  <a:t>Next, we will prove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≤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to show that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is not Turing-recognizable; here is the (very similar) mapping reduction (only the encoding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has changed):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 processes input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&lt;M, w&gt;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is a TM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 is a string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 constructs the encodings for two TMs,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(it is not running either)</a:t>
                </a:r>
                <a:endParaRPr lang="en-US" baseline="-25000" dirty="0"/>
              </a:p>
              <a:p>
                <a:pPr lvl="2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accepts all inputs</a:t>
                </a:r>
              </a:p>
              <a:p>
                <a:pPr lvl="2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simulates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on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;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accepts </a:t>
                </a:r>
                <a:r>
                  <a:rPr lang="en-US" dirty="0">
                    <a:ea typeface="Cambria Math" panose="02040503050406030204" pitchFamily="18" charset="0"/>
                  </a:rPr>
                  <a:t>its input,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 outputs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Clearly, the output of F is a member of 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if and only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F5FFEF-AF7E-4EED-BE77-06E5B57E8A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3081" r="-1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0330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2555</TotalTime>
  <Words>7251</Words>
  <Application>Microsoft Office PowerPoint</Application>
  <PresentationFormat>Widescreen</PresentationFormat>
  <Paragraphs>424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MS Gothic</vt:lpstr>
      <vt:lpstr>Arial</vt:lpstr>
      <vt:lpstr>Calibri</vt:lpstr>
      <vt:lpstr>Calibri Light</vt:lpstr>
      <vt:lpstr>Cambria Math</vt:lpstr>
      <vt:lpstr>Office Theme</vt:lpstr>
      <vt:lpstr>ECE461: Theoretical CS</vt:lpstr>
      <vt:lpstr>Brief Recap</vt:lpstr>
      <vt:lpstr>Reductions</vt:lpstr>
      <vt:lpstr>HALTTM</vt:lpstr>
      <vt:lpstr>The Halting Problem is Undecidable</vt:lpstr>
      <vt:lpstr>ETM</vt:lpstr>
      <vt:lpstr>REGULARTM</vt:lpstr>
      <vt:lpstr>EQTM</vt:lpstr>
      <vt:lpstr>Configurations (revisited)</vt:lpstr>
      <vt:lpstr>Computation Histories</vt:lpstr>
      <vt:lpstr>Linear Bounded Automata</vt:lpstr>
      <vt:lpstr>ALBA</vt:lpstr>
      <vt:lpstr>ELBA (part 1)</vt:lpstr>
      <vt:lpstr>ELBA (part 2)</vt:lpstr>
      <vt:lpstr>ALLCFG (part 1)</vt:lpstr>
      <vt:lpstr>ALLCFG (part 2)</vt:lpstr>
      <vt:lpstr>The Post Correspondence Problem</vt:lpstr>
      <vt:lpstr>Not all Collections of Dominos have Matches</vt:lpstr>
      <vt:lpstr>PCP</vt:lpstr>
      <vt:lpstr>Proving that PCP is Undecidable (precursor)</vt:lpstr>
      <vt:lpstr>ATM to MPCP, Part 1</vt:lpstr>
      <vt:lpstr>ATM to MPCP, Parts 2 through 5</vt:lpstr>
      <vt:lpstr>ATM to MPCP, Parts 2 through 5 Example</vt:lpstr>
      <vt:lpstr>ATM to MPCP, Simulating M on w, C0 to C1</vt:lpstr>
      <vt:lpstr>ATM to MPCP, Simulating M on w, C1 to C2 to C3</vt:lpstr>
      <vt:lpstr>ATM to MPCP, Handling the Accept State</vt:lpstr>
      <vt:lpstr>MPCP to PCP (part 1)</vt:lpstr>
      <vt:lpstr>MPCP to PCP (part 2)</vt:lpstr>
      <vt:lpstr>Defining Reducibility</vt:lpstr>
      <vt:lpstr>Mapping Reducibility</vt:lpstr>
      <vt:lpstr>Mapping Reducibility Explained</vt:lpstr>
      <vt:lpstr>Using Reductions to Prove (Un)Decidability</vt:lpstr>
      <vt:lpstr>HALTTM (revisited)</vt:lpstr>
      <vt:lpstr>Revisiting Other Previous Examples</vt:lpstr>
      <vt:lpstr>Using Reductions to Prove (Un)Recognizability</vt:lpstr>
      <vt:lpstr>EQTM (revisited, part 1)</vt:lpstr>
      <vt:lpstr>EQTM (revisited, part 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42</cp:revision>
  <dcterms:created xsi:type="dcterms:W3CDTF">2022-02-25T14:30:00Z</dcterms:created>
  <dcterms:modified xsi:type="dcterms:W3CDTF">2022-03-21T17:28:42Z</dcterms:modified>
</cp:coreProperties>
</file>