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BFA9-0F7B-4A25-9848-B9692A360E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144A0-F926-4D26-AFE7-D6B24E4BE0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7685D7-B7B7-458E-8661-E0E178660F19}"/>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5" name="Footer Placeholder 4">
            <a:extLst>
              <a:ext uri="{FF2B5EF4-FFF2-40B4-BE49-F238E27FC236}">
                <a16:creationId xmlns:a16="http://schemas.microsoft.com/office/drawing/2014/main" id="{60EACD9C-68AD-48B9-A371-A6D38AD56B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4C799-DBC5-4580-B329-7C9992E7C209}"/>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702907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88FB8-E7D6-4BBF-9B8D-4E53EA9B63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F39DCB-1C81-4832-94B6-76503F15A6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AC804-824F-4EA1-99F6-1E7B1C0D8722}"/>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5" name="Footer Placeholder 4">
            <a:extLst>
              <a:ext uri="{FF2B5EF4-FFF2-40B4-BE49-F238E27FC236}">
                <a16:creationId xmlns:a16="http://schemas.microsoft.com/office/drawing/2014/main" id="{0018444D-C65D-4D5B-8D3A-3F56B339F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C83ED-97AF-4A9A-AB94-CEFFE74CC6E4}"/>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473745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AEBF-9C24-43AE-BD76-26BF7ABACA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C73D4E-97A0-49D2-B1ED-AFE926EAC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3C606D-BD0B-4D41-BBC5-8D90A18248AB}"/>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5" name="Footer Placeholder 4">
            <a:extLst>
              <a:ext uri="{FF2B5EF4-FFF2-40B4-BE49-F238E27FC236}">
                <a16:creationId xmlns:a16="http://schemas.microsoft.com/office/drawing/2014/main" id="{C2238264-DA1C-4F77-94BD-BEF80D83A6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20027-1B7B-4E47-AFF0-D1F27D18C92D}"/>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39043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AF12-BF37-4331-91C1-9E1C3C102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38EADA-0EF0-4EB8-96A7-8AECBC4DBA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15824-97E5-490B-B42C-7DA6C11577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266D5E-22F4-4131-B3CD-7047BB53AB5A}"/>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6" name="Footer Placeholder 5">
            <a:extLst>
              <a:ext uri="{FF2B5EF4-FFF2-40B4-BE49-F238E27FC236}">
                <a16:creationId xmlns:a16="http://schemas.microsoft.com/office/drawing/2014/main" id="{CFC04749-1661-4752-80F3-140E200DE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F907D9-1172-4BCC-AB2F-26D5F4D5B0EE}"/>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423990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BBCD-9438-444D-A9B5-836491EB86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0E9E79-B470-4399-A677-78DF88ABC2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F8407-BED8-412A-9209-35CDD739E5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BD765C-DC2C-4169-A508-9DD981DCEA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FBE60B-79C2-4A27-9EC3-F1911A3B92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8F0B11-2B70-488D-A1E6-C37F00F0A190}"/>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8" name="Footer Placeholder 7">
            <a:extLst>
              <a:ext uri="{FF2B5EF4-FFF2-40B4-BE49-F238E27FC236}">
                <a16:creationId xmlns:a16="http://schemas.microsoft.com/office/drawing/2014/main" id="{1DCCB1E4-4F28-4A39-B863-1BAF96AEBF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8770E2-0C80-4528-9AC1-B4DACD11B6B6}"/>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4492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8DA2-B192-4EBD-A268-E240A744B1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C4CF22-4AAC-4C09-9373-21B03B28CA67}"/>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4" name="Footer Placeholder 3">
            <a:extLst>
              <a:ext uri="{FF2B5EF4-FFF2-40B4-BE49-F238E27FC236}">
                <a16:creationId xmlns:a16="http://schemas.microsoft.com/office/drawing/2014/main" id="{F521FEAA-96D0-4641-9A66-D60B408005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A3BD6E-556C-4292-BF5D-AE6E14CCAD67}"/>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1750868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930C6-978A-4B29-BAD5-37F76D2B6BF5}"/>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3" name="Footer Placeholder 2">
            <a:extLst>
              <a:ext uri="{FF2B5EF4-FFF2-40B4-BE49-F238E27FC236}">
                <a16:creationId xmlns:a16="http://schemas.microsoft.com/office/drawing/2014/main" id="{972AC79A-586A-42FB-AD17-D225B3D8CC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9BAD1C-C437-4238-A02A-A4A75803AAAF}"/>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14988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1567-127A-4C16-B8E8-DBA2CA00A5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4826E3-5B48-400D-A5F2-6617389E60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4AA45F-476C-4BA8-A252-1F1A14C89B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EDEDF3-01AE-4EE2-9015-4FAEED84447F}"/>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6" name="Footer Placeholder 5">
            <a:extLst>
              <a:ext uri="{FF2B5EF4-FFF2-40B4-BE49-F238E27FC236}">
                <a16:creationId xmlns:a16="http://schemas.microsoft.com/office/drawing/2014/main" id="{CF762AFD-95ED-46A4-830E-B192A10E5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43B87-DD37-42D5-BC64-7F7E370648FA}"/>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43234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2EC6-4D29-4F44-8992-39FB27757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660E5C-9B68-4E55-B290-BA38FF002F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A75962-8A6B-4D5C-8B9A-94B1431A5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BD602-803C-4776-8C95-7746E90482BF}"/>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6" name="Footer Placeholder 5">
            <a:extLst>
              <a:ext uri="{FF2B5EF4-FFF2-40B4-BE49-F238E27FC236}">
                <a16:creationId xmlns:a16="http://schemas.microsoft.com/office/drawing/2014/main" id="{30FEBAEE-A7B9-4B84-AE03-9D298E875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A6C998-E2B2-44BE-968E-87CA74F327E0}"/>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3690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C482-2F5E-4537-90E8-84087F17DB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ECC554-5AD5-4CD2-9E29-1FBE369EA3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184E61-6726-4D82-81AE-CB6CD5150C99}"/>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5" name="Footer Placeholder 4">
            <a:extLst>
              <a:ext uri="{FF2B5EF4-FFF2-40B4-BE49-F238E27FC236}">
                <a16:creationId xmlns:a16="http://schemas.microsoft.com/office/drawing/2014/main" id="{E145CCBE-6365-46B2-9E29-AD73ECCB31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C4E22-12D9-4919-BAE6-6EA1AFC8B60F}"/>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939300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404F6E-FEE9-4B29-B52D-DEF5C210BC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3FDEC5-1217-4D2C-98CD-4DB088AF7E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D2FE95-CE96-4EAA-9D7E-071F4EC35CD1}"/>
              </a:ext>
            </a:extLst>
          </p:cNvPr>
          <p:cNvSpPr>
            <a:spLocks noGrp="1"/>
          </p:cNvSpPr>
          <p:nvPr>
            <p:ph type="dt" sz="half" idx="10"/>
          </p:nvPr>
        </p:nvSpPr>
        <p:spPr/>
        <p:txBody>
          <a:bodyPr/>
          <a:lstStyle/>
          <a:p>
            <a:fld id="{EB8E3C88-69A7-4974-859F-F50650246035}" type="datetimeFigureOut">
              <a:rPr lang="en-US" smtClean="0"/>
              <a:t>3/16/2022</a:t>
            </a:fld>
            <a:endParaRPr lang="en-US"/>
          </a:p>
        </p:txBody>
      </p:sp>
      <p:sp>
        <p:nvSpPr>
          <p:cNvPr id="5" name="Footer Placeholder 4">
            <a:extLst>
              <a:ext uri="{FF2B5EF4-FFF2-40B4-BE49-F238E27FC236}">
                <a16:creationId xmlns:a16="http://schemas.microsoft.com/office/drawing/2014/main" id="{BD80CA34-7504-4206-9F2C-D453F1D72D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5BBE4-57F4-49E3-9AA8-7FB25BBCEB30}"/>
              </a:ext>
            </a:extLst>
          </p:cNvPr>
          <p:cNvSpPr>
            <a:spLocks noGrp="1"/>
          </p:cNvSpPr>
          <p:nvPr>
            <p:ph type="sldNum" sz="quarter" idx="12"/>
          </p:nvPr>
        </p:nvSpPr>
        <p:spPr/>
        <p:txBody>
          <a:bodyPr/>
          <a:lstStyle/>
          <a:p>
            <a:fld id="{9BFF7367-F23C-4928-A613-65719B283C9A}" type="slidenum">
              <a:rPr lang="en-US" smtClean="0"/>
              <a:t>‹#›</a:t>
            </a:fld>
            <a:endParaRPr lang="en-US"/>
          </a:p>
        </p:txBody>
      </p:sp>
    </p:spTree>
    <p:extLst>
      <p:ext uri="{BB962C8B-B14F-4D97-AF65-F5344CB8AC3E}">
        <p14:creationId xmlns:p14="http://schemas.microsoft.com/office/powerpoint/2010/main" val="2522125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52C35A-447B-415D-8A62-4CF38FA291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57E678-6814-43AA-8848-0EA49820A8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43063-5DEC-4150-8E41-0D13C6945B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E3C88-69A7-4974-859F-F50650246035}" type="datetimeFigureOut">
              <a:rPr lang="en-US" smtClean="0"/>
              <a:t>3/16/2022</a:t>
            </a:fld>
            <a:endParaRPr lang="en-US"/>
          </a:p>
        </p:txBody>
      </p:sp>
      <p:sp>
        <p:nvSpPr>
          <p:cNvPr id="5" name="Footer Placeholder 4">
            <a:extLst>
              <a:ext uri="{FF2B5EF4-FFF2-40B4-BE49-F238E27FC236}">
                <a16:creationId xmlns:a16="http://schemas.microsoft.com/office/drawing/2014/main" id="{8C1B89F4-A746-4591-8409-4636E2A9C7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0CACE-22E1-436C-B89B-F2CD7503B6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FF7367-F23C-4928-A613-65719B283C9A}" type="slidenum">
              <a:rPr lang="en-US" smtClean="0"/>
              <a:t>‹#›</a:t>
            </a:fld>
            <a:endParaRPr lang="en-US"/>
          </a:p>
        </p:txBody>
      </p:sp>
    </p:spTree>
    <p:extLst>
      <p:ext uri="{BB962C8B-B14F-4D97-AF65-F5344CB8AC3E}">
        <p14:creationId xmlns:p14="http://schemas.microsoft.com/office/powerpoint/2010/main" val="3008466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The Recursion Theorem</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62500" lnSpcReduction="20000"/>
              </a:bodyPr>
              <a:lstStyle/>
              <a:p>
                <a:r>
                  <a:rPr lang="en-US" dirty="0"/>
                  <a:t>In our recent topics, we have been discussing </a:t>
                </a:r>
                <a:r>
                  <a:rPr lang="en-US" b="1" dirty="0"/>
                  <a:t>Turing machines</a:t>
                </a:r>
                <a:r>
                  <a:rPr lang="en-US" dirty="0"/>
                  <a:t> (TMs), providing us with the most powerful known formalism for modeling computation</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However, we have seen that Turing machines are not without limits</a:t>
                </a:r>
              </a:p>
              <a:p>
                <a:r>
                  <a:rPr lang="en-US" dirty="0"/>
                  <a:t>In particular, </a:t>
                </a:r>
                <a:r>
                  <a:rPr lang="en-US" i="1" dirty="0"/>
                  <a:t>some languages are undecidable</a:t>
                </a:r>
                <a:r>
                  <a:rPr lang="en-US" dirty="0"/>
                  <a:t>, and </a:t>
                </a:r>
                <a:r>
                  <a:rPr lang="en-US" i="1" dirty="0"/>
                  <a:t>some languages are not Turing-recognizable</a:t>
                </a:r>
              </a:p>
              <a:p>
                <a:pPr lvl="1"/>
                <a:r>
                  <a:rPr lang="en-US" dirty="0"/>
                  <a:t>After proving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 using an indirect proof and </a:t>
                </a:r>
                <a:r>
                  <a:rPr lang="en-US" i="1" dirty="0"/>
                  <a:t>diagonalization</a:t>
                </a:r>
                <a:r>
                  <a:rPr lang="en-US" dirty="0"/>
                  <a:t>, we proved that other languages are undecidable using </a:t>
                </a:r>
                <a:r>
                  <a:rPr lang="en-US" i="1" dirty="0"/>
                  <a:t>reductions</a:t>
                </a:r>
              </a:p>
              <a:p>
                <a:pPr lvl="1"/>
                <a:r>
                  <a:rPr lang="en-US" dirty="0"/>
                  <a:t>Also, since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Turing-recognizable but not decidable,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oMath>
                </a14:m>
                <a:r>
                  <a:rPr lang="en-US" dirty="0">
                    <a:ea typeface="Cambria Math" panose="02040503050406030204" pitchFamily="18" charset="0"/>
                  </a:rPr>
                  <a:t> must not be Turing-recognizable</a:t>
                </a:r>
              </a:p>
              <a:p>
                <a:pPr lvl="1"/>
                <a:r>
                  <a:rPr lang="en-US" dirty="0"/>
                  <a:t>We were then able to prove that other languages are not Turing-recognizable using </a:t>
                </a:r>
                <a:r>
                  <a:rPr lang="en-US" i="1" dirty="0"/>
                  <a:t>mapping reducibility </a:t>
                </a:r>
                <a:r>
                  <a:rPr lang="en-US" dirty="0"/>
                  <a:t>(involving a well-defined, particular type of reduction)</a:t>
                </a:r>
              </a:p>
              <a:p>
                <a:r>
                  <a:rPr lang="en-US" dirty="0"/>
                  <a:t>All the topics mentioned in this recap are related to </a:t>
                </a:r>
                <a:r>
                  <a:rPr lang="en-US" b="1" dirty="0"/>
                  <a:t>computability theory</a:t>
                </a:r>
                <a:r>
                  <a:rPr lang="en-US" dirty="0"/>
                  <a:t>, the subject of the second of three parts of our textbook</a:t>
                </a:r>
              </a:p>
              <a:p>
                <a:r>
                  <a:rPr lang="en-US" dirty="0"/>
                  <a:t>Chapter 6, the final chapter of this part, is titled "Advanced Topics in Computability Theory"</a:t>
                </a:r>
              </a:p>
              <a:p>
                <a:r>
                  <a:rPr lang="en-US" dirty="0"/>
                  <a:t>Each section of Chapter 6 is (more-or-less) independent of the others, and the rest of the book will not depend on these topics</a:t>
                </a:r>
              </a:p>
              <a:p>
                <a:r>
                  <a:rPr lang="en-US" dirty="0"/>
                  <a:t>Our current topic is related to Section 6.1, titled "The Recursion Theorem"</a:t>
                </a:r>
              </a:p>
            </p:txBody>
          </p:sp>
        </mc:Choice>
        <mc:Fallback xmlns="">
          <p:sp>
            <p:nvSpPr>
              <p:cNvPr id="3" name="Content Placeholder 2">
                <a:extLst>
                  <a:ext uri="{FF2B5EF4-FFF2-40B4-BE49-F238E27FC236}">
                    <a16:creationId xmlns:a16="http://schemas.microsoft.com/office/drawing/2014/main" id="{AD035D06-F631-49BA-AADF-69B98E248B24}"/>
                  </a:ext>
                </a:extLst>
              </p:cNvPr>
              <p:cNvSpPr>
                <a:spLocks noGrp="1" noRot="1" noChangeAspect="1" noMove="1" noResize="1" noEditPoints="1" noAdjustHandles="1" noChangeArrowheads="1" noChangeShapeType="1" noTextEdit="1"/>
              </p:cNvSpPr>
              <p:nvPr>
                <p:ph idx="1"/>
              </p:nvPr>
            </p:nvSpPr>
            <p:spPr>
              <a:blipFill>
                <a:blip r:embed="rId2"/>
                <a:stretch>
                  <a:fillRect l="-406" t="-2241" r="-754"/>
                </a:stretch>
              </a:blipFill>
            </p:spPr>
            <p:txBody>
              <a:bodyPr/>
              <a:lstStyle/>
              <a:p>
                <a:r>
                  <a:rPr lang="en-US">
                    <a:noFill/>
                  </a:rPr>
                  <a:t> </a:t>
                </a:r>
              </a:p>
            </p:txBody>
          </p:sp>
        </mc:Fallback>
      </mc:AlternateContent>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3A3D-D60D-4BD9-9C23-AB17C453D0BE}"/>
              </a:ext>
            </a:extLst>
          </p:cNvPr>
          <p:cNvSpPr>
            <a:spLocks noGrp="1"/>
          </p:cNvSpPr>
          <p:nvPr>
            <p:ph type="title"/>
          </p:nvPr>
        </p:nvSpPr>
        <p:spPr/>
        <p:txBody>
          <a:bodyPr/>
          <a:lstStyle/>
          <a:p>
            <a:r>
              <a:rPr lang="en-US" dirty="0"/>
              <a:t>Pretending</a:t>
            </a:r>
          </a:p>
        </p:txBody>
      </p:sp>
      <p:sp>
        <p:nvSpPr>
          <p:cNvPr id="3" name="Content Placeholder 2">
            <a:extLst>
              <a:ext uri="{FF2B5EF4-FFF2-40B4-BE49-F238E27FC236}">
                <a16:creationId xmlns:a16="http://schemas.microsoft.com/office/drawing/2014/main" id="{845D889B-6173-4783-AC1E-EB4276D9E537}"/>
              </a:ext>
            </a:extLst>
          </p:cNvPr>
          <p:cNvSpPr>
            <a:spLocks noGrp="1"/>
          </p:cNvSpPr>
          <p:nvPr>
            <p:ph idx="1"/>
          </p:nvPr>
        </p:nvSpPr>
        <p:spPr/>
        <p:txBody>
          <a:bodyPr>
            <a:normAutofit fontScale="77500" lnSpcReduction="20000"/>
          </a:bodyPr>
          <a:lstStyle/>
          <a:p>
            <a:r>
              <a:rPr lang="en-US" dirty="0"/>
              <a:t>As explained in earlier topics, we sometimes pretend (for lack of a better word) that Turing machines can do certain things that they cannot actually do</a:t>
            </a:r>
          </a:p>
          <a:p>
            <a:pPr lvl="1"/>
            <a:r>
              <a:rPr lang="en-US" dirty="0"/>
              <a:t>One example is when we pretend that a TM can use another TM as a subroutine</a:t>
            </a:r>
          </a:p>
          <a:p>
            <a:pPr lvl="1"/>
            <a:r>
              <a:rPr lang="en-US" dirty="0"/>
              <a:t>Another example is when we pretend a TM can mark symbols on its tape</a:t>
            </a:r>
          </a:p>
          <a:p>
            <a:r>
              <a:rPr lang="en-US" dirty="0"/>
              <a:t>Although Turing machines cannot truly do these things, they can do other things that are equivalent</a:t>
            </a:r>
          </a:p>
          <a:p>
            <a:r>
              <a:rPr lang="en-US" dirty="0"/>
              <a:t>These hypothetical abilities would not increase the </a:t>
            </a:r>
            <a:r>
              <a:rPr lang="en-US" i="1" dirty="0"/>
              <a:t>power</a:t>
            </a:r>
            <a:r>
              <a:rPr lang="en-US" dirty="0"/>
              <a:t> of Turing machines</a:t>
            </a:r>
          </a:p>
          <a:p>
            <a:r>
              <a:rPr lang="en-US" dirty="0"/>
              <a:t>Therefore, allowing casual descriptions of TMs to specify such actions seems reasonable</a:t>
            </a:r>
          </a:p>
          <a:p>
            <a:r>
              <a:rPr lang="en-US" dirty="0"/>
              <a:t>In this topic, we will add to the list of something that we will pretend TMs can do; namely, they will be allowed to examine their own encodings!</a:t>
            </a:r>
          </a:p>
          <a:p>
            <a:r>
              <a:rPr lang="en-US" dirty="0"/>
              <a:t>Although most TMs cannot do this, for any TM, we can imagine another TM, which does have access to its own encoding, that otherwise behaves the same way</a:t>
            </a:r>
          </a:p>
          <a:p>
            <a:r>
              <a:rPr lang="en-US" dirty="0"/>
              <a:t>This is related to a theorem that our textbook calls the </a:t>
            </a:r>
            <a:r>
              <a:rPr lang="en-US" b="1" dirty="0"/>
              <a:t>recursion theorem</a:t>
            </a:r>
          </a:p>
        </p:txBody>
      </p:sp>
    </p:spTree>
    <p:extLst>
      <p:ext uri="{BB962C8B-B14F-4D97-AF65-F5344CB8AC3E}">
        <p14:creationId xmlns:p14="http://schemas.microsoft.com/office/powerpoint/2010/main" val="2971046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BDFD0-732C-4355-B69F-287FB8B95F1C}"/>
              </a:ext>
            </a:extLst>
          </p:cNvPr>
          <p:cNvSpPr>
            <a:spLocks noGrp="1"/>
          </p:cNvSpPr>
          <p:nvPr>
            <p:ph type="title"/>
          </p:nvPr>
        </p:nvSpPr>
        <p:spPr/>
        <p:txBody>
          <a:bodyPr/>
          <a:lstStyle/>
          <a:p>
            <a:r>
              <a:rPr lang="en-US" dirty="0"/>
              <a:t>A Paradox (not really)</a:t>
            </a:r>
          </a:p>
        </p:txBody>
      </p:sp>
      <p:sp>
        <p:nvSpPr>
          <p:cNvPr id="3" name="Content Placeholder 2">
            <a:extLst>
              <a:ext uri="{FF2B5EF4-FFF2-40B4-BE49-F238E27FC236}">
                <a16:creationId xmlns:a16="http://schemas.microsoft.com/office/drawing/2014/main" id="{164801CB-1B99-447B-AA19-B411A3FE1C1F}"/>
              </a:ext>
            </a:extLst>
          </p:cNvPr>
          <p:cNvSpPr>
            <a:spLocks noGrp="1"/>
          </p:cNvSpPr>
          <p:nvPr>
            <p:ph idx="1"/>
          </p:nvPr>
        </p:nvSpPr>
        <p:spPr/>
        <p:txBody>
          <a:bodyPr>
            <a:normAutofit fontScale="62500" lnSpcReduction="20000"/>
          </a:bodyPr>
          <a:lstStyle/>
          <a:p>
            <a:r>
              <a:rPr lang="en-US" dirty="0"/>
              <a:t>The book introduces this topic by discussing what it calls "a paradox that arises in the study of life"</a:t>
            </a:r>
          </a:p>
          <a:p>
            <a:r>
              <a:rPr lang="en-US" dirty="0"/>
              <a:t>They summarize the paradox as follows (I am keeping the book's wording exactly for the three points below):</a:t>
            </a:r>
          </a:p>
          <a:p>
            <a:pPr marL="914400" lvl="1" indent="-457200">
              <a:buFont typeface="+mj-lt"/>
              <a:buAutoNum type="arabicPeriod"/>
            </a:pPr>
            <a:r>
              <a:rPr lang="en-US" dirty="0"/>
              <a:t>Living things are machines.</a:t>
            </a:r>
          </a:p>
          <a:p>
            <a:pPr marL="914400" lvl="1" indent="-457200">
              <a:buFont typeface="+mj-lt"/>
              <a:buAutoNum type="arabicPeriod"/>
            </a:pPr>
            <a:r>
              <a:rPr lang="en-US" dirty="0"/>
              <a:t>Living things can self-reproduce.</a:t>
            </a:r>
          </a:p>
          <a:p>
            <a:pPr marL="914400" lvl="1" indent="-457200">
              <a:buFont typeface="+mj-lt"/>
              <a:buAutoNum type="arabicPeriod"/>
            </a:pPr>
            <a:r>
              <a:rPr lang="en-US" dirty="0"/>
              <a:t>Machines cannot self-reproduce.</a:t>
            </a:r>
          </a:p>
          <a:p>
            <a:r>
              <a:rPr lang="en-US" dirty="0"/>
              <a:t>Still quoting the book, they claim: "Statement 1 is a tenet of modern biology. We believe that organisms operate in a mechanistic way. Statement 2 is obvious."</a:t>
            </a:r>
          </a:p>
          <a:p>
            <a:r>
              <a:rPr lang="en-US" dirty="0"/>
              <a:t>For statement 3, the intuition behind it is that a machine that produces something (e.g., an automated factory that produces cars) would be expected to be more complex than the thing that it produces</a:t>
            </a:r>
          </a:p>
          <a:p>
            <a:r>
              <a:rPr lang="en-US" dirty="0"/>
              <a:t>Later, they ask a question and then immediately answer it, as follows: "How can we resolve this paradox? The answer is simple: Statement 3 is incorrect."</a:t>
            </a:r>
          </a:p>
          <a:p>
            <a:r>
              <a:rPr lang="en-US" dirty="0"/>
              <a:t>They then explain that some machines can self-reproduce, and we will soon look at a TM that can produce its own encoding</a:t>
            </a:r>
          </a:p>
          <a:p>
            <a:r>
              <a:rPr lang="en-US" dirty="0"/>
              <a:t>Personally, I think statement 2 above is false, statement 3 above is clearly false, and statement 1 above depends on our definition of "machine" plus other philosophical viewpoints that we might hold</a:t>
            </a:r>
          </a:p>
        </p:txBody>
      </p:sp>
    </p:spTree>
    <p:extLst>
      <p:ext uri="{BB962C8B-B14F-4D97-AF65-F5344CB8AC3E}">
        <p14:creationId xmlns:p14="http://schemas.microsoft.com/office/powerpoint/2010/main" val="18746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0A4A-C786-4E0B-B958-59A0836D7302}"/>
              </a:ext>
            </a:extLst>
          </p:cNvPr>
          <p:cNvSpPr>
            <a:spLocks noGrp="1"/>
          </p:cNvSpPr>
          <p:nvPr>
            <p:ph type="title"/>
          </p:nvPr>
        </p:nvSpPr>
        <p:spPr/>
        <p:txBody>
          <a:bodyPr/>
          <a:lstStyle/>
          <a:p>
            <a:r>
              <a:rPr lang="en-US" dirty="0"/>
              <a:t>Q</a:t>
            </a:r>
          </a:p>
        </p:txBody>
      </p:sp>
      <p:sp>
        <p:nvSpPr>
          <p:cNvPr id="3" name="Content Placeholder 2">
            <a:extLst>
              <a:ext uri="{FF2B5EF4-FFF2-40B4-BE49-F238E27FC236}">
                <a16:creationId xmlns:a16="http://schemas.microsoft.com/office/drawing/2014/main" id="{6A6B1C7E-D0C1-4566-AB00-11D0AA74E81F}"/>
              </a:ext>
            </a:extLst>
          </p:cNvPr>
          <p:cNvSpPr>
            <a:spLocks noGrp="1"/>
          </p:cNvSpPr>
          <p:nvPr>
            <p:ph idx="1"/>
          </p:nvPr>
        </p:nvSpPr>
        <p:spPr/>
        <p:txBody>
          <a:bodyPr>
            <a:normAutofit fontScale="70000" lnSpcReduction="20000"/>
          </a:bodyPr>
          <a:lstStyle/>
          <a:p>
            <a:r>
              <a:rPr lang="en-US" dirty="0"/>
              <a:t>Regardless of what we think about the book's non-paradox, constructing a TM that can produce its own encoding is not trivial</a:t>
            </a:r>
          </a:p>
          <a:p>
            <a:r>
              <a:rPr lang="en-US" dirty="0"/>
              <a:t>We will examine a self-reproducing TM before we discuss the recursion theorem directly</a:t>
            </a:r>
          </a:p>
          <a:p>
            <a:r>
              <a:rPr lang="en-US" dirty="0"/>
              <a:t>Before we do that, we need to understand an important lemma related to </a:t>
            </a:r>
            <a:r>
              <a:rPr lang="en-US" b="1" dirty="0"/>
              <a:t>computable functions</a:t>
            </a:r>
            <a:r>
              <a:rPr lang="en-US" dirty="0"/>
              <a:t> (which were introduced during our previous topic, when we discussed mapping reducibility)</a:t>
            </a:r>
            <a:endParaRPr lang="en-US" b="1" dirty="0"/>
          </a:p>
          <a:p>
            <a:r>
              <a:rPr lang="en-US" dirty="0"/>
              <a:t>Lemma 6.1 of the textbook states:</a:t>
            </a:r>
          </a:p>
          <a:p>
            <a:pPr marL="457200" lvl="1" indent="0">
              <a:buNone/>
            </a:pPr>
            <a:r>
              <a:rPr lang="en-US" dirty="0"/>
              <a:t>"There is a computable function </a:t>
            </a:r>
            <a:r>
              <a:rPr lang="en-US" dirty="0">
                <a:latin typeface="Cambria Math" panose="02040503050406030204" pitchFamily="18" charset="0"/>
                <a:ea typeface="Cambria Math" panose="02040503050406030204" pitchFamily="18" charset="0"/>
              </a:rPr>
              <a:t>q: Σ</a:t>
            </a:r>
            <a:r>
              <a:rPr lang="en-US" baseline="30000" dirty="0">
                <a:latin typeface="Cambria Math" panose="02040503050406030204" pitchFamily="18" charset="0"/>
                <a:ea typeface="Cambria Math" panose="02040503050406030204" pitchFamily="18" charset="0"/>
              </a:rPr>
              <a:t>∗</a:t>
            </a:r>
            <a:r>
              <a:rPr lang="en-US" sz="2400" dirty="0">
                <a:latin typeface="Cambria Math" panose="02040503050406030204" pitchFamily="18" charset="0"/>
                <a:ea typeface="Cambria Math" panose="02040503050406030204" pitchFamily="18" charset="0"/>
                <a:sym typeface="Wingdings" panose="05000000000000000000" pitchFamily="2" charset="2"/>
              </a:rPr>
              <a:t> → </a:t>
            </a:r>
            <a:r>
              <a:rPr lang="en-US" dirty="0">
                <a:latin typeface="Cambria Math" panose="02040503050406030204" pitchFamily="18" charset="0"/>
                <a:ea typeface="Cambria Math" panose="02040503050406030204" pitchFamily="18" charset="0"/>
              </a:rPr>
              <a:t>Σ</a:t>
            </a:r>
            <a:r>
              <a:rPr lang="en-US" baseline="30000" dirty="0">
                <a:latin typeface="Cambria Math" panose="02040503050406030204" pitchFamily="18" charset="0"/>
                <a:ea typeface="Cambria Math" panose="02040503050406030204" pitchFamily="18" charset="0"/>
              </a:rPr>
              <a:t>∗</a:t>
            </a:r>
            <a:r>
              <a:rPr lang="en-US" dirty="0"/>
              <a:t>, where if </a:t>
            </a:r>
            <a:r>
              <a:rPr lang="en-US" dirty="0">
                <a:latin typeface="Cambria Math" panose="02040503050406030204" pitchFamily="18" charset="0"/>
                <a:ea typeface="Cambria Math" panose="02040503050406030204" pitchFamily="18" charset="0"/>
              </a:rPr>
              <a:t>w</a:t>
            </a:r>
            <a:r>
              <a:rPr lang="en-US" dirty="0"/>
              <a:t> is any string, </a:t>
            </a:r>
            <a:r>
              <a:rPr lang="en-US" dirty="0">
                <a:latin typeface="Cambria Math" panose="02040503050406030204" pitchFamily="18" charset="0"/>
                <a:ea typeface="Cambria Math" panose="02040503050406030204" pitchFamily="18" charset="0"/>
              </a:rPr>
              <a:t>q(w)</a:t>
            </a:r>
            <a:r>
              <a:rPr lang="en-US" dirty="0"/>
              <a:t> is the description of a Turing machine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w</a:t>
            </a:r>
            <a:r>
              <a:rPr lang="en-US" dirty="0"/>
              <a:t> that prints out </a:t>
            </a:r>
            <a:r>
              <a:rPr lang="en-US" dirty="0">
                <a:latin typeface="Cambria Math" panose="02040503050406030204" pitchFamily="18" charset="0"/>
                <a:ea typeface="Cambria Math" panose="02040503050406030204" pitchFamily="18" charset="0"/>
              </a:rPr>
              <a:t>w</a:t>
            </a:r>
            <a:r>
              <a:rPr lang="en-US" dirty="0"/>
              <a:t> and then halts."</a:t>
            </a:r>
          </a:p>
          <a:p>
            <a:r>
              <a:rPr lang="en-US" dirty="0"/>
              <a:t>The proof of the lemma is straight-forward; a TM, </a:t>
            </a:r>
            <a:r>
              <a:rPr lang="en-US" dirty="0">
                <a:latin typeface="Cambria Math" panose="02040503050406030204" pitchFamily="18" charset="0"/>
                <a:ea typeface="Cambria Math" panose="02040503050406030204" pitchFamily="18" charset="0"/>
              </a:rPr>
              <a:t>Q</a:t>
            </a:r>
            <a:r>
              <a:rPr lang="en-US" dirty="0"/>
              <a:t>, can create an encoding, </a:t>
            </a:r>
            <a:r>
              <a:rPr lang="en-US" dirty="0">
                <a:latin typeface="Cambria Math" panose="02040503050406030204" pitchFamily="18" charset="0"/>
                <a:ea typeface="Cambria Math" panose="02040503050406030204" pitchFamily="18" charset="0"/>
              </a:rPr>
              <a:t>&lt;P</a:t>
            </a:r>
            <a:r>
              <a:rPr lang="en-US" baseline="-25000" dirty="0">
                <a:latin typeface="Cambria Math" panose="02040503050406030204" pitchFamily="18" charset="0"/>
                <a:ea typeface="Cambria Math" panose="02040503050406030204" pitchFamily="18" charset="0"/>
              </a:rPr>
              <a:t>w</a:t>
            </a:r>
            <a:r>
              <a:rPr lang="en-US" dirty="0">
                <a:latin typeface="Cambria Math" panose="02040503050406030204" pitchFamily="18" charset="0"/>
                <a:ea typeface="Cambria Math" panose="02040503050406030204" pitchFamily="18" charset="0"/>
              </a:rPr>
              <a:t>&gt;</a:t>
            </a:r>
            <a:r>
              <a:rPr lang="en-US" dirty="0"/>
              <a:t>, for a TM,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w</a:t>
            </a:r>
            <a:r>
              <a:rPr lang="en-US" dirty="0"/>
              <a:t>, that performs the following three steps:</a:t>
            </a:r>
          </a:p>
          <a:p>
            <a:pPr marL="914400" lvl="1" indent="-457200">
              <a:buFont typeface="+mj-lt"/>
              <a:buAutoNum type="arabicPeriod"/>
            </a:pPr>
            <a:r>
              <a:rPr lang="en-US" dirty="0"/>
              <a:t>Erase its input (ignoring the input altogether)</a:t>
            </a:r>
          </a:p>
          <a:p>
            <a:pPr marL="914400" lvl="1" indent="-457200">
              <a:buFont typeface="+mj-lt"/>
              <a:buAutoNum type="arabicPeriod"/>
            </a:pPr>
            <a:r>
              <a:rPr lang="en-US" dirty="0"/>
              <a:t>Write </a:t>
            </a:r>
            <a:r>
              <a:rPr lang="en-US" dirty="0">
                <a:latin typeface="Cambria Math" panose="02040503050406030204" pitchFamily="18" charset="0"/>
                <a:ea typeface="Cambria Math" panose="02040503050406030204" pitchFamily="18" charset="0"/>
              </a:rPr>
              <a:t>w</a:t>
            </a:r>
            <a:r>
              <a:rPr lang="en-US" dirty="0"/>
              <a:t> on its tape</a:t>
            </a:r>
          </a:p>
          <a:p>
            <a:pPr marL="914400" lvl="1" indent="-457200">
              <a:buFont typeface="+mj-lt"/>
              <a:buAutoNum type="arabicPeriod"/>
            </a:pPr>
            <a:r>
              <a:rPr lang="en-US" dirty="0"/>
              <a:t>Halt</a:t>
            </a:r>
          </a:p>
          <a:p>
            <a:r>
              <a:rPr lang="en-US" dirty="0"/>
              <a:t>The TM, </a:t>
            </a:r>
            <a:r>
              <a:rPr lang="en-US" dirty="0">
                <a:latin typeface="Cambria Math" panose="02040503050406030204" pitchFamily="18" charset="0"/>
                <a:ea typeface="Cambria Math" panose="02040503050406030204" pitchFamily="18" charset="0"/>
              </a:rPr>
              <a:t>Q</a:t>
            </a:r>
            <a:r>
              <a:rPr lang="en-US" dirty="0"/>
              <a:t>, is implementing the computable function </a:t>
            </a:r>
            <a:r>
              <a:rPr lang="en-US" dirty="0">
                <a:latin typeface="Cambria Math" panose="02040503050406030204" pitchFamily="18" charset="0"/>
                <a:ea typeface="Cambria Math" panose="02040503050406030204" pitchFamily="18" charset="0"/>
              </a:rPr>
              <a:t>q(w)</a:t>
            </a:r>
            <a:r>
              <a:rPr lang="en-US" dirty="0"/>
              <a:t>; note that </a:t>
            </a:r>
            <a:r>
              <a:rPr lang="en-US" dirty="0">
                <a:latin typeface="Cambria Math" panose="02040503050406030204" pitchFamily="18" charset="0"/>
                <a:ea typeface="Cambria Math" panose="02040503050406030204" pitchFamily="18" charset="0"/>
              </a:rPr>
              <a:t>Q</a:t>
            </a:r>
            <a:r>
              <a:rPr lang="en-US" dirty="0"/>
              <a:t> has access to </a:t>
            </a:r>
            <a:r>
              <a:rPr lang="en-US" dirty="0">
                <a:latin typeface="Cambria Math" panose="02040503050406030204" pitchFamily="18" charset="0"/>
                <a:ea typeface="Cambria Math" panose="02040503050406030204" pitchFamily="18" charset="0"/>
              </a:rPr>
              <a:t>w</a:t>
            </a:r>
          </a:p>
          <a:p>
            <a:r>
              <a:rPr lang="en-US" dirty="0"/>
              <a:t>After </a:t>
            </a:r>
            <a:r>
              <a:rPr lang="en-US" dirty="0">
                <a:latin typeface="Cambria Math" panose="02040503050406030204" pitchFamily="18" charset="0"/>
                <a:ea typeface="Cambria Math" panose="02040503050406030204" pitchFamily="18" charset="0"/>
              </a:rPr>
              <a:t>Q</a:t>
            </a:r>
            <a:r>
              <a:rPr lang="en-US" dirty="0"/>
              <a:t> computes </a:t>
            </a:r>
            <a:r>
              <a:rPr lang="en-US" dirty="0">
                <a:latin typeface="Cambria Math" panose="02040503050406030204" pitchFamily="18" charset="0"/>
                <a:ea typeface="Cambria Math" panose="02040503050406030204" pitchFamily="18" charset="0"/>
              </a:rPr>
              <a:t>&lt;P</a:t>
            </a:r>
            <a:r>
              <a:rPr lang="en-US" baseline="-25000" dirty="0">
                <a:latin typeface="Cambria Math" panose="02040503050406030204" pitchFamily="18" charset="0"/>
                <a:ea typeface="Cambria Math" panose="02040503050406030204" pitchFamily="18" charset="0"/>
              </a:rPr>
              <a:t>w</a:t>
            </a:r>
            <a:r>
              <a:rPr lang="en-US" dirty="0">
                <a:latin typeface="Cambria Math" panose="02040503050406030204" pitchFamily="18" charset="0"/>
                <a:ea typeface="Cambria Math" panose="02040503050406030204" pitchFamily="18" charset="0"/>
              </a:rPr>
              <a:t>&gt;, Q can erase w and output &lt;P</a:t>
            </a:r>
            <a:r>
              <a:rPr lang="en-US" baseline="-25000" dirty="0">
                <a:latin typeface="Cambria Math" panose="02040503050406030204" pitchFamily="18" charset="0"/>
                <a:ea typeface="Cambria Math" panose="02040503050406030204" pitchFamily="18" charset="0"/>
              </a:rPr>
              <a:t>w</a:t>
            </a:r>
            <a:r>
              <a:rPr lang="en-US" dirty="0">
                <a:latin typeface="Cambria Math" panose="02040503050406030204" pitchFamily="18" charset="0"/>
                <a:ea typeface="Cambria Math" panose="02040503050406030204" pitchFamily="18" charset="0"/>
              </a:rPr>
              <a:t>&gt; on its tape</a:t>
            </a:r>
            <a:endParaRPr lang="en-US" dirty="0"/>
          </a:p>
        </p:txBody>
      </p:sp>
    </p:spTree>
    <p:extLst>
      <p:ext uri="{BB962C8B-B14F-4D97-AF65-F5344CB8AC3E}">
        <p14:creationId xmlns:p14="http://schemas.microsoft.com/office/powerpoint/2010/main" val="211506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575A-5DBB-4F37-B90B-CF73A4ED633A}"/>
              </a:ext>
            </a:extLst>
          </p:cNvPr>
          <p:cNvSpPr>
            <a:spLocks noGrp="1"/>
          </p:cNvSpPr>
          <p:nvPr>
            <p:ph type="title"/>
          </p:nvPr>
        </p:nvSpPr>
        <p:spPr/>
        <p:txBody>
          <a:bodyPr/>
          <a:lstStyle/>
          <a:p>
            <a:r>
              <a:rPr lang="en-US" dirty="0"/>
              <a:t>Sequential Turing Machines</a:t>
            </a:r>
          </a:p>
        </p:txBody>
      </p:sp>
      <p:sp>
        <p:nvSpPr>
          <p:cNvPr id="3" name="Content Placeholder 2">
            <a:extLst>
              <a:ext uri="{FF2B5EF4-FFF2-40B4-BE49-F238E27FC236}">
                <a16:creationId xmlns:a16="http://schemas.microsoft.com/office/drawing/2014/main" id="{153BCC62-7B4A-412A-8A36-C73140392695}"/>
              </a:ext>
            </a:extLst>
          </p:cNvPr>
          <p:cNvSpPr>
            <a:spLocks noGrp="1"/>
          </p:cNvSpPr>
          <p:nvPr>
            <p:ph idx="1"/>
          </p:nvPr>
        </p:nvSpPr>
        <p:spPr/>
        <p:txBody>
          <a:bodyPr>
            <a:normAutofit fontScale="77500" lnSpcReduction="20000"/>
          </a:bodyPr>
          <a:lstStyle/>
          <a:p>
            <a:r>
              <a:rPr lang="en-US" dirty="0"/>
              <a:t>The book calls its self-reproducing Turing machine </a:t>
            </a:r>
            <a:r>
              <a:rPr lang="en-US" dirty="0">
                <a:latin typeface="Cambria Math" panose="02040503050406030204" pitchFamily="18" charset="0"/>
                <a:ea typeface="Cambria Math" panose="02040503050406030204" pitchFamily="18" charset="0"/>
              </a:rPr>
              <a:t>SELF</a:t>
            </a:r>
            <a:r>
              <a:rPr lang="en-US" dirty="0"/>
              <a:t>, with the encoding </a:t>
            </a:r>
            <a:r>
              <a:rPr lang="en-US" dirty="0">
                <a:latin typeface="Cambria Math" panose="02040503050406030204" pitchFamily="18" charset="0"/>
                <a:ea typeface="Cambria Math" panose="02040503050406030204" pitchFamily="18" charset="0"/>
              </a:rPr>
              <a:t>&lt;SELF&gt;</a:t>
            </a:r>
          </a:p>
          <a:p>
            <a:r>
              <a:rPr lang="en-US" dirty="0"/>
              <a:t>They write, "The Turing machine </a:t>
            </a:r>
            <a:r>
              <a:rPr lang="en-US" dirty="0">
                <a:latin typeface="Cambria Math" panose="02040503050406030204" pitchFamily="18" charset="0"/>
                <a:ea typeface="Cambria Math" panose="02040503050406030204" pitchFamily="18" charset="0"/>
              </a:rPr>
              <a:t>SELF</a:t>
            </a:r>
            <a:r>
              <a:rPr lang="en-US" dirty="0"/>
              <a:t> is in two parts: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a:t>
            </a:r>
          </a:p>
          <a:p>
            <a:r>
              <a:rPr lang="en-US" dirty="0"/>
              <a:t>They express, </a:t>
            </a:r>
            <a:r>
              <a:rPr lang="en-US" dirty="0">
                <a:latin typeface="Cambria Math" panose="02040503050406030204" pitchFamily="18" charset="0"/>
                <a:ea typeface="Cambria Math" panose="02040503050406030204" pitchFamily="18" charset="0"/>
              </a:rPr>
              <a:t>"&lt;SELF&gt; = &lt;AB&gt;</a:t>
            </a:r>
            <a:r>
              <a:rPr lang="en-US" dirty="0"/>
              <a:t>"</a:t>
            </a:r>
          </a:p>
          <a:p>
            <a:r>
              <a:rPr lang="en-US" dirty="0"/>
              <a:t>They explain, "Part </a:t>
            </a:r>
            <a:r>
              <a:rPr lang="en-US" dirty="0">
                <a:latin typeface="Cambria Math" panose="02040503050406030204" pitchFamily="18" charset="0"/>
                <a:ea typeface="Cambria Math" panose="02040503050406030204" pitchFamily="18" charset="0"/>
              </a:rPr>
              <a:t>A</a:t>
            </a:r>
            <a:r>
              <a:rPr lang="en-US" dirty="0"/>
              <a:t> runs first and upon completion passes control to </a:t>
            </a:r>
            <a:r>
              <a:rPr lang="en-US" dirty="0">
                <a:latin typeface="Cambria Math" panose="02040503050406030204" pitchFamily="18" charset="0"/>
                <a:ea typeface="Cambria Math" panose="02040503050406030204" pitchFamily="18" charset="0"/>
              </a:rPr>
              <a:t>B</a:t>
            </a:r>
            <a:r>
              <a:rPr lang="en-US" dirty="0"/>
              <a:t>"</a:t>
            </a:r>
          </a:p>
          <a:p>
            <a:r>
              <a:rPr lang="en-US" dirty="0"/>
              <a:t>I want to point out a few things here:</a:t>
            </a:r>
          </a:p>
          <a:p>
            <a:pPr lvl="1"/>
            <a:r>
              <a:rPr lang="en-US" dirty="0"/>
              <a:t>We have never explained how to encode a Turing machine, and in fact, the method of encoding shouldn't really matter, as long as it is reasonable</a:t>
            </a:r>
          </a:p>
          <a:p>
            <a:pPr lvl="1"/>
            <a:r>
              <a:rPr lang="en-US" dirty="0"/>
              <a:t>There is no reason to think that the concatenation of two encodings would be a valid encoding, let alone one that would let the first part run and then pass control to the second</a:t>
            </a:r>
          </a:p>
          <a:p>
            <a:pPr lvl="1"/>
            <a:r>
              <a:rPr lang="en-US" dirty="0"/>
              <a:t>Therefore, we cannot conclude that </a:t>
            </a:r>
            <a:r>
              <a:rPr lang="en-US" dirty="0">
                <a:latin typeface="Cambria Math" panose="02040503050406030204" pitchFamily="18" charset="0"/>
                <a:ea typeface="Cambria Math" panose="02040503050406030204" pitchFamily="18" charset="0"/>
              </a:rPr>
              <a:t>&lt;AB&gt;</a:t>
            </a:r>
            <a:r>
              <a:rPr lang="en-US" dirty="0"/>
              <a:t> is the concatenation of </a:t>
            </a:r>
            <a:r>
              <a:rPr lang="en-US" dirty="0">
                <a:latin typeface="Cambria Math" panose="02040503050406030204" pitchFamily="18" charset="0"/>
                <a:ea typeface="Cambria Math" panose="02040503050406030204" pitchFamily="18" charset="0"/>
              </a:rPr>
              <a:t>&lt;A&gt;</a:t>
            </a:r>
            <a:r>
              <a:rPr lang="en-US" dirty="0"/>
              <a:t> and </a:t>
            </a:r>
            <a:r>
              <a:rPr lang="en-US" dirty="0">
                <a:latin typeface="Cambria Math" panose="02040503050406030204" pitchFamily="18" charset="0"/>
                <a:ea typeface="Cambria Math" panose="02040503050406030204" pitchFamily="18" charset="0"/>
              </a:rPr>
              <a:t>&lt;B&gt;</a:t>
            </a:r>
          </a:p>
          <a:p>
            <a:pPr lvl="1"/>
            <a:r>
              <a:rPr lang="en-US" dirty="0"/>
              <a:t>However, there must be some way to combine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to create a TM that executes first </a:t>
            </a:r>
            <a:r>
              <a:rPr lang="en-US" dirty="0">
                <a:latin typeface="Cambria Math" panose="02040503050406030204" pitchFamily="18" charset="0"/>
                <a:ea typeface="Cambria Math" panose="02040503050406030204" pitchFamily="18" charset="0"/>
              </a:rPr>
              <a:t>A</a:t>
            </a:r>
            <a:r>
              <a:rPr lang="en-US" dirty="0"/>
              <a:t>, then </a:t>
            </a:r>
            <a:r>
              <a:rPr lang="en-US" dirty="0">
                <a:latin typeface="Cambria Math" panose="02040503050406030204" pitchFamily="18" charset="0"/>
                <a:ea typeface="Cambria Math" panose="02040503050406030204" pitchFamily="18" charset="0"/>
              </a:rPr>
              <a:t>B</a:t>
            </a:r>
          </a:p>
          <a:p>
            <a:pPr lvl="1"/>
            <a:r>
              <a:rPr lang="en-US" dirty="0"/>
              <a:t>Of course, if we have algorithms to perform the tasks of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then there exists an algorithm that can perform the task of </a:t>
            </a:r>
            <a:r>
              <a:rPr lang="en-US" dirty="0">
                <a:latin typeface="Cambria Math" panose="02040503050406030204" pitchFamily="18" charset="0"/>
                <a:ea typeface="Cambria Math" panose="02040503050406030204" pitchFamily="18" charset="0"/>
              </a:rPr>
              <a:t>A</a:t>
            </a:r>
            <a:r>
              <a:rPr lang="en-US" dirty="0"/>
              <a:t> followed by the task of </a:t>
            </a:r>
            <a:r>
              <a:rPr lang="en-US" dirty="0">
                <a:latin typeface="Cambria Math" panose="02040503050406030204" pitchFamily="18" charset="0"/>
                <a:ea typeface="Cambria Math" panose="02040503050406030204" pitchFamily="18" charset="0"/>
              </a:rPr>
              <a:t>B</a:t>
            </a:r>
          </a:p>
          <a:p>
            <a:pPr lvl="1"/>
            <a:r>
              <a:rPr lang="en-US" dirty="0"/>
              <a:t>Therefore, if we accept the Church-Turing thesis, there is a TM that can do it</a:t>
            </a:r>
          </a:p>
        </p:txBody>
      </p:sp>
    </p:spTree>
    <p:extLst>
      <p:ext uri="{BB962C8B-B14F-4D97-AF65-F5344CB8AC3E}">
        <p14:creationId xmlns:p14="http://schemas.microsoft.com/office/powerpoint/2010/main" val="224537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5DDA6-134D-4B20-8375-85225802C5E6}"/>
              </a:ext>
            </a:extLst>
          </p:cNvPr>
          <p:cNvSpPr>
            <a:spLocks noGrp="1"/>
          </p:cNvSpPr>
          <p:nvPr>
            <p:ph type="title"/>
          </p:nvPr>
        </p:nvSpPr>
        <p:spPr/>
        <p:txBody>
          <a:bodyPr/>
          <a:lstStyle/>
          <a:p>
            <a:r>
              <a:rPr lang="en-US" dirty="0"/>
              <a:t>SELF (part 1)</a:t>
            </a:r>
          </a:p>
        </p:txBody>
      </p:sp>
      <p:sp>
        <p:nvSpPr>
          <p:cNvPr id="3" name="Content Placeholder 2">
            <a:extLst>
              <a:ext uri="{FF2B5EF4-FFF2-40B4-BE49-F238E27FC236}">
                <a16:creationId xmlns:a16="http://schemas.microsoft.com/office/drawing/2014/main" id="{69B04768-C944-4E15-A8F4-34DD640EAA06}"/>
              </a:ext>
            </a:extLst>
          </p:cNvPr>
          <p:cNvSpPr>
            <a:spLocks noGrp="1"/>
          </p:cNvSpPr>
          <p:nvPr>
            <p:ph idx="1"/>
          </p:nvPr>
        </p:nvSpPr>
        <p:spPr/>
        <p:txBody>
          <a:bodyPr>
            <a:normAutofit fontScale="62500" lnSpcReduction="20000"/>
          </a:bodyPr>
          <a:lstStyle/>
          <a:p>
            <a:r>
              <a:rPr lang="en-US" dirty="0"/>
              <a:t>From the last slide, we will set </a:t>
            </a:r>
            <a:r>
              <a:rPr lang="en-US" dirty="0">
                <a:latin typeface="Cambria Math" panose="02040503050406030204" pitchFamily="18" charset="0"/>
                <a:ea typeface="Cambria Math" panose="02040503050406030204" pitchFamily="18" charset="0"/>
              </a:rPr>
              <a:t>&lt;SELF&gt; = &lt;AB&gt;</a:t>
            </a:r>
            <a:r>
              <a:rPr lang="en-US" dirty="0"/>
              <a:t>, and now we need to determine what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should do</a:t>
            </a:r>
          </a:p>
          <a:p>
            <a:r>
              <a:rPr lang="en-US" dirty="0"/>
              <a:t>A will use </a:t>
            </a:r>
            <a:r>
              <a:rPr lang="en-US" dirty="0">
                <a:latin typeface="Cambria Math" panose="02040503050406030204" pitchFamily="18" charset="0"/>
                <a:ea typeface="Cambria Math" panose="02040503050406030204" pitchFamily="18" charset="0"/>
              </a:rPr>
              <a:t>Q</a:t>
            </a:r>
            <a:r>
              <a:rPr lang="en-US" dirty="0"/>
              <a:t> to create the encoding for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&lt;B&gt;</a:t>
            </a:r>
            <a:r>
              <a:rPr lang="en-US" dirty="0"/>
              <a:t>, which generates </a:t>
            </a:r>
            <a:r>
              <a:rPr lang="en-US" dirty="0">
                <a:latin typeface="Cambria Math" panose="02040503050406030204" pitchFamily="18" charset="0"/>
                <a:ea typeface="Cambria Math" panose="02040503050406030204" pitchFamily="18" charset="0"/>
              </a:rPr>
              <a:t>q(&lt;B&gt;)</a:t>
            </a:r>
            <a:r>
              <a:rPr lang="en-US" dirty="0"/>
              <a:t>, as explained on a previous slide</a:t>
            </a:r>
          </a:p>
          <a:p>
            <a:r>
              <a:rPr lang="en-US" dirty="0"/>
              <a:t>That is, </a:t>
            </a:r>
            <a:r>
              <a:rPr lang="en-US" dirty="0">
                <a:latin typeface="Cambria Math" panose="02040503050406030204" pitchFamily="18" charset="0"/>
                <a:ea typeface="Cambria Math" panose="02040503050406030204" pitchFamily="18" charset="0"/>
              </a:rPr>
              <a:t>A</a:t>
            </a:r>
            <a:r>
              <a:rPr lang="en-US" dirty="0"/>
              <a:t> will ignore and erase its input, generate the encoding of </a:t>
            </a:r>
            <a:r>
              <a:rPr lang="en-US" dirty="0">
                <a:latin typeface="Cambria Math" panose="02040503050406030204" pitchFamily="18" charset="0"/>
                <a:ea typeface="Cambria Math" panose="02040503050406030204" pitchFamily="18" charset="0"/>
              </a:rPr>
              <a:t>B</a:t>
            </a:r>
            <a:r>
              <a:rPr lang="en-US" dirty="0"/>
              <a:t>, and write </a:t>
            </a:r>
            <a:r>
              <a:rPr lang="en-US" dirty="0">
                <a:latin typeface="Cambria Math" panose="02040503050406030204" pitchFamily="18" charset="0"/>
                <a:ea typeface="Cambria Math" panose="02040503050406030204" pitchFamily="18" charset="0"/>
              </a:rPr>
              <a:t>&lt;B&gt;</a:t>
            </a:r>
            <a:r>
              <a:rPr lang="en-US" dirty="0"/>
              <a:t> on its output tape</a:t>
            </a:r>
          </a:p>
          <a:p>
            <a:r>
              <a:rPr lang="en-US" dirty="0"/>
              <a:t>It may be tempting, then, to have </a:t>
            </a:r>
            <a:r>
              <a:rPr lang="en-US" dirty="0">
                <a:latin typeface="Cambria Math" panose="02040503050406030204" pitchFamily="18" charset="0"/>
                <a:ea typeface="Cambria Math" panose="02040503050406030204" pitchFamily="18" charset="0"/>
              </a:rPr>
              <a:t>B</a:t>
            </a:r>
            <a:r>
              <a:rPr lang="en-US" dirty="0"/>
              <a:t> to something similar, related to </a:t>
            </a:r>
            <a:r>
              <a:rPr lang="en-US" dirty="0">
                <a:latin typeface="Cambria Math" panose="02040503050406030204" pitchFamily="18" charset="0"/>
                <a:ea typeface="Cambria Math" panose="02040503050406030204" pitchFamily="18" charset="0"/>
              </a:rPr>
              <a:t>q(&lt;A&gt;)</a:t>
            </a:r>
          </a:p>
          <a:p>
            <a:r>
              <a:rPr lang="en-US" dirty="0"/>
              <a:t>However, this would be circular (</a:t>
            </a:r>
            <a:r>
              <a:rPr lang="en-US" dirty="0">
                <a:latin typeface="Cambria Math" panose="02040503050406030204" pitchFamily="18" charset="0"/>
                <a:ea typeface="Cambria Math" panose="02040503050406030204" pitchFamily="18" charset="0"/>
              </a:rPr>
              <a:t>B</a:t>
            </a:r>
            <a:r>
              <a:rPr lang="en-US" dirty="0"/>
              <a:t> would be defined in terms of </a:t>
            </a:r>
            <a:r>
              <a:rPr lang="en-US" dirty="0">
                <a:latin typeface="Cambria Math" panose="02040503050406030204" pitchFamily="18" charset="0"/>
                <a:ea typeface="Cambria Math" panose="02040503050406030204" pitchFamily="18" charset="0"/>
              </a:rPr>
              <a:t>A</a:t>
            </a:r>
            <a:r>
              <a:rPr lang="en-US" dirty="0"/>
              <a:t> which is defined in terms of </a:t>
            </a:r>
            <a:r>
              <a:rPr lang="en-US" dirty="0">
                <a:latin typeface="Cambria Math" panose="02040503050406030204" pitchFamily="18" charset="0"/>
                <a:ea typeface="Cambria Math" panose="02040503050406030204" pitchFamily="18" charset="0"/>
              </a:rPr>
              <a:t>B</a:t>
            </a:r>
            <a:r>
              <a:rPr lang="en-US" dirty="0"/>
              <a:t>); we need to do something else</a:t>
            </a:r>
          </a:p>
          <a:p>
            <a:r>
              <a:rPr lang="en-US" dirty="0"/>
              <a:t>Book: "</a:t>
            </a:r>
            <a:r>
              <a:rPr lang="en-US" dirty="0">
                <a:latin typeface="Cambria Math" panose="02040503050406030204" pitchFamily="18" charset="0"/>
                <a:ea typeface="Cambria Math" panose="02040503050406030204" pitchFamily="18" charset="0"/>
              </a:rPr>
              <a:t>B</a:t>
            </a:r>
            <a:r>
              <a:rPr lang="en-US" dirty="0"/>
              <a:t> computes </a:t>
            </a:r>
            <a:r>
              <a:rPr lang="en-US" dirty="0">
                <a:latin typeface="Cambria Math" panose="02040503050406030204" pitchFamily="18" charset="0"/>
                <a:ea typeface="Cambria Math" panose="02040503050406030204" pitchFamily="18" charset="0"/>
              </a:rPr>
              <a:t>A</a:t>
            </a:r>
            <a:r>
              <a:rPr lang="en-US" dirty="0"/>
              <a:t> from the output that </a:t>
            </a:r>
            <a:r>
              <a:rPr lang="en-US" dirty="0">
                <a:latin typeface="Cambria Math" panose="02040503050406030204" pitchFamily="18" charset="0"/>
                <a:ea typeface="Cambria Math" panose="02040503050406030204" pitchFamily="18" charset="0"/>
              </a:rPr>
              <a:t>A</a:t>
            </a:r>
            <a:r>
              <a:rPr lang="en-US" dirty="0"/>
              <a:t> produces"</a:t>
            </a:r>
          </a:p>
          <a:p>
            <a:r>
              <a:rPr lang="en-US" dirty="0"/>
              <a:t>That is, </a:t>
            </a:r>
            <a:r>
              <a:rPr lang="en-US" dirty="0">
                <a:latin typeface="Cambria Math" panose="02040503050406030204" pitchFamily="18" charset="0"/>
                <a:ea typeface="Cambria Math" panose="02040503050406030204" pitchFamily="18" charset="0"/>
              </a:rPr>
              <a:t>B</a:t>
            </a:r>
            <a:r>
              <a:rPr lang="en-US" dirty="0"/>
              <a:t> accepts input </a:t>
            </a:r>
            <a:r>
              <a:rPr lang="en-US" dirty="0">
                <a:latin typeface="Cambria Math" panose="02040503050406030204" pitchFamily="18" charset="0"/>
                <a:ea typeface="Cambria Math" panose="02040503050406030204" pitchFamily="18" charset="0"/>
              </a:rPr>
              <a:t>&lt;M&gt;</a:t>
            </a:r>
            <a:r>
              <a:rPr lang="en-US" dirty="0"/>
              <a:t>, "where </a:t>
            </a:r>
            <a:r>
              <a:rPr lang="en-US" dirty="0">
                <a:latin typeface="Cambria Math" panose="02040503050406030204" pitchFamily="18" charset="0"/>
                <a:ea typeface="Cambria Math" panose="02040503050406030204" pitchFamily="18" charset="0"/>
              </a:rPr>
              <a:t>M</a:t>
            </a:r>
            <a:r>
              <a:rPr lang="en-US" dirty="0"/>
              <a:t> is a portion of a TM", and behaves as follows:</a:t>
            </a:r>
          </a:p>
          <a:p>
            <a:pPr lvl="1"/>
            <a:r>
              <a:rPr lang="en-US" dirty="0">
                <a:latin typeface="Cambria Math" panose="02040503050406030204" pitchFamily="18" charset="0"/>
                <a:ea typeface="Cambria Math" panose="02040503050406030204" pitchFamily="18" charset="0"/>
              </a:rPr>
              <a:t>B</a:t>
            </a:r>
            <a:r>
              <a:rPr lang="en-US" dirty="0"/>
              <a:t> computes </a:t>
            </a:r>
            <a:r>
              <a:rPr lang="en-US" dirty="0">
                <a:latin typeface="Cambria Math" panose="02040503050406030204" pitchFamily="18" charset="0"/>
                <a:ea typeface="Cambria Math" panose="02040503050406030204" pitchFamily="18" charset="0"/>
              </a:rPr>
              <a:t>q(&lt;M&gt;)</a:t>
            </a:r>
            <a:r>
              <a:rPr lang="en-US" dirty="0"/>
              <a:t>; that is, it encodes a TM, </a:t>
            </a:r>
            <a:r>
              <a:rPr lang="en-US" dirty="0">
                <a:latin typeface="Cambria Math" panose="02040503050406030204" pitchFamily="18" charset="0"/>
                <a:ea typeface="Cambria Math" panose="02040503050406030204" pitchFamily="18" charset="0"/>
              </a:rPr>
              <a:t>T</a:t>
            </a:r>
            <a:r>
              <a:rPr lang="en-US" dirty="0"/>
              <a:t>, that produces </a:t>
            </a:r>
            <a:r>
              <a:rPr lang="en-US" dirty="0">
                <a:latin typeface="Cambria Math" panose="02040503050406030204" pitchFamily="18" charset="0"/>
                <a:ea typeface="Cambria Math" panose="02040503050406030204" pitchFamily="18" charset="0"/>
              </a:rPr>
              <a:t>&lt;M&gt;</a:t>
            </a:r>
            <a:r>
              <a:rPr lang="en-US" dirty="0"/>
              <a:t>; call this </a:t>
            </a:r>
            <a:r>
              <a:rPr lang="en-US" dirty="0">
                <a:latin typeface="Cambria Math" panose="02040503050406030204" pitchFamily="18" charset="0"/>
                <a:ea typeface="Cambria Math" panose="02040503050406030204" pitchFamily="18" charset="0"/>
              </a:rPr>
              <a:t>&lt;T&gt;</a:t>
            </a:r>
          </a:p>
          <a:p>
            <a:pPr lvl="1"/>
            <a:r>
              <a:rPr lang="en-US" dirty="0">
                <a:latin typeface="Cambria Math" panose="02040503050406030204" pitchFamily="18" charset="0"/>
                <a:ea typeface="Cambria Math" panose="02040503050406030204" pitchFamily="18" charset="0"/>
              </a:rPr>
              <a:t>B</a:t>
            </a:r>
            <a:r>
              <a:rPr lang="en-US" dirty="0"/>
              <a:t> combines its output with </a:t>
            </a:r>
            <a:r>
              <a:rPr lang="en-US" dirty="0">
                <a:latin typeface="Cambria Math" panose="02040503050406030204" pitchFamily="18" charset="0"/>
                <a:ea typeface="Cambria Math" panose="02040503050406030204" pitchFamily="18" charset="0"/>
              </a:rPr>
              <a:t>&lt;M&gt;</a:t>
            </a:r>
            <a:r>
              <a:rPr lang="en-US" dirty="0"/>
              <a:t>; that is, it creates the encoding </a:t>
            </a:r>
            <a:r>
              <a:rPr lang="en-US" dirty="0">
                <a:latin typeface="Cambria Math" panose="02040503050406030204" pitchFamily="18" charset="0"/>
                <a:ea typeface="Cambria Math" panose="02040503050406030204" pitchFamily="18" charset="0"/>
              </a:rPr>
              <a:t>&lt;TM&gt;</a:t>
            </a:r>
          </a:p>
          <a:p>
            <a:pPr lvl="1"/>
            <a:r>
              <a:rPr lang="en-US" dirty="0">
                <a:latin typeface="Cambria Math" panose="02040503050406030204" pitchFamily="18" charset="0"/>
                <a:ea typeface="Cambria Math" panose="02040503050406030204" pitchFamily="18" charset="0"/>
              </a:rPr>
              <a:t>B</a:t>
            </a:r>
            <a:r>
              <a:rPr lang="en-US" dirty="0"/>
              <a:t> erases what's on the tape so far and outputs </a:t>
            </a:r>
            <a:r>
              <a:rPr lang="en-US" dirty="0">
                <a:latin typeface="Cambria Math" panose="02040503050406030204" pitchFamily="18" charset="0"/>
                <a:ea typeface="Cambria Math" panose="02040503050406030204" pitchFamily="18" charset="0"/>
              </a:rPr>
              <a:t>&lt;TM&gt;</a:t>
            </a:r>
          </a:p>
          <a:p>
            <a:r>
              <a:rPr lang="en-US" dirty="0"/>
              <a:t>Note: We followed the book's lead, describing </a:t>
            </a:r>
            <a:r>
              <a:rPr lang="en-US" dirty="0">
                <a:latin typeface="Cambria Math" panose="02040503050406030204" pitchFamily="18" charset="0"/>
                <a:ea typeface="Cambria Math" panose="02040503050406030204" pitchFamily="18" charset="0"/>
              </a:rPr>
              <a:t>A</a:t>
            </a:r>
            <a:r>
              <a:rPr lang="en-US" dirty="0"/>
              <a:t> before </a:t>
            </a:r>
            <a:r>
              <a:rPr lang="en-US" dirty="0">
                <a:latin typeface="Cambria Math" panose="02040503050406030204" pitchFamily="18" charset="0"/>
                <a:ea typeface="Cambria Math" panose="02040503050406030204" pitchFamily="18" charset="0"/>
              </a:rPr>
              <a:t>B</a:t>
            </a:r>
            <a:r>
              <a:rPr lang="en-US" dirty="0"/>
              <a:t>; but I think it is helpful to now look back at the whole process, thinking about </a:t>
            </a:r>
            <a:r>
              <a:rPr lang="en-US" dirty="0">
                <a:latin typeface="Cambria Math" panose="02040503050406030204" pitchFamily="18" charset="0"/>
                <a:ea typeface="Cambria Math" panose="02040503050406030204" pitchFamily="18" charset="0"/>
              </a:rPr>
              <a:t>B</a:t>
            </a:r>
            <a:r>
              <a:rPr lang="en-US" dirty="0"/>
              <a:t> first, since the description of </a:t>
            </a:r>
            <a:r>
              <a:rPr lang="en-US" dirty="0">
                <a:latin typeface="Cambria Math" panose="02040503050406030204" pitchFamily="18" charset="0"/>
                <a:ea typeface="Cambria Math" panose="02040503050406030204" pitchFamily="18" charset="0"/>
              </a:rPr>
              <a:t>B</a:t>
            </a:r>
            <a:r>
              <a:rPr lang="en-US" dirty="0"/>
              <a:t> does not depend on </a:t>
            </a:r>
            <a:r>
              <a:rPr lang="en-US" dirty="0">
                <a:latin typeface="Cambria Math" panose="02040503050406030204" pitchFamily="18" charset="0"/>
                <a:ea typeface="Cambria Math" panose="02040503050406030204" pitchFamily="18" charset="0"/>
              </a:rPr>
              <a:t>A</a:t>
            </a:r>
          </a:p>
          <a:p>
            <a:r>
              <a:rPr lang="en-US" dirty="0"/>
              <a:t>Once we have constructed </a:t>
            </a:r>
            <a:r>
              <a:rPr lang="en-US" dirty="0">
                <a:latin typeface="Cambria Math" panose="02040503050406030204" pitchFamily="18" charset="0"/>
                <a:ea typeface="Cambria Math" panose="02040503050406030204" pitchFamily="18" charset="0"/>
              </a:rPr>
              <a:t>B</a:t>
            </a:r>
            <a:r>
              <a:rPr lang="en-US" dirty="0"/>
              <a:t>, which does not depend on </a:t>
            </a:r>
            <a:r>
              <a:rPr lang="en-US" dirty="0">
                <a:latin typeface="Cambria Math" panose="02040503050406030204" pitchFamily="18" charset="0"/>
                <a:ea typeface="Cambria Math" panose="02040503050406030204" pitchFamily="18" charset="0"/>
              </a:rPr>
              <a:t>A</a:t>
            </a:r>
            <a:r>
              <a:rPr lang="en-US" dirty="0"/>
              <a:t>, constructing </a:t>
            </a:r>
            <a:r>
              <a:rPr lang="en-US" dirty="0">
                <a:latin typeface="Cambria Math" panose="02040503050406030204" pitchFamily="18" charset="0"/>
                <a:ea typeface="Cambria Math" panose="02040503050406030204" pitchFamily="18" charset="0"/>
              </a:rPr>
              <a:t>A</a:t>
            </a:r>
            <a:r>
              <a:rPr lang="en-US" dirty="0"/>
              <a:t> to produce </a:t>
            </a:r>
            <a:r>
              <a:rPr lang="en-US" dirty="0">
                <a:latin typeface="Cambria Math" panose="02040503050406030204" pitchFamily="18" charset="0"/>
                <a:ea typeface="Cambria Math" panose="02040503050406030204" pitchFamily="18" charset="0"/>
              </a:rPr>
              <a:t>B</a:t>
            </a:r>
            <a:r>
              <a:rPr lang="en-US" dirty="0"/>
              <a:t> should be relatively straightforward (it's just an application of the TM </a:t>
            </a:r>
            <a:r>
              <a:rPr lang="en-US" dirty="0">
                <a:latin typeface="Cambria Math" panose="02040503050406030204" pitchFamily="18" charset="0"/>
                <a:ea typeface="Cambria Math" panose="02040503050406030204" pitchFamily="18" charset="0"/>
              </a:rPr>
              <a:t>Q</a:t>
            </a:r>
            <a:r>
              <a:rPr lang="en-US" dirty="0"/>
              <a:t>)</a:t>
            </a:r>
          </a:p>
        </p:txBody>
      </p:sp>
    </p:spTree>
    <p:extLst>
      <p:ext uri="{BB962C8B-B14F-4D97-AF65-F5344CB8AC3E}">
        <p14:creationId xmlns:p14="http://schemas.microsoft.com/office/powerpoint/2010/main" val="97915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E2AA9-5928-49D3-8D6A-B5C898864310}"/>
              </a:ext>
            </a:extLst>
          </p:cNvPr>
          <p:cNvSpPr>
            <a:spLocks noGrp="1"/>
          </p:cNvSpPr>
          <p:nvPr>
            <p:ph type="title"/>
          </p:nvPr>
        </p:nvSpPr>
        <p:spPr/>
        <p:txBody>
          <a:bodyPr/>
          <a:lstStyle/>
          <a:p>
            <a:r>
              <a:rPr lang="en-US" dirty="0"/>
              <a:t>SELF (part 2)</a:t>
            </a:r>
          </a:p>
        </p:txBody>
      </p:sp>
      <p:sp>
        <p:nvSpPr>
          <p:cNvPr id="3" name="Content Placeholder 2">
            <a:extLst>
              <a:ext uri="{FF2B5EF4-FFF2-40B4-BE49-F238E27FC236}">
                <a16:creationId xmlns:a16="http://schemas.microsoft.com/office/drawing/2014/main" id="{215936A0-ADD4-4AAC-91E7-4797C5CBD05E}"/>
              </a:ext>
            </a:extLst>
          </p:cNvPr>
          <p:cNvSpPr>
            <a:spLocks noGrp="1"/>
          </p:cNvSpPr>
          <p:nvPr>
            <p:ph idx="1"/>
          </p:nvPr>
        </p:nvSpPr>
        <p:spPr/>
        <p:txBody>
          <a:bodyPr>
            <a:normAutofit/>
          </a:bodyPr>
          <a:lstStyle/>
          <a:p>
            <a:r>
              <a:rPr lang="en-US" sz="2400" dirty="0"/>
              <a:t>Recall that </a:t>
            </a:r>
            <a:r>
              <a:rPr lang="en-US" sz="2400" dirty="0">
                <a:latin typeface="Cambria Math" panose="02040503050406030204" pitchFamily="18" charset="0"/>
                <a:ea typeface="Cambria Math" panose="02040503050406030204" pitchFamily="18" charset="0"/>
              </a:rPr>
              <a:t>SELF</a:t>
            </a:r>
            <a:r>
              <a:rPr lang="en-US" sz="2400" dirty="0"/>
              <a:t> runs </a:t>
            </a:r>
            <a:r>
              <a:rPr lang="en-US" sz="2400" dirty="0">
                <a:latin typeface="Cambria Math" panose="02040503050406030204" pitchFamily="18" charset="0"/>
                <a:ea typeface="Cambria Math" panose="02040503050406030204" pitchFamily="18" charset="0"/>
              </a:rPr>
              <a:t>A</a:t>
            </a:r>
            <a:r>
              <a:rPr lang="en-US" sz="2400" dirty="0"/>
              <a:t> first, then </a:t>
            </a:r>
            <a:r>
              <a:rPr lang="en-US" sz="2400" dirty="0">
                <a:latin typeface="Cambria Math" panose="02040503050406030204" pitchFamily="18" charset="0"/>
                <a:ea typeface="Cambria Math" panose="02040503050406030204" pitchFamily="18" charset="0"/>
              </a:rPr>
              <a:t>B</a:t>
            </a:r>
            <a:r>
              <a:rPr lang="en-US" sz="2400" dirty="0"/>
              <a:t>; so, </a:t>
            </a:r>
            <a:r>
              <a:rPr lang="en-US" sz="2400" dirty="0">
                <a:latin typeface="Cambria Math" panose="02040503050406030204" pitchFamily="18" charset="0"/>
                <a:ea typeface="Cambria Math" panose="02040503050406030204" pitchFamily="18" charset="0"/>
              </a:rPr>
              <a:t>SELF</a:t>
            </a:r>
            <a:r>
              <a:rPr lang="en-US" sz="2400" dirty="0"/>
              <a:t> proceeds as follows:</a:t>
            </a:r>
          </a:p>
          <a:p>
            <a:pPr lvl="1"/>
            <a:r>
              <a:rPr lang="en-US" sz="2000" dirty="0"/>
              <a:t>First, </a:t>
            </a:r>
            <a:r>
              <a:rPr lang="en-US" sz="2000" dirty="0">
                <a:latin typeface="Cambria Math" panose="02040503050406030204" pitchFamily="18" charset="0"/>
                <a:ea typeface="Cambria Math" panose="02040503050406030204" pitchFamily="18" charset="0"/>
              </a:rPr>
              <a:t>A</a:t>
            </a:r>
            <a:r>
              <a:rPr lang="en-US" sz="2000" dirty="0"/>
              <a:t> runs, erasing the original tape input and printing </a:t>
            </a:r>
            <a:r>
              <a:rPr lang="en-US" sz="2000" dirty="0">
                <a:latin typeface="Cambria Math" panose="02040503050406030204" pitchFamily="18" charset="0"/>
                <a:ea typeface="Cambria Math" panose="02040503050406030204" pitchFamily="18" charset="0"/>
              </a:rPr>
              <a:t>&lt;B&gt;</a:t>
            </a:r>
            <a:r>
              <a:rPr lang="en-US" sz="2000" dirty="0"/>
              <a:t> on the tape</a:t>
            </a:r>
          </a:p>
          <a:p>
            <a:pPr lvl="1"/>
            <a:r>
              <a:rPr lang="en-US" sz="2000" dirty="0"/>
              <a:t>Then </a:t>
            </a:r>
            <a:r>
              <a:rPr lang="en-US" sz="2000" dirty="0">
                <a:latin typeface="Cambria Math" panose="02040503050406030204" pitchFamily="18" charset="0"/>
                <a:ea typeface="Cambria Math" panose="02040503050406030204" pitchFamily="18" charset="0"/>
              </a:rPr>
              <a:t>B</a:t>
            </a:r>
            <a:r>
              <a:rPr lang="en-US" sz="2000" dirty="0"/>
              <a:t> runs, processing its input, which is </a:t>
            </a:r>
            <a:r>
              <a:rPr lang="en-US" sz="2000" dirty="0">
                <a:latin typeface="Cambria Math" panose="02040503050406030204" pitchFamily="18" charset="0"/>
                <a:ea typeface="Cambria Math" panose="02040503050406030204" pitchFamily="18" charset="0"/>
              </a:rPr>
              <a:t>&lt;B&gt;</a:t>
            </a:r>
          </a:p>
          <a:p>
            <a:pPr lvl="1"/>
            <a:r>
              <a:rPr lang="en-US" sz="2000" dirty="0">
                <a:latin typeface="Cambria Math" panose="02040503050406030204" pitchFamily="18" charset="0"/>
                <a:ea typeface="Cambria Math" panose="02040503050406030204" pitchFamily="18" charset="0"/>
              </a:rPr>
              <a:t>B</a:t>
            </a:r>
            <a:r>
              <a:rPr lang="en-US" sz="2000" dirty="0"/>
              <a:t> computes </a:t>
            </a:r>
            <a:r>
              <a:rPr lang="en-US" sz="2000" dirty="0">
                <a:latin typeface="Cambria Math" panose="02040503050406030204" pitchFamily="18" charset="0"/>
                <a:ea typeface="Cambria Math" panose="02040503050406030204" pitchFamily="18" charset="0"/>
              </a:rPr>
              <a:t>q(&lt;B&gt;) = &lt;A&gt;</a:t>
            </a:r>
            <a:r>
              <a:rPr lang="en-US" sz="2000" dirty="0"/>
              <a:t> and combines the result with </a:t>
            </a:r>
            <a:r>
              <a:rPr lang="en-US" sz="2000" dirty="0">
                <a:latin typeface="Cambria Math" panose="02040503050406030204" pitchFamily="18" charset="0"/>
                <a:ea typeface="Cambria Math" panose="02040503050406030204" pitchFamily="18" charset="0"/>
              </a:rPr>
              <a:t>&lt;B&gt;</a:t>
            </a:r>
            <a:r>
              <a:rPr lang="en-US" sz="2000" dirty="0"/>
              <a:t>, producing </a:t>
            </a:r>
            <a:r>
              <a:rPr lang="en-US" sz="2000" dirty="0">
                <a:latin typeface="Cambria Math" panose="02040503050406030204" pitchFamily="18" charset="0"/>
                <a:ea typeface="Cambria Math" panose="02040503050406030204" pitchFamily="18" charset="0"/>
              </a:rPr>
              <a:t>&lt;AB&gt; = &lt;SELF&gt;</a:t>
            </a:r>
          </a:p>
          <a:p>
            <a:pPr lvl="1"/>
            <a:r>
              <a:rPr lang="en-US" sz="2000" dirty="0">
                <a:latin typeface="Cambria Math" panose="02040503050406030204" pitchFamily="18" charset="0"/>
                <a:ea typeface="Cambria Math" panose="02040503050406030204" pitchFamily="18" charset="0"/>
              </a:rPr>
              <a:t>B</a:t>
            </a:r>
            <a:r>
              <a:rPr lang="en-US" sz="2000" dirty="0"/>
              <a:t> erases the tape and outputs </a:t>
            </a:r>
            <a:r>
              <a:rPr lang="en-US" sz="2000" dirty="0">
                <a:latin typeface="Cambria Math" panose="02040503050406030204" pitchFamily="18" charset="0"/>
                <a:ea typeface="Cambria Math" panose="02040503050406030204" pitchFamily="18" charset="0"/>
              </a:rPr>
              <a:t>&lt;SELF&gt;</a:t>
            </a:r>
          </a:p>
          <a:p>
            <a:r>
              <a:rPr lang="en-US" sz="2400" dirty="0"/>
              <a:t>The figure below helps to explain how </a:t>
            </a:r>
            <a:r>
              <a:rPr lang="en-US" sz="2400" dirty="0">
                <a:latin typeface="Cambria Math" panose="02040503050406030204" pitchFamily="18" charset="0"/>
                <a:ea typeface="Cambria Math" panose="02040503050406030204" pitchFamily="18" charset="0"/>
              </a:rPr>
              <a:t>SELF</a:t>
            </a:r>
            <a:r>
              <a:rPr lang="en-US" sz="2400" dirty="0"/>
              <a:t> works:</a:t>
            </a:r>
          </a:p>
        </p:txBody>
      </p:sp>
      <p:pic>
        <p:nvPicPr>
          <p:cNvPr id="5" name="Picture 4">
            <a:extLst>
              <a:ext uri="{FF2B5EF4-FFF2-40B4-BE49-F238E27FC236}">
                <a16:creationId xmlns:a16="http://schemas.microsoft.com/office/drawing/2014/main" id="{A5338393-A25E-49D4-8BB4-F196008A83CF}"/>
              </a:ext>
            </a:extLst>
          </p:cNvPr>
          <p:cNvPicPr>
            <a:picLocks noChangeAspect="1"/>
          </p:cNvPicPr>
          <p:nvPr/>
        </p:nvPicPr>
        <p:blipFill>
          <a:blip r:embed="rId2"/>
          <a:stretch>
            <a:fillRect/>
          </a:stretch>
        </p:blipFill>
        <p:spPr>
          <a:xfrm>
            <a:off x="3652496" y="4328855"/>
            <a:ext cx="4887007" cy="1848108"/>
          </a:xfrm>
          <a:prstGeom prst="rect">
            <a:avLst/>
          </a:prstGeom>
        </p:spPr>
      </p:pic>
    </p:spTree>
    <p:extLst>
      <p:ext uri="{BB962C8B-B14F-4D97-AF65-F5344CB8AC3E}">
        <p14:creationId xmlns:p14="http://schemas.microsoft.com/office/powerpoint/2010/main" val="1476480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EAC3-8792-4B3E-A9DF-1A09817275BE}"/>
              </a:ext>
            </a:extLst>
          </p:cNvPr>
          <p:cNvSpPr>
            <a:spLocks noGrp="1"/>
          </p:cNvSpPr>
          <p:nvPr>
            <p:ph type="title"/>
          </p:nvPr>
        </p:nvSpPr>
        <p:spPr/>
        <p:txBody>
          <a:bodyPr/>
          <a:lstStyle/>
          <a:p>
            <a:r>
              <a:rPr lang="en-US" dirty="0"/>
              <a:t>Quines</a:t>
            </a:r>
          </a:p>
        </p:txBody>
      </p:sp>
      <p:sp>
        <p:nvSpPr>
          <p:cNvPr id="3" name="Content Placeholder 2">
            <a:extLst>
              <a:ext uri="{FF2B5EF4-FFF2-40B4-BE49-F238E27FC236}">
                <a16:creationId xmlns:a16="http://schemas.microsoft.com/office/drawing/2014/main" id="{8C775042-52D9-44B8-96F0-913013FF850F}"/>
              </a:ext>
            </a:extLst>
          </p:cNvPr>
          <p:cNvSpPr>
            <a:spLocks noGrp="1"/>
          </p:cNvSpPr>
          <p:nvPr>
            <p:ph idx="1"/>
          </p:nvPr>
        </p:nvSpPr>
        <p:spPr/>
        <p:txBody>
          <a:bodyPr>
            <a:normAutofit fontScale="70000" lnSpcReduction="20000"/>
          </a:bodyPr>
          <a:lstStyle/>
          <a:p>
            <a:r>
              <a:rPr lang="en-US" dirty="0"/>
              <a:t>The Turing machine SELF is related to a concept in programming called a </a:t>
            </a:r>
            <a:r>
              <a:rPr lang="en-US" i="1" dirty="0"/>
              <a:t>quine</a:t>
            </a:r>
            <a:r>
              <a:rPr lang="en-US" dirty="0"/>
              <a:t> (not mentioned in the book, although it is related to Exercise 6.1) </a:t>
            </a:r>
            <a:endParaRPr lang="en-US" i="1" dirty="0"/>
          </a:p>
          <a:p>
            <a:r>
              <a:rPr lang="en-US" dirty="0"/>
              <a:t>From Wikipedia: "A quine is a computer program which takes no input and produces a copy of its own source code as its only output."</a:t>
            </a:r>
          </a:p>
          <a:p>
            <a:r>
              <a:rPr lang="en-US" dirty="0"/>
              <a:t>It may be a fun exercise to try to create a quine in the programming language of your choice (but I decided not to make this a homework question)!</a:t>
            </a:r>
          </a:p>
          <a:p>
            <a:pPr lvl="1"/>
            <a:r>
              <a:rPr lang="en-US" dirty="0"/>
              <a:t>As far as I know, quines are possible in all modern programming languages, but it is easier to create one in some languages than others</a:t>
            </a:r>
          </a:p>
          <a:p>
            <a:pPr lvl="1"/>
            <a:r>
              <a:rPr lang="en-US" dirty="0"/>
              <a:t>Note that the program is not allowed to examine its source code file (that would generally be considered cheating, since that would be considered input)</a:t>
            </a:r>
          </a:p>
          <a:p>
            <a:pPr lvl="1"/>
            <a:r>
              <a:rPr lang="en-US" dirty="0"/>
              <a:t>Complications of producing quines include dealing with newline characters and quotes appropriately</a:t>
            </a:r>
          </a:p>
          <a:p>
            <a:pPr lvl="1"/>
            <a:r>
              <a:rPr lang="en-US" dirty="0"/>
              <a:t>When I tried (not recently), I found it was much simpler in standard C than in proper C++ or Python (which is not to say that it was easy in standard C – it wasn't)</a:t>
            </a:r>
          </a:p>
          <a:p>
            <a:pPr lvl="1"/>
            <a:r>
              <a:rPr lang="en-US" dirty="0"/>
              <a:t>I only successfully did it in standard C, but you can search for solutions in various languages</a:t>
            </a:r>
          </a:p>
          <a:p>
            <a:pPr lvl="1"/>
            <a:r>
              <a:rPr lang="en-US" dirty="0"/>
              <a:t>In C, you can use a "printf" statement with "%c" format specifiers, and fill in integer ASCII values to deal with special characters (this is not a full solution, but perhaps a helpful hint)</a:t>
            </a:r>
          </a:p>
        </p:txBody>
      </p:sp>
    </p:spTree>
    <p:extLst>
      <p:ext uri="{BB962C8B-B14F-4D97-AF65-F5344CB8AC3E}">
        <p14:creationId xmlns:p14="http://schemas.microsoft.com/office/powerpoint/2010/main" val="2806014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C2D4-4557-42EA-AB6B-8FBBC401AA8D}"/>
              </a:ext>
            </a:extLst>
          </p:cNvPr>
          <p:cNvSpPr>
            <a:spLocks noGrp="1"/>
          </p:cNvSpPr>
          <p:nvPr>
            <p:ph type="title"/>
          </p:nvPr>
        </p:nvSpPr>
        <p:spPr/>
        <p:txBody>
          <a:bodyPr/>
          <a:lstStyle/>
          <a:p>
            <a:r>
              <a:rPr lang="en-US" dirty="0"/>
              <a:t>Brief History of the Recursion Theorem</a:t>
            </a:r>
          </a:p>
        </p:txBody>
      </p:sp>
      <p:sp>
        <p:nvSpPr>
          <p:cNvPr id="3" name="Content Placeholder 2">
            <a:extLst>
              <a:ext uri="{FF2B5EF4-FFF2-40B4-BE49-F238E27FC236}">
                <a16:creationId xmlns:a16="http://schemas.microsoft.com/office/drawing/2014/main" id="{363A1383-88CA-4C8E-AD25-3E7F9E23A9AE}"/>
              </a:ext>
            </a:extLst>
          </p:cNvPr>
          <p:cNvSpPr>
            <a:spLocks noGrp="1"/>
          </p:cNvSpPr>
          <p:nvPr>
            <p:ph idx="1"/>
          </p:nvPr>
        </p:nvSpPr>
        <p:spPr/>
        <p:txBody>
          <a:bodyPr>
            <a:normAutofit fontScale="70000" lnSpcReduction="20000"/>
          </a:bodyPr>
          <a:lstStyle/>
          <a:p>
            <a:r>
              <a:rPr lang="en-US" dirty="0"/>
              <a:t>Before stating the recursion theorem, there are a few points I want to make</a:t>
            </a:r>
          </a:p>
          <a:p>
            <a:pPr lvl="1"/>
            <a:r>
              <a:rPr lang="en-US" dirty="0"/>
              <a:t>I believe that the textbook's proof of the recursion something is proving something more general than what the theorem states (but, both things are true, and the proved result implies what the theorem states)</a:t>
            </a:r>
          </a:p>
          <a:p>
            <a:pPr lvl="1"/>
            <a:r>
              <a:rPr lang="en-US" dirty="0"/>
              <a:t>Later in the section, they present a "fixed-point version of the recursion theorem", and they prove it using what they previously proved for the first version</a:t>
            </a:r>
          </a:p>
          <a:p>
            <a:pPr lvl="1"/>
            <a:r>
              <a:rPr lang="en-US" dirty="0"/>
              <a:t>I believe that the fixed-point formulation of the recursion theorem states something that is conceptually similar to what the first version states (we'll discuss this later)</a:t>
            </a:r>
          </a:p>
          <a:p>
            <a:r>
              <a:rPr lang="en-US" dirty="0"/>
              <a:t>The Arora and Barak book does not mention the recursion theorem; the Papadimitriou book mentions it in a note at the end of a chapter, matching our textbook's fixed-point version</a:t>
            </a:r>
          </a:p>
          <a:p>
            <a:r>
              <a:rPr lang="en-US" dirty="0"/>
              <a:t>Based on other sources, the recursion theorem was first proven by Kleene in 1938 (just a couple of years after Turing invented the concept of a Turing machine)</a:t>
            </a:r>
          </a:p>
          <a:p>
            <a:pPr lvl="1"/>
            <a:r>
              <a:rPr lang="en-US" dirty="0"/>
              <a:t>Some sources refer to the recursion theorem as </a:t>
            </a:r>
            <a:r>
              <a:rPr lang="en-US" i="1" dirty="0"/>
              <a:t>Kleene's recursion theorem</a:t>
            </a:r>
          </a:p>
          <a:p>
            <a:pPr lvl="1"/>
            <a:r>
              <a:rPr lang="en-US" dirty="0"/>
              <a:t>Wikipedia refers to the theorem as Kleene's second recursion theorem</a:t>
            </a:r>
          </a:p>
          <a:p>
            <a:pPr lvl="2"/>
            <a:r>
              <a:rPr lang="en-US" sz="2100" dirty="0"/>
              <a:t>The Wikipedia article also explains what they call Kleene's first recursion theorem, but that is less relevant to us</a:t>
            </a:r>
          </a:p>
          <a:p>
            <a:pPr lvl="2"/>
            <a:r>
              <a:rPr lang="en-US" sz="2100" dirty="0"/>
              <a:t>The same article also discusses </a:t>
            </a:r>
            <a:r>
              <a:rPr lang="en-US" sz="2100" i="1" dirty="0"/>
              <a:t>Rogers's fixed-point theorem</a:t>
            </a:r>
            <a:r>
              <a:rPr lang="en-US" sz="2100" dirty="0"/>
              <a:t>, which they describe as a simpler version of Kleene's second recursion theorem; this matches what our textbook calls the fixed-point version of the recursion theorem</a:t>
            </a:r>
          </a:p>
          <a:p>
            <a:pPr lvl="2"/>
            <a:r>
              <a:rPr lang="en-US" sz="2100" dirty="0"/>
              <a:t>The article cites Jones and briefly relates Kleene's second recursion theorem to reflexive, or reflective, programming, which refers to the ability of a program to "examine, introspect, and modify its own structure and behavior"</a:t>
            </a:r>
          </a:p>
        </p:txBody>
      </p:sp>
    </p:spTree>
    <p:extLst>
      <p:ext uri="{BB962C8B-B14F-4D97-AF65-F5344CB8AC3E}">
        <p14:creationId xmlns:p14="http://schemas.microsoft.com/office/powerpoint/2010/main" val="3554164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421A2-1D37-41A8-84FB-07A9085D893E}"/>
              </a:ext>
            </a:extLst>
          </p:cNvPr>
          <p:cNvSpPr>
            <a:spLocks noGrp="1"/>
          </p:cNvSpPr>
          <p:nvPr>
            <p:ph type="title"/>
          </p:nvPr>
        </p:nvSpPr>
        <p:spPr/>
        <p:txBody>
          <a:bodyPr/>
          <a:lstStyle/>
          <a:p>
            <a:r>
              <a:rPr lang="en-US" dirty="0"/>
              <a:t>What the Recursion Theorem States</a:t>
            </a:r>
          </a:p>
        </p:txBody>
      </p:sp>
      <p:sp>
        <p:nvSpPr>
          <p:cNvPr id="3" name="Content Placeholder 2">
            <a:extLst>
              <a:ext uri="{FF2B5EF4-FFF2-40B4-BE49-F238E27FC236}">
                <a16:creationId xmlns:a16="http://schemas.microsoft.com/office/drawing/2014/main" id="{6F440E75-27C3-4701-816F-B40F32AEAD8E}"/>
              </a:ext>
            </a:extLst>
          </p:cNvPr>
          <p:cNvSpPr>
            <a:spLocks noGrp="1"/>
          </p:cNvSpPr>
          <p:nvPr>
            <p:ph idx="1"/>
          </p:nvPr>
        </p:nvSpPr>
        <p:spPr/>
        <p:txBody>
          <a:bodyPr>
            <a:normAutofit fontScale="70000" lnSpcReduction="20000"/>
          </a:bodyPr>
          <a:lstStyle/>
          <a:p>
            <a:r>
              <a:rPr lang="en-US" dirty="0"/>
              <a:t>The </a:t>
            </a:r>
            <a:r>
              <a:rPr lang="en-US" b="1" dirty="0"/>
              <a:t>recursion theorem</a:t>
            </a:r>
            <a:r>
              <a:rPr lang="en-US" dirty="0"/>
              <a:t>, Theorem 6.3 in the textbook, states (I am keeping the textbook's wording exactly as is, but modifying the indentation):</a:t>
            </a:r>
          </a:p>
          <a:p>
            <a:pPr marL="457200" lvl="1" indent="0">
              <a:buNone/>
            </a:pPr>
            <a:r>
              <a:rPr lang="en-US" dirty="0"/>
              <a:t>"Let T be a Turing machine that computes a function </a:t>
            </a:r>
            <a:r>
              <a:rPr lang="en-US" dirty="0">
                <a:latin typeface="Cambria Math" panose="02040503050406030204" pitchFamily="18" charset="0"/>
                <a:ea typeface="Cambria Math" panose="02040503050406030204" pitchFamily="18" charset="0"/>
              </a:rPr>
              <a:t>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t>. There is a Turing machine </a:t>
            </a:r>
            <a:r>
              <a:rPr lang="en-US" dirty="0">
                <a:latin typeface="Cambria Math" panose="02040503050406030204" pitchFamily="18" charset="0"/>
                <a:ea typeface="Cambria Math" panose="02040503050406030204" pitchFamily="18" charset="0"/>
              </a:rPr>
              <a:t>R</a:t>
            </a:r>
            <a:r>
              <a:rPr lang="en-US" dirty="0"/>
              <a:t> that computes a function </a:t>
            </a:r>
            <a:r>
              <a:rPr lang="en-US" dirty="0">
                <a:latin typeface="Cambria Math" panose="02040503050406030204" pitchFamily="18" charset="0"/>
                <a:ea typeface="Cambria Math" panose="02040503050406030204" pitchFamily="18" charset="0"/>
              </a:rPr>
              <a:t>r: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t>, where for every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r(w) = t(&lt;R&gt;, w)</a:t>
            </a:r>
            <a:r>
              <a:rPr lang="en-US" dirty="0"/>
              <a:t>."</a:t>
            </a:r>
          </a:p>
          <a:p>
            <a:r>
              <a:rPr lang="en-US" dirty="0"/>
              <a:t>Let's discuss the meaning of this theorem, as stated:</a:t>
            </a:r>
          </a:p>
          <a:p>
            <a:pPr lvl="1"/>
            <a:r>
              <a:rPr lang="en-US" dirty="0"/>
              <a:t>We start with a TM, </a:t>
            </a:r>
            <a:r>
              <a:rPr lang="en-US" dirty="0">
                <a:latin typeface="Cambria Math" panose="02040503050406030204" pitchFamily="18" charset="0"/>
                <a:ea typeface="Cambria Math" panose="02040503050406030204" pitchFamily="18" charset="0"/>
              </a:rPr>
              <a:t>T</a:t>
            </a:r>
            <a:r>
              <a:rPr lang="en-US" dirty="0"/>
              <a:t>, that accepts two parameters as input</a:t>
            </a:r>
          </a:p>
          <a:p>
            <a:pPr lvl="1"/>
            <a:r>
              <a:rPr lang="en-US" dirty="0"/>
              <a:t>The first parameter does not necessarily have to be the encoding of another TM, but it can be, and we will generally think of it this way</a:t>
            </a:r>
          </a:p>
          <a:p>
            <a:pPr lvl="1"/>
            <a:r>
              <a:rPr lang="en-US" dirty="0"/>
              <a:t>So, the first parameter of </a:t>
            </a:r>
            <a:r>
              <a:rPr lang="en-US" dirty="0">
                <a:latin typeface="Cambria Math" panose="02040503050406030204" pitchFamily="18" charset="0"/>
                <a:ea typeface="Cambria Math" panose="02040503050406030204" pitchFamily="18" charset="0"/>
              </a:rPr>
              <a:t>T</a:t>
            </a:r>
            <a:r>
              <a:rPr lang="en-US" dirty="0"/>
              <a:t> represents a TM, </a:t>
            </a:r>
            <a:r>
              <a:rPr lang="en-US" dirty="0">
                <a:latin typeface="Cambria Math" panose="02040503050406030204" pitchFamily="18" charset="0"/>
                <a:ea typeface="Cambria Math" panose="02040503050406030204" pitchFamily="18" charset="0"/>
              </a:rPr>
              <a:t>M</a:t>
            </a:r>
            <a:r>
              <a:rPr lang="en-US" dirty="0"/>
              <a:t>, encoded as </a:t>
            </a:r>
            <a:r>
              <a:rPr lang="en-US" dirty="0">
                <a:latin typeface="Cambria Math" panose="02040503050406030204" pitchFamily="18" charset="0"/>
                <a:ea typeface="Cambria Math" panose="02040503050406030204" pitchFamily="18" charset="0"/>
              </a:rPr>
              <a:t>&lt;M&gt;</a:t>
            </a:r>
            <a:r>
              <a:rPr lang="en-US" dirty="0"/>
              <a:t>, and the second input is </a:t>
            </a:r>
            <a:r>
              <a:rPr lang="en-US" dirty="0">
                <a:latin typeface="Cambria Math" panose="02040503050406030204" pitchFamily="18" charset="0"/>
                <a:ea typeface="Cambria Math" panose="02040503050406030204" pitchFamily="18" charset="0"/>
              </a:rPr>
              <a:t>w</a:t>
            </a:r>
          </a:p>
          <a:p>
            <a:pPr lvl="1"/>
            <a:r>
              <a:rPr lang="en-US" dirty="0"/>
              <a:t>Based on the input </a:t>
            </a:r>
            <a:r>
              <a:rPr lang="en-US" dirty="0">
                <a:latin typeface="Cambria Math" panose="02040503050406030204" pitchFamily="18" charset="0"/>
                <a:ea typeface="Cambria Math" panose="02040503050406030204" pitchFamily="18" charset="0"/>
              </a:rPr>
              <a:t>(&lt;M&gt;, w)</a:t>
            </a:r>
            <a:r>
              <a:rPr lang="en-US" dirty="0"/>
              <a:t>, </a:t>
            </a:r>
            <a:r>
              <a:rPr lang="en-US" dirty="0">
                <a:latin typeface="Cambria Math" panose="02040503050406030204" pitchFamily="18" charset="0"/>
                <a:ea typeface="Cambria Math" panose="02040503050406030204" pitchFamily="18" charset="0"/>
              </a:rPr>
              <a:t>T</a:t>
            </a:r>
            <a:r>
              <a:rPr lang="en-US" dirty="0"/>
              <a:t> computes some output, say </a:t>
            </a:r>
            <a:r>
              <a:rPr lang="en-US" dirty="0">
                <a:latin typeface="Cambria Math" panose="02040503050406030204" pitchFamily="18" charset="0"/>
                <a:ea typeface="Cambria Math" panose="02040503050406030204" pitchFamily="18" charset="0"/>
              </a:rPr>
              <a:t>o</a:t>
            </a:r>
          </a:p>
          <a:p>
            <a:pPr lvl="1"/>
            <a:r>
              <a:rPr lang="en-US" dirty="0"/>
              <a:t>Note that </a:t>
            </a:r>
            <a:r>
              <a:rPr lang="en-US" dirty="0">
                <a:latin typeface="Cambria Math" panose="02040503050406030204" pitchFamily="18" charset="0"/>
                <a:ea typeface="Cambria Math" panose="02040503050406030204" pitchFamily="18" charset="0"/>
              </a:rPr>
              <a:t>o</a:t>
            </a:r>
            <a:r>
              <a:rPr lang="en-US" dirty="0"/>
              <a:t> does not have to be related to a simulation of </a:t>
            </a:r>
            <a:r>
              <a:rPr lang="en-US" dirty="0">
                <a:latin typeface="Cambria Math" panose="02040503050406030204" pitchFamily="18" charset="0"/>
                <a:ea typeface="Cambria Math" panose="02040503050406030204" pitchFamily="18" charset="0"/>
              </a:rPr>
              <a:t>&lt;M&gt;</a:t>
            </a:r>
            <a:r>
              <a:rPr lang="en-US" dirty="0"/>
              <a:t> on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T</a:t>
            </a:r>
            <a:r>
              <a:rPr lang="en-US" dirty="0"/>
              <a:t> can compute however it wants with </a:t>
            </a:r>
            <a:r>
              <a:rPr lang="en-US" dirty="0">
                <a:latin typeface="Cambria Math" panose="02040503050406030204" pitchFamily="18" charset="0"/>
                <a:ea typeface="Cambria Math" panose="02040503050406030204" pitchFamily="18" charset="0"/>
              </a:rPr>
              <a:t>(&lt;M&gt;, w)</a:t>
            </a:r>
            <a:r>
              <a:rPr lang="en-US" dirty="0"/>
              <a:t> to compute </a:t>
            </a:r>
            <a:r>
              <a:rPr lang="en-US" dirty="0">
                <a:latin typeface="Cambria Math" panose="02040503050406030204" pitchFamily="18" charset="0"/>
                <a:ea typeface="Cambria Math" panose="02040503050406030204" pitchFamily="18" charset="0"/>
              </a:rPr>
              <a:t>o</a:t>
            </a:r>
          </a:p>
          <a:p>
            <a:pPr lvl="1"/>
            <a:r>
              <a:rPr lang="en-US" dirty="0"/>
              <a:t>The recursion theorem tells us that for any such </a:t>
            </a:r>
            <a:r>
              <a:rPr lang="en-US" dirty="0">
                <a:latin typeface="Cambria Math" panose="02040503050406030204" pitchFamily="18" charset="0"/>
                <a:ea typeface="Cambria Math" panose="02040503050406030204" pitchFamily="18" charset="0"/>
              </a:rPr>
              <a:t>T</a:t>
            </a:r>
            <a:r>
              <a:rPr lang="en-US" dirty="0"/>
              <a:t>, there is some other TM, </a:t>
            </a:r>
            <a:r>
              <a:rPr lang="en-US" dirty="0">
                <a:latin typeface="Cambria Math" panose="02040503050406030204" pitchFamily="18" charset="0"/>
                <a:ea typeface="Cambria Math" panose="02040503050406030204" pitchFamily="18" charset="0"/>
              </a:rPr>
              <a:t>R</a:t>
            </a:r>
            <a:r>
              <a:rPr lang="en-US" dirty="0"/>
              <a:t>, such that </a:t>
            </a:r>
            <a:r>
              <a:rPr lang="en-US" dirty="0">
                <a:latin typeface="Cambria Math" panose="02040503050406030204" pitchFamily="18" charset="0"/>
                <a:ea typeface="Cambria Math" panose="02040503050406030204" pitchFamily="18" charset="0"/>
              </a:rPr>
              <a:t>R</a:t>
            </a:r>
            <a:r>
              <a:rPr lang="en-US" dirty="0"/>
              <a:t> applied input </a:t>
            </a:r>
            <a:r>
              <a:rPr lang="en-US" dirty="0">
                <a:latin typeface="Cambria Math" panose="02040503050406030204" pitchFamily="18" charset="0"/>
                <a:ea typeface="Cambria Math" panose="02040503050406030204" pitchFamily="18" charset="0"/>
              </a:rPr>
              <a:t>w</a:t>
            </a:r>
            <a:r>
              <a:rPr lang="en-US" dirty="0"/>
              <a:t> computes the same thing as </a:t>
            </a:r>
            <a:r>
              <a:rPr lang="en-US" dirty="0">
                <a:latin typeface="Cambria Math" panose="02040503050406030204" pitchFamily="18" charset="0"/>
                <a:ea typeface="Cambria Math" panose="02040503050406030204" pitchFamily="18" charset="0"/>
              </a:rPr>
              <a:t>T</a:t>
            </a:r>
            <a:r>
              <a:rPr lang="en-US" dirty="0"/>
              <a:t> applied to </a:t>
            </a:r>
            <a:r>
              <a:rPr lang="en-US" dirty="0">
                <a:latin typeface="Cambria Math" panose="02040503050406030204" pitchFamily="18" charset="0"/>
                <a:ea typeface="Cambria Math" panose="02040503050406030204" pitchFamily="18" charset="0"/>
              </a:rPr>
              <a:t>(&lt;R&gt;, w)</a:t>
            </a:r>
          </a:p>
          <a:p>
            <a:pPr lvl="1"/>
            <a:r>
              <a:rPr lang="en-US" dirty="0"/>
              <a:t>Although </a:t>
            </a:r>
            <a:r>
              <a:rPr lang="en-US" dirty="0">
                <a:latin typeface="Cambria Math" panose="02040503050406030204" pitchFamily="18" charset="0"/>
                <a:ea typeface="Cambria Math" panose="02040503050406030204" pitchFamily="18" charset="0"/>
              </a:rPr>
              <a:t>R</a:t>
            </a:r>
            <a:r>
              <a:rPr lang="en-US" dirty="0"/>
              <a:t> does not start with access to its own encoding (the initial input on its tape is just </a:t>
            </a:r>
            <a:r>
              <a:rPr lang="en-US" dirty="0">
                <a:latin typeface="Cambria Math" panose="02040503050406030204" pitchFamily="18" charset="0"/>
                <a:ea typeface="Cambria Math" panose="02040503050406030204" pitchFamily="18" charset="0"/>
              </a:rPr>
              <a:t>w</a:t>
            </a:r>
            <a:r>
              <a:rPr lang="en-US" dirty="0"/>
              <a:t>), it computes the same thing as </a:t>
            </a:r>
            <a:r>
              <a:rPr lang="en-US" dirty="0">
                <a:latin typeface="Cambria Math" panose="02040503050406030204" pitchFamily="18" charset="0"/>
                <a:ea typeface="Cambria Math" panose="02040503050406030204" pitchFamily="18" charset="0"/>
              </a:rPr>
              <a:t>T</a:t>
            </a:r>
            <a:r>
              <a:rPr lang="en-US" dirty="0"/>
              <a:t> when </a:t>
            </a:r>
            <a:r>
              <a:rPr lang="en-US" dirty="0">
                <a:latin typeface="Cambria Math" panose="02040503050406030204" pitchFamily="18" charset="0"/>
                <a:ea typeface="Cambria Math" panose="02040503050406030204" pitchFamily="18" charset="0"/>
              </a:rPr>
              <a:t>T</a:t>
            </a:r>
            <a:r>
              <a:rPr lang="en-US" dirty="0"/>
              <a:t>'s original input includes </a:t>
            </a:r>
            <a:r>
              <a:rPr lang="en-US" dirty="0">
                <a:latin typeface="Cambria Math" panose="02040503050406030204" pitchFamily="18" charset="0"/>
                <a:ea typeface="Cambria Math" panose="02040503050406030204" pitchFamily="18" charset="0"/>
              </a:rPr>
              <a:t>&lt;R&gt;</a:t>
            </a:r>
            <a:r>
              <a:rPr lang="en-US" dirty="0"/>
              <a:t> as well as </a:t>
            </a:r>
            <a:r>
              <a:rPr lang="en-US" dirty="0">
                <a:latin typeface="Cambria Math" panose="02040503050406030204" pitchFamily="18" charset="0"/>
                <a:ea typeface="Cambria Math" panose="02040503050406030204" pitchFamily="18" charset="0"/>
              </a:rPr>
              <a:t>w</a:t>
            </a:r>
          </a:p>
          <a:p>
            <a:pPr lvl="1"/>
            <a:r>
              <a:rPr lang="en-US" dirty="0"/>
              <a:t>Note that the recursion theorem as stated does not tell us that for every </a:t>
            </a:r>
            <a:r>
              <a:rPr lang="en-US" dirty="0">
                <a:latin typeface="Cambria Math" panose="02040503050406030204" pitchFamily="18" charset="0"/>
                <a:ea typeface="Cambria Math" panose="02040503050406030204" pitchFamily="18" charset="0"/>
              </a:rPr>
              <a:t>R,</a:t>
            </a:r>
            <a:r>
              <a:rPr lang="en-US" dirty="0"/>
              <a:t> there is some equivalent; rather, it tells us that for every such </a:t>
            </a:r>
            <a:r>
              <a:rPr lang="en-US" dirty="0">
                <a:latin typeface="Cambria Math" panose="02040503050406030204" pitchFamily="18" charset="0"/>
                <a:ea typeface="Cambria Math" panose="02040503050406030204" pitchFamily="18" charset="0"/>
              </a:rPr>
              <a:t>T</a:t>
            </a:r>
            <a:r>
              <a:rPr lang="en-US" dirty="0"/>
              <a:t> that takes two inputs, there exists some </a:t>
            </a:r>
            <a:r>
              <a:rPr lang="en-US" dirty="0">
                <a:latin typeface="Cambria Math" panose="02040503050406030204" pitchFamily="18" charset="0"/>
                <a:ea typeface="Cambria Math" panose="02040503050406030204" pitchFamily="18" charset="0"/>
              </a:rPr>
              <a:t>R</a:t>
            </a:r>
            <a:r>
              <a:rPr lang="en-US" dirty="0"/>
              <a:t> for which this is true</a:t>
            </a:r>
          </a:p>
        </p:txBody>
      </p:sp>
    </p:spTree>
    <p:extLst>
      <p:ext uri="{BB962C8B-B14F-4D97-AF65-F5344CB8AC3E}">
        <p14:creationId xmlns:p14="http://schemas.microsoft.com/office/powerpoint/2010/main" val="1670069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A39B7-C0A8-4C35-8158-D65DAFD57F11}"/>
              </a:ext>
            </a:extLst>
          </p:cNvPr>
          <p:cNvSpPr>
            <a:spLocks noGrp="1"/>
          </p:cNvSpPr>
          <p:nvPr>
            <p:ph type="title"/>
          </p:nvPr>
        </p:nvSpPr>
        <p:spPr/>
        <p:txBody>
          <a:bodyPr/>
          <a:lstStyle/>
          <a:p>
            <a:r>
              <a:rPr lang="en-US" dirty="0"/>
              <a:t>What the Textbook Proves</a:t>
            </a:r>
          </a:p>
        </p:txBody>
      </p:sp>
      <p:sp>
        <p:nvSpPr>
          <p:cNvPr id="3" name="Content Placeholder 2">
            <a:extLst>
              <a:ext uri="{FF2B5EF4-FFF2-40B4-BE49-F238E27FC236}">
                <a16:creationId xmlns:a16="http://schemas.microsoft.com/office/drawing/2014/main" id="{1E88BFA7-7B26-4165-975C-AF718B14C44E}"/>
              </a:ext>
            </a:extLst>
          </p:cNvPr>
          <p:cNvSpPr>
            <a:spLocks noGrp="1"/>
          </p:cNvSpPr>
          <p:nvPr>
            <p:ph idx="1"/>
          </p:nvPr>
        </p:nvSpPr>
        <p:spPr/>
        <p:txBody>
          <a:bodyPr>
            <a:normAutofit fontScale="70000" lnSpcReduction="20000"/>
          </a:bodyPr>
          <a:lstStyle/>
          <a:p>
            <a:r>
              <a:rPr lang="en-US" dirty="0"/>
              <a:t>I believe that the proof, which is short, proves the following (the wording here is my own):</a:t>
            </a:r>
          </a:p>
          <a:p>
            <a:pPr lvl="1"/>
            <a:r>
              <a:rPr lang="en-US" dirty="0"/>
              <a:t>Consider any Turing machine </a:t>
            </a:r>
            <a:r>
              <a:rPr lang="en-US" dirty="0">
                <a:latin typeface="Cambria Math" panose="02040503050406030204" pitchFamily="18" charset="0"/>
                <a:ea typeface="Cambria Math" panose="02040503050406030204" pitchFamily="18" charset="0"/>
              </a:rPr>
              <a:t>T</a:t>
            </a:r>
            <a:r>
              <a:rPr lang="en-US" dirty="0"/>
              <a:t>, encoded as </a:t>
            </a:r>
            <a:r>
              <a:rPr lang="en-US" dirty="0">
                <a:latin typeface="Cambria Math" panose="02040503050406030204" pitchFamily="18" charset="0"/>
                <a:ea typeface="Cambria Math" panose="02040503050406030204" pitchFamily="18" charset="0"/>
              </a:rPr>
              <a:t>&lt;T&gt;</a:t>
            </a:r>
            <a:r>
              <a:rPr lang="en-US" dirty="0"/>
              <a:t>, that accepts input </a:t>
            </a:r>
            <a:r>
              <a:rPr lang="en-US" dirty="0">
                <a:latin typeface="Cambria Math" panose="02040503050406030204" pitchFamily="18" charset="0"/>
                <a:ea typeface="Cambria Math" panose="02040503050406030204" pitchFamily="18" charset="0"/>
              </a:rPr>
              <a:t>w</a:t>
            </a:r>
          </a:p>
          <a:p>
            <a:pPr lvl="1"/>
            <a:r>
              <a:rPr lang="en-US" dirty="0"/>
              <a:t>We can construct some other Turing machine, </a:t>
            </a:r>
            <a:r>
              <a:rPr lang="en-US" dirty="0">
                <a:latin typeface="Cambria Math" panose="02040503050406030204" pitchFamily="18" charset="0"/>
                <a:ea typeface="Cambria Math" panose="02040503050406030204" pitchFamily="18" charset="0"/>
              </a:rPr>
              <a:t>R</a:t>
            </a:r>
            <a:r>
              <a:rPr lang="en-US" dirty="0"/>
              <a:t>, that has access to its own encoding, </a:t>
            </a:r>
            <a:r>
              <a:rPr lang="en-US" dirty="0">
                <a:latin typeface="Cambria Math" panose="02040503050406030204" pitchFamily="18" charset="0"/>
                <a:ea typeface="Cambria Math" panose="02040503050406030204" pitchFamily="18" charset="0"/>
              </a:rPr>
              <a:t>&lt;R&gt;</a:t>
            </a:r>
            <a:r>
              <a:rPr lang="en-US" dirty="0"/>
              <a:t>, as well as </a:t>
            </a:r>
            <a:r>
              <a:rPr lang="en-US" dirty="0">
                <a:latin typeface="Cambria Math" panose="02040503050406030204" pitchFamily="18" charset="0"/>
                <a:ea typeface="Cambria Math" panose="02040503050406030204" pitchFamily="18" charset="0"/>
              </a:rPr>
              <a:t>w</a:t>
            </a:r>
            <a:r>
              <a:rPr lang="en-US" dirty="0"/>
              <a:t>, and otherwise behaves the same as </a:t>
            </a:r>
            <a:r>
              <a:rPr lang="en-US" dirty="0">
                <a:latin typeface="Cambria Math" panose="02040503050406030204" pitchFamily="18" charset="0"/>
                <a:ea typeface="Cambria Math" panose="02040503050406030204" pitchFamily="18" charset="0"/>
              </a:rPr>
              <a:t>T</a:t>
            </a:r>
          </a:p>
          <a:p>
            <a:r>
              <a:rPr lang="en-US" dirty="0"/>
              <a:t>I have tried looking this up in other sources, and here is what I find</a:t>
            </a:r>
          </a:p>
          <a:p>
            <a:pPr lvl="1"/>
            <a:r>
              <a:rPr lang="en-US" dirty="0"/>
              <a:t>Some of my favorite sources don't mention the recursion theorem at all (e.g., Arora and Barak), and some others mention it very briefly (e.g., Papadimitriou mentions it in a note at the end of a chapter)</a:t>
            </a:r>
          </a:p>
          <a:p>
            <a:pPr lvl="1"/>
            <a:r>
              <a:rPr lang="en-US" dirty="0"/>
              <a:t>Online sources vary in how they talk about the recursion theorem</a:t>
            </a:r>
          </a:p>
          <a:p>
            <a:pPr lvl="2"/>
            <a:r>
              <a:rPr lang="en-US" sz="2100" dirty="0"/>
              <a:t>Some online sources talk about it as Kleene's recursion theorem; such sources generally do not tend to say anything about a TM having access to its own description</a:t>
            </a:r>
          </a:p>
          <a:p>
            <a:pPr lvl="2"/>
            <a:r>
              <a:rPr lang="en-US" sz="2100" dirty="0"/>
              <a:t>Other online sources talk about the recursion theorem in a similar manner to our textbook, but most of those sources are clearly based on our textbook</a:t>
            </a:r>
          </a:p>
          <a:p>
            <a:pPr lvl="2"/>
            <a:r>
              <a:rPr lang="en-US" sz="2100" dirty="0"/>
              <a:t>These sources are split in how they word their English descriptions of the implications of the recursion theorem (the wording below is my own, but I'm interpreting what online sources I've seen are saying)</a:t>
            </a:r>
          </a:p>
          <a:p>
            <a:pPr lvl="2"/>
            <a:r>
              <a:rPr lang="en-US" sz="2100" dirty="0"/>
              <a:t>Some sources say that given any TM, </a:t>
            </a:r>
            <a:r>
              <a:rPr lang="en-US" sz="2100" dirty="0">
                <a:latin typeface="Cambria Math" panose="02040503050406030204" pitchFamily="18" charset="0"/>
                <a:ea typeface="Cambria Math" panose="02040503050406030204" pitchFamily="18" charset="0"/>
              </a:rPr>
              <a:t>T</a:t>
            </a:r>
            <a:r>
              <a:rPr lang="en-US" sz="2100" dirty="0"/>
              <a:t>, that accepts input w, we can construct another TM, </a:t>
            </a:r>
            <a:r>
              <a:rPr lang="en-US" sz="2100" dirty="0">
                <a:latin typeface="Cambria Math" panose="02040503050406030204" pitchFamily="18" charset="0"/>
                <a:ea typeface="Cambria Math" panose="02040503050406030204" pitchFamily="18" charset="0"/>
              </a:rPr>
              <a:t>R</a:t>
            </a:r>
            <a:r>
              <a:rPr lang="en-US" sz="2100" dirty="0"/>
              <a:t>, that has access to </a:t>
            </a:r>
            <a:r>
              <a:rPr lang="en-US" sz="2100" dirty="0">
                <a:latin typeface="Cambria Math" panose="02040503050406030204" pitchFamily="18" charset="0"/>
                <a:ea typeface="Cambria Math" panose="02040503050406030204" pitchFamily="18" charset="0"/>
              </a:rPr>
              <a:t>&lt;R&gt;</a:t>
            </a:r>
            <a:r>
              <a:rPr lang="en-US" sz="2100" dirty="0"/>
              <a:t> as well as </a:t>
            </a:r>
            <a:r>
              <a:rPr lang="en-US" sz="2100" dirty="0">
                <a:latin typeface="Cambria Math" panose="02040503050406030204" pitchFamily="18" charset="0"/>
                <a:ea typeface="Cambria Math" panose="02040503050406030204" pitchFamily="18" charset="0"/>
              </a:rPr>
              <a:t>w</a:t>
            </a:r>
            <a:r>
              <a:rPr lang="en-US" sz="2100" dirty="0"/>
              <a:t>, and otherwise behaves like </a:t>
            </a:r>
            <a:r>
              <a:rPr lang="en-US" sz="2100" dirty="0">
                <a:latin typeface="Cambria Math" panose="02040503050406030204" pitchFamily="18" charset="0"/>
                <a:ea typeface="Cambria Math" panose="02040503050406030204" pitchFamily="18" charset="0"/>
              </a:rPr>
              <a:t>T</a:t>
            </a:r>
            <a:r>
              <a:rPr lang="en-US" sz="2100" dirty="0"/>
              <a:t> (this is equivalent to what I stated above)</a:t>
            </a:r>
          </a:p>
          <a:p>
            <a:pPr lvl="2"/>
            <a:r>
              <a:rPr lang="en-US" sz="2100" dirty="0"/>
              <a:t>Other sources say that given any TM, </a:t>
            </a:r>
            <a:r>
              <a:rPr lang="en-US" sz="2100" dirty="0">
                <a:latin typeface="Cambria Math" panose="02040503050406030204" pitchFamily="18" charset="0"/>
                <a:ea typeface="Cambria Math" panose="02040503050406030204" pitchFamily="18" charset="0"/>
              </a:rPr>
              <a:t>T</a:t>
            </a:r>
            <a:r>
              <a:rPr lang="en-US" sz="2100" dirty="0"/>
              <a:t>, that accepts input </a:t>
            </a:r>
            <a:r>
              <a:rPr lang="en-US" sz="2100" dirty="0">
                <a:latin typeface="Cambria Math" panose="02040503050406030204" pitchFamily="18" charset="0"/>
                <a:ea typeface="Cambria Math" panose="02040503050406030204" pitchFamily="18" charset="0"/>
              </a:rPr>
              <a:t>w</a:t>
            </a:r>
            <a:r>
              <a:rPr lang="en-US" sz="2100" dirty="0"/>
              <a:t>, we can construct another TM, </a:t>
            </a:r>
            <a:r>
              <a:rPr lang="en-US" sz="2100" dirty="0">
                <a:latin typeface="Cambria Math" panose="02040503050406030204" pitchFamily="18" charset="0"/>
                <a:ea typeface="Cambria Math" panose="02040503050406030204" pitchFamily="18" charset="0"/>
              </a:rPr>
              <a:t>R</a:t>
            </a:r>
            <a:r>
              <a:rPr lang="en-US" sz="2100" dirty="0"/>
              <a:t>, that has access to </a:t>
            </a:r>
            <a:r>
              <a:rPr lang="en-US" sz="2100" dirty="0">
                <a:latin typeface="Cambria Math" panose="02040503050406030204" pitchFamily="18" charset="0"/>
                <a:ea typeface="Cambria Math" panose="02040503050406030204" pitchFamily="18" charset="0"/>
              </a:rPr>
              <a:t>&lt;T&gt;</a:t>
            </a:r>
            <a:r>
              <a:rPr lang="en-US" sz="2100" dirty="0"/>
              <a:t> as well as </a:t>
            </a:r>
            <a:r>
              <a:rPr lang="en-US" sz="2100" dirty="0">
                <a:latin typeface="Cambria Math" panose="02040503050406030204" pitchFamily="18" charset="0"/>
                <a:ea typeface="Cambria Math" panose="02040503050406030204" pitchFamily="18" charset="0"/>
              </a:rPr>
              <a:t>w</a:t>
            </a:r>
            <a:r>
              <a:rPr lang="en-US" sz="2100" dirty="0"/>
              <a:t>, and otherwise behaves like </a:t>
            </a:r>
            <a:r>
              <a:rPr lang="en-US" sz="2100" dirty="0">
                <a:latin typeface="Cambria Math" panose="02040503050406030204" pitchFamily="18" charset="0"/>
                <a:ea typeface="Cambria Math" panose="02040503050406030204" pitchFamily="18" charset="0"/>
              </a:rPr>
              <a:t>T</a:t>
            </a:r>
          </a:p>
          <a:p>
            <a:pPr lvl="2"/>
            <a:r>
              <a:rPr lang="en-US" sz="2100" dirty="0"/>
              <a:t>I think that both things are true, but I believe that the way I explained it above matches our textbook's proof and matches the way that the recursion theorem is used in the rest of the section</a:t>
            </a:r>
          </a:p>
        </p:txBody>
      </p:sp>
    </p:spTree>
    <p:extLst>
      <p:ext uri="{BB962C8B-B14F-4D97-AF65-F5344CB8AC3E}">
        <p14:creationId xmlns:p14="http://schemas.microsoft.com/office/powerpoint/2010/main" val="1988947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8E14-9018-49E4-811F-EA73519DCC06}"/>
              </a:ext>
            </a:extLst>
          </p:cNvPr>
          <p:cNvSpPr>
            <a:spLocks noGrp="1"/>
          </p:cNvSpPr>
          <p:nvPr>
            <p:ph type="title"/>
          </p:nvPr>
        </p:nvSpPr>
        <p:spPr/>
        <p:txBody>
          <a:bodyPr/>
          <a:lstStyle/>
          <a:p>
            <a:r>
              <a:rPr lang="en-US" dirty="0"/>
              <a:t>The Proof of the Recursion Theorem (part 1)</a:t>
            </a:r>
          </a:p>
        </p:txBody>
      </p:sp>
      <p:sp>
        <p:nvSpPr>
          <p:cNvPr id="3" name="Content Placeholder 2">
            <a:extLst>
              <a:ext uri="{FF2B5EF4-FFF2-40B4-BE49-F238E27FC236}">
                <a16:creationId xmlns:a16="http://schemas.microsoft.com/office/drawing/2014/main" id="{1B0DD241-66C8-42D0-A093-366FDCD08D3B}"/>
              </a:ext>
            </a:extLst>
          </p:cNvPr>
          <p:cNvSpPr>
            <a:spLocks noGrp="1"/>
          </p:cNvSpPr>
          <p:nvPr>
            <p:ph idx="1"/>
          </p:nvPr>
        </p:nvSpPr>
        <p:spPr/>
        <p:txBody>
          <a:bodyPr>
            <a:normAutofit fontScale="62500" lnSpcReduction="20000"/>
          </a:bodyPr>
          <a:lstStyle/>
          <a:p>
            <a:r>
              <a:rPr lang="en-US" dirty="0"/>
              <a:t>We will discuss the textbook's proof of the recursion theorem, which again, I believe is proving something more general than what the recursion theorem states, and also implies that the theorem is true</a:t>
            </a:r>
          </a:p>
          <a:p>
            <a:r>
              <a:rPr lang="en-US" dirty="0"/>
              <a:t>That is, we will prove the following: </a:t>
            </a:r>
          </a:p>
          <a:p>
            <a:pPr lvl="1"/>
            <a:r>
              <a:rPr lang="en-US" dirty="0"/>
              <a:t>Consider any TM, </a:t>
            </a:r>
            <a:r>
              <a:rPr lang="en-US" dirty="0">
                <a:latin typeface="Cambria Math" panose="02040503050406030204" pitchFamily="18" charset="0"/>
                <a:ea typeface="Cambria Math" panose="02040503050406030204" pitchFamily="18" charset="0"/>
              </a:rPr>
              <a:t>T</a:t>
            </a:r>
            <a:r>
              <a:rPr lang="en-US" dirty="0"/>
              <a:t>, encoded as </a:t>
            </a:r>
            <a:r>
              <a:rPr lang="en-US" dirty="0">
                <a:latin typeface="Cambria Math" panose="02040503050406030204" pitchFamily="18" charset="0"/>
                <a:ea typeface="Cambria Math" panose="02040503050406030204" pitchFamily="18" charset="0"/>
              </a:rPr>
              <a:t>&lt;T&gt;</a:t>
            </a:r>
            <a:r>
              <a:rPr lang="en-US" dirty="0"/>
              <a:t>, that accepts input </a:t>
            </a:r>
            <a:r>
              <a:rPr lang="en-US" dirty="0">
                <a:latin typeface="Cambria Math" panose="02040503050406030204" pitchFamily="18" charset="0"/>
                <a:ea typeface="Cambria Math" panose="02040503050406030204" pitchFamily="18" charset="0"/>
              </a:rPr>
              <a:t>w</a:t>
            </a:r>
          </a:p>
          <a:p>
            <a:pPr lvl="1"/>
            <a:r>
              <a:rPr lang="en-US" dirty="0">
                <a:ea typeface="Cambria Math" panose="02040503050406030204" pitchFamily="18" charset="0"/>
              </a:rPr>
              <a:t>We can construct a TM</a:t>
            </a:r>
            <a:r>
              <a:rPr lang="en-US" dirty="0"/>
              <a:t>, </a:t>
            </a:r>
            <a:r>
              <a:rPr lang="en-US" dirty="0">
                <a:latin typeface="Cambria Math" panose="02040503050406030204" pitchFamily="18" charset="0"/>
                <a:ea typeface="Cambria Math" panose="02040503050406030204" pitchFamily="18" charset="0"/>
              </a:rPr>
              <a:t>R</a:t>
            </a:r>
            <a:r>
              <a:rPr lang="en-US" dirty="0"/>
              <a:t>, that has access to its own encoding, </a:t>
            </a:r>
            <a:r>
              <a:rPr lang="en-US" dirty="0">
                <a:latin typeface="Cambria Math" panose="02040503050406030204" pitchFamily="18" charset="0"/>
                <a:ea typeface="Cambria Math" panose="02040503050406030204" pitchFamily="18" charset="0"/>
              </a:rPr>
              <a:t>&lt;R&gt;</a:t>
            </a:r>
            <a:r>
              <a:rPr lang="en-US" dirty="0"/>
              <a:t>, as well as </a:t>
            </a:r>
            <a:r>
              <a:rPr lang="en-US" dirty="0">
                <a:latin typeface="Cambria Math" panose="02040503050406030204" pitchFamily="18" charset="0"/>
                <a:ea typeface="Cambria Math" panose="02040503050406030204" pitchFamily="18" charset="0"/>
              </a:rPr>
              <a:t>w</a:t>
            </a:r>
            <a:r>
              <a:rPr lang="en-US" dirty="0"/>
              <a:t>, and otherwise behaves the same as </a:t>
            </a:r>
            <a:r>
              <a:rPr lang="en-US" dirty="0">
                <a:latin typeface="Cambria Math" panose="02040503050406030204" pitchFamily="18" charset="0"/>
                <a:ea typeface="Cambria Math" panose="02040503050406030204" pitchFamily="18" charset="0"/>
              </a:rPr>
              <a:t>T</a:t>
            </a:r>
          </a:p>
          <a:p>
            <a:r>
              <a:rPr lang="en-US" dirty="0">
                <a:latin typeface="Cambria Math" panose="02040503050406030204" pitchFamily="18" charset="0"/>
                <a:ea typeface="Cambria Math" panose="02040503050406030204" pitchFamily="18" charset="0"/>
              </a:rPr>
              <a:t>The figure below helps to explain this</a:t>
            </a:r>
          </a:p>
          <a:p>
            <a:r>
              <a:rPr lang="en-US" dirty="0">
                <a:ea typeface="Cambria Math" panose="02040503050406030204" pitchFamily="18" charset="0"/>
              </a:rPr>
              <a:t>In the figure, parts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of </a:t>
            </a:r>
            <a:r>
              <a:rPr lang="en-US"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 are taken from </a:t>
            </a:r>
            <a:r>
              <a:rPr lang="en-US" dirty="0">
                <a:latin typeface="Cambria Math" panose="02040503050406030204" pitchFamily="18" charset="0"/>
                <a:ea typeface="Cambria Math" panose="02040503050406030204" pitchFamily="18" charset="0"/>
              </a:rPr>
              <a:t>SELF</a:t>
            </a:r>
            <a:r>
              <a:rPr lang="en-US" dirty="0">
                <a:ea typeface="Cambria Math" panose="02040503050406030204" pitchFamily="18" charset="0"/>
              </a:rPr>
              <a:t>, describe earlier, except that we redesign function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so that </a:t>
            </a:r>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&lt;BT&gt;</a:t>
            </a:r>
            <a:r>
              <a:rPr lang="en-US" dirty="0">
                <a:ea typeface="Cambria Math" panose="02040503050406030204" pitchFamily="18" charset="0"/>
              </a:rPr>
              <a:t> is concatenated with w (explained in more detail on the next slide)</a:t>
            </a:r>
          </a:p>
          <a:p>
            <a:r>
              <a:rPr lang="en-US" dirty="0">
                <a:latin typeface="Cambria Math" panose="02040503050406030204" pitchFamily="18" charset="0"/>
                <a:ea typeface="Cambria Math" panose="02040503050406030204" pitchFamily="18" charset="0"/>
              </a:rPr>
              <a:t>In practice, when we apply the recursion theorem, T will typically process input of the form &lt;M, w&gt;, and &lt;M&gt; will be filled in with &lt;R&gt;; but the proof is general, and works for any T</a:t>
            </a: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r>
              <a:rPr lang="en-US" dirty="0">
                <a:latin typeface="Cambria Math" panose="02040503050406030204" pitchFamily="18" charset="0"/>
                <a:ea typeface="Cambria Math" panose="02040503050406030204" pitchFamily="18" charset="0"/>
              </a:rPr>
              <a:t> </a:t>
            </a:r>
          </a:p>
          <a:p>
            <a:pPr marL="0" indent="0">
              <a:buNone/>
            </a:pPr>
            <a:r>
              <a:rPr lang="en-US" dirty="0">
                <a:latin typeface="Cambria Math" panose="02040503050406030204" pitchFamily="18" charset="0"/>
                <a:ea typeface="Cambria Math" panose="02040503050406030204" pitchFamily="18" charset="0"/>
              </a:rPr>
              <a:t> </a:t>
            </a:r>
          </a:p>
        </p:txBody>
      </p:sp>
      <p:pic>
        <p:nvPicPr>
          <p:cNvPr id="5" name="Picture 4">
            <a:extLst>
              <a:ext uri="{FF2B5EF4-FFF2-40B4-BE49-F238E27FC236}">
                <a16:creationId xmlns:a16="http://schemas.microsoft.com/office/drawing/2014/main" id="{C4DE1380-C328-4A93-A302-A7AC18BE06FF}"/>
              </a:ext>
            </a:extLst>
          </p:cNvPr>
          <p:cNvPicPr>
            <a:picLocks noChangeAspect="1"/>
          </p:cNvPicPr>
          <p:nvPr/>
        </p:nvPicPr>
        <p:blipFill>
          <a:blip r:embed="rId2"/>
          <a:stretch>
            <a:fillRect/>
          </a:stretch>
        </p:blipFill>
        <p:spPr>
          <a:xfrm>
            <a:off x="3791321" y="4528925"/>
            <a:ext cx="4609357" cy="1648038"/>
          </a:xfrm>
          <a:prstGeom prst="rect">
            <a:avLst/>
          </a:prstGeom>
        </p:spPr>
      </p:pic>
    </p:spTree>
    <p:extLst>
      <p:ext uri="{BB962C8B-B14F-4D97-AF65-F5344CB8AC3E}">
        <p14:creationId xmlns:p14="http://schemas.microsoft.com/office/powerpoint/2010/main" val="895981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224D-CF40-4373-804B-E036FF5A9B0C}"/>
              </a:ext>
            </a:extLst>
          </p:cNvPr>
          <p:cNvSpPr>
            <a:spLocks noGrp="1"/>
          </p:cNvSpPr>
          <p:nvPr>
            <p:ph type="title"/>
          </p:nvPr>
        </p:nvSpPr>
        <p:spPr/>
        <p:txBody>
          <a:bodyPr/>
          <a:lstStyle/>
          <a:p>
            <a:r>
              <a:rPr lang="en-US" dirty="0"/>
              <a:t>The Proof of the Recursion Theorem (part 2)</a:t>
            </a:r>
          </a:p>
        </p:txBody>
      </p:sp>
      <p:sp>
        <p:nvSpPr>
          <p:cNvPr id="3" name="Content Placeholder 2">
            <a:extLst>
              <a:ext uri="{FF2B5EF4-FFF2-40B4-BE49-F238E27FC236}">
                <a16:creationId xmlns:a16="http://schemas.microsoft.com/office/drawing/2014/main" id="{A7EEF700-89CF-4882-99F5-36FEE3747549}"/>
              </a:ext>
            </a:extLst>
          </p:cNvPr>
          <p:cNvSpPr>
            <a:spLocks noGrp="1"/>
          </p:cNvSpPr>
          <p:nvPr>
            <p:ph idx="1"/>
          </p:nvPr>
        </p:nvSpPr>
        <p:spPr/>
        <p:txBody>
          <a:bodyPr>
            <a:normAutofit fontScale="62500" lnSpcReduction="20000"/>
          </a:bodyPr>
          <a:lstStyle/>
          <a:p>
            <a:r>
              <a:rPr lang="en-US" dirty="0"/>
              <a:t>We are explaining a proof by construction</a:t>
            </a:r>
          </a:p>
          <a:p>
            <a:r>
              <a:rPr lang="en-US" dirty="0"/>
              <a:t>We are constructing a Turing machine </a:t>
            </a:r>
            <a:r>
              <a:rPr lang="en-US" dirty="0">
                <a:latin typeface="Cambria Math" panose="02040503050406030204" pitchFamily="18" charset="0"/>
                <a:ea typeface="Cambria Math" panose="02040503050406030204" pitchFamily="18" charset="0"/>
              </a:rPr>
              <a:t>R</a:t>
            </a:r>
            <a:r>
              <a:rPr lang="en-US" dirty="0"/>
              <a:t>, where </a:t>
            </a:r>
            <a:r>
              <a:rPr lang="en-US" dirty="0">
                <a:latin typeface="Cambria Math" panose="02040503050406030204" pitchFamily="18" charset="0"/>
                <a:ea typeface="Cambria Math" panose="02040503050406030204" pitchFamily="18" charset="0"/>
              </a:rPr>
              <a:t>&lt;R&gt; = &lt;ABT&gt;</a:t>
            </a:r>
          </a:p>
          <a:p>
            <a:pPr lvl="1"/>
            <a:r>
              <a:rPr lang="en-US" dirty="0"/>
              <a:t>As previously explained, </a:t>
            </a:r>
            <a:r>
              <a:rPr lang="en-US" dirty="0">
                <a:latin typeface="Cambria Math" panose="02040503050406030204" pitchFamily="18" charset="0"/>
                <a:ea typeface="Cambria Math" panose="02040503050406030204" pitchFamily="18" charset="0"/>
              </a:rPr>
              <a:t>&lt;ABT&gt;</a:t>
            </a:r>
            <a:r>
              <a:rPr lang="en-US" dirty="0"/>
              <a:t> does not represent a concatenation of </a:t>
            </a:r>
            <a:r>
              <a:rPr lang="en-US" dirty="0">
                <a:latin typeface="Cambria Math" panose="02040503050406030204" pitchFamily="18" charset="0"/>
                <a:ea typeface="Cambria Math" panose="02040503050406030204" pitchFamily="18" charset="0"/>
              </a:rPr>
              <a:t>&lt;A&gt;</a:t>
            </a:r>
            <a:r>
              <a:rPr lang="en-US" dirty="0"/>
              <a:t>, </a:t>
            </a:r>
            <a:r>
              <a:rPr lang="en-US" dirty="0">
                <a:latin typeface="Cambria Math" panose="02040503050406030204" pitchFamily="18" charset="0"/>
                <a:ea typeface="Cambria Math" panose="02040503050406030204" pitchFamily="18" charset="0"/>
              </a:rPr>
              <a:t>&lt;B&gt;</a:t>
            </a:r>
            <a:r>
              <a:rPr lang="en-US" dirty="0"/>
              <a:t>, and </a:t>
            </a:r>
            <a:r>
              <a:rPr lang="en-US" dirty="0">
                <a:latin typeface="Cambria Math" panose="02040503050406030204" pitchFamily="18" charset="0"/>
                <a:ea typeface="Cambria Math" panose="02040503050406030204" pitchFamily="18" charset="0"/>
              </a:rPr>
              <a:t>&lt;T&gt;</a:t>
            </a:r>
          </a:p>
          <a:p>
            <a:pPr lvl="1"/>
            <a:r>
              <a:rPr lang="en-US" dirty="0"/>
              <a:t>Rather, it represents an encoding of a combination of </a:t>
            </a:r>
            <a:r>
              <a:rPr lang="en-US" dirty="0">
                <a:latin typeface="Cambria Math" panose="02040503050406030204" pitchFamily="18" charset="0"/>
                <a:ea typeface="Cambria Math" panose="02040503050406030204" pitchFamily="18" charset="0"/>
              </a:rPr>
              <a:t>A</a:t>
            </a:r>
            <a:r>
              <a:rPr lang="en-US" dirty="0"/>
              <a:t>, </a:t>
            </a:r>
            <a:r>
              <a:rPr lang="en-US" dirty="0">
                <a:latin typeface="Cambria Math" panose="02040503050406030204" pitchFamily="18" charset="0"/>
                <a:ea typeface="Cambria Math" panose="02040503050406030204" pitchFamily="18" charset="0"/>
              </a:rPr>
              <a:t>B</a:t>
            </a:r>
            <a:r>
              <a:rPr lang="en-US" dirty="0"/>
              <a:t>, and </a:t>
            </a:r>
            <a:r>
              <a:rPr lang="en-US" dirty="0">
                <a:latin typeface="Cambria Math" panose="02040503050406030204" pitchFamily="18" charset="0"/>
                <a:ea typeface="Cambria Math" panose="02040503050406030204" pitchFamily="18" charset="0"/>
              </a:rPr>
              <a:t>T</a:t>
            </a:r>
            <a:r>
              <a:rPr lang="en-US" dirty="0"/>
              <a:t> such that the three parts run sequentially, in that order</a:t>
            </a:r>
          </a:p>
          <a:p>
            <a:pPr lvl="1"/>
            <a:r>
              <a:rPr lang="en-US" dirty="0">
                <a:latin typeface="Cambria Math" panose="02040503050406030204" pitchFamily="18" charset="0"/>
                <a:ea typeface="Cambria Math" panose="02040503050406030204" pitchFamily="18" charset="0"/>
              </a:rPr>
              <a:t>A = q(&lt;BT&gt;) = P</a:t>
            </a:r>
            <a:r>
              <a:rPr lang="en-US" baseline="-25000" dirty="0">
                <a:latin typeface="Cambria Math" panose="02040503050406030204" pitchFamily="18" charset="0"/>
                <a:ea typeface="Cambria Math" panose="02040503050406030204" pitchFamily="18" charset="0"/>
              </a:rPr>
              <a:t>&lt;BT&gt;</a:t>
            </a:r>
            <a:r>
              <a:rPr lang="en-US" dirty="0"/>
              <a:t> runs first and writes </a:t>
            </a:r>
            <a:r>
              <a:rPr lang="en-US" dirty="0">
                <a:latin typeface="Cambria Math" panose="02040503050406030204" pitchFamily="18" charset="0"/>
                <a:ea typeface="Cambria Math" panose="02040503050406030204" pitchFamily="18" charset="0"/>
              </a:rPr>
              <a:t>&lt;BT&gt;</a:t>
            </a:r>
            <a:r>
              <a:rPr lang="en-US" dirty="0"/>
              <a:t> on its tape</a:t>
            </a:r>
          </a:p>
          <a:p>
            <a:pPr lvl="1"/>
            <a:r>
              <a:rPr lang="en-US" dirty="0"/>
              <a:t>This is a modified version of </a:t>
            </a:r>
            <a:r>
              <a:rPr lang="en-US" dirty="0">
                <a:latin typeface="Cambria Math" panose="02040503050406030204" pitchFamily="18" charset="0"/>
                <a:ea typeface="Cambria Math" panose="02040503050406030204" pitchFamily="18" charset="0"/>
              </a:rPr>
              <a:t>q</a:t>
            </a:r>
            <a:r>
              <a:rPr lang="en-US" dirty="0"/>
              <a:t>, so that the output is appended to the original input on the tape; so, the tape contains </a:t>
            </a:r>
            <a:r>
              <a:rPr lang="en-US" dirty="0">
                <a:latin typeface="Cambria Math" panose="02040503050406030204" pitchFamily="18" charset="0"/>
                <a:ea typeface="Cambria Math" panose="02040503050406030204" pitchFamily="18" charset="0"/>
              </a:rPr>
              <a:t>w&lt;BT&gt; </a:t>
            </a:r>
            <a:r>
              <a:rPr lang="en-US" dirty="0"/>
              <a:t>after </a:t>
            </a:r>
            <a:r>
              <a:rPr lang="en-US" dirty="0">
                <a:latin typeface="Cambria Math" panose="02040503050406030204" pitchFamily="18" charset="0"/>
                <a:ea typeface="Cambria Math" panose="02040503050406030204" pitchFamily="18" charset="0"/>
              </a:rPr>
              <a:t>A</a:t>
            </a:r>
            <a:r>
              <a:rPr lang="en-US" dirty="0"/>
              <a:t> runs (that's what the book says – it's unclear to me if </a:t>
            </a:r>
            <a:r>
              <a:rPr lang="en-US" dirty="0">
                <a:latin typeface="Cambria Math" panose="02040503050406030204" pitchFamily="18" charset="0"/>
                <a:ea typeface="Cambria Math" panose="02040503050406030204" pitchFamily="18" charset="0"/>
              </a:rPr>
              <a:t>w</a:t>
            </a:r>
            <a:r>
              <a:rPr lang="en-US" dirty="0"/>
              <a:t> here should be before or after </a:t>
            </a:r>
            <a:r>
              <a:rPr lang="en-US" dirty="0">
                <a:latin typeface="Cambria Math" panose="02040503050406030204" pitchFamily="18" charset="0"/>
                <a:ea typeface="Cambria Math" panose="02040503050406030204" pitchFamily="18" charset="0"/>
              </a:rPr>
              <a:t>&lt;BT&gt;</a:t>
            </a:r>
            <a:r>
              <a:rPr lang="en-US" dirty="0"/>
              <a:t>)</a:t>
            </a:r>
          </a:p>
          <a:p>
            <a:pPr lvl="1"/>
            <a:r>
              <a:rPr lang="en-US" dirty="0"/>
              <a:t>Then, control is passed to </a:t>
            </a:r>
            <a:r>
              <a:rPr lang="en-US" dirty="0">
                <a:latin typeface="Cambria Math" panose="02040503050406030204" pitchFamily="18" charset="0"/>
                <a:ea typeface="Cambria Math" panose="02040503050406030204" pitchFamily="18" charset="0"/>
              </a:rPr>
              <a:t>B</a:t>
            </a:r>
            <a:r>
              <a:rPr lang="en-US" dirty="0"/>
              <a:t>, which has been previously been explained as part of the creation of </a:t>
            </a:r>
            <a:r>
              <a:rPr lang="en-US" dirty="0">
                <a:latin typeface="Cambria Math" panose="02040503050406030204" pitchFamily="18" charset="0"/>
                <a:ea typeface="Cambria Math" panose="02040503050406030204" pitchFamily="18" charset="0"/>
              </a:rPr>
              <a:t>SELF</a:t>
            </a:r>
          </a:p>
          <a:p>
            <a:pPr lvl="1"/>
            <a:r>
              <a:rPr lang="en-US" dirty="0">
                <a:latin typeface="Cambria Math" panose="02040503050406030204" pitchFamily="18" charset="0"/>
                <a:ea typeface="Cambria Math" panose="02040503050406030204" pitchFamily="18" charset="0"/>
              </a:rPr>
              <a:t>B</a:t>
            </a:r>
            <a:r>
              <a:rPr lang="en-US" dirty="0"/>
              <a:t> examines its tape (containing </a:t>
            </a:r>
            <a:r>
              <a:rPr lang="en-US" dirty="0">
                <a:latin typeface="Cambria Math" panose="02040503050406030204" pitchFamily="18" charset="0"/>
                <a:ea typeface="Cambria Math" panose="02040503050406030204" pitchFamily="18" charset="0"/>
              </a:rPr>
              <a:t>w&lt;BT&gt;</a:t>
            </a:r>
            <a:r>
              <a:rPr lang="en-US" dirty="0"/>
              <a:t>) and applies </a:t>
            </a:r>
            <a:r>
              <a:rPr lang="en-US" dirty="0">
                <a:latin typeface="Cambria Math" panose="02040503050406030204" pitchFamily="18" charset="0"/>
                <a:ea typeface="Cambria Math" panose="02040503050406030204" pitchFamily="18" charset="0"/>
              </a:rPr>
              <a:t>q</a:t>
            </a:r>
            <a:r>
              <a:rPr lang="en-US" dirty="0"/>
              <a:t> to the </a:t>
            </a:r>
            <a:r>
              <a:rPr lang="en-US" dirty="0">
                <a:latin typeface="Cambria Math" panose="02040503050406030204" pitchFamily="18" charset="0"/>
                <a:ea typeface="Cambria Math" panose="02040503050406030204" pitchFamily="18" charset="0"/>
              </a:rPr>
              <a:t>&lt;BT&gt;</a:t>
            </a:r>
            <a:r>
              <a:rPr lang="en-US" dirty="0"/>
              <a:t> part, therefore producing </a:t>
            </a:r>
            <a:r>
              <a:rPr lang="en-US" dirty="0">
                <a:latin typeface="Cambria Math" panose="02040503050406030204" pitchFamily="18" charset="0"/>
                <a:ea typeface="Cambria Math" panose="02040503050406030204" pitchFamily="18" charset="0"/>
              </a:rPr>
              <a:t>q(&lt;BT&gt;) = A</a:t>
            </a:r>
          </a:p>
          <a:p>
            <a:pPr lvl="1"/>
            <a:r>
              <a:rPr lang="en-US" dirty="0">
                <a:latin typeface="Cambria Math" panose="02040503050406030204" pitchFamily="18" charset="0"/>
                <a:ea typeface="Cambria Math" panose="02040503050406030204" pitchFamily="18" charset="0"/>
              </a:rPr>
              <a:t>A</a:t>
            </a:r>
            <a:r>
              <a:rPr lang="en-US" dirty="0"/>
              <a:t> then gets combined with the rest, producing the final string </a:t>
            </a:r>
            <a:r>
              <a:rPr lang="en-US" dirty="0">
                <a:latin typeface="Cambria Math" panose="02040503050406030204" pitchFamily="18" charset="0"/>
                <a:ea typeface="Cambria Math" panose="02040503050406030204" pitchFamily="18" charset="0"/>
              </a:rPr>
              <a:t>&lt;R, w&gt;</a:t>
            </a:r>
            <a:r>
              <a:rPr lang="en-US" dirty="0"/>
              <a:t>, which gets written on the tape</a:t>
            </a:r>
          </a:p>
          <a:p>
            <a:pPr lvl="1"/>
            <a:r>
              <a:rPr lang="en-US" dirty="0"/>
              <a:t>It seems to me that the description of the proof is inconsistent as to whether </a:t>
            </a:r>
            <a:r>
              <a:rPr lang="en-US" dirty="0">
                <a:latin typeface="Cambria Math" panose="02040503050406030204" pitchFamily="18" charset="0"/>
                <a:ea typeface="Cambria Math" panose="02040503050406030204" pitchFamily="18" charset="0"/>
              </a:rPr>
              <a:t>w</a:t>
            </a:r>
            <a:r>
              <a:rPr lang="en-US" dirty="0"/>
              <a:t> is placed before or after the produced TM encoding, but either order should be possible, and I suppose it's fine for the various stages to handle this in different ways</a:t>
            </a:r>
          </a:p>
          <a:p>
            <a:pPr lvl="1"/>
            <a:r>
              <a:rPr lang="en-US" dirty="0"/>
              <a:t>I believe the final output places </a:t>
            </a:r>
            <a:r>
              <a:rPr lang="en-US" dirty="0">
                <a:latin typeface="Cambria Math" panose="02040503050406030204" pitchFamily="18" charset="0"/>
                <a:ea typeface="Cambria Math" panose="02040503050406030204" pitchFamily="18" charset="0"/>
              </a:rPr>
              <a:t>&lt;R&gt;</a:t>
            </a:r>
            <a:r>
              <a:rPr lang="en-US" dirty="0"/>
              <a:t> to the left of </a:t>
            </a:r>
            <a:r>
              <a:rPr lang="en-US" dirty="0">
                <a:latin typeface="Cambria Math" panose="02040503050406030204" pitchFamily="18" charset="0"/>
                <a:ea typeface="Cambria Math" panose="02040503050406030204" pitchFamily="18" charset="0"/>
              </a:rPr>
              <a:t>w</a:t>
            </a:r>
            <a:r>
              <a:rPr lang="en-US" dirty="0"/>
              <a:t>, with the read-write head over the first symbol of </a:t>
            </a:r>
            <a:r>
              <a:rPr lang="en-US" dirty="0">
                <a:latin typeface="Cambria Math" panose="02040503050406030204" pitchFamily="18" charset="0"/>
                <a:ea typeface="Cambria Math" panose="02040503050406030204" pitchFamily="18" charset="0"/>
              </a:rPr>
              <a:t>&lt;R&gt;</a:t>
            </a:r>
          </a:p>
          <a:p>
            <a:r>
              <a:rPr lang="en-US" dirty="0"/>
              <a:t>Note that </a:t>
            </a:r>
            <a:r>
              <a:rPr lang="en-US" dirty="0">
                <a:latin typeface="Cambria Math" panose="02040503050406030204" pitchFamily="18" charset="0"/>
                <a:ea typeface="Cambria Math" panose="02040503050406030204" pitchFamily="18" charset="0"/>
              </a:rPr>
              <a:t>T</a:t>
            </a:r>
            <a:r>
              <a:rPr lang="en-US" dirty="0"/>
              <a:t>, in this construction, is a TM that behaves a certain way</a:t>
            </a:r>
          </a:p>
          <a:p>
            <a:r>
              <a:rPr lang="en-US" dirty="0"/>
              <a:t>The construction is producing </a:t>
            </a:r>
            <a:r>
              <a:rPr lang="en-US" dirty="0">
                <a:latin typeface="Cambria Math" panose="02040503050406030204" pitchFamily="18" charset="0"/>
                <a:ea typeface="Cambria Math" panose="02040503050406030204" pitchFamily="18" charset="0"/>
              </a:rPr>
              <a:t>R</a:t>
            </a:r>
            <a:r>
              <a:rPr lang="en-US" dirty="0"/>
              <a:t>, a TM that produces (and then has access to) its own encoding, </a:t>
            </a:r>
            <a:r>
              <a:rPr lang="en-US" dirty="0">
                <a:latin typeface="Cambria Math" panose="02040503050406030204" pitchFamily="18" charset="0"/>
                <a:ea typeface="Cambria Math" panose="02040503050406030204" pitchFamily="18" charset="0"/>
              </a:rPr>
              <a:t>&lt;R&gt;</a:t>
            </a:r>
            <a:r>
              <a:rPr lang="en-US" dirty="0"/>
              <a:t>, which is combined with the original input of T, and then passes control to </a:t>
            </a:r>
            <a:r>
              <a:rPr lang="en-US" dirty="0">
                <a:latin typeface="Cambria Math" panose="02040503050406030204" pitchFamily="18" charset="0"/>
                <a:ea typeface="Cambria Math" panose="02040503050406030204" pitchFamily="18" charset="0"/>
              </a:rPr>
              <a:t>T</a:t>
            </a:r>
          </a:p>
          <a:p>
            <a:r>
              <a:rPr lang="en-US" dirty="0"/>
              <a:t>This is therefore a proof by construction that given any TM, </a:t>
            </a:r>
            <a:r>
              <a:rPr lang="en-US" dirty="0">
                <a:latin typeface="Cambria Math" panose="02040503050406030204" pitchFamily="18" charset="0"/>
                <a:ea typeface="Cambria Math" panose="02040503050406030204" pitchFamily="18" charset="0"/>
              </a:rPr>
              <a:t>T</a:t>
            </a:r>
            <a:r>
              <a:rPr lang="en-US" dirty="0"/>
              <a:t>, we can construct another TM, </a:t>
            </a:r>
            <a:r>
              <a:rPr lang="en-US" dirty="0">
                <a:latin typeface="Cambria Math" panose="02040503050406030204" pitchFamily="18" charset="0"/>
                <a:ea typeface="Cambria Math" panose="02040503050406030204" pitchFamily="18" charset="0"/>
              </a:rPr>
              <a:t>R</a:t>
            </a:r>
            <a:r>
              <a:rPr lang="en-US" dirty="0"/>
              <a:t>, that has access to its own encoding, as well as </a:t>
            </a:r>
            <a:r>
              <a:rPr lang="en-US" dirty="0">
                <a:latin typeface="Cambria Math" panose="02040503050406030204" pitchFamily="18" charset="0"/>
                <a:ea typeface="Cambria Math" panose="02040503050406030204" pitchFamily="18" charset="0"/>
              </a:rPr>
              <a:t>w</a:t>
            </a:r>
            <a:r>
              <a:rPr lang="en-US" dirty="0"/>
              <a:t>, and otherwise behaves the same as </a:t>
            </a:r>
            <a:r>
              <a:rPr lang="en-US" dirty="0">
                <a:latin typeface="Cambria Math" panose="02040503050406030204" pitchFamily="18" charset="0"/>
                <a:ea typeface="Cambria Math" panose="02040503050406030204" pitchFamily="18" charset="0"/>
              </a:rPr>
              <a:t>T</a:t>
            </a:r>
            <a:r>
              <a:rPr lang="en-US" dirty="0"/>
              <a:t> </a:t>
            </a:r>
          </a:p>
        </p:txBody>
      </p:sp>
    </p:spTree>
    <p:extLst>
      <p:ext uri="{BB962C8B-B14F-4D97-AF65-F5344CB8AC3E}">
        <p14:creationId xmlns:p14="http://schemas.microsoft.com/office/powerpoint/2010/main" val="1541541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8E14-9018-49E4-811F-EA73519DCC06}"/>
              </a:ext>
            </a:extLst>
          </p:cNvPr>
          <p:cNvSpPr>
            <a:spLocks noGrp="1"/>
          </p:cNvSpPr>
          <p:nvPr>
            <p:ph type="title"/>
          </p:nvPr>
        </p:nvSpPr>
        <p:spPr/>
        <p:txBody>
          <a:bodyPr/>
          <a:lstStyle/>
          <a:p>
            <a:r>
              <a:rPr lang="en-US" dirty="0"/>
              <a:t>The Recursion Theorem In Practice</a:t>
            </a:r>
          </a:p>
        </p:txBody>
      </p:sp>
      <p:sp>
        <p:nvSpPr>
          <p:cNvPr id="3" name="Content Placeholder 2">
            <a:extLst>
              <a:ext uri="{FF2B5EF4-FFF2-40B4-BE49-F238E27FC236}">
                <a16:creationId xmlns:a16="http://schemas.microsoft.com/office/drawing/2014/main" id="{1B0DD241-66C8-42D0-A093-366FDCD08D3B}"/>
              </a:ext>
            </a:extLst>
          </p:cNvPr>
          <p:cNvSpPr>
            <a:spLocks noGrp="1"/>
          </p:cNvSpPr>
          <p:nvPr>
            <p:ph idx="1"/>
          </p:nvPr>
        </p:nvSpPr>
        <p:spPr/>
        <p:txBody>
          <a:bodyPr>
            <a:normAutofit fontScale="85000" lnSpcReduction="20000"/>
          </a:bodyPr>
          <a:lstStyle/>
          <a:p>
            <a:r>
              <a:rPr lang="en-US" sz="2000" dirty="0">
                <a:ea typeface="Cambria Math" panose="02040503050406030204" pitchFamily="18" charset="0"/>
              </a:rPr>
              <a:t>As mentioned a couple of slides ago, in practice, when we apply the recursion theorem (as used in our textbook), we typically have in mind some </a:t>
            </a:r>
            <a:r>
              <a:rPr lang="en-US" sz="2000" dirty="0">
                <a:latin typeface="Cambria Math" panose="02040503050406030204" pitchFamily="18" charset="0"/>
                <a:ea typeface="Cambria Math" panose="02040503050406030204" pitchFamily="18" charset="0"/>
              </a:rPr>
              <a:t>T</a:t>
            </a:r>
            <a:r>
              <a:rPr lang="en-US" sz="2000" dirty="0">
                <a:ea typeface="Cambria Math" panose="02040503050406030204" pitchFamily="18" charset="0"/>
              </a:rPr>
              <a:t> meant to process input of the form </a:t>
            </a:r>
            <a:r>
              <a:rPr lang="en-US" sz="2000" dirty="0">
                <a:latin typeface="Cambria Math" panose="02040503050406030204" pitchFamily="18" charset="0"/>
                <a:ea typeface="Cambria Math" panose="02040503050406030204" pitchFamily="18" charset="0"/>
              </a:rPr>
              <a:t>&lt;M, w&gt;</a:t>
            </a:r>
          </a:p>
          <a:p>
            <a:r>
              <a:rPr lang="en-US" sz="2000" dirty="0">
                <a:ea typeface="Cambria Math" panose="02040503050406030204" pitchFamily="18" charset="0"/>
              </a:rPr>
              <a:t>However, we apply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to some input, </a:t>
            </a:r>
            <a:r>
              <a:rPr lang="en-US" sz="2000" dirty="0">
                <a:latin typeface="Cambria Math" panose="02040503050406030204" pitchFamily="18" charset="0"/>
                <a:ea typeface="Cambria Math" panose="02040503050406030204" pitchFamily="18" charset="0"/>
              </a:rPr>
              <a:t>w'</a:t>
            </a:r>
            <a:r>
              <a:rPr lang="en-US" sz="2000" dirty="0">
                <a:ea typeface="Cambria Math" panose="02040503050406030204" pitchFamily="18" charset="0"/>
              </a:rPr>
              <a:t>, analogous to only the w part of the intended input for </a:t>
            </a:r>
            <a:r>
              <a:rPr lang="en-US" sz="2000" dirty="0">
                <a:latin typeface="Cambria Math" panose="02040503050406030204" pitchFamily="18" charset="0"/>
                <a:ea typeface="Cambria Math" panose="02040503050406030204" pitchFamily="18" charset="0"/>
              </a:rPr>
              <a:t>T</a:t>
            </a:r>
          </a:p>
          <a:p>
            <a:r>
              <a:rPr lang="en-US" sz="2000" dirty="0">
                <a:ea typeface="Cambria Math" panose="02040503050406030204" pitchFamily="18" charset="0"/>
              </a:rPr>
              <a:t>As explained in the proof by construction,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creates its own encoding, </a:t>
            </a:r>
            <a:r>
              <a:rPr lang="en-US" sz="2000" dirty="0">
                <a:latin typeface="Cambria Math" panose="02040503050406030204" pitchFamily="18" charset="0"/>
                <a:ea typeface="Cambria Math" panose="02040503050406030204" pitchFamily="18" charset="0"/>
              </a:rPr>
              <a:t>&lt;R&gt;</a:t>
            </a:r>
            <a:r>
              <a:rPr lang="en-US" sz="2000" dirty="0">
                <a:ea typeface="Cambria Math" panose="02040503050406030204" pitchFamily="18" charset="0"/>
              </a:rPr>
              <a:t>, and combines it with </a:t>
            </a:r>
            <a:r>
              <a:rPr lang="en-US" sz="2000" dirty="0">
                <a:latin typeface="Cambria Math" panose="02040503050406030204" pitchFamily="18" charset="0"/>
                <a:ea typeface="Cambria Math" panose="02040503050406030204" pitchFamily="18" charset="0"/>
              </a:rPr>
              <a:t>w'</a:t>
            </a:r>
          </a:p>
          <a:p>
            <a:r>
              <a:rPr lang="en-US" sz="2000" dirty="0">
                <a:ea typeface="Cambria Math" panose="02040503050406030204" pitchFamily="18" charset="0"/>
              </a:rPr>
              <a:t>This happens in phases </a:t>
            </a:r>
            <a:r>
              <a:rPr lang="en-US" sz="2000" dirty="0">
                <a:latin typeface="Cambria Math" panose="02040503050406030204" pitchFamily="18" charset="0"/>
                <a:ea typeface="Cambria Math" panose="02040503050406030204" pitchFamily="18" charset="0"/>
              </a:rPr>
              <a:t>A</a:t>
            </a:r>
            <a:r>
              <a:rPr lang="en-US" sz="2000" dirty="0">
                <a:ea typeface="Cambria Math" panose="02040503050406030204" pitchFamily="18" charset="0"/>
              </a:rPr>
              <a:t> and </a:t>
            </a:r>
            <a:r>
              <a:rPr lang="en-US" sz="2000" dirty="0">
                <a:latin typeface="Cambria Math" panose="02040503050406030204" pitchFamily="18" charset="0"/>
                <a:ea typeface="Cambria Math" panose="02040503050406030204" pitchFamily="18" charset="0"/>
              </a:rPr>
              <a:t>B</a:t>
            </a:r>
            <a:r>
              <a:rPr lang="en-US" sz="2000" dirty="0">
                <a:ea typeface="Cambria Math" panose="02040503050406030204" pitchFamily="18" charset="0"/>
              </a:rPr>
              <a:t> of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 (as indicated in the figure below, repeated from a previous slide)</a:t>
            </a:r>
          </a:p>
          <a:p>
            <a:r>
              <a:rPr lang="en-US" sz="2000" dirty="0">
                <a:ea typeface="Cambria Math" panose="02040503050406030204" pitchFamily="18" charset="0"/>
              </a:rPr>
              <a:t>So, by the time that control is passed to </a:t>
            </a:r>
            <a:r>
              <a:rPr lang="en-US" sz="2000" dirty="0">
                <a:latin typeface="Cambria Math" panose="02040503050406030204" pitchFamily="18" charset="0"/>
                <a:ea typeface="Cambria Math" panose="02040503050406030204" pitchFamily="18" charset="0"/>
              </a:rPr>
              <a:t>T</a:t>
            </a:r>
            <a:r>
              <a:rPr lang="en-US" sz="2000" dirty="0">
                <a:ea typeface="Cambria Math" panose="02040503050406030204" pitchFamily="18" charset="0"/>
              </a:rPr>
              <a:t>, the tape of the Turing machine contains </a:t>
            </a:r>
            <a:r>
              <a:rPr lang="en-US" sz="2000" dirty="0">
                <a:latin typeface="Cambria Math" panose="02040503050406030204" pitchFamily="18" charset="0"/>
                <a:ea typeface="Cambria Math" panose="02040503050406030204" pitchFamily="18" charset="0"/>
              </a:rPr>
              <a:t>&lt;R, w'&gt;</a:t>
            </a:r>
            <a:r>
              <a:rPr lang="en-US" sz="2000" dirty="0">
                <a:ea typeface="Cambria Math" panose="02040503050406030204" pitchFamily="18" charset="0"/>
              </a:rPr>
              <a:t>, with the read-write head over the first symbol of &lt;R&gt; (at the left end of the tape)</a:t>
            </a:r>
            <a:endParaRPr lang="en-US" sz="2000" dirty="0">
              <a:latin typeface="Cambria Math" panose="02040503050406030204" pitchFamily="18" charset="0"/>
              <a:ea typeface="Cambria Math" panose="02040503050406030204" pitchFamily="18" charset="0"/>
            </a:endParaRPr>
          </a:p>
          <a:p>
            <a:r>
              <a:rPr lang="en-US" sz="2000" dirty="0">
                <a:ea typeface="Cambria Math" panose="02040503050406030204" pitchFamily="18" charset="0"/>
              </a:rPr>
              <a:t>In a sense, we are filling in the first intended parameter of </a:t>
            </a:r>
            <a:r>
              <a:rPr lang="en-US" sz="2000" dirty="0">
                <a:latin typeface="Cambria Math" panose="02040503050406030204" pitchFamily="18" charset="0"/>
                <a:ea typeface="Cambria Math" panose="02040503050406030204" pitchFamily="18" charset="0"/>
              </a:rPr>
              <a:t>T</a:t>
            </a:r>
            <a:r>
              <a:rPr lang="en-US" sz="2000" dirty="0">
                <a:ea typeface="Cambria Math" panose="02040503050406030204" pitchFamily="18" charset="0"/>
              </a:rPr>
              <a:t> with </a:t>
            </a:r>
            <a:r>
              <a:rPr lang="en-US" sz="2000" dirty="0">
                <a:latin typeface="Cambria Math" panose="02040503050406030204" pitchFamily="18" charset="0"/>
                <a:ea typeface="Cambria Math" panose="02040503050406030204" pitchFamily="18" charset="0"/>
              </a:rPr>
              <a:t>R</a:t>
            </a:r>
            <a:r>
              <a:rPr lang="en-US" sz="2000" dirty="0">
                <a:ea typeface="Cambria Math" panose="02040503050406030204" pitchFamily="18" charset="0"/>
              </a:rPr>
              <a:t>'s encoding</a:t>
            </a:r>
          </a:p>
          <a:p>
            <a:r>
              <a:rPr lang="en-US" sz="2000" dirty="0">
                <a:ea typeface="Cambria Math" panose="02040503050406030204" pitchFamily="18" charset="0"/>
              </a:rPr>
              <a:t>When the book relies on the recursion theorem, it typically casually states that a TM, </a:t>
            </a:r>
            <a:r>
              <a:rPr lang="en-US" sz="2000" dirty="0">
                <a:latin typeface="Cambria Math" panose="02040503050406030204" pitchFamily="18" charset="0"/>
                <a:ea typeface="Cambria Math" panose="02040503050406030204" pitchFamily="18" charset="0"/>
              </a:rPr>
              <a:t>M</a:t>
            </a:r>
            <a:r>
              <a:rPr lang="en-US" sz="2000" dirty="0">
                <a:ea typeface="Cambria Math" panose="02040503050406030204" pitchFamily="18" charset="0"/>
              </a:rPr>
              <a:t>, can "obtain own description </a:t>
            </a:r>
            <a:r>
              <a:rPr lang="en-US" sz="2000" dirty="0">
                <a:latin typeface="Cambria Math" panose="02040503050406030204" pitchFamily="18" charset="0"/>
                <a:ea typeface="Cambria Math" panose="02040503050406030204" pitchFamily="18" charset="0"/>
              </a:rPr>
              <a:t>&lt;M&gt;</a:t>
            </a:r>
            <a:r>
              <a:rPr lang="en-US" sz="2000" dirty="0">
                <a:ea typeface="Cambria Math" panose="02040503050406030204" pitchFamily="18" charset="0"/>
              </a:rPr>
              <a:t>", sometimes adding "via the recursion theorem", as a step in its algorithm</a:t>
            </a: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r>
              <a:rPr lang="en-US" dirty="0">
                <a:latin typeface="Cambria Math" panose="02040503050406030204" pitchFamily="18" charset="0"/>
                <a:ea typeface="Cambria Math" panose="02040503050406030204" pitchFamily="18" charset="0"/>
              </a:rPr>
              <a:t> </a:t>
            </a:r>
          </a:p>
        </p:txBody>
      </p:sp>
      <p:pic>
        <p:nvPicPr>
          <p:cNvPr id="5" name="Picture 4">
            <a:extLst>
              <a:ext uri="{FF2B5EF4-FFF2-40B4-BE49-F238E27FC236}">
                <a16:creationId xmlns:a16="http://schemas.microsoft.com/office/drawing/2014/main" id="{C4DE1380-C328-4A93-A302-A7AC18BE06FF}"/>
              </a:ext>
            </a:extLst>
          </p:cNvPr>
          <p:cNvPicPr>
            <a:picLocks noChangeAspect="1"/>
          </p:cNvPicPr>
          <p:nvPr/>
        </p:nvPicPr>
        <p:blipFill>
          <a:blip r:embed="rId2"/>
          <a:stretch>
            <a:fillRect/>
          </a:stretch>
        </p:blipFill>
        <p:spPr>
          <a:xfrm>
            <a:off x="3791321" y="4528925"/>
            <a:ext cx="4609357" cy="1648038"/>
          </a:xfrm>
          <a:prstGeom prst="rect">
            <a:avLst/>
          </a:prstGeom>
        </p:spPr>
      </p:pic>
    </p:spTree>
    <p:extLst>
      <p:ext uri="{BB962C8B-B14F-4D97-AF65-F5344CB8AC3E}">
        <p14:creationId xmlns:p14="http://schemas.microsoft.com/office/powerpoint/2010/main" val="2712746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8C30-A806-46EE-9F1B-4947E55D6329}"/>
              </a:ext>
            </a:extLst>
          </p:cNvPr>
          <p:cNvSpPr>
            <a:spLocks noGrp="1"/>
          </p:cNvSpPr>
          <p:nvPr>
            <p:ph type="title"/>
          </p:nvPr>
        </p:nvSpPr>
        <p:spPr/>
        <p:txBody>
          <a:bodyPr/>
          <a:lstStyle/>
          <a:p>
            <a:r>
              <a:rPr lang="en-US" dirty="0"/>
              <a:t>Recursion Theorem Example 1</a:t>
            </a:r>
          </a:p>
        </p:txBody>
      </p:sp>
      <p:sp>
        <p:nvSpPr>
          <p:cNvPr id="3" name="Content Placeholder 2">
            <a:extLst>
              <a:ext uri="{FF2B5EF4-FFF2-40B4-BE49-F238E27FC236}">
                <a16:creationId xmlns:a16="http://schemas.microsoft.com/office/drawing/2014/main" id="{802A7799-B5A1-4092-B827-8FC3FBB04303}"/>
              </a:ext>
            </a:extLst>
          </p:cNvPr>
          <p:cNvSpPr>
            <a:spLocks noGrp="1"/>
          </p:cNvSpPr>
          <p:nvPr>
            <p:ph idx="1"/>
          </p:nvPr>
        </p:nvSpPr>
        <p:spPr/>
        <p:txBody>
          <a:bodyPr>
            <a:normAutofit fontScale="62500" lnSpcReduction="20000"/>
          </a:bodyPr>
          <a:lstStyle/>
          <a:p>
            <a:r>
              <a:rPr lang="en-US" dirty="0"/>
              <a:t>The textbook describes how the recursion theorem can be used to create a TM, </a:t>
            </a:r>
            <a:r>
              <a:rPr lang="en-US" dirty="0">
                <a:latin typeface="Cambria Math" panose="02040503050406030204" pitchFamily="18" charset="0"/>
                <a:ea typeface="Cambria Math" panose="02040503050406030204" pitchFamily="18" charset="0"/>
              </a:rPr>
              <a:t>SELF</a:t>
            </a:r>
            <a:r>
              <a:rPr lang="en-US" dirty="0"/>
              <a:t>, that produces its own encoding (I am keeping the book's exact wording to describe </a:t>
            </a:r>
            <a:r>
              <a:rPr lang="en-US" dirty="0">
                <a:latin typeface="Cambria Math" panose="02040503050406030204" pitchFamily="18" charset="0"/>
                <a:ea typeface="Cambria Math" panose="02040503050406030204" pitchFamily="18" charset="0"/>
              </a:rPr>
              <a:t>SELF</a:t>
            </a:r>
            <a:r>
              <a:rPr lang="en-US" dirty="0"/>
              <a:t>):</a:t>
            </a:r>
          </a:p>
          <a:p>
            <a:pPr marL="0" indent="0">
              <a:buNone/>
            </a:pPr>
            <a:r>
              <a:rPr lang="en-US" sz="2600" dirty="0"/>
              <a:t>	</a:t>
            </a:r>
            <a:r>
              <a:rPr lang="en-US" sz="2600" dirty="0">
                <a:latin typeface="Cambria Math" panose="02040503050406030204" pitchFamily="18" charset="0"/>
                <a:ea typeface="Cambria Math" panose="02040503050406030204" pitchFamily="18" charset="0"/>
              </a:rPr>
              <a:t>SELF</a:t>
            </a:r>
            <a:r>
              <a:rPr lang="en-US" sz="2600" dirty="0"/>
              <a:t> = "On any input:</a:t>
            </a:r>
          </a:p>
          <a:p>
            <a:pPr marL="1828800" lvl="3" indent="-457200">
              <a:buFont typeface="+mj-lt"/>
              <a:buAutoNum type="arabicPeriod"/>
            </a:pPr>
            <a:r>
              <a:rPr lang="en-US" sz="2600" dirty="0"/>
              <a:t>Obtain, via the recursion theorem, own description </a:t>
            </a:r>
            <a:r>
              <a:rPr lang="en-US" sz="2600" dirty="0">
                <a:latin typeface="Cambria Math" panose="02040503050406030204" pitchFamily="18" charset="0"/>
                <a:ea typeface="Cambria Math" panose="02040503050406030204" pitchFamily="18" charset="0"/>
              </a:rPr>
              <a:t>&lt;SELF&gt;</a:t>
            </a:r>
            <a:r>
              <a:rPr lang="en-US" sz="2600" dirty="0"/>
              <a:t>.</a:t>
            </a:r>
          </a:p>
          <a:p>
            <a:pPr marL="1828800" lvl="3" indent="-457200">
              <a:buFont typeface="+mj-lt"/>
              <a:buAutoNum type="arabicPeriod"/>
            </a:pPr>
            <a:r>
              <a:rPr lang="en-US" sz="2600" dirty="0"/>
              <a:t>Print </a:t>
            </a:r>
            <a:r>
              <a:rPr lang="en-US" sz="2600" dirty="0">
                <a:latin typeface="Cambria Math" panose="02040503050406030204" pitchFamily="18" charset="0"/>
                <a:ea typeface="Cambria Math" panose="02040503050406030204" pitchFamily="18" charset="0"/>
              </a:rPr>
              <a:t>&lt;SELF&gt;</a:t>
            </a:r>
            <a:r>
              <a:rPr lang="en-US" sz="2600" dirty="0"/>
              <a:t>"</a:t>
            </a:r>
          </a:p>
          <a:p>
            <a:r>
              <a:rPr lang="en-US" dirty="0"/>
              <a:t>To create this version of </a:t>
            </a:r>
            <a:r>
              <a:rPr lang="en-US" dirty="0">
                <a:latin typeface="Cambria Math" panose="02040503050406030204" pitchFamily="18" charset="0"/>
                <a:ea typeface="Cambria Math" panose="02040503050406030204" pitchFamily="18" charset="0"/>
              </a:rPr>
              <a:t>SELF</a:t>
            </a:r>
            <a:r>
              <a:rPr lang="en-US" dirty="0"/>
              <a:t>, we first produce a TM, </a:t>
            </a:r>
            <a:r>
              <a:rPr lang="en-US" dirty="0">
                <a:latin typeface="Cambria Math" panose="02040503050406030204" pitchFamily="18" charset="0"/>
                <a:ea typeface="Cambria Math" panose="02040503050406030204" pitchFamily="18" charset="0"/>
              </a:rPr>
              <a:t>T</a:t>
            </a:r>
            <a:r>
              <a:rPr lang="en-US" dirty="0"/>
              <a:t>, that acts as follows (I am keeping the book's exact wording to describe </a:t>
            </a:r>
            <a:r>
              <a:rPr lang="en-US" dirty="0">
                <a:latin typeface="Cambria Math" panose="02040503050406030204" pitchFamily="18" charset="0"/>
                <a:ea typeface="Cambria Math" panose="02040503050406030204" pitchFamily="18" charset="0"/>
              </a:rPr>
              <a:t>T</a:t>
            </a:r>
            <a:r>
              <a:rPr lang="en-US" dirty="0"/>
              <a:t>):</a:t>
            </a:r>
          </a:p>
          <a:p>
            <a:pPr marL="0" indent="0">
              <a:buNone/>
            </a:pPr>
            <a:r>
              <a:rPr lang="en-US" dirty="0"/>
              <a:t>	</a:t>
            </a:r>
            <a:r>
              <a:rPr lang="en-US" sz="2600" dirty="0">
                <a:latin typeface="Cambria Math" panose="02040503050406030204" pitchFamily="18" charset="0"/>
                <a:ea typeface="Cambria Math" panose="02040503050406030204" pitchFamily="18" charset="0"/>
              </a:rPr>
              <a:t>T</a:t>
            </a:r>
            <a:r>
              <a:rPr lang="en-US" sz="2600" dirty="0"/>
              <a:t> = "On input </a:t>
            </a:r>
            <a:r>
              <a:rPr lang="en-US" sz="2600" dirty="0">
                <a:latin typeface="Cambria Math" panose="02040503050406030204" pitchFamily="18" charset="0"/>
                <a:ea typeface="Cambria Math" panose="02040503050406030204" pitchFamily="18" charset="0"/>
              </a:rPr>
              <a:t>&lt;M, w&gt;</a:t>
            </a:r>
            <a:r>
              <a:rPr lang="en-US" sz="2600" dirty="0"/>
              <a:t>:</a:t>
            </a:r>
          </a:p>
          <a:p>
            <a:pPr marL="1828800" lvl="3" indent="-457200">
              <a:buFont typeface="+mj-lt"/>
              <a:buAutoNum type="arabicPeriod"/>
            </a:pPr>
            <a:r>
              <a:rPr lang="en-US" sz="2600" dirty="0"/>
              <a:t>Print </a:t>
            </a:r>
            <a:r>
              <a:rPr lang="en-US" sz="2600" dirty="0">
                <a:latin typeface="Cambria Math" panose="02040503050406030204" pitchFamily="18" charset="0"/>
                <a:ea typeface="Cambria Math" panose="02040503050406030204" pitchFamily="18" charset="0"/>
              </a:rPr>
              <a:t>&lt;M&gt;</a:t>
            </a:r>
            <a:r>
              <a:rPr lang="en-US" sz="2600" dirty="0"/>
              <a:t> and halt"</a:t>
            </a:r>
          </a:p>
          <a:p>
            <a:r>
              <a:rPr lang="en-US" dirty="0"/>
              <a:t>Given this </a:t>
            </a:r>
            <a:r>
              <a:rPr lang="en-US" dirty="0">
                <a:latin typeface="Cambria Math" panose="02040503050406030204" pitchFamily="18" charset="0"/>
                <a:ea typeface="Cambria Math" panose="02040503050406030204" pitchFamily="18" charset="0"/>
              </a:rPr>
              <a:t>T</a:t>
            </a:r>
            <a:r>
              <a:rPr lang="en-US" dirty="0"/>
              <a:t>, we can create </a:t>
            </a:r>
            <a:r>
              <a:rPr lang="en-US" dirty="0">
                <a:latin typeface="Cambria Math" panose="02040503050406030204" pitchFamily="18" charset="0"/>
                <a:ea typeface="Cambria Math" panose="02040503050406030204" pitchFamily="18" charset="0"/>
              </a:rPr>
              <a:t>R</a:t>
            </a:r>
            <a:r>
              <a:rPr lang="en-US" dirty="0"/>
              <a:t>, as explained in our proof by construction of the recursion theorem</a:t>
            </a:r>
          </a:p>
          <a:p>
            <a:r>
              <a:rPr lang="en-US" dirty="0"/>
              <a:t>For any given input, </a:t>
            </a:r>
            <a:r>
              <a:rPr lang="en-US" dirty="0">
                <a:latin typeface="Cambria Math" panose="02040503050406030204" pitchFamily="18" charset="0"/>
                <a:ea typeface="Cambria Math" panose="02040503050406030204" pitchFamily="18" charset="0"/>
              </a:rPr>
              <a:t>w'</a:t>
            </a:r>
            <a:r>
              <a:rPr lang="en-US" dirty="0"/>
              <a:t>, originally on </a:t>
            </a:r>
            <a:r>
              <a:rPr lang="en-US" dirty="0">
                <a:latin typeface="Cambria Math" panose="02040503050406030204" pitchFamily="18" charset="0"/>
                <a:ea typeface="Cambria Math" panose="02040503050406030204" pitchFamily="18" charset="0"/>
              </a:rPr>
              <a:t>R</a:t>
            </a:r>
            <a:r>
              <a:rPr lang="en-US" dirty="0"/>
              <a:t>'s tape, the first two phases of </a:t>
            </a:r>
            <a:r>
              <a:rPr lang="en-US" dirty="0">
                <a:latin typeface="Cambria Math" panose="02040503050406030204" pitchFamily="18" charset="0"/>
                <a:ea typeface="Cambria Math" panose="02040503050406030204" pitchFamily="18" charset="0"/>
              </a:rPr>
              <a:t>R</a:t>
            </a:r>
            <a:r>
              <a:rPr lang="en-US" dirty="0"/>
              <a:t>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in the figure from the previous slides) will produce </a:t>
            </a:r>
            <a:r>
              <a:rPr lang="en-US" dirty="0">
                <a:latin typeface="Cambria Math" panose="02040503050406030204" pitchFamily="18" charset="0"/>
                <a:ea typeface="Cambria Math" panose="02040503050406030204" pitchFamily="18" charset="0"/>
              </a:rPr>
              <a:t>&lt;R, w'&gt;</a:t>
            </a:r>
            <a:r>
              <a:rPr lang="en-US" dirty="0"/>
              <a:t> on the tape</a:t>
            </a:r>
          </a:p>
          <a:p>
            <a:r>
              <a:rPr lang="en-US" dirty="0"/>
              <a:t>Then, control will be passed to </a:t>
            </a:r>
            <a:r>
              <a:rPr lang="en-US" dirty="0">
                <a:latin typeface="Cambria Math" panose="02040503050406030204" pitchFamily="18" charset="0"/>
                <a:ea typeface="Cambria Math" panose="02040503050406030204" pitchFamily="18" charset="0"/>
              </a:rPr>
              <a:t>T</a:t>
            </a:r>
            <a:r>
              <a:rPr lang="en-US" dirty="0"/>
              <a:t>, which processes </a:t>
            </a:r>
            <a:r>
              <a:rPr lang="en-US" dirty="0">
                <a:latin typeface="Cambria Math" panose="02040503050406030204" pitchFamily="18" charset="0"/>
                <a:ea typeface="Cambria Math" panose="02040503050406030204" pitchFamily="18" charset="0"/>
              </a:rPr>
              <a:t>&lt;R, w'&gt;</a:t>
            </a:r>
            <a:r>
              <a:rPr lang="en-US" dirty="0"/>
              <a:t> and outputs </a:t>
            </a:r>
            <a:r>
              <a:rPr lang="en-US" dirty="0">
                <a:latin typeface="Cambria Math" panose="02040503050406030204" pitchFamily="18" charset="0"/>
                <a:ea typeface="Cambria Math" panose="02040503050406030204" pitchFamily="18" charset="0"/>
              </a:rPr>
              <a:t>&lt;R&gt;</a:t>
            </a:r>
            <a:r>
              <a:rPr lang="en-US" dirty="0"/>
              <a:t> on its tape</a:t>
            </a:r>
          </a:p>
          <a:p>
            <a:r>
              <a:rPr lang="en-US" dirty="0"/>
              <a:t>Thus, </a:t>
            </a:r>
            <a:r>
              <a:rPr lang="en-US" dirty="0">
                <a:latin typeface="Cambria Math" panose="02040503050406030204" pitchFamily="18" charset="0"/>
                <a:ea typeface="Cambria Math" panose="02040503050406030204" pitchFamily="18" charset="0"/>
              </a:rPr>
              <a:t>R</a:t>
            </a:r>
            <a:r>
              <a:rPr lang="en-US" dirty="0"/>
              <a:t> is equivalent to </a:t>
            </a:r>
            <a:r>
              <a:rPr lang="en-US" dirty="0">
                <a:latin typeface="Cambria Math" panose="02040503050406030204" pitchFamily="18" charset="0"/>
                <a:ea typeface="Cambria Math" panose="02040503050406030204" pitchFamily="18" charset="0"/>
              </a:rPr>
              <a:t>&lt;SELF&gt;</a:t>
            </a:r>
          </a:p>
          <a:p>
            <a:r>
              <a:rPr lang="en-US" dirty="0">
                <a:latin typeface="Cambria Math" panose="02040503050406030204" pitchFamily="18" charset="0"/>
                <a:ea typeface="Cambria Math" panose="02040503050406030204" pitchFamily="18" charset="0"/>
              </a:rPr>
              <a:t>The book points out that the ability of an actual program to reproduce its own implementation is used by </a:t>
            </a:r>
            <a:r>
              <a:rPr lang="en-US" i="1" dirty="0">
                <a:latin typeface="Cambria Math" panose="02040503050406030204" pitchFamily="18" charset="0"/>
                <a:ea typeface="Cambria Math" panose="02040503050406030204" pitchFamily="18" charset="0"/>
              </a:rPr>
              <a:t>computer viruses</a:t>
            </a:r>
          </a:p>
        </p:txBody>
      </p:sp>
    </p:spTree>
    <p:extLst>
      <p:ext uri="{BB962C8B-B14F-4D97-AF65-F5344CB8AC3E}">
        <p14:creationId xmlns:p14="http://schemas.microsoft.com/office/powerpoint/2010/main" val="1613407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4822-F51C-48BC-B5AB-F081D5F4E854}"/>
              </a:ext>
            </a:extLst>
          </p:cNvPr>
          <p:cNvSpPr>
            <a:spLocks noGrp="1"/>
          </p:cNvSpPr>
          <p:nvPr>
            <p:ph type="title"/>
          </p:nvPr>
        </p:nvSpPr>
        <p:spPr/>
        <p:txBody>
          <a:bodyPr/>
          <a:lstStyle/>
          <a:p>
            <a:r>
              <a:rPr lang="en-US" dirty="0"/>
              <a:t>Recursion Theorem Example 2</a:t>
            </a:r>
          </a:p>
        </p:txBody>
      </p:sp>
      <p:sp>
        <p:nvSpPr>
          <p:cNvPr id="3" name="Content Placeholder 2">
            <a:extLst>
              <a:ext uri="{FF2B5EF4-FFF2-40B4-BE49-F238E27FC236}">
                <a16:creationId xmlns:a16="http://schemas.microsoft.com/office/drawing/2014/main" id="{0061356A-E9CD-44C7-BD44-F28A0F54BBCA}"/>
              </a:ext>
            </a:extLst>
          </p:cNvPr>
          <p:cNvSpPr>
            <a:spLocks noGrp="1"/>
          </p:cNvSpPr>
          <p:nvPr>
            <p:ph idx="1"/>
          </p:nvPr>
        </p:nvSpPr>
        <p:spPr/>
        <p:txBody>
          <a:bodyPr>
            <a:normAutofit fontScale="70000" lnSpcReduction="20000"/>
          </a:bodyPr>
          <a:lstStyle/>
          <a:p>
            <a:r>
              <a:rPr lang="en-US" dirty="0"/>
              <a:t>The textbook uses the recursion theorem to give what they call "a new and simpler proof"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a:t>
            </a:r>
          </a:p>
          <a:p>
            <a:r>
              <a:rPr lang="en-US" dirty="0"/>
              <a:t>They use an indirect proof, and start by assuming the existence of a TM, </a:t>
            </a:r>
            <a:r>
              <a:rPr lang="en-US" dirty="0">
                <a:latin typeface="Cambria Math" panose="02040503050406030204" pitchFamily="18" charset="0"/>
                <a:ea typeface="Cambria Math" panose="02040503050406030204" pitchFamily="18" charset="0"/>
              </a:rPr>
              <a:t>H</a:t>
            </a:r>
            <a:r>
              <a:rPr lang="en-US" dirty="0"/>
              <a:t>, that decides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p>
          <a:p>
            <a:r>
              <a:rPr lang="en-US" dirty="0"/>
              <a:t>Given </a:t>
            </a:r>
            <a:r>
              <a:rPr lang="en-US" dirty="0">
                <a:latin typeface="Cambria Math" panose="02040503050406030204" pitchFamily="18" charset="0"/>
                <a:ea typeface="Cambria Math" panose="02040503050406030204" pitchFamily="18" charset="0"/>
              </a:rPr>
              <a:t>H</a:t>
            </a:r>
            <a:r>
              <a:rPr lang="en-US" dirty="0"/>
              <a:t>, we can construct another TM, </a:t>
            </a:r>
            <a:r>
              <a:rPr lang="en-US" dirty="0">
                <a:latin typeface="Cambria Math" panose="02040503050406030204" pitchFamily="18" charset="0"/>
                <a:ea typeface="Cambria Math" panose="02040503050406030204" pitchFamily="18" charset="0"/>
              </a:rPr>
              <a:t>B</a:t>
            </a:r>
            <a:r>
              <a:rPr lang="en-US" dirty="0"/>
              <a:t>, that processes input </a:t>
            </a:r>
            <a:r>
              <a:rPr lang="en-US" dirty="0">
                <a:latin typeface="Cambria Math" panose="02040503050406030204" pitchFamily="18" charset="0"/>
                <a:ea typeface="Cambria Math" panose="02040503050406030204" pitchFamily="18" charset="0"/>
              </a:rPr>
              <a:t>w</a:t>
            </a:r>
            <a:r>
              <a:rPr lang="en-US" dirty="0"/>
              <a:t>, and behaves as follows:</a:t>
            </a:r>
          </a:p>
          <a:p>
            <a:pPr lvl="1"/>
            <a:r>
              <a:rPr lang="en-US" dirty="0"/>
              <a:t>First, "obtain, via the recursion theorem, own description </a:t>
            </a:r>
            <a:r>
              <a:rPr lang="en-US" dirty="0">
                <a:latin typeface="Cambria Math" panose="02040503050406030204" pitchFamily="18" charset="0"/>
                <a:ea typeface="Cambria Math" panose="02040503050406030204" pitchFamily="18" charset="0"/>
              </a:rPr>
              <a:t>&lt;B&gt;</a:t>
            </a:r>
            <a:r>
              <a:rPr lang="en-US" dirty="0"/>
              <a:t>" (I kept that wording exact from the textbook)</a:t>
            </a:r>
          </a:p>
          <a:p>
            <a:pPr lvl="1"/>
            <a:r>
              <a:rPr lang="en-US" dirty="0"/>
              <a:t>Use </a:t>
            </a:r>
            <a:r>
              <a:rPr lang="en-US" dirty="0">
                <a:latin typeface="Cambria Math" panose="02040503050406030204" pitchFamily="18" charset="0"/>
                <a:ea typeface="Cambria Math" panose="02040503050406030204" pitchFamily="18" charset="0"/>
              </a:rPr>
              <a:t>H</a:t>
            </a:r>
            <a:r>
              <a:rPr lang="en-US" dirty="0"/>
              <a:t> to determine if </a:t>
            </a:r>
            <a:r>
              <a:rPr lang="en-US" dirty="0">
                <a:latin typeface="Cambria Math" panose="02040503050406030204" pitchFamily="18" charset="0"/>
                <a:ea typeface="Cambria Math" panose="02040503050406030204" pitchFamily="18" charset="0"/>
              </a:rPr>
              <a:t>B</a:t>
            </a:r>
            <a:r>
              <a:rPr lang="en-US" dirty="0"/>
              <a:t> accepts w (i.e., "run </a:t>
            </a:r>
            <a:r>
              <a:rPr lang="en-US" dirty="0">
                <a:latin typeface="Cambria Math" panose="02040503050406030204" pitchFamily="18" charset="0"/>
                <a:ea typeface="Cambria Math" panose="02040503050406030204" pitchFamily="18" charset="0"/>
              </a:rPr>
              <a:t>H</a:t>
            </a:r>
            <a:r>
              <a:rPr lang="en-US" dirty="0"/>
              <a:t> on input </a:t>
            </a:r>
            <a:r>
              <a:rPr lang="en-US" dirty="0">
                <a:latin typeface="Cambria Math" panose="02040503050406030204" pitchFamily="18" charset="0"/>
                <a:ea typeface="Cambria Math" panose="02040503050406030204" pitchFamily="18" charset="0"/>
              </a:rPr>
              <a:t>&lt;B, w&gt;</a:t>
            </a:r>
            <a:r>
              <a:rPr lang="en-US" dirty="0"/>
              <a:t>")</a:t>
            </a:r>
          </a:p>
          <a:p>
            <a:pPr lvl="1"/>
            <a:r>
              <a:rPr lang="en-US" dirty="0"/>
              <a:t>If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 (according to </a:t>
            </a:r>
            <a:r>
              <a:rPr lang="en-US" dirty="0">
                <a:latin typeface="Cambria Math" panose="02040503050406030204" pitchFamily="18" charset="0"/>
                <a:ea typeface="Cambria Math" panose="02040503050406030204" pitchFamily="18" charset="0"/>
              </a:rPr>
              <a:t>H</a:t>
            </a:r>
            <a:r>
              <a:rPr lang="en-US" dirty="0"/>
              <a:t>), reject; if </a:t>
            </a:r>
            <a:r>
              <a:rPr lang="en-US" dirty="0">
                <a:latin typeface="Cambria Math" panose="02040503050406030204" pitchFamily="18" charset="0"/>
                <a:ea typeface="Cambria Math" panose="02040503050406030204" pitchFamily="18" charset="0"/>
              </a:rPr>
              <a:t>B</a:t>
            </a:r>
            <a:r>
              <a:rPr lang="en-US" dirty="0"/>
              <a:t> does not accept </a:t>
            </a:r>
            <a:r>
              <a:rPr lang="en-US" dirty="0">
                <a:latin typeface="Cambria Math" panose="02040503050406030204" pitchFamily="18" charset="0"/>
                <a:ea typeface="Cambria Math" panose="02040503050406030204" pitchFamily="18" charset="0"/>
              </a:rPr>
              <a:t>w</a:t>
            </a:r>
            <a:r>
              <a:rPr lang="en-US" dirty="0"/>
              <a:t>, accept</a:t>
            </a:r>
          </a:p>
          <a:p>
            <a:r>
              <a:rPr lang="en-US" dirty="0"/>
              <a:t>What happens when we run </a:t>
            </a:r>
            <a:r>
              <a:rPr lang="en-US" dirty="0">
                <a:latin typeface="Cambria Math" panose="02040503050406030204" pitchFamily="18" charset="0"/>
                <a:ea typeface="Cambria Math" panose="02040503050406030204" pitchFamily="18" charset="0"/>
              </a:rPr>
              <a:t>B</a:t>
            </a:r>
            <a:r>
              <a:rPr lang="en-US" dirty="0"/>
              <a:t> on </a:t>
            </a:r>
            <a:r>
              <a:rPr lang="en-US" dirty="0">
                <a:latin typeface="Cambria Math" panose="02040503050406030204" pitchFamily="18" charset="0"/>
                <a:ea typeface="Cambria Math" panose="02040503050406030204" pitchFamily="18" charset="0"/>
              </a:rPr>
              <a:t>w</a:t>
            </a:r>
            <a:r>
              <a:rPr lang="en-US" dirty="0"/>
              <a:t>? If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B</a:t>
            </a:r>
            <a:r>
              <a:rPr lang="en-US" dirty="0"/>
              <a:t> rejects </a:t>
            </a:r>
            <a:r>
              <a:rPr lang="en-US" dirty="0">
                <a:latin typeface="Cambria Math" panose="02040503050406030204" pitchFamily="18" charset="0"/>
                <a:ea typeface="Cambria Math" panose="02040503050406030204" pitchFamily="18" charset="0"/>
              </a:rPr>
              <a:t>w</a:t>
            </a:r>
            <a:r>
              <a:rPr lang="en-US" dirty="0"/>
              <a:t>, and if </a:t>
            </a:r>
            <a:r>
              <a:rPr lang="en-US" dirty="0">
                <a:latin typeface="Cambria Math" panose="02040503050406030204" pitchFamily="18" charset="0"/>
                <a:ea typeface="Cambria Math" panose="02040503050406030204" pitchFamily="18" charset="0"/>
              </a:rPr>
              <a:t>B</a:t>
            </a:r>
            <a:r>
              <a:rPr lang="en-US" dirty="0"/>
              <a:t> does not accept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B</a:t>
            </a:r>
            <a:r>
              <a:rPr lang="en-US" dirty="0"/>
              <a:t> accepts </a:t>
            </a:r>
            <a:r>
              <a:rPr lang="en-US" dirty="0">
                <a:latin typeface="Cambria Math" panose="02040503050406030204" pitchFamily="18" charset="0"/>
                <a:ea typeface="Cambria Math" panose="02040503050406030204" pitchFamily="18" charset="0"/>
              </a:rPr>
              <a:t>w</a:t>
            </a:r>
            <a:r>
              <a:rPr lang="en-US" dirty="0"/>
              <a:t>!</a:t>
            </a:r>
          </a:p>
          <a:p>
            <a:r>
              <a:rPr lang="en-US" dirty="0"/>
              <a:t>This is a contradiction; thus, the assumption that there is an </a:t>
            </a:r>
            <a:r>
              <a:rPr lang="en-US" dirty="0">
                <a:latin typeface="Cambria Math" panose="02040503050406030204" pitchFamily="18" charset="0"/>
                <a:ea typeface="Cambria Math" panose="02040503050406030204" pitchFamily="18" charset="0"/>
              </a:rPr>
              <a:t>H</a:t>
            </a:r>
            <a:r>
              <a:rPr lang="en-US" dirty="0"/>
              <a:t> that decides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must be false</a:t>
            </a:r>
          </a:p>
          <a:p>
            <a:r>
              <a:rPr lang="en-US" dirty="0"/>
              <a:t>Note that I don't personally consider this simpler than the original proof</a:t>
            </a:r>
          </a:p>
          <a:p>
            <a:pPr lvl="1"/>
            <a:r>
              <a:rPr lang="en-US" dirty="0"/>
              <a:t>The original proof needed the background of diagonalization (although even that is debatable, we could have expressed it as an indirect proof without explaining the concept of diagonalization)</a:t>
            </a:r>
          </a:p>
          <a:p>
            <a:pPr lvl="1"/>
            <a:r>
              <a:rPr lang="en-US" dirty="0"/>
              <a:t>This proof relies on the recursion theorem (and in particular, the textbook's interpretation of it)</a:t>
            </a:r>
          </a:p>
          <a:p>
            <a:pPr lvl="1"/>
            <a:r>
              <a:rPr lang="en-US" dirty="0"/>
              <a:t>As to the question of which proof is easier to understand, that's subjective!</a:t>
            </a:r>
          </a:p>
        </p:txBody>
      </p:sp>
    </p:spTree>
    <p:extLst>
      <p:ext uri="{BB962C8B-B14F-4D97-AF65-F5344CB8AC3E}">
        <p14:creationId xmlns:p14="http://schemas.microsoft.com/office/powerpoint/2010/main" val="2137537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6408-6AFC-4D24-9143-63E001BA29E8}"/>
              </a:ext>
            </a:extLst>
          </p:cNvPr>
          <p:cNvSpPr>
            <a:spLocks noGrp="1"/>
          </p:cNvSpPr>
          <p:nvPr>
            <p:ph type="title"/>
          </p:nvPr>
        </p:nvSpPr>
        <p:spPr/>
        <p:txBody>
          <a:bodyPr/>
          <a:lstStyle/>
          <a:p>
            <a:r>
              <a:rPr lang="en-US" dirty="0"/>
              <a:t>MIN</a:t>
            </a:r>
            <a:r>
              <a:rPr lang="en-US" baseline="-25000" dirty="0"/>
              <a:t>TM</a:t>
            </a:r>
            <a:r>
              <a:rPr lang="en-US" dirty="0"/>
              <a:t> (part 1)</a:t>
            </a:r>
          </a:p>
        </p:txBody>
      </p:sp>
      <p:sp>
        <p:nvSpPr>
          <p:cNvPr id="3" name="Content Placeholder 2">
            <a:extLst>
              <a:ext uri="{FF2B5EF4-FFF2-40B4-BE49-F238E27FC236}">
                <a16:creationId xmlns:a16="http://schemas.microsoft.com/office/drawing/2014/main" id="{AAF78FF5-D2A6-4853-B021-690AF28D5D9F}"/>
              </a:ext>
            </a:extLst>
          </p:cNvPr>
          <p:cNvSpPr>
            <a:spLocks noGrp="1"/>
          </p:cNvSpPr>
          <p:nvPr>
            <p:ph idx="1"/>
          </p:nvPr>
        </p:nvSpPr>
        <p:spPr/>
        <p:txBody>
          <a:bodyPr>
            <a:normAutofit fontScale="70000" lnSpcReduction="20000"/>
          </a:bodyPr>
          <a:lstStyle/>
          <a:p>
            <a:r>
              <a:rPr lang="en-US" dirty="0"/>
              <a:t>The textbook defines the </a:t>
            </a:r>
            <a:r>
              <a:rPr lang="en-US" i="1" dirty="0"/>
              <a:t>length</a:t>
            </a:r>
            <a:r>
              <a:rPr lang="en-US" dirty="0"/>
              <a:t> of the description, </a:t>
            </a:r>
            <a:r>
              <a:rPr lang="en-US" dirty="0">
                <a:latin typeface="Cambria Math" panose="02040503050406030204" pitchFamily="18" charset="0"/>
                <a:ea typeface="Cambria Math" panose="02040503050406030204" pitchFamily="18" charset="0"/>
              </a:rPr>
              <a:t>&lt;M&gt;</a:t>
            </a:r>
            <a:r>
              <a:rPr lang="en-US" dirty="0"/>
              <a:t>, of a Turing machine, </a:t>
            </a:r>
            <a:r>
              <a:rPr lang="en-US" dirty="0">
                <a:latin typeface="Cambria Math" panose="02040503050406030204" pitchFamily="18" charset="0"/>
                <a:ea typeface="Cambria Math" panose="02040503050406030204" pitchFamily="18" charset="0"/>
              </a:rPr>
              <a:t>M</a:t>
            </a:r>
            <a:r>
              <a:rPr lang="en-US" dirty="0"/>
              <a:t>, to be the number of symbols in </a:t>
            </a:r>
            <a:r>
              <a:rPr lang="en-US" dirty="0">
                <a:latin typeface="Cambria Math" panose="02040503050406030204" pitchFamily="18" charset="0"/>
                <a:ea typeface="Cambria Math" panose="02040503050406030204" pitchFamily="18" charset="0"/>
              </a:rPr>
              <a:t>&lt;M&gt;</a:t>
            </a:r>
          </a:p>
          <a:p>
            <a:r>
              <a:rPr lang="en-US" dirty="0"/>
              <a:t>Book: "Say that </a:t>
            </a:r>
            <a:r>
              <a:rPr lang="en-US" dirty="0">
                <a:latin typeface="Cambria Math" panose="02040503050406030204" pitchFamily="18" charset="0"/>
                <a:ea typeface="Cambria Math" panose="02040503050406030204" pitchFamily="18" charset="0"/>
              </a:rPr>
              <a:t>M</a:t>
            </a:r>
            <a:r>
              <a:rPr lang="en-US" dirty="0"/>
              <a:t> is </a:t>
            </a:r>
            <a:r>
              <a:rPr lang="en-US" b="1" dirty="0"/>
              <a:t>minimal</a:t>
            </a:r>
            <a:r>
              <a:rPr lang="en-US" dirty="0"/>
              <a:t> if there is no Turing machine equivalent to </a:t>
            </a:r>
            <a:r>
              <a:rPr lang="en-US" dirty="0">
                <a:latin typeface="Cambria Math" panose="02040503050406030204" pitchFamily="18" charset="0"/>
                <a:ea typeface="Cambria Math" panose="02040503050406030204" pitchFamily="18" charset="0"/>
              </a:rPr>
              <a:t>M</a:t>
            </a:r>
            <a:r>
              <a:rPr lang="en-US" dirty="0"/>
              <a:t> that has a shorter description."</a:t>
            </a:r>
          </a:p>
          <a:p>
            <a:r>
              <a:rPr lang="en-US" dirty="0"/>
              <a:t>We can define a language containing all minimal TM descriptions: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latin typeface="Cambria Math" panose="02040503050406030204" pitchFamily="18" charset="0"/>
                <a:ea typeface="Cambria Math" panose="02040503050406030204" pitchFamily="18" charset="0"/>
              </a:rPr>
              <a:t> = {&lt;M&gt; | M</a:t>
            </a:r>
            <a:r>
              <a:rPr lang="en-US" dirty="0"/>
              <a:t> is a minimal TM</a:t>
            </a:r>
            <a:r>
              <a:rPr lang="en-US" dirty="0">
                <a:latin typeface="Cambria Math" panose="02040503050406030204" pitchFamily="18" charset="0"/>
                <a:ea typeface="Cambria Math" panose="02040503050406030204" pitchFamily="18" charset="0"/>
              </a:rPr>
              <a:t>}</a:t>
            </a:r>
          </a:p>
          <a:p>
            <a:r>
              <a:rPr lang="en-US" dirty="0"/>
              <a:t>Theorem 6.7 states: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Turing-recognizable" (we know this also implies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decidable)</a:t>
            </a:r>
          </a:p>
          <a:p>
            <a:r>
              <a:rPr lang="en-US" dirty="0"/>
              <a:t>Our proof will rely on the recursion theorem</a:t>
            </a:r>
          </a:p>
          <a:p>
            <a:r>
              <a:rPr lang="en-US" dirty="0"/>
              <a:t>It also relies on a fact that we proved during a previous topic:</a:t>
            </a:r>
          </a:p>
          <a:p>
            <a:pPr lvl="1"/>
            <a:r>
              <a:rPr lang="en-US" dirty="0"/>
              <a:t>Recall that an </a:t>
            </a:r>
            <a:r>
              <a:rPr lang="en-US" b="1" dirty="0"/>
              <a:t>enumerator</a:t>
            </a:r>
            <a:r>
              <a:rPr lang="en-US" dirty="0"/>
              <a:t> is a hypothetical machine (the book describes it as a variant of a Turing machine) that eventually displays all strings of a language (and no other strings)</a:t>
            </a:r>
          </a:p>
          <a:p>
            <a:pPr lvl="1"/>
            <a:r>
              <a:rPr lang="en-US" dirty="0"/>
              <a:t>Strings from the language may be listed in any order, possibly with repetition, possibly running forever</a:t>
            </a:r>
          </a:p>
          <a:p>
            <a:pPr lvl="1"/>
            <a:r>
              <a:rPr lang="en-US" dirty="0"/>
              <a:t>Theorem 3.21, which we proved during our topic about Turing machines, states: "A language is Turing-recognizable if and only if some enumerator enumerates it"</a:t>
            </a:r>
          </a:p>
        </p:txBody>
      </p:sp>
    </p:spTree>
    <p:extLst>
      <p:ext uri="{BB962C8B-B14F-4D97-AF65-F5344CB8AC3E}">
        <p14:creationId xmlns:p14="http://schemas.microsoft.com/office/powerpoint/2010/main" val="1500972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1E211-B785-4357-AB81-CF8922EF82F0}"/>
              </a:ext>
            </a:extLst>
          </p:cNvPr>
          <p:cNvSpPr>
            <a:spLocks noGrp="1"/>
          </p:cNvSpPr>
          <p:nvPr>
            <p:ph type="title"/>
          </p:nvPr>
        </p:nvSpPr>
        <p:spPr/>
        <p:txBody>
          <a:bodyPr/>
          <a:lstStyle/>
          <a:p>
            <a:r>
              <a:rPr lang="en-US" dirty="0"/>
              <a:t>MIN</a:t>
            </a:r>
            <a:r>
              <a:rPr lang="en-US" baseline="-25000" dirty="0"/>
              <a:t>TM</a:t>
            </a:r>
            <a:r>
              <a:rPr lang="en-US" dirty="0"/>
              <a:t> (part 2)</a:t>
            </a:r>
          </a:p>
        </p:txBody>
      </p:sp>
      <p:sp>
        <p:nvSpPr>
          <p:cNvPr id="3" name="Content Placeholder 2">
            <a:extLst>
              <a:ext uri="{FF2B5EF4-FFF2-40B4-BE49-F238E27FC236}">
                <a16:creationId xmlns:a16="http://schemas.microsoft.com/office/drawing/2014/main" id="{E61A41DE-D1C1-4822-B645-0BDB5DFD105C}"/>
              </a:ext>
            </a:extLst>
          </p:cNvPr>
          <p:cNvSpPr>
            <a:spLocks noGrp="1"/>
          </p:cNvSpPr>
          <p:nvPr>
            <p:ph idx="1"/>
          </p:nvPr>
        </p:nvSpPr>
        <p:spPr/>
        <p:txBody>
          <a:bodyPr>
            <a:normAutofit fontScale="85000" lnSpcReduction="20000"/>
          </a:bodyPr>
          <a:lstStyle/>
          <a:p>
            <a:r>
              <a:rPr lang="en-US" dirty="0"/>
              <a:t>We will prove that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Turing-recognizable with an indirect proof</a:t>
            </a:r>
          </a:p>
          <a:p>
            <a:r>
              <a:rPr lang="en-US" dirty="0"/>
              <a:t>Assume that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Turing-recognizable; then there must be an enumerator, </a:t>
            </a:r>
            <a:r>
              <a:rPr lang="en-US" dirty="0">
                <a:latin typeface="Cambria Math" panose="02040503050406030204" pitchFamily="18" charset="0"/>
                <a:ea typeface="Cambria Math" panose="02040503050406030204" pitchFamily="18" charset="0"/>
              </a:rPr>
              <a:t>E</a:t>
            </a:r>
            <a:r>
              <a:rPr lang="en-US" dirty="0"/>
              <a:t>, that enumerates it</a:t>
            </a:r>
          </a:p>
          <a:p>
            <a:r>
              <a:rPr lang="en-US" dirty="0"/>
              <a:t>Then, we would be able to construct a TM, </a:t>
            </a:r>
            <a:r>
              <a:rPr lang="en-US" dirty="0">
                <a:latin typeface="Cambria Math" panose="02040503050406030204" pitchFamily="18" charset="0"/>
                <a:ea typeface="Cambria Math" panose="02040503050406030204" pitchFamily="18" charset="0"/>
              </a:rPr>
              <a:t>C</a:t>
            </a:r>
            <a:r>
              <a:rPr lang="en-US" dirty="0"/>
              <a:t>, that processes its input </a:t>
            </a:r>
            <a:r>
              <a:rPr lang="en-US" dirty="0">
                <a:latin typeface="Cambria Math" panose="02040503050406030204" pitchFamily="18" charset="0"/>
                <a:ea typeface="Cambria Math" panose="02040503050406030204" pitchFamily="18" charset="0"/>
              </a:rPr>
              <a:t>w</a:t>
            </a:r>
            <a:r>
              <a:rPr lang="en-US" dirty="0"/>
              <a:t> and behaves as follows:</a:t>
            </a:r>
          </a:p>
          <a:p>
            <a:pPr lvl="1"/>
            <a:r>
              <a:rPr lang="en-US" dirty="0"/>
              <a:t>"Obtain, via the recursion theorem, own description </a:t>
            </a:r>
            <a:r>
              <a:rPr lang="en-US" dirty="0">
                <a:latin typeface="Cambria Math" panose="02040503050406030204" pitchFamily="18" charset="0"/>
                <a:ea typeface="Cambria Math" panose="02040503050406030204" pitchFamily="18" charset="0"/>
              </a:rPr>
              <a:t>&lt;C&gt;</a:t>
            </a:r>
            <a:r>
              <a:rPr lang="en-US" dirty="0"/>
              <a:t>" (exact quote from book)</a:t>
            </a:r>
          </a:p>
          <a:p>
            <a:pPr lvl="1"/>
            <a:r>
              <a:rPr lang="en-US" dirty="0"/>
              <a:t>Run the enumerator, </a:t>
            </a:r>
            <a:r>
              <a:rPr lang="en-US" dirty="0">
                <a:latin typeface="Cambria Math" panose="02040503050406030204" pitchFamily="18" charset="0"/>
                <a:ea typeface="Cambria Math" panose="02040503050406030204" pitchFamily="18" charset="0"/>
              </a:rPr>
              <a:t>E</a:t>
            </a:r>
            <a:r>
              <a:rPr lang="en-US" dirty="0"/>
              <a:t>, until a TM, </a:t>
            </a:r>
            <a:r>
              <a:rPr lang="en-US" dirty="0">
                <a:latin typeface="Cambria Math" panose="02040503050406030204" pitchFamily="18" charset="0"/>
                <a:ea typeface="Cambria Math" panose="02040503050406030204" pitchFamily="18" charset="0"/>
              </a:rPr>
              <a:t>D</a:t>
            </a:r>
            <a:r>
              <a:rPr lang="en-US" dirty="0"/>
              <a:t>, appears with a longer description than </a:t>
            </a:r>
            <a:r>
              <a:rPr lang="en-US" dirty="0">
                <a:latin typeface="Cambria Math" panose="02040503050406030204" pitchFamily="18" charset="0"/>
                <a:ea typeface="Cambria Math" panose="02040503050406030204" pitchFamily="18" charset="0"/>
              </a:rPr>
              <a:t>C</a:t>
            </a:r>
            <a:r>
              <a:rPr lang="en-US" dirty="0"/>
              <a:t> (this will eventually happen, because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infinite)</a:t>
            </a:r>
          </a:p>
          <a:p>
            <a:pPr lvl="1"/>
            <a:r>
              <a:rPr lang="en-US" dirty="0"/>
              <a:t>Simulate </a:t>
            </a:r>
            <a:r>
              <a:rPr lang="en-US" dirty="0">
                <a:latin typeface="Cambria Math" panose="02040503050406030204" pitchFamily="18" charset="0"/>
                <a:ea typeface="Cambria Math" panose="02040503050406030204" pitchFamily="18" charset="0"/>
              </a:rPr>
              <a:t>D</a:t>
            </a:r>
            <a:r>
              <a:rPr lang="en-US" dirty="0"/>
              <a:t> on </a:t>
            </a:r>
            <a:r>
              <a:rPr lang="en-US" dirty="0">
                <a:latin typeface="Cambria Math" panose="02040503050406030204" pitchFamily="18" charset="0"/>
                <a:ea typeface="Cambria Math" panose="02040503050406030204" pitchFamily="18" charset="0"/>
              </a:rPr>
              <a:t>w</a:t>
            </a:r>
          </a:p>
          <a:p>
            <a:r>
              <a:rPr lang="en-US" dirty="0">
                <a:latin typeface="Cambria Math" panose="02040503050406030204" pitchFamily="18" charset="0"/>
                <a:ea typeface="Cambria Math" panose="02040503050406030204" pitchFamily="18" charset="0"/>
              </a:rPr>
              <a:t>C</a:t>
            </a:r>
            <a:r>
              <a:rPr lang="en-US" dirty="0"/>
              <a:t>'s behavior is equivalent to </a:t>
            </a:r>
            <a:r>
              <a:rPr lang="en-US" dirty="0">
                <a:latin typeface="Cambria Math" panose="02040503050406030204" pitchFamily="18" charset="0"/>
                <a:ea typeface="Cambria Math" panose="02040503050406030204" pitchFamily="18" charset="0"/>
              </a:rPr>
              <a:t>D</a:t>
            </a:r>
            <a:r>
              <a:rPr lang="en-US" dirty="0"/>
              <a:t>'s behavior, and </a:t>
            </a:r>
            <a:r>
              <a:rPr lang="en-US" dirty="0">
                <a:latin typeface="Cambria Math" panose="02040503050406030204" pitchFamily="18" charset="0"/>
                <a:ea typeface="Cambria Math" panose="02040503050406030204" pitchFamily="18" charset="0"/>
              </a:rPr>
              <a:t>C</a:t>
            </a:r>
            <a:r>
              <a:rPr lang="en-US" dirty="0"/>
              <a:t> has a shorter description than </a:t>
            </a:r>
            <a:r>
              <a:rPr lang="en-US" dirty="0">
                <a:latin typeface="Cambria Math" panose="02040503050406030204" pitchFamily="18" charset="0"/>
                <a:ea typeface="Cambria Math" panose="02040503050406030204" pitchFamily="18" charset="0"/>
              </a:rPr>
              <a:t>D</a:t>
            </a:r>
          </a:p>
          <a:p>
            <a:r>
              <a:rPr lang="en-US" dirty="0"/>
              <a:t>This contradicts the fact that </a:t>
            </a:r>
            <a:r>
              <a:rPr lang="en-US" dirty="0">
                <a:latin typeface="Cambria Math" panose="02040503050406030204" pitchFamily="18" charset="0"/>
                <a:ea typeface="Cambria Math" panose="02040503050406030204" pitchFamily="18" charset="0"/>
              </a:rPr>
              <a:t>D</a:t>
            </a:r>
            <a:r>
              <a:rPr lang="en-US" dirty="0"/>
              <a:t> is a member of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p>
          <a:p>
            <a:r>
              <a:rPr lang="en-US" dirty="0"/>
              <a:t>The assumption that led to this contradiction must be false; hence, </a:t>
            </a:r>
            <a:r>
              <a:rPr lang="en-US" dirty="0">
                <a:latin typeface="Cambria Math" panose="02040503050406030204" pitchFamily="18" charset="0"/>
                <a:ea typeface="Cambria Math" panose="02040503050406030204" pitchFamily="18" charset="0"/>
              </a:rPr>
              <a:t>MIN</a:t>
            </a:r>
            <a:r>
              <a:rPr lang="en-US" baseline="-25000" dirty="0">
                <a:latin typeface="Cambria Math" panose="02040503050406030204" pitchFamily="18" charset="0"/>
                <a:ea typeface="Cambria Math" panose="02040503050406030204" pitchFamily="18" charset="0"/>
              </a:rPr>
              <a:t>TM</a:t>
            </a:r>
            <a:r>
              <a:rPr lang="en-US" dirty="0"/>
              <a:t> is not Turing-recognizable</a:t>
            </a:r>
          </a:p>
        </p:txBody>
      </p:sp>
    </p:spTree>
    <p:extLst>
      <p:ext uri="{BB962C8B-B14F-4D97-AF65-F5344CB8AC3E}">
        <p14:creationId xmlns:p14="http://schemas.microsoft.com/office/powerpoint/2010/main" val="3991367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FBFEE-C326-4A79-9825-011D3066D0AA}"/>
              </a:ext>
            </a:extLst>
          </p:cNvPr>
          <p:cNvSpPr>
            <a:spLocks noGrp="1"/>
          </p:cNvSpPr>
          <p:nvPr>
            <p:ph type="title"/>
          </p:nvPr>
        </p:nvSpPr>
        <p:spPr/>
        <p:txBody>
          <a:bodyPr/>
          <a:lstStyle/>
          <a:p>
            <a:r>
              <a:rPr lang="en-US" dirty="0"/>
              <a:t>F</a:t>
            </a:r>
            <a:r>
              <a:rPr lang="en-US" sz="4400" dirty="0"/>
              <a:t>ixed-Point Version of the Recursion </a:t>
            </a:r>
            <a:r>
              <a:rPr lang="en-US" dirty="0"/>
              <a:t>T</a:t>
            </a:r>
            <a:r>
              <a:rPr lang="en-US" sz="4400" dirty="0"/>
              <a:t>heorem</a:t>
            </a:r>
            <a:endParaRPr lang="en-US" dirty="0"/>
          </a:p>
        </p:txBody>
      </p:sp>
      <p:sp>
        <p:nvSpPr>
          <p:cNvPr id="3" name="Content Placeholder 2">
            <a:extLst>
              <a:ext uri="{FF2B5EF4-FFF2-40B4-BE49-F238E27FC236}">
                <a16:creationId xmlns:a16="http://schemas.microsoft.com/office/drawing/2014/main" id="{F32B72D4-0127-44DC-B213-8EFD90EA245E}"/>
              </a:ext>
            </a:extLst>
          </p:cNvPr>
          <p:cNvSpPr>
            <a:spLocks noGrp="1"/>
          </p:cNvSpPr>
          <p:nvPr>
            <p:ph idx="1"/>
          </p:nvPr>
        </p:nvSpPr>
        <p:spPr/>
        <p:txBody>
          <a:bodyPr>
            <a:normAutofit fontScale="85000" lnSpcReduction="20000"/>
          </a:bodyPr>
          <a:lstStyle/>
          <a:p>
            <a:r>
              <a:rPr lang="en-US" dirty="0"/>
              <a:t>Book: "A </a:t>
            </a:r>
            <a:r>
              <a:rPr lang="en-US" b="1" dirty="0"/>
              <a:t>fixed-point</a:t>
            </a:r>
            <a:r>
              <a:rPr lang="en-US" dirty="0"/>
              <a:t> of a function is a value that isn't changed by the application of the function"</a:t>
            </a:r>
          </a:p>
          <a:p>
            <a:r>
              <a:rPr lang="en-US" dirty="0"/>
              <a:t>We will consider functions that operate on encodings TMs to produce other encodings of TMs</a:t>
            </a:r>
          </a:p>
          <a:p>
            <a:r>
              <a:rPr lang="en-US" dirty="0"/>
              <a:t>The </a:t>
            </a:r>
            <a:r>
              <a:rPr lang="en-US" b="1" dirty="0"/>
              <a:t>fixed-point version of the recursion theorem</a:t>
            </a:r>
            <a:r>
              <a:rPr lang="en-US" dirty="0"/>
              <a:t> states that for any such function, there is some TM whose behavior is unchanged by the function</a:t>
            </a:r>
          </a:p>
          <a:p>
            <a:r>
              <a:rPr lang="en-US" dirty="0"/>
              <a:t>Theorem 6.8 in the textbook states (I am keeping the book's exact wording):</a:t>
            </a:r>
          </a:p>
          <a:p>
            <a:pPr marL="457200" lvl="1" indent="0">
              <a:buNone/>
            </a:pPr>
            <a:r>
              <a:rPr lang="en-US" dirty="0"/>
              <a:t>Let </a:t>
            </a:r>
            <a:r>
              <a:rPr lang="en-US" dirty="0">
                <a:latin typeface="Cambria Math" panose="02040503050406030204" pitchFamily="18" charset="0"/>
                <a:ea typeface="Cambria Math" panose="02040503050406030204" pitchFamily="18" charset="0"/>
              </a:rPr>
              <a:t>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be a computable function. Then there is a Turing machine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for which </a:t>
            </a:r>
            <a:r>
              <a:rPr lang="en-US" dirty="0">
                <a:latin typeface="Cambria Math" panose="02040503050406030204" pitchFamily="18" charset="0"/>
                <a:ea typeface="Cambria Math" panose="02040503050406030204" pitchFamily="18" charset="0"/>
              </a:rPr>
              <a:t>t(&lt;F&gt;)</a:t>
            </a:r>
            <a:r>
              <a:rPr lang="en-US" dirty="0">
                <a:ea typeface="Cambria Math" panose="02040503050406030204" pitchFamily="18" charset="0"/>
              </a:rPr>
              <a:t> describes a Turing machine equivalent to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Here we assume that if a string isn't a proper Turing machine encoding, it describes a Turing machine that always rejects immediately.</a:t>
            </a:r>
          </a:p>
          <a:p>
            <a:r>
              <a:rPr lang="en-US" dirty="0">
                <a:ea typeface="Cambria Math" panose="02040503050406030204" pitchFamily="18" charset="0"/>
              </a:rPr>
              <a:t>In this theorem,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is a function that transforms a TM, and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is its fixed point</a:t>
            </a:r>
          </a:p>
          <a:p>
            <a:r>
              <a:rPr lang="en-US" dirty="0">
                <a:ea typeface="Cambria Math" panose="02040503050406030204" pitchFamily="18" charset="0"/>
              </a:rPr>
              <a:t>As mentioned earlier, Wikipedia refers to this version of the recursion theorem as Roger's fixed-point theorem in its article on Kleene's recursion theorem</a:t>
            </a:r>
          </a:p>
        </p:txBody>
      </p:sp>
    </p:spTree>
    <p:extLst>
      <p:ext uri="{BB962C8B-B14F-4D97-AF65-F5344CB8AC3E}">
        <p14:creationId xmlns:p14="http://schemas.microsoft.com/office/powerpoint/2010/main" val="3509396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9828-5B46-4E20-8DAA-8FE795455BC3}"/>
              </a:ext>
            </a:extLst>
          </p:cNvPr>
          <p:cNvSpPr>
            <a:spLocks noGrp="1"/>
          </p:cNvSpPr>
          <p:nvPr>
            <p:ph type="title"/>
          </p:nvPr>
        </p:nvSpPr>
        <p:spPr/>
        <p:txBody>
          <a:bodyPr/>
          <a:lstStyle/>
          <a:p>
            <a:r>
              <a:rPr lang="en-US" dirty="0"/>
              <a:t>Proof of the Fixed-Point Version</a:t>
            </a:r>
          </a:p>
        </p:txBody>
      </p:sp>
      <p:sp>
        <p:nvSpPr>
          <p:cNvPr id="3" name="Content Placeholder 2">
            <a:extLst>
              <a:ext uri="{FF2B5EF4-FFF2-40B4-BE49-F238E27FC236}">
                <a16:creationId xmlns:a16="http://schemas.microsoft.com/office/drawing/2014/main" id="{BB2AC261-8099-4BA3-9D25-06ACA8F67620}"/>
              </a:ext>
            </a:extLst>
          </p:cNvPr>
          <p:cNvSpPr>
            <a:spLocks noGrp="1"/>
          </p:cNvSpPr>
          <p:nvPr>
            <p:ph idx="1"/>
          </p:nvPr>
        </p:nvSpPr>
        <p:spPr/>
        <p:txBody>
          <a:bodyPr>
            <a:normAutofit fontScale="62500" lnSpcReduction="20000"/>
          </a:bodyPr>
          <a:lstStyle/>
          <a:p>
            <a:r>
              <a:rPr lang="en-US" dirty="0"/>
              <a:t>We will use the result from our previous version of the recursion theorem to prove the fixed-point version of the recursion theorem, using a proof by construction</a:t>
            </a:r>
          </a:p>
          <a:p>
            <a:r>
              <a:rPr lang="en-US" dirty="0"/>
              <a:t>Consider the Turing machine, </a:t>
            </a:r>
            <a:r>
              <a:rPr lang="en-US" dirty="0">
                <a:latin typeface="Cambria Math" panose="02040503050406030204" pitchFamily="18" charset="0"/>
                <a:ea typeface="Cambria Math" panose="02040503050406030204" pitchFamily="18" charset="0"/>
              </a:rPr>
              <a:t>F</a:t>
            </a:r>
            <a:r>
              <a:rPr lang="en-US" dirty="0"/>
              <a:t>, that processes input </a:t>
            </a:r>
            <a:r>
              <a:rPr lang="en-US" dirty="0">
                <a:latin typeface="Cambria Math" panose="02040503050406030204" pitchFamily="18" charset="0"/>
                <a:ea typeface="Cambria Math" panose="02040503050406030204" pitchFamily="18" charset="0"/>
              </a:rPr>
              <a:t>w</a:t>
            </a:r>
            <a:r>
              <a:rPr lang="en-US" dirty="0"/>
              <a:t> and behaves as follows:</a:t>
            </a:r>
          </a:p>
          <a:p>
            <a:pPr lvl="1"/>
            <a:r>
              <a:rPr lang="en-US" dirty="0"/>
              <a:t>First, "obtain, via the recursion theorem, own description </a:t>
            </a:r>
            <a:r>
              <a:rPr lang="en-US" dirty="0">
                <a:latin typeface="Cambria Math" panose="02040503050406030204" pitchFamily="18" charset="0"/>
                <a:ea typeface="Cambria Math" panose="02040503050406030204" pitchFamily="18" charset="0"/>
              </a:rPr>
              <a:t>&lt;F&gt;</a:t>
            </a:r>
            <a:r>
              <a:rPr lang="en-US" dirty="0"/>
              <a:t>"</a:t>
            </a:r>
          </a:p>
          <a:p>
            <a:pPr lvl="1"/>
            <a:r>
              <a:rPr lang="en-US" dirty="0"/>
              <a:t>Compute </a:t>
            </a:r>
            <a:r>
              <a:rPr lang="en-US" dirty="0">
                <a:latin typeface="Cambria Math" panose="02040503050406030204" pitchFamily="18" charset="0"/>
                <a:ea typeface="Cambria Math" panose="02040503050406030204" pitchFamily="18" charset="0"/>
              </a:rPr>
              <a:t>t(&lt;F&gt;)</a:t>
            </a:r>
            <a:r>
              <a:rPr lang="en-US" dirty="0"/>
              <a:t>; let's call the result </a:t>
            </a:r>
            <a:r>
              <a:rPr lang="en-US" dirty="0">
                <a:latin typeface="Cambria Math" panose="02040503050406030204" pitchFamily="18" charset="0"/>
                <a:ea typeface="Cambria Math" panose="02040503050406030204" pitchFamily="18" charset="0"/>
              </a:rPr>
              <a:t>G</a:t>
            </a:r>
          </a:p>
          <a:p>
            <a:pPr lvl="1"/>
            <a:r>
              <a:rPr lang="en-US" dirty="0"/>
              <a:t>Simulate </a:t>
            </a:r>
            <a:r>
              <a:rPr lang="en-US" dirty="0">
                <a:latin typeface="Cambria Math" panose="02040503050406030204" pitchFamily="18" charset="0"/>
                <a:ea typeface="Cambria Math" panose="02040503050406030204" pitchFamily="18" charset="0"/>
              </a:rPr>
              <a:t>G</a:t>
            </a:r>
            <a:r>
              <a:rPr lang="en-US" dirty="0"/>
              <a:t> on </a:t>
            </a:r>
            <a:r>
              <a:rPr lang="en-US" dirty="0">
                <a:latin typeface="Cambria Math" panose="02040503050406030204" pitchFamily="18" charset="0"/>
                <a:ea typeface="Cambria Math" panose="02040503050406030204" pitchFamily="18" charset="0"/>
              </a:rPr>
              <a:t>w</a:t>
            </a:r>
          </a:p>
          <a:p>
            <a:r>
              <a:rPr lang="en-US" dirty="0"/>
              <a:t>Clearly, what </a:t>
            </a:r>
            <a:r>
              <a:rPr lang="en-US" dirty="0">
                <a:latin typeface="Cambria Math" panose="02040503050406030204" pitchFamily="18" charset="0"/>
                <a:ea typeface="Cambria Math" panose="02040503050406030204" pitchFamily="18" charset="0"/>
              </a:rPr>
              <a:t>F</a:t>
            </a:r>
            <a:r>
              <a:rPr lang="en-US" dirty="0"/>
              <a:t> does is identical to what </a:t>
            </a:r>
            <a:r>
              <a:rPr lang="en-US" dirty="0">
                <a:latin typeface="Cambria Math" panose="02040503050406030204" pitchFamily="18" charset="0"/>
                <a:ea typeface="Cambria Math" panose="02040503050406030204" pitchFamily="18" charset="0"/>
              </a:rPr>
              <a:t>t(&lt;F&gt;)</a:t>
            </a:r>
            <a:r>
              <a:rPr lang="en-US" dirty="0"/>
              <a:t> does; therefore, </a:t>
            </a:r>
            <a:r>
              <a:rPr lang="en-US" dirty="0">
                <a:latin typeface="Cambria Math" panose="02040503050406030204" pitchFamily="18" charset="0"/>
                <a:ea typeface="Cambria Math" panose="02040503050406030204" pitchFamily="18" charset="0"/>
              </a:rPr>
              <a:t>&lt;F&gt;</a:t>
            </a:r>
            <a:r>
              <a:rPr lang="en-US" dirty="0"/>
              <a:t> is a fixed-point of function </a:t>
            </a:r>
            <a:r>
              <a:rPr lang="en-US" dirty="0">
                <a:latin typeface="Cambria Math" panose="02040503050406030204" pitchFamily="18" charset="0"/>
                <a:ea typeface="Cambria Math" panose="02040503050406030204" pitchFamily="18" charset="0"/>
              </a:rPr>
              <a:t>t</a:t>
            </a:r>
          </a:p>
          <a:p>
            <a:r>
              <a:rPr lang="en-US" dirty="0">
                <a:ea typeface="Cambria Math" panose="02040503050406030204" pitchFamily="18" charset="0"/>
              </a:rPr>
              <a:t>I want to point out some thoughts about the fixed-point version of the recursion theorem:</a:t>
            </a:r>
          </a:p>
          <a:p>
            <a:pPr lvl="1"/>
            <a:r>
              <a:rPr lang="en-US" dirty="0">
                <a:ea typeface="Cambria Math" panose="02040503050406030204" pitchFamily="18" charset="0"/>
              </a:rPr>
              <a:t>I find this version of the recursion theorem extremely unintuitive</a:t>
            </a:r>
          </a:p>
          <a:p>
            <a:pPr lvl="1"/>
            <a:r>
              <a:rPr lang="en-US" dirty="0">
                <a:ea typeface="Cambria Math" panose="02040503050406030204" pitchFamily="18" charset="0"/>
              </a:rPr>
              <a:t>Intuitively, I feel like it should be possible to produce a function which processes an encoding of a TM and modifies it in such a way that it is bound to do something different than the original TM</a:t>
            </a:r>
          </a:p>
          <a:p>
            <a:pPr lvl="1"/>
            <a:r>
              <a:rPr lang="en-US" dirty="0">
                <a:ea typeface="Cambria Math" panose="02040503050406030204" pitchFamily="18" charset="0"/>
              </a:rPr>
              <a:t>However, this theorem, which we have now proven, shows that this is not possible (I'll discuss this more in class)</a:t>
            </a:r>
          </a:p>
          <a:p>
            <a:pPr lvl="1"/>
            <a:r>
              <a:rPr lang="en-US" dirty="0">
                <a:ea typeface="Cambria Math" panose="02040503050406030204" pitchFamily="18" charset="0"/>
              </a:rPr>
              <a:t>I mentioned earlier that I think the fixed-point version of the recursion theorem is stating something conceptually similar to the first version</a:t>
            </a:r>
          </a:p>
          <a:p>
            <a:pPr lvl="1"/>
            <a:r>
              <a:rPr lang="en-US" dirty="0">
                <a:ea typeface="Cambria Math" panose="02040503050406030204" pitchFamily="18" charset="0"/>
              </a:rPr>
              <a:t>This is because we can think of the function t from the first version, applied to input </a:t>
            </a:r>
            <a:r>
              <a:rPr lang="en-US" dirty="0">
                <a:latin typeface="Cambria Math" panose="02040503050406030204" pitchFamily="18" charset="0"/>
                <a:ea typeface="Cambria Math" panose="02040503050406030204" pitchFamily="18" charset="0"/>
              </a:rPr>
              <a:t>(&lt;R&gt;, w)</a:t>
            </a:r>
            <a:r>
              <a:rPr lang="en-US" dirty="0">
                <a:ea typeface="Cambria Math" panose="02040503050406030204" pitchFamily="18" charset="0"/>
              </a:rPr>
              <a:t>, as a function that modifies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and applies the modified TM to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(although </a:t>
            </a:r>
            <a:r>
              <a:rPr lang="en-US"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is allowed to be a more general function)</a:t>
            </a:r>
          </a:p>
          <a:p>
            <a:pPr lvl="1"/>
            <a:r>
              <a:rPr lang="en-US" dirty="0">
                <a:ea typeface="Cambria Math" panose="02040503050406030204" pitchFamily="18" charset="0"/>
              </a:rPr>
              <a:t>Thinking of it this way, the original version of the recursion theorem states that for some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the modified version of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applied to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produces the same result as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applied to w for all inputs</a:t>
            </a:r>
          </a:p>
          <a:p>
            <a:pPr lvl="1"/>
            <a:r>
              <a:rPr lang="en-US" dirty="0">
                <a:ea typeface="Cambria Math" panose="02040503050406030204" pitchFamily="18" charset="0"/>
              </a:rPr>
              <a:t>Such an </a:t>
            </a:r>
            <a:r>
              <a:rPr lang="en-US" dirty="0">
                <a:latin typeface="Cambria Math" panose="02040503050406030204" pitchFamily="18" charset="0"/>
                <a:ea typeface="Cambria Math" panose="02040503050406030204" pitchFamily="18" charset="0"/>
              </a:rPr>
              <a:t>&lt;R&gt;</a:t>
            </a:r>
            <a:r>
              <a:rPr lang="en-US" dirty="0">
                <a:ea typeface="Cambria Math" panose="02040503050406030204" pitchFamily="18" charset="0"/>
              </a:rPr>
              <a:t> seems closely related to the notion of a fixed-point from the fixed-point version of the theorem</a:t>
            </a:r>
          </a:p>
        </p:txBody>
      </p:sp>
    </p:spTree>
    <p:extLst>
      <p:ext uri="{BB962C8B-B14F-4D97-AF65-F5344CB8AC3E}">
        <p14:creationId xmlns:p14="http://schemas.microsoft.com/office/powerpoint/2010/main" val="33169896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4172</TotalTime>
  <Words>4901</Words>
  <Application>Microsoft Office PowerPoint</Application>
  <PresentationFormat>Widescreen</PresentationFormat>
  <Paragraphs>235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Cambria Math</vt:lpstr>
      <vt:lpstr>Office Theme</vt:lpstr>
      <vt:lpstr>ECE461: Theoretical CS</vt:lpstr>
      <vt:lpstr>Brief Recap</vt:lpstr>
      <vt:lpstr>Pretending</vt:lpstr>
      <vt:lpstr>A Paradox (not really)</vt:lpstr>
      <vt:lpstr>Q</vt:lpstr>
      <vt:lpstr>Sequential Turing Machines</vt:lpstr>
      <vt:lpstr>SELF (part 1)</vt:lpstr>
      <vt:lpstr>SELF (part 2)</vt:lpstr>
      <vt:lpstr>Quines</vt:lpstr>
      <vt:lpstr>Brief History of the Recursion Theorem</vt:lpstr>
      <vt:lpstr>What the Recursion Theorem States</vt:lpstr>
      <vt:lpstr>What the Textbook Proves</vt:lpstr>
      <vt:lpstr>The Proof of the Recursion Theorem (part 1)</vt:lpstr>
      <vt:lpstr>The Proof of the Recursion Theorem (part 2)</vt:lpstr>
      <vt:lpstr>The Recursion Theorem In Practice</vt:lpstr>
      <vt:lpstr>Recursion Theorem Example 1</vt:lpstr>
      <vt:lpstr>Recursion Theorem Example 2</vt:lpstr>
      <vt:lpstr>MINTM (part 1)</vt:lpstr>
      <vt:lpstr>MINTM (part 2)</vt:lpstr>
      <vt:lpstr>Fixed-Point Version of the Recursion Theorem</vt:lpstr>
      <vt:lpstr>Proof of the Fixed-Point Version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36</cp:revision>
  <dcterms:created xsi:type="dcterms:W3CDTF">2022-03-08T20:00:40Z</dcterms:created>
  <dcterms:modified xsi:type="dcterms:W3CDTF">2022-03-16T13:28:38Z</dcterms:modified>
</cp:coreProperties>
</file>