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82" d="100"/>
          <a:sy n="82" d="100"/>
        </p:scale>
        <p:origin x="342" y="9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346526-7906-8A22-AB56-BDE21EEEB4C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1F103081-03CC-A0DC-F5CD-06901A140D5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5295DB36-A62F-150F-1302-01F1990D5901}"/>
              </a:ext>
            </a:extLst>
          </p:cNvPr>
          <p:cNvSpPr>
            <a:spLocks noGrp="1"/>
          </p:cNvSpPr>
          <p:nvPr>
            <p:ph type="dt" sz="half" idx="10"/>
          </p:nvPr>
        </p:nvSpPr>
        <p:spPr/>
        <p:txBody>
          <a:bodyPr/>
          <a:lstStyle/>
          <a:p>
            <a:fld id="{4D1D2188-3A12-455E-B041-28802C99F1E7}" type="datetimeFigureOut">
              <a:rPr lang="en-US" smtClean="0"/>
              <a:t>5/10/2022</a:t>
            </a:fld>
            <a:endParaRPr lang="en-US"/>
          </a:p>
        </p:txBody>
      </p:sp>
      <p:sp>
        <p:nvSpPr>
          <p:cNvPr id="5" name="Footer Placeholder 4">
            <a:extLst>
              <a:ext uri="{FF2B5EF4-FFF2-40B4-BE49-F238E27FC236}">
                <a16:creationId xmlns:a16="http://schemas.microsoft.com/office/drawing/2014/main" id="{F58DABBD-2314-23E9-F343-B6CBA902544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8C033C7-1F8F-B214-C172-7F7FE1BF7A83}"/>
              </a:ext>
            </a:extLst>
          </p:cNvPr>
          <p:cNvSpPr>
            <a:spLocks noGrp="1"/>
          </p:cNvSpPr>
          <p:nvPr>
            <p:ph type="sldNum" sz="quarter" idx="12"/>
          </p:nvPr>
        </p:nvSpPr>
        <p:spPr/>
        <p:txBody>
          <a:bodyPr/>
          <a:lstStyle/>
          <a:p>
            <a:fld id="{741D4A16-F174-45B5-892E-0E09317B1B9B}" type="slidenum">
              <a:rPr lang="en-US" smtClean="0"/>
              <a:t>‹#›</a:t>
            </a:fld>
            <a:endParaRPr lang="en-US"/>
          </a:p>
        </p:txBody>
      </p:sp>
    </p:spTree>
    <p:extLst>
      <p:ext uri="{BB962C8B-B14F-4D97-AF65-F5344CB8AC3E}">
        <p14:creationId xmlns:p14="http://schemas.microsoft.com/office/powerpoint/2010/main" val="7069494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3FD0E5-48C3-5171-44D5-9B3C21A6684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6F3DE8F-B317-5FF6-80EA-1045DE672B3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91EF3DD-882F-E75C-110E-56A53872F3F7}"/>
              </a:ext>
            </a:extLst>
          </p:cNvPr>
          <p:cNvSpPr>
            <a:spLocks noGrp="1"/>
          </p:cNvSpPr>
          <p:nvPr>
            <p:ph type="dt" sz="half" idx="10"/>
          </p:nvPr>
        </p:nvSpPr>
        <p:spPr/>
        <p:txBody>
          <a:bodyPr/>
          <a:lstStyle/>
          <a:p>
            <a:fld id="{4D1D2188-3A12-455E-B041-28802C99F1E7}" type="datetimeFigureOut">
              <a:rPr lang="en-US" smtClean="0"/>
              <a:t>5/10/2022</a:t>
            </a:fld>
            <a:endParaRPr lang="en-US"/>
          </a:p>
        </p:txBody>
      </p:sp>
      <p:sp>
        <p:nvSpPr>
          <p:cNvPr id="5" name="Footer Placeholder 4">
            <a:extLst>
              <a:ext uri="{FF2B5EF4-FFF2-40B4-BE49-F238E27FC236}">
                <a16:creationId xmlns:a16="http://schemas.microsoft.com/office/drawing/2014/main" id="{3C3FF80E-BC73-BE01-3EDF-293CAE861F0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78FBAED-9A6A-5917-2A9D-E5FDBB8EC7A1}"/>
              </a:ext>
            </a:extLst>
          </p:cNvPr>
          <p:cNvSpPr>
            <a:spLocks noGrp="1"/>
          </p:cNvSpPr>
          <p:nvPr>
            <p:ph type="sldNum" sz="quarter" idx="12"/>
          </p:nvPr>
        </p:nvSpPr>
        <p:spPr/>
        <p:txBody>
          <a:bodyPr/>
          <a:lstStyle/>
          <a:p>
            <a:fld id="{741D4A16-F174-45B5-892E-0E09317B1B9B}" type="slidenum">
              <a:rPr lang="en-US" smtClean="0"/>
              <a:t>‹#›</a:t>
            </a:fld>
            <a:endParaRPr lang="en-US"/>
          </a:p>
        </p:txBody>
      </p:sp>
    </p:spTree>
    <p:extLst>
      <p:ext uri="{BB962C8B-B14F-4D97-AF65-F5344CB8AC3E}">
        <p14:creationId xmlns:p14="http://schemas.microsoft.com/office/powerpoint/2010/main" val="36037731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1072DE-E27A-21D0-3EA8-846BDFB24609}"/>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0877B63-3584-3DDE-C1C5-57688D866E3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A44DAB8-3C97-2884-6AA8-53025B10BFD6}"/>
              </a:ext>
            </a:extLst>
          </p:cNvPr>
          <p:cNvSpPr>
            <a:spLocks noGrp="1"/>
          </p:cNvSpPr>
          <p:nvPr>
            <p:ph type="dt" sz="half" idx="10"/>
          </p:nvPr>
        </p:nvSpPr>
        <p:spPr/>
        <p:txBody>
          <a:bodyPr/>
          <a:lstStyle/>
          <a:p>
            <a:fld id="{4D1D2188-3A12-455E-B041-28802C99F1E7}" type="datetimeFigureOut">
              <a:rPr lang="en-US" smtClean="0"/>
              <a:t>5/10/2022</a:t>
            </a:fld>
            <a:endParaRPr lang="en-US"/>
          </a:p>
        </p:txBody>
      </p:sp>
      <p:sp>
        <p:nvSpPr>
          <p:cNvPr id="5" name="Footer Placeholder 4">
            <a:extLst>
              <a:ext uri="{FF2B5EF4-FFF2-40B4-BE49-F238E27FC236}">
                <a16:creationId xmlns:a16="http://schemas.microsoft.com/office/drawing/2014/main" id="{D4B75AA1-2CD2-2FF8-CB16-16D0C3D771C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378C235-9F46-2B95-0BBA-9B83BCA62E2D}"/>
              </a:ext>
            </a:extLst>
          </p:cNvPr>
          <p:cNvSpPr>
            <a:spLocks noGrp="1"/>
          </p:cNvSpPr>
          <p:nvPr>
            <p:ph type="sldNum" sz="quarter" idx="12"/>
          </p:nvPr>
        </p:nvSpPr>
        <p:spPr/>
        <p:txBody>
          <a:bodyPr/>
          <a:lstStyle/>
          <a:p>
            <a:fld id="{741D4A16-F174-45B5-892E-0E09317B1B9B}" type="slidenum">
              <a:rPr lang="en-US" smtClean="0"/>
              <a:t>‹#›</a:t>
            </a:fld>
            <a:endParaRPr lang="en-US"/>
          </a:p>
        </p:txBody>
      </p:sp>
    </p:spTree>
    <p:extLst>
      <p:ext uri="{BB962C8B-B14F-4D97-AF65-F5344CB8AC3E}">
        <p14:creationId xmlns:p14="http://schemas.microsoft.com/office/powerpoint/2010/main" val="203642547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D75147-6300-EDA2-084A-5749694FF7D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E653DBB-C6A0-F191-9D7A-530CFB05E65F}"/>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A84CA5ED-EE71-8730-CEB5-70FC0FF1FF64}"/>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0688A975-A583-DEBA-2674-C1807E8A1B50}"/>
              </a:ext>
            </a:extLst>
          </p:cNvPr>
          <p:cNvSpPr>
            <a:spLocks noGrp="1"/>
          </p:cNvSpPr>
          <p:nvPr>
            <p:ph type="dt" sz="half" idx="10"/>
          </p:nvPr>
        </p:nvSpPr>
        <p:spPr/>
        <p:txBody>
          <a:bodyPr/>
          <a:lstStyle/>
          <a:p>
            <a:fld id="{4D1D2188-3A12-455E-B041-28802C99F1E7}" type="datetimeFigureOut">
              <a:rPr lang="en-US" smtClean="0"/>
              <a:t>5/10/2022</a:t>
            </a:fld>
            <a:endParaRPr lang="en-US"/>
          </a:p>
        </p:txBody>
      </p:sp>
      <p:sp>
        <p:nvSpPr>
          <p:cNvPr id="6" name="Footer Placeholder 5">
            <a:extLst>
              <a:ext uri="{FF2B5EF4-FFF2-40B4-BE49-F238E27FC236}">
                <a16:creationId xmlns:a16="http://schemas.microsoft.com/office/drawing/2014/main" id="{30FDA305-FB17-F488-5114-4574DA87C9E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EADBB5E-708A-BBE1-ECDE-CD6306F00BB5}"/>
              </a:ext>
            </a:extLst>
          </p:cNvPr>
          <p:cNvSpPr>
            <a:spLocks noGrp="1"/>
          </p:cNvSpPr>
          <p:nvPr>
            <p:ph type="sldNum" sz="quarter" idx="12"/>
          </p:nvPr>
        </p:nvSpPr>
        <p:spPr/>
        <p:txBody>
          <a:bodyPr/>
          <a:lstStyle/>
          <a:p>
            <a:fld id="{741D4A16-F174-45B5-892E-0E09317B1B9B}" type="slidenum">
              <a:rPr lang="en-US" smtClean="0"/>
              <a:t>‹#›</a:t>
            </a:fld>
            <a:endParaRPr lang="en-US"/>
          </a:p>
        </p:txBody>
      </p:sp>
    </p:spTree>
    <p:extLst>
      <p:ext uri="{BB962C8B-B14F-4D97-AF65-F5344CB8AC3E}">
        <p14:creationId xmlns:p14="http://schemas.microsoft.com/office/powerpoint/2010/main" val="35251717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A5DB88-0C77-0643-95B8-6F5F55168F30}"/>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5F8F8B12-CA1B-5F45-F7BC-05BD7E04ABC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1652BD8-EA58-DA34-75F9-2F717976C1A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AFDAB125-BF25-4E09-DFF4-37663FD22F6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63E1B53-6C8B-5697-4746-584E072F6DC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5E5E76CB-4BDC-85C8-E6A9-3D322C3F99F6}"/>
              </a:ext>
            </a:extLst>
          </p:cNvPr>
          <p:cNvSpPr>
            <a:spLocks noGrp="1"/>
          </p:cNvSpPr>
          <p:nvPr>
            <p:ph type="dt" sz="half" idx="10"/>
          </p:nvPr>
        </p:nvSpPr>
        <p:spPr/>
        <p:txBody>
          <a:bodyPr/>
          <a:lstStyle/>
          <a:p>
            <a:fld id="{4D1D2188-3A12-455E-B041-28802C99F1E7}" type="datetimeFigureOut">
              <a:rPr lang="en-US" smtClean="0"/>
              <a:t>5/10/2022</a:t>
            </a:fld>
            <a:endParaRPr lang="en-US"/>
          </a:p>
        </p:txBody>
      </p:sp>
      <p:sp>
        <p:nvSpPr>
          <p:cNvPr id="8" name="Footer Placeholder 7">
            <a:extLst>
              <a:ext uri="{FF2B5EF4-FFF2-40B4-BE49-F238E27FC236}">
                <a16:creationId xmlns:a16="http://schemas.microsoft.com/office/drawing/2014/main" id="{0030F39E-E725-AE00-1705-5D406EEB75F2}"/>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FACF6712-66B6-1CB1-B7F6-A5332C233FBD}"/>
              </a:ext>
            </a:extLst>
          </p:cNvPr>
          <p:cNvSpPr>
            <a:spLocks noGrp="1"/>
          </p:cNvSpPr>
          <p:nvPr>
            <p:ph type="sldNum" sz="quarter" idx="12"/>
          </p:nvPr>
        </p:nvSpPr>
        <p:spPr/>
        <p:txBody>
          <a:bodyPr/>
          <a:lstStyle/>
          <a:p>
            <a:fld id="{741D4A16-F174-45B5-892E-0E09317B1B9B}" type="slidenum">
              <a:rPr lang="en-US" smtClean="0"/>
              <a:t>‹#›</a:t>
            </a:fld>
            <a:endParaRPr lang="en-US"/>
          </a:p>
        </p:txBody>
      </p:sp>
    </p:spTree>
    <p:extLst>
      <p:ext uri="{BB962C8B-B14F-4D97-AF65-F5344CB8AC3E}">
        <p14:creationId xmlns:p14="http://schemas.microsoft.com/office/powerpoint/2010/main" val="291680866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497B9A-950F-BE2B-422B-AFA176785512}"/>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DF8AE92C-ABF5-78F7-9CC6-C388BCB61602}"/>
              </a:ext>
            </a:extLst>
          </p:cNvPr>
          <p:cNvSpPr>
            <a:spLocks noGrp="1"/>
          </p:cNvSpPr>
          <p:nvPr>
            <p:ph type="dt" sz="half" idx="10"/>
          </p:nvPr>
        </p:nvSpPr>
        <p:spPr/>
        <p:txBody>
          <a:bodyPr/>
          <a:lstStyle/>
          <a:p>
            <a:fld id="{4D1D2188-3A12-455E-B041-28802C99F1E7}" type="datetimeFigureOut">
              <a:rPr lang="en-US" smtClean="0"/>
              <a:t>5/10/2022</a:t>
            </a:fld>
            <a:endParaRPr lang="en-US"/>
          </a:p>
        </p:txBody>
      </p:sp>
      <p:sp>
        <p:nvSpPr>
          <p:cNvPr id="4" name="Footer Placeholder 3">
            <a:extLst>
              <a:ext uri="{FF2B5EF4-FFF2-40B4-BE49-F238E27FC236}">
                <a16:creationId xmlns:a16="http://schemas.microsoft.com/office/drawing/2014/main" id="{437A9358-E974-B1FA-4DD5-58077BC3E919}"/>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9230D48C-DE31-DAE4-0DE8-2F0E97D6C433}"/>
              </a:ext>
            </a:extLst>
          </p:cNvPr>
          <p:cNvSpPr>
            <a:spLocks noGrp="1"/>
          </p:cNvSpPr>
          <p:nvPr>
            <p:ph type="sldNum" sz="quarter" idx="12"/>
          </p:nvPr>
        </p:nvSpPr>
        <p:spPr/>
        <p:txBody>
          <a:bodyPr/>
          <a:lstStyle/>
          <a:p>
            <a:fld id="{741D4A16-F174-45B5-892E-0E09317B1B9B}" type="slidenum">
              <a:rPr lang="en-US" smtClean="0"/>
              <a:t>‹#›</a:t>
            </a:fld>
            <a:endParaRPr lang="en-US"/>
          </a:p>
        </p:txBody>
      </p:sp>
    </p:spTree>
    <p:extLst>
      <p:ext uri="{BB962C8B-B14F-4D97-AF65-F5344CB8AC3E}">
        <p14:creationId xmlns:p14="http://schemas.microsoft.com/office/powerpoint/2010/main" val="319813851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5C90D07-68E2-0A54-49C9-1CC83547AB8B}"/>
              </a:ext>
            </a:extLst>
          </p:cNvPr>
          <p:cNvSpPr>
            <a:spLocks noGrp="1"/>
          </p:cNvSpPr>
          <p:nvPr>
            <p:ph type="dt" sz="half" idx="10"/>
          </p:nvPr>
        </p:nvSpPr>
        <p:spPr/>
        <p:txBody>
          <a:bodyPr/>
          <a:lstStyle/>
          <a:p>
            <a:fld id="{4D1D2188-3A12-455E-B041-28802C99F1E7}" type="datetimeFigureOut">
              <a:rPr lang="en-US" smtClean="0"/>
              <a:t>5/10/2022</a:t>
            </a:fld>
            <a:endParaRPr lang="en-US"/>
          </a:p>
        </p:txBody>
      </p:sp>
      <p:sp>
        <p:nvSpPr>
          <p:cNvPr id="3" name="Footer Placeholder 2">
            <a:extLst>
              <a:ext uri="{FF2B5EF4-FFF2-40B4-BE49-F238E27FC236}">
                <a16:creationId xmlns:a16="http://schemas.microsoft.com/office/drawing/2014/main" id="{9A509CC1-F041-4802-349B-8CD541114131}"/>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22915DBA-E7EB-F131-2FB1-07C8071DFB0C}"/>
              </a:ext>
            </a:extLst>
          </p:cNvPr>
          <p:cNvSpPr>
            <a:spLocks noGrp="1"/>
          </p:cNvSpPr>
          <p:nvPr>
            <p:ph type="sldNum" sz="quarter" idx="12"/>
          </p:nvPr>
        </p:nvSpPr>
        <p:spPr/>
        <p:txBody>
          <a:bodyPr/>
          <a:lstStyle/>
          <a:p>
            <a:fld id="{741D4A16-F174-45B5-892E-0E09317B1B9B}" type="slidenum">
              <a:rPr lang="en-US" smtClean="0"/>
              <a:t>‹#›</a:t>
            </a:fld>
            <a:endParaRPr lang="en-US"/>
          </a:p>
        </p:txBody>
      </p:sp>
    </p:spTree>
    <p:extLst>
      <p:ext uri="{BB962C8B-B14F-4D97-AF65-F5344CB8AC3E}">
        <p14:creationId xmlns:p14="http://schemas.microsoft.com/office/powerpoint/2010/main" val="425129640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D7FF55-4084-B30C-EE37-9C549A2DCE4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7AD2CC16-3992-7E85-6085-414FF759D6C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873615B8-6707-D70B-63E8-B5D35B66AD5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8BF7E4E-A54B-93AE-A99B-4117C0CC96F2}"/>
              </a:ext>
            </a:extLst>
          </p:cNvPr>
          <p:cNvSpPr>
            <a:spLocks noGrp="1"/>
          </p:cNvSpPr>
          <p:nvPr>
            <p:ph type="dt" sz="half" idx="10"/>
          </p:nvPr>
        </p:nvSpPr>
        <p:spPr/>
        <p:txBody>
          <a:bodyPr/>
          <a:lstStyle/>
          <a:p>
            <a:fld id="{4D1D2188-3A12-455E-B041-28802C99F1E7}" type="datetimeFigureOut">
              <a:rPr lang="en-US" smtClean="0"/>
              <a:t>5/10/2022</a:t>
            </a:fld>
            <a:endParaRPr lang="en-US"/>
          </a:p>
        </p:txBody>
      </p:sp>
      <p:sp>
        <p:nvSpPr>
          <p:cNvPr id="6" name="Footer Placeholder 5">
            <a:extLst>
              <a:ext uri="{FF2B5EF4-FFF2-40B4-BE49-F238E27FC236}">
                <a16:creationId xmlns:a16="http://schemas.microsoft.com/office/drawing/2014/main" id="{006754C5-CCCC-7D75-6B45-017811B51E6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43C6F32-A278-311B-02C9-EAABB1ABE34B}"/>
              </a:ext>
            </a:extLst>
          </p:cNvPr>
          <p:cNvSpPr>
            <a:spLocks noGrp="1"/>
          </p:cNvSpPr>
          <p:nvPr>
            <p:ph type="sldNum" sz="quarter" idx="12"/>
          </p:nvPr>
        </p:nvSpPr>
        <p:spPr/>
        <p:txBody>
          <a:bodyPr/>
          <a:lstStyle/>
          <a:p>
            <a:fld id="{741D4A16-F174-45B5-892E-0E09317B1B9B}" type="slidenum">
              <a:rPr lang="en-US" smtClean="0"/>
              <a:t>‹#›</a:t>
            </a:fld>
            <a:endParaRPr lang="en-US"/>
          </a:p>
        </p:txBody>
      </p:sp>
    </p:spTree>
    <p:extLst>
      <p:ext uri="{BB962C8B-B14F-4D97-AF65-F5344CB8AC3E}">
        <p14:creationId xmlns:p14="http://schemas.microsoft.com/office/powerpoint/2010/main" val="21506848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792520-5CE8-7388-8DD4-6D4AC203E0A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5844E2A6-4E77-B2C8-6624-992819086D4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4D456C8A-C669-9AF7-2BCD-0C759F85C5D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8D8A483-3D4D-2F68-D8F9-C9B41F27EAD4}"/>
              </a:ext>
            </a:extLst>
          </p:cNvPr>
          <p:cNvSpPr>
            <a:spLocks noGrp="1"/>
          </p:cNvSpPr>
          <p:nvPr>
            <p:ph type="dt" sz="half" idx="10"/>
          </p:nvPr>
        </p:nvSpPr>
        <p:spPr/>
        <p:txBody>
          <a:bodyPr/>
          <a:lstStyle/>
          <a:p>
            <a:fld id="{4D1D2188-3A12-455E-B041-28802C99F1E7}" type="datetimeFigureOut">
              <a:rPr lang="en-US" smtClean="0"/>
              <a:t>5/10/2022</a:t>
            </a:fld>
            <a:endParaRPr lang="en-US"/>
          </a:p>
        </p:txBody>
      </p:sp>
      <p:sp>
        <p:nvSpPr>
          <p:cNvPr id="6" name="Footer Placeholder 5">
            <a:extLst>
              <a:ext uri="{FF2B5EF4-FFF2-40B4-BE49-F238E27FC236}">
                <a16:creationId xmlns:a16="http://schemas.microsoft.com/office/drawing/2014/main" id="{7A602A4C-A402-095F-1583-02549C7BFAB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A8CDC73-B071-2478-5496-A994F5C9EB80}"/>
              </a:ext>
            </a:extLst>
          </p:cNvPr>
          <p:cNvSpPr>
            <a:spLocks noGrp="1"/>
          </p:cNvSpPr>
          <p:nvPr>
            <p:ph type="sldNum" sz="quarter" idx="12"/>
          </p:nvPr>
        </p:nvSpPr>
        <p:spPr/>
        <p:txBody>
          <a:bodyPr/>
          <a:lstStyle/>
          <a:p>
            <a:fld id="{741D4A16-F174-45B5-892E-0E09317B1B9B}" type="slidenum">
              <a:rPr lang="en-US" smtClean="0"/>
              <a:t>‹#›</a:t>
            </a:fld>
            <a:endParaRPr lang="en-US"/>
          </a:p>
        </p:txBody>
      </p:sp>
    </p:spTree>
    <p:extLst>
      <p:ext uri="{BB962C8B-B14F-4D97-AF65-F5344CB8AC3E}">
        <p14:creationId xmlns:p14="http://schemas.microsoft.com/office/powerpoint/2010/main" val="42796402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1E778C-1D0D-08E5-22A1-FF030C51DBA4}"/>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951BFBE0-39EA-EF7B-24B8-EBDBF04F575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78ABDFC-22AE-17ED-C181-7FF70576B7E4}"/>
              </a:ext>
            </a:extLst>
          </p:cNvPr>
          <p:cNvSpPr>
            <a:spLocks noGrp="1"/>
          </p:cNvSpPr>
          <p:nvPr>
            <p:ph type="dt" sz="half" idx="10"/>
          </p:nvPr>
        </p:nvSpPr>
        <p:spPr/>
        <p:txBody>
          <a:bodyPr/>
          <a:lstStyle/>
          <a:p>
            <a:fld id="{4D1D2188-3A12-455E-B041-28802C99F1E7}" type="datetimeFigureOut">
              <a:rPr lang="en-US" smtClean="0"/>
              <a:t>5/10/2022</a:t>
            </a:fld>
            <a:endParaRPr lang="en-US"/>
          </a:p>
        </p:txBody>
      </p:sp>
      <p:sp>
        <p:nvSpPr>
          <p:cNvPr id="5" name="Footer Placeholder 4">
            <a:extLst>
              <a:ext uri="{FF2B5EF4-FFF2-40B4-BE49-F238E27FC236}">
                <a16:creationId xmlns:a16="http://schemas.microsoft.com/office/drawing/2014/main" id="{D1D0474A-05D2-9CB2-267B-4584284FAEF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1E69CE0-FC58-86D3-0C5A-3F5C8B4B4B17}"/>
              </a:ext>
            </a:extLst>
          </p:cNvPr>
          <p:cNvSpPr>
            <a:spLocks noGrp="1"/>
          </p:cNvSpPr>
          <p:nvPr>
            <p:ph type="sldNum" sz="quarter" idx="12"/>
          </p:nvPr>
        </p:nvSpPr>
        <p:spPr/>
        <p:txBody>
          <a:bodyPr/>
          <a:lstStyle/>
          <a:p>
            <a:fld id="{741D4A16-F174-45B5-892E-0E09317B1B9B}" type="slidenum">
              <a:rPr lang="en-US" smtClean="0"/>
              <a:t>‹#›</a:t>
            </a:fld>
            <a:endParaRPr lang="en-US"/>
          </a:p>
        </p:txBody>
      </p:sp>
    </p:spTree>
    <p:extLst>
      <p:ext uri="{BB962C8B-B14F-4D97-AF65-F5344CB8AC3E}">
        <p14:creationId xmlns:p14="http://schemas.microsoft.com/office/powerpoint/2010/main" val="125525334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5DD4790-8E36-EE2F-14AF-1816FCAA8A48}"/>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354911B0-4975-F2AD-52D5-DFBA49B52700}"/>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85E32FD-5D3E-9300-2D55-9AB36F3F2B10}"/>
              </a:ext>
            </a:extLst>
          </p:cNvPr>
          <p:cNvSpPr>
            <a:spLocks noGrp="1"/>
          </p:cNvSpPr>
          <p:nvPr>
            <p:ph type="dt" sz="half" idx="10"/>
          </p:nvPr>
        </p:nvSpPr>
        <p:spPr/>
        <p:txBody>
          <a:bodyPr/>
          <a:lstStyle/>
          <a:p>
            <a:fld id="{4D1D2188-3A12-455E-B041-28802C99F1E7}" type="datetimeFigureOut">
              <a:rPr lang="en-US" smtClean="0"/>
              <a:t>5/10/2022</a:t>
            </a:fld>
            <a:endParaRPr lang="en-US"/>
          </a:p>
        </p:txBody>
      </p:sp>
      <p:sp>
        <p:nvSpPr>
          <p:cNvPr id="5" name="Footer Placeholder 4">
            <a:extLst>
              <a:ext uri="{FF2B5EF4-FFF2-40B4-BE49-F238E27FC236}">
                <a16:creationId xmlns:a16="http://schemas.microsoft.com/office/drawing/2014/main" id="{C00A2CB7-A67D-B2D8-51EB-EE3DCA35D1F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A51578F-F312-5DA0-939F-06FFE222F9E6}"/>
              </a:ext>
            </a:extLst>
          </p:cNvPr>
          <p:cNvSpPr>
            <a:spLocks noGrp="1"/>
          </p:cNvSpPr>
          <p:nvPr>
            <p:ph type="sldNum" sz="quarter" idx="12"/>
          </p:nvPr>
        </p:nvSpPr>
        <p:spPr/>
        <p:txBody>
          <a:bodyPr/>
          <a:lstStyle/>
          <a:p>
            <a:fld id="{741D4A16-F174-45B5-892E-0E09317B1B9B}" type="slidenum">
              <a:rPr lang="en-US" smtClean="0"/>
              <a:t>‹#›</a:t>
            </a:fld>
            <a:endParaRPr lang="en-US"/>
          </a:p>
        </p:txBody>
      </p:sp>
    </p:spTree>
    <p:extLst>
      <p:ext uri="{BB962C8B-B14F-4D97-AF65-F5344CB8AC3E}">
        <p14:creationId xmlns:p14="http://schemas.microsoft.com/office/powerpoint/2010/main" val="283805639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8A19F75-7FDD-1B81-A5EC-798BD578ABC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E45A09C2-602B-BF22-8A7C-CC0D1A1296D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1D42F21-D627-C308-7FB6-EA035FF69AF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D1D2188-3A12-455E-B041-28802C99F1E7}" type="datetimeFigureOut">
              <a:rPr lang="en-US" smtClean="0"/>
              <a:t>5/10/2022</a:t>
            </a:fld>
            <a:endParaRPr lang="en-US"/>
          </a:p>
        </p:txBody>
      </p:sp>
      <p:sp>
        <p:nvSpPr>
          <p:cNvPr id="5" name="Footer Placeholder 4">
            <a:extLst>
              <a:ext uri="{FF2B5EF4-FFF2-40B4-BE49-F238E27FC236}">
                <a16:creationId xmlns:a16="http://schemas.microsoft.com/office/drawing/2014/main" id="{5E32FC96-2138-9B27-23A4-7EDF8A88F55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A4CC1133-11D2-7DAE-AE6D-5F0C4E9C464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41D4A16-F174-45B5-892E-0E09317B1B9B}" type="slidenum">
              <a:rPr lang="en-US" smtClean="0"/>
              <a:t>‹#›</a:t>
            </a:fld>
            <a:endParaRPr lang="en-US"/>
          </a:p>
        </p:txBody>
      </p:sp>
    </p:spTree>
    <p:extLst>
      <p:ext uri="{BB962C8B-B14F-4D97-AF65-F5344CB8AC3E}">
        <p14:creationId xmlns:p14="http://schemas.microsoft.com/office/powerpoint/2010/main" val="255824175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A1CCC6-D114-4F19-B4BE-FE6CEEFE4FD2}"/>
              </a:ext>
            </a:extLst>
          </p:cNvPr>
          <p:cNvSpPr>
            <a:spLocks noGrp="1"/>
          </p:cNvSpPr>
          <p:nvPr>
            <p:ph type="ctrTitle"/>
          </p:nvPr>
        </p:nvSpPr>
        <p:spPr>
          <a:xfrm>
            <a:off x="249382" y="1122363"/>
            <a:ext cx="11709070" cy="2387600"/>
          </a:xfrm>
        </p:spPr>
        <p:txBody>
          <a:bodyPr/>
          <a:lstStyle/>
          <a:p>
            <a:r>
              <a:rPr lang="en-US" dirty="0"/>
              <a:t>ECE461: Theoretical CS</a:t>
            </a:r>
          </a:p>
        </p:txBody>
      </p:sp>
      <p:sp>
        <p:nvSpPr>
          <p:cNvPr id="3" name="Subtitle 2">
            <a:extLst>
              <a:ext uri="{FF2B5EF4-FFF2-40B4-BE49-F238E27FC236}">
                <a16:creationId xmlns:a16="http://schemas.microsoft.com/office/drawing/2014/main" id="{F20D227C-75C9-4EAE-9247-33217E5CBB8C}"/>
              </a:ext>
            </a:extLst>
          </p:cNvPr>
          <p:cNvSpPr>
            <a:spLocks noGrp="1"/>
          </p:cNvSpPr>
          <p:nvPr>
            <p:ph type="subTitle" idx="1"/>
          </p:nvPr>
        </p:nvSpPr>
        <p:spPr/>
        <p:txBody>
          <a:bodyPr>
            <a:normAutofit lnSpcReduction="10000"/>
          </a:bodyPr>
          <a:lstStyle/>
          <a:p>
            <a:r>
              <a:rPr lang="en-US" sz="6000" dirty="0"/>
              <a:t>Randomization, Probabilistic Algorithms, the Class BPP</a:t>
            </a:r>
          </a:p>
        </p:txBody>
      </p:sp>
    </p:spTree>
    <p:extLst>
      <p:ext uri="{BB962C8B-B14F-4D97-AF65-F5344CB8AC3E}">
        <p14:creationId xmlns:p14="http://schemas.microsoft.com/office/powerpoint/2010/main" val="292483163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06004B-7AF6-4126-8CC1-CA68CF9B7875}"/>
              </a:ext>
            </a:extLst>
          </p:cNvPr>
          <p:cNvSpPr>
            <a:spLocks noGrp="1"/>
          </p:cNvSpPr>
          <p:nvPr>
            <p:ph type="title"/>
          </p:nvPr>
        </p:nvSpPr>
        <p:spPr/>
        <p:txBody>
          <a:bodyPr/>
          <a:lstStyle/>
          <a:p>
            <a:r>
              <a:rPr lang="en-US" dirty="0"/>
              <a:t>Brief Recap</a:t>
            </a:r>
          </a:p>
        </p:txBody>
      </p:sp>
      <p:sp>
        <p:nvSpPr>
          <p:cNvPr id="3" name="Content Placeholder 2">
            <a:extLst>
              <a:ext uri="{FF2B5EF4-FFF2-40B4-BE49-F238E27FC236}">
                <a16:creationId xmlns:a16="http://schemas.microsoft.com/office/drawing/2014/main" id="{848F58DF-9F9A-4023-AAB5-E2A566D705BD}"/>
              </a:ext>
            </a:extLst>
          </p:cNvPr>
          <p:cNvSpPr>
            <a:spLocks noGrp="1"/>
          </p:cNvSpPr>
          <p:nvPr>
            <p:ph idx="1"/>
          </p:nvPr>
        </p:nvSpPr>
        <p:spPr/>
        <p:txBody>
          <a:bodyPr>
            <a:normAutofit fontScale="62500" lnSpcReduction="20000"/>
          </a:bodyPr>
          <a:lstStyle/>
          <a:p>
            <a:r>
              <a:rPr lang="en-US" dirty="0"/>
              <a:t>Earlier in the course, we discussed topics related to </a:t>
            </a:r>
            <a:r>
              <a:rPr lang="en-US" b="1" dirty="0"/>
              <a:t>computability theory</a:t>
            </a:r>
            <a:r>
              <a:rPr lang="en-US" dirty="0"/>
              <a:t>, which relates to the question of which </a:t>
            </a:r>
            <a:r>
              <a:rPr lang="en-US" b="1" dirty="0"/>
              <a:t>languages</a:t>
            </a:r>
            <a:r>
              <a:rPr lang="en-US" dirty="0"/>
              <a:t> are decidable</a:t>
            </a:r>
            <a:endParaRPr lang="en-US" b="1" dirty="0"/>
          </a:p>
          <a:p>
            <a:r>
              <a:rPr lang="en-US" dirty="0"/>
              <a:t>Our primary models of computation have been </a:t>
            </a:r>
            <a:r>
              <a:rPr lang="en-US" b="1" dirty="0"/>
              <a:t>deterministic Turing machines</a:t>
            </a:r>
            <a:r>
              <a:rPr lang="en-US" dirty="0"/>
              <a:t> (DTMs) and </a:t>
            </a:r>
            <a:r>
              <a:rPr lang="en-US" b="1" dirty="0"/>
              <a:t>nondeterministic Turing machines</a:t>
            </a:r>
            <a:r>
              <a:rPr lang="en-US" dirty="0"/>
              <a:t> (NTMs)</a:t>
            </a:r>
          </a:p>
          <a:p>
            <a:r>
              <a:rPr lang="en-US" dirty="0"/>
              <a:t>If we accept </a:t>
            </a:r>
            <a:r>
              <a:rPr lang="en-US" b="1" dirty="0"/>
              <a:t>the Church-Turing thesis</a:t>
            </a:r>
            <a:r>
              <a:rPr lang="en-US" dirty="0"/>
              <a:t>, </a:t>
            </a:r>
            <a:r>
              <a:rPr lang="en-US" i="1" dirty="0"/>
              <a:t>all algorithms can be implemented by Turing machines</a:t>
            </a:r>
            <a:endParaRPr lang="en-US" dirty="0"/>
          </a:p>
          <a:p>
            <a:r>
              <a:rPr lang="en-US" dirty="0"/>
              <a:t>We have learned that </a:t>
            </a:r>
            <a:r>
              <a:rPr lang="en-US" i="1" dirty="0"/>
              <a:t>computation is inherently limited</a:t>
            </a:r>
            <a:r>
              <a:rPr lang="en-US" dirty="0"/>
              <a:t>, and that </a:t>
            </a:r>
            <a:r>
              <a:rPr lang="en-US" i="1" dirty="0"/>
              <a:t>some languages are </a:t>
            </a:r>
            <a:r>
              <a:rPr lang="en-US" dirty="0"/>
              <a:t>undecidable</a:t>
            </a:r>
            <a:endParaRPr lang="en-US" b="1" dirty="0"/>
          </a:p>
          <a:p>
            <a:r>
              <a:rPr lang="en-US" dirty="0"/>
              <a:t>Then we started to cover </a:t>
            </a:r>
            <a:r>
              <a:rPr lang="en-US" b="1" dirty="0"/>
              <a:t>complexity theory</a:t>
            </a:r>
            <a:r>
              <a:rPr lang="en-US" dirty="0"/>
              <a:t>, which explores which languages can be decided </a:t>
            </a:r>
            <a:r>
              <a:rPr lang="en-US" i="1" dirty="0"/>
              <a:t>efficiently</a:t>
            </a:r>
          </a:p>
          <a:p>
            <a:r>
              <a:rPr lang="en-US"/>
              <a:t>We introduced </a:t>
            </a:r>
            <a:r>
              <a:rPr lang="en-US" dirty="0"/>
              <a:t>time and space </a:t>
            </a:r>
            <a:r>
              <a:rPr lang="en-US" b="1" dirty="0"/>
              <a:t>complexity classes</a:t>
            </a:r>
            <a:r>
              <a:rPr lang="en-US" dirty="0"/>
              <a:t>; two important </a:t>
            </a:r>
            <a:r>
              <a:rPr lang="en-US" i="1" dirty="0"/>
              <a:t>time complexity classes</a:t>
            </a:r>
            <a:r>
              <a:rPr lang="en-US" dirty="0"/>
              <a:t> are </a:t>
            </a:r>
            <a:r>
              <a:rPr lang="en-US" b="1" dirty="0">
                <a:latin typeface="Cambria Math" panose="02040503050406030204" pitchFamily="18" charset="0"/>
                <a:ea typeface="Cambria Math" panose="02040503050406030204" pitchFamily="18" charset="0"/>
              </a:rPr>
              <a:t>P</a:t>
            </a:r>
            <a:r>
              <a:rPr lang="en-US" dirty="0"/>
              <a:t> and </a:t>
            </a:r>
            <a:r>
              <a:rPr lang="en-US" b="1" dirty="0">
                <a:latin typeface="Cambria Math" panose="02040503050406030204" pitchFamily="18" charset="0"/>
                <a:ea typeface="Cambria Math" panose="02040503050406030204" pitchFamily="18" charset="0"/>
              </a:rPr>
              <a:t>NP</a:t>
            </a:r>
            <a:r>
              <a:rPr lang="en-US" dirty="0"/>
              <a:t>, which are believed to be different, but the </a:t>
            </a:r>
            <a:r>
              <a:rPr lang="en-US" b="1" dirty="0">
                <a:latin typeface="Cambria Math" panose="02040503050406030204" pitchFamily="18" charset="0"/>
                <a:ea typeface="Cambria Math" panose="02040503050406030204" pitchFamily="18" charset="0"/>
              </a:rPr>
              <a:t>P</a:t>
            </a:r>
            <a:r>
              <a:rPr lang="en-US" b="1" dirty="0"/>
              <a:t> versus </a:t>
            </a:r>
            <a:r>
              <a:rPr lang="en-US" b="1" dirty="0">
                <a:latin typeface="Cambria Math" panose="02040503050406030204" pitchFamily="18" charset="0"/>
                <a:ea typeface="Cambria Math" panose="02040503050406030204" pitchFamily="18" charset="0"/>
              </a:rPr>
              <a:t>NP</a:t>
            </a:r>
            <a:r>
              <a:rPr lang="en-US" b="1" dirty="0"/>
              <a:t> question</a:t>
            </a:r>
            <a:r>
              <a:rPr lang="en-US" dirty="0"/>
              <a:t> has never been solved</a:t>
            </a:r>
          </a:p>
          <a:p>
            <a:r>
              <a:rPr lang="en-US" dirty="0"/>
              <a:t>We also learned that some languages are </a:t>
            </a:r>
            <a:r>
              <a:rPr lang="en-US" b="1" dirty="0"/>
              <a:t>intractable</a:t>
            </a:r>
            <a:r>
              <a:rPr lang="en-US" dirty="0"/>
              <a:t>; we know that they require exponential time, and in some cases exponential space, to solve them</a:t>
            </a:r>
          </a:p>
          <a:p>
            <a:r>
              <a:rPr lang="en-US" dirty="0"/>
              <a:t>The </a:t>
            </a:r>
            <a:r>
              <a:rPr lang="en-US" b="1" dirty="0"/>
              <a:t>NP-complete</a:t>
            </a:r>
            <a:r>
              <a:rPr lang="en-US" dirty="0"/>
              <a:t> problems are probably intractable, but we don't know for sure</a:t>
            </a:r>
          </a:p>
          <a:p>
            <a:r>
              <a:rPr lang="en-US" dirty="0"/>
              <a:t>In this topic, based on Section 10.2 of the book, we will consider Turing machines with the added ability to rely on </a:t>
            </a:r>
            <a:r>
              <a:rPr lang="en-US" b="1" dirty="0"/>
              <a:t>randomization</a:t>
            </a:r>
          </a:p>
          <a:p>
            <a:r>
              <a:rPr lang="en-US" dirty="0"/>
              <a:t>We will consider whether randomization might allow TMs so solve some problems efficiently (with some small probability of error) that cannot be solved efficiently without randomization</a:t>
            </a:r>
            <a:endParaRPr lang="en-US" b="1" dirty="0"/>
          </a:p>
        </p:txBody>
      </p:sp>
    </p:spTree>
    <p:extLst>
      <p:ext uri="{BB962C8B-B14F-4D97-AF65-F5344CB8AC3E}">
        <p14:creationId xmlns:p14="http://schemas.microsoft.com/office/powerpoint/2010/main" val="55075011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6B97B3-B3BD-BE6C-2337-5AB3872BB8D4}"/>
              </a:ext>
            </a:extLst>
          </p:cNvPr>
          <p:cNvSpPr>
            <a:spLocks noGrp="1"/>
          </p:cNvSpPr>
          <p:nvPr>
            <p:ph type="title"/>
          </p:nvPr>
        </p:nvSpPr>
        <p:spPr/>
        <p:txBody>
          <a:bodyPr/>
          <a:lstStyle/>
          <a:p>
            <a:r>
              <a:rPr lang="en-US" dirty="0"/>
              <a:t>Probabilistic Turing Machines</a:t>
            </a:r>
          </a:p>
        </p:txBody>
      </p:sp>
      <p:sp>
        <p:nvSpPr>
          <p:cNvPr id="3" name="Content Placeholder 2">
            <a:extLst>
              <a:ext uri="{FF2B5EF4-FFF2-40B4-BE49-F238E27FC236}">
                <a16:creationId xmlns:a16="http://schemas.microsoft.com/office/drawing/2014/main" id="{887AA496-8CDA-860E-AF56-B60E23CFCEFC}"/>
              </a:ext>
            </a:extLst>
          </p:cNvPr>
          <p:cNvSpPr>
            <a:spLocks noGrp="1"/>
          </p:cNvSpPr>
          <p:nvPr>
            <p:ph idx="1"/>
          </p:nvPr>
        </p:nvSpPr>
        <p:spPr/>
        <p:txBody>
          <a:bodyPr>
            <a:normAutofit fontScale="62500" lnSpcReduction="20000"/>
          </a:bodyPr>
          <a:lstStyle/>
          <a:p>
            <a:r>
              <a:rPr lang="en-US" dirty="0"/>
              <a:t>Book: "A </a:t>
            </a:r>
            <a:r>
              <a:rPr lang="en-US" b="1" dirty="0"/>
              <a:t>probabilistic algorithm</a:t>
            </a:r>
            <a:r>
              <a:rPr lang="en-US" dirty="0"/>
              <a:t> is an algorithm designed to use the outcome of a </a:t>
            </a:r>
            <a:r>
              <a:rPr lang="en-US" i="1" dirty="0"/>
              <a:t>random process</a:t>
            </a:r>
            <a:r>
              <a:rPr lang="en-US" dirty="0"/>
              <a:t>."</a:t>
            </a:r>
          </a:p>
          <a:p>
            <a:r>
              <a:rPr lang="en-US" dirty="0"/>
              <a:t>The book compares such a random process to flipping a coin</a:t>
            </a:r>
          </a:p>
          <a:p>
            <a:r>
              <a:rPr lang="en-US" dirty="0"/>
              <a:t>The book briefly discusses why randomness intuitively might be helpful for creating efficient algorithms (we will discuss this later in the topic)</a:t>
            </a:r>
          </a:p>
          <a:p>
            <a:r>
              <a:rPr lang="en-US" dirty="0"/>
              <a:t>Definition 10.3 defines the concept of a </a:t>
            </a:r>
            <a:r>
              <a:rPr lang="en-US" b="1" dirty="0"/>
              <a:t>probabilistic Turing machine</a:t>
            </a:r>
            <a:r>
              <a:rPr lang="en-US" dirty="0"/>
              <a:t>; I have copy/pasted the definition from the book to the next slide, since it is long, and I want to keep the book's exact wording</a:t>
            </a:r>
          </a:p>
          <a:p>
            <a:r>
              <a:rPr lang="en-US" dirty="0"/>
              <a:t>Note that the definition involves a </a:t>
            </a:r>
            <a:r>
              <a:rPr lang="en-US" i="1" dirty="0"/>
              <a:t>coin-flip step</a:t>
            </a:r>
          </a:p>
          <a:p>
            <a:r>
              <a:rPr lang="en-US" dirty="0"/>
              <a:t>Although they don't state it explicitly, the formula for </a:t>
            </a:r>
            <a:r>
              <a:rPr lang="en-US" dirty="0">
                <a:latin typeface="Cambria Math" panose="02040503050406030204" pitchFamily="18" charset="0"/>
                <a:ea typeface="Cambria Math" panose="02040503050406030204" pitchFamily="18" charset="0"/>
              </a:rPr>
              <a:t>Pr[b]</a:t>
            </a:r>
            <a:r>
              <a:rPr lang="en-US" dirty="0">
                <a:ea typeface="Cambria Math" panose="02040503050406030204" pitchFamily="18" charset="0"/>
              </a:rPr>
              <a:t>, the probability of some branch, </a:t>
            </a:r>
            <a:r>
              <a:rPr lang="en-US" dirty="0">
                <a:latin typeface="Cambria Math" panose="02040503050406030204" pitchFamily="18" charset="0"/>
                <a:ea typeface="Cambria Math" panose="02040503050406030204" pitchFamily="18" charset="0"/>
              </a:rPr>
              <a:t>b</a:t>
            </a:r>
            <a:r>
              <a:rPr lang="en-US" dirty="0">
                <a:ea typeface="Cambria Math" panose="02040503050406030204" pitchFamily="18" charset="0"/>
              </a:rPr>
              <a:t>, of the computation,</a:t>
            </a:r>
            <a:r>
              <a:rPr lang="en-US" dirty="0"/>
              <a:t> assumes that it is a fair coin (i.e., each outcome has a probability of 0.5)</a:t>
            </a:r>
          </a:p>
          <a:p>
            <a:r>
              <a:rPr lang="en-US" dirty="0"/>
              <a:t>Also unexplained is that repeated coin flips can be used to produce random values with other distributions</a:t>
            </a:r>
          </a:p>
          <a:p>
            <a:r>
              <a:rPr lang="en-US" dirty="0"/>
              <a:t>Definition 10.3 also includes the formula for the probability that a probabilistic TM, </a:t>
            </a:r>
            <a:r>
              <a:rPr lang="en-US" dirty="0">
                <a:latin typeface="Cambria Math" panose="02040503050406030204" pitchFamily="18" charset="0"/>
                <a:ea typeface="Cambria Math" panose="02040503050406030204" pitchFamily="18" charset="0"/>
              </a:rPr>
              <a:t>M</a:t>
            </a:r>
            <a:r>
              <a:rPr lang="en-US" dirty="0"/>
              <a:t>, accepts its input, </a:t>
            </a:r>
            <a:r>
              <a:rPr lang="en-US" dirty="0">
                <a:latin typeface="Cambria Math" panose="02040503050406030204" pitchFamily="18" charset="0"/>
                <a:ea typeface="Cambria Math" panose="02040503050406030204" pitchFamily="18" charset="0"/>
              </a:rPr>
              <a:t>w</a:t>
            </a:r>
          </a:p>
          <a:p>
            <a:r>
              <a:rPr lang="en-US" dirty="0"/>
              <a:t>The book also states that </a:t>
            </a:r>
            <a:r>
              <a:rPr lang="en-US" dirty="0">
                <a:latin typeface="Cambria Math" panose="02040503050406030204" pitchFamily="18" charset="0"/>
                <a:ea typeface="Cambria Math" panose="02040503050406030204" pitchFamily="18" charset="0"/>
              </a:rPr>
              <a:t>Pr[M rejects w] = 1 − Pr[M accepts w]</a:t>
            </a:r>
          </a:p>
          <a:p>
            <a:pPr lvl="1"/>
            <a:r>
              <a:rPr lang="en-US" sz="2600" dirty="0"/>
              <a:t>This seems to assume that the probabilistic TM always halts, which is not part of the definition, and based on other sources, it is not true of probabilistic TMs in general</a:t>
            </a:r>
          </a:p>
          <a:p>
            <a:pPr lvl="1"/>
            <a:r>
              <a:rPr lang="en-US" sz="2600" dirty="0"/>
              <a:t>However, in this topic, we will only consider polynomial time probabilistic algorithms that are guaranteed to halt</a:t>
            </a:r>
          </a:p>
        </p:txBody>
      </p:sp>
    </p:spTree>
    <p:extLst>
      <p:ext uri="{BB962C8B-B14F-4D97-AF65-F5344CB8AC3E}">
        <p14:creationId xmlns:p14="http://schemas.microsoft.com/office/powerpoint/2010/main" val="357539209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A50423-6559-2EEC-EC98-A38E865B724E}"/>
              </a:ext>
            </a:extLst>
          </p:cNvPr>
          <p:cNvSpPr>
            <a:spLocks noGrp="1"/>
          </p:cNvSpPr>
          <p:nvPr>
            <p:ph type="title"/>
          </p:nvPr>
        </p:nvSpPr>
        <p:spPr/>
        <p:txBody>
          <a:bodyPr/>
          <a:lstStyle/>
          <a:p>
            <a:r>
              <a:rPr lang="en-US" dirty="0"/>
              <a:t>Probabilistic Turing Machine Definition</a:t>
            </a:r>
          </a:p>
        </p:txBody>
      </p:sp>
      <p:pic>
        <p:nvPicPr>
          <p:cNvPr id="4" name="Content Placeholder 3">
            <a:extLst>
              <a:ext uri="{FF2B5EF4-FFF2-40B4-BE49-F238E27FC236}">
                <a16:creationId xmlns:a16="http://schemas.microsoft.com/office/drawing/2014/main" id="{C09B6375-D268-9257-4610-4BC3D85223FE}"/>
              </a:ext>
            </a:extLst>
          </p:cNvPr>
          <p:cNvPicPr>
            <a:picLocks noGrp="1" noChangeAspect="1"/>
          </p:cNvPicPr>
          <p:nvPr>
            <p:ph idx="1"/>
          </p:nvPr>
        </p:nvPicPr>
        <p:blipFill>
          <a:blip r:embed="rId2"/>
          <a:stretch>
            <a:fillRect/>
          </a:stretch>
        </p:blipFill>
        <p:spPr>
          <a:xfrm>
            <a:off x="2057069" y="1690688"/>
            <a:ext cx="8077861" cy="4339431"/>
          </a:xfrm>
          <a:prstGeom prst="rect">
            <a:avLst/>
          </a:prstGeom>
        </p:spPr>
      </p:pic>
    </p:spTree>
    <p:extLst>
      <p:ext uri="{BB962C8B-B14F-4D97-AF65-F5344CB8AC3E}">
        <p14:creationId xmlns:p14="http://schemas.microsoft.com/office/powerpoint/2010/main" val="55629650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DA2AD4-608B-6422-8A83-85A143D549BD}"/>
              </a:ext>
            </a:extLst>
          </p:cNvPr>
          <p:cNvSpPr>
            <a:spLocks noGrp="1"/>
          </p:cNvSpPr>
          <p:nvPr>
            <p:ph type="title"/>
          </p:nvPr>
        </p:nvSpPr>
        <p:spPr/>
        <p:txBody>
          <a:bodyPr/>
          <a:lstStyle/>
          <a:p>
            <a:r>
              <a:rPr lang="en-US" dirty="0"/>
              <a:t>Error Probability</a:t>
            </a:r>
          </a:p>
        </p:txBody>
      </p:sp>
      <p:sp>
        <p:nvSpPr>
          <p:cNvPr id="3" name="Content Placeholder 2">
            <a:extLst>
              <a:ext uri="{FF2B5EF4-FFF2-40B4-BE49-F238E27FC236}">
                <a16:creationId xmlns:a16="http://schemas.microsoft.com/office/drawing/2014/main" id="{5A6614CF-F13B-C734-1768-C9DC4C0A92BD}"/>
              </a:ext>
            </a:extLst>
          </p:cNvPr>
          <p:cNvSpPr>
            <a:spLocks noGrp="1"/>
          </p:cNvSpPr>
          <p:nvPr>
            <p:ph idx="1"/>
          </p:nvPr>
        </p:nvSpPr>
        <p:spPr/>
        <p:txBody>
          <a:bodyPr>
            <a:normAutofit fontScale="92500" lnSpcReduction="20000"/>
          </a:bodyPr>
          <a:lstStyle/>
          <a:p>
            <a:r>
              <a:rPr lang="en-US" dirty="0"/>
              <a:t>Given the same input, </a:t>
            </a:r>
            <a:r>
              <a:rPr lang="en-US" dirty="0">
                <a:latin typeface="Cambria Math" panose="02040503050406030204" pitchFamily="18" charset="0"/>
                <a:ea typeface="Cambria Math" panose="02040503050406030204" pitchFamily="18" charset="0"/>
              </a:rPr>
              <a:t>w</a:t>
            </a:r>
            <a:r>
              <a:rPr lang="en-US" dirty="0"/>
              <a:t>, a probabilistic TM, </a:t>
            </a:r>
            <a:r>
              <a:rPr lang="en-US" dirty="0">
                <a:latin typeface="Cambria Math" panose="02040503050406030204" pitchFamily="18" charset="0"/>
                <a:ea typeface="Cambria Math" panose="02040503050406030204" pitchFamily="18" charset="0"/>
              </a:rPr>
              <a:t>M</a:t>
            </a:r>
            <a:r>
              <a:rPr lang="en-US" dirty="0"/>
              <a:t>, might sometimes accept </a:t>
            </a:r>
            <a:r>
              <a:rPr lang="en-US" dirty="0">
                <a:latin typeface="Cambria Math" panose="02040503050406030204" pitchFamily="18" charset="0"/>
                <a:ea typeface="Cambria Math" panose="02040503050406030204" pitchFamily="18" charset="0"/>
              </a:rPr>
              <a:t>w</a:t>
            </a:r>
            <a:r>
              <a:rPr lang="en-US" dirty="0"/>
              <a:t> and sometimes reject </a:t>
            </a:r>
            <a:r>
              <a:rPr lang="en-US" dirty="0">
                <a:latin typeface="Cambria Math" panose="02040503050406030204" pitchFamily="18" charset="0"/>
                <a:ea typeface="Cambria Math" panose="02040503050406030204" pitchFamily="18" charset="0"/>
              </a:rPr>
              <a:t>w</a:t>
            </a:r>
            <a:r>
              <a:rPr lang="en-US" dirty="0"/>
              <a:t>, depending on the coin flips</a:t>
            </a:r>
          </a:p>
          <a:p>
            <a:r>
              <a:rPr lang="en-US" dirty="0"/>
              <a:t>In general, </a:t>
            </a:r>
            <a:r>
              <a:rPr lang="en-US" dirty="0">
                <a:latin typeface="Cambria Math" panose="02040503050406030204" pitchFamily="18" charset="0"/>
                <a:ea typeface="Cambria Math" panose="02040503050406030204" pitchFamily="18" charset="0"/>
              </a:rPr>
              <a:t>M</a:t>
            </a:r>
            <a:r>
              <a:rPr lang="en-US" dirty="0"/>
              <a:t> might never halt, but we will only consider algorithms that always halt</a:t>
            </a:r>
          </a:p>
          <a:p>
            <a:r>
              <a:rPr lang="en-US" dirty="0"/>
              <a:t>When we apply a probabilistic Turing machine that decides a language (i.e., it always accepts or rejects), there a chance it will make an error</a:t>
            </a:r>
          </a:p>
          <a:p>
            <a:r>
              <a:rPr lang="en-US" dirty="0"/>
              <a:t>The book defines the concept of the </a:t>
            </a:r>
            <a:r>
              <a:rPr lang="en-US" b="1" dirty="0"/>
              <a:t>error probability</a:t>
            </a:r>
            <a:r>
              <a:rPr lang="en-US" dirty="0"/>
              <a:t> of a probabilistic Turing machine as follows (I am keeping the book's exact wording):</a:t>
            </a:r>
          </a:p>
          <a:p>
            <a:pPr marL="457200" lvl="1" indent="0">
              <a:buNone/>
            </a:pPr>
            <a:r>
              <a:rPr lang="en-US" dirty="0"/>
              <a:t>For </a:t>
            </a:r>
            <a:r>
              <a:rPr lang="en-US" dirty="0">
                <a:latin typeface="Cambria Math" panose="02040503050406030204" pitchFamily="18" charset="0"/>
                <a:ea typeface="Cambria Math" panose="02040503050406030204" pitchFamily="18" charset="0"/>
              </a:rPr>
              <a:t>0 ≤ </a:t>
            </a:r>
            <a:r>
              <a:rPr lang="el-GR" dirty="0">
                <a:latin typeface="Cambria Math" panose="02040503050406030204" pitchFamily="18" charset="0"/>
                <a:ea typeface="Cambria Math" panose="02040503050406030204" pitchFamily="18" charset="0"/>
              </a:rPr>
              <a:t>ϵ &lt; </a:t>
            </a:r>
            <a:r>
              <a:rPr lang="en-US" dirty="0">
                <a:latin typeface="Cambria Math" panose="02040503050406030204" pitchFamily="18" charset="0"/>
                <a:ea typeface="Cambria Math" panose="02040503050406030204" pitchFamily="18" charset="0"/>
              </a:rPr>
              <a:t>½</a:t>
            </a:r>
            <a:r>
              <a:rPr lang="el-GR" dirty="0"/>
              <a:t>, </a:t>
            </a:r>
            <a:r>
              <a:rPr lang="en-US" dirty="0"/>
              <a:t>we say that </a:t>
            </a:r>
            <a:r>
              <a:rPr lang="en-US" dirty="0">
                <a:latin typeface="Cambria Math" panose="02040503050406030204" pitchFamily="18" charset="0"/>
                <a:ea typeface="Cambria Math" panose="02040503050406030204" pitchFamily="18" charset="0"/>
              </a:rPr>
              <a:t>M</a:t>
            </a:r>
            <a:r>
              <a:rPr lang="en-US" dirty="0"/>
              <a:t> decides language </a:t>
            </a:r>
            <a:r>
              <a:rPr lang="en-US" dirty="0">
                <a:latin typeface="Cambria Math" panose="02040503050406030204" pitchFamily="18" charset="0"/>
                <a:ea typeface="Cambria Math" panose="02040503050406030204" pitchFamily="18" charset="0"/>
              </a:rPr>
              <a:t>A</a:t>
            </a:r>
            <a:r>
              <a:rPr lang="en-US" dirty="0"/>
              <a:t> with error probability </a:t>
            </a:r>
            <a:r>
              <a:rPr lang="el-GR" dirty="0">
                <a:latin typeface="Cambria Math" panose="02040503050406030204" pitchFamily="18" charset="0"/>
                <a:ea typeface="Cambria Math" panose="02040503050406030204" pitchFamily="18" charset="0"/>
              </a:rPr>
              <a:t>ϵ</a:t>
            </a:r>
            <a:r>
              <a:rPr lang="el-GR" dirty="0"/>
              <a:t> </a:t>
            </a:r>
            <a:r>
              <a:rPr lang="en-US" dirty="0"/>
              <a:t>if</a:t>
            </a:r>
          </a:p>
          <a:p>
            <a:pPr marL="1371600" lvl="2" indent="-457200">
              <a:buFont typeface="+mj-lt"/>
              <a:buAutoNum type="arabicPeriod"/>
            </a:pPr>
            <a:r>
              <a:rPr lang="en-US" sz="2400" dirty="0">
                <a:latin typeface="Cambria Math" panose="02040503050406030204" pitchFamily="18" charset="0"/>
                <a:ea typeface="Cambria Math" panose="02040503050406030204" pitchFamily="18" charset="0"/>
              </a:rPr>
              <a:t>w ∈ A</a:t>
            </a:r>
            <a:r>
              <a:rPr lang="en-US" sz="2400" dirty="0"/>
              <a:t> implies </a:t>
            </a:r>
            <a:r>
              <a:rPr lang="en-US" sz="2400" dirty="0">
                <a:latin typeface="Cambria Math" panose="02040503050406030204" pitchFamily="18" charset="0"/>
                <a:ea typeface="Cambria Math" panose="02040503050406030204" pitchFamily="18" charset="0"/>
              </a:rPr>
              <a:t>Pr[M accepts w] ≥ 1 − </a:t>
            </a:r>
            <a:r>
              <a:rPr lang="el-GR" sz="2400" dirty="0">
                <a:latin typeface="Cambria Math" panose="02040503050406030204" pitchFamily="18" charset="0"/>
                <a:ea typeface="Cambria Math" panose="02040503050406030204" pitchFamily="18" charset="0"/>
              </a:rPr>
              <a:t>ϵ</a:t>
            </a:r>
            <a:r>
              <a:rPr lang="el-GR" sz="2400" dirty="0"/>
              <a:t>, </a:t>
            </a:r>
            <a:r>
              <a:rPr lang="en-US" sz="2400" dirty="0"/>
              <a:t>and</a:t>
            </a:r>
          </a:p>
          <a:p>
            <a:pPr marL="1371600" lvl="2" indent="-457200">
              <a:buFont typeface="+mj-lt"/>
              <a:buAutoNum type="arabicPeriod"/>
            </a:pPr>
            <a:r>
              <a:rPr lang="en-US" sz="2400" dirty="0">
                <a:latin typeface="Cambria Math" panose="02040503050406030204" pitchFamily="18" charset="0"/>
                <a:ea typeface="Cambria Math" panose="02040503050406030204" pitchFamily="18" charset="0"/>
              </a:rPr>
              <a:t>w ∉ A</a:t>
            </a:r>
            <a:r>
              <a:rPr lang="en-US" sz="2400" dirty="0"/>
              <a:t> implies </a:t>
            </a:r>
            <a:r>
              <a:rPr lang="en-US" sz="2400" dirty="0">
                <a:latin typeface="Cambria Math" panose="02040503050406030204" pitchFamily="18" charset="0"/>
                <a:ea typeface="Cambria Math" panose="02040503050406030204" pitchFamily="18" charset="0"/>
              </a:rPr>
              <a:t>Pr[M rejects w] ≥ 1 − </a:t>
            </a:r>
            <a:r>
              <a:rPr lang="el-GR" sz="2400" dirty="0">
                <a:latin typeface="Cambria Math" panose="02040503050406030204" pitchFamily="18" charset="0"/>
                <a:ea typeface="Cambria Math" panose="02040503050406030204" pitchFamily="18" charset="0"/>
              </a:rPr>
              <a:t>ϵ</a:t>
            </a:r>
            <a:r>
              <a:rPr lang="el-GR" sz="2400" dirty="0"/>
              <a:t>.</a:t>
            </a:r>
            <a:endParaRPr lang="en-US" sz="2400" dirty="0"/>
          </a:p>
          <a:p>
            <a:r>
              <a:rPr lang="en-US" dirty="0"/>
              <a:t>We may also consider error probabilities that depend on the length of the input; e.g., we might consider </a:t>
            </a:r>
            <a:r>
              <a:rPr lang="el-GR" sz="2800" dirty="0">
                <a:latin typeface="Cambria Math" panose="02040503050406030204" pitchFamily="18" charset="0"/>
                <a:ea typeface="Cambria Math" panose="02040503050406030204" pitchFamily="18" charset="0"/>
              </a:rPr>
              <a:t>ϵ</a:t>
            </a:r>
            <a:r>
              <a:rPr lang="en-US" sz="2800" dirty="0">
                <a:latin typeface="Cambria Math" panose="02040503050406030204" pitchFamily="18" charset="0"/>
                <a:ea typeface="Cambria Math" panose="02040503050406030204" pitchFamily="18" charset="0"/>
              </a:rPr>
              <a:t> = 2</a:t>
            </a:r>
            <a:r>
              <a:rPr lang="en-US" sz="2800" baseline="30000" dirty="0">
                <a:latin typeface="Cambria Math" panose="02040503050406030204" pitchFamily="18" charset="0"/>
                <a:ea typeface="Cambria Math" panose="02040503050406030204" pitchFamily="18" charset="0"/>
              </a:rPr>
              <a:t>-n</a:t>
            </a:r>
            <a:r>
              <a:rPr lang="en-US" sz="2800" dirty="0">
                <a:ea typeface="Cambria Math" panose="02040503050406030204" pitchFamily="18" charset="0"/>
              </a:rPr>
              <a:t>, where </a:t>
            </a:r>
            <a:r>
              <a:rPr lang="en-US" sz="2800" dirty="0">
                <a:latin typeface="Cambria Math" panose="02040503050406030204" pitchFamily="18" charset="0"/>
                <a:ea typeface="Cambria Math" panose="02040503050406030204" pitchFamily="18" charset="0"/>
              </a:rPr>
              <a:t>n</a:t>
            </a:r>
            <a:r>
              <a:rPr lang="en-US" sz="2800" dirty="0">
                <a:ea typeface="Cambria Math" panose="02040503050406030204" pitchFamily="18" charset="0"/>
              </a:rPr>
              <a:t> is the length of </a:t>
            </a:r>
            <a:r>
              <a:rPr lang="en-US" sz="2800" dirty="0">
                <a:latin typeface="Cambria Math" panose="02040503050406030204" pitchFamily="18" charset="0"/>
                <a:ea typeface="Cambria Math" panose="02040503050406030204" pitchFamily="18" charset="0"/>
              </a:rPr>
              <a:t>w</a:t>
            </a:r>
            <a:endParaRPr lang="en-US" dirty="0">
              <a:latin typeface="Cambria Math" panose="02040503050406030204" pitchFamily="18" charset="0"/>
              <a:ea typeface="Cambria Math" panose="02040503050406030204" pitchFamily="18" charset="0"/>
            </a:endParaRPr>
          </a:p>
        </p:txBody>
      </p:sp>
    </p:spTree>
    <p:extLst>
      <p:ext uri="{BB962C8B-B14F-4D97-AF65-F5344CB8AC3E}">
        <p14:creationId xmlns:p14="http://schemas.microsoft.com/office/powerpoint/2010/main" val="280288920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706153-3012-D472-F938-8E14519FC4B0}"/>
              </a:ext>
            </a:extLst>
          </p:cNvPr>
          <p:cNvSpPr>
            <a:spLocks noGrp="1"/>
          </p:cNvSpPr>
          <p:nvPr>
            <p:ph type="title"/>
          </p:nvPr>
        </p:nvSpPr>
        <p:spPr/>
        <p:txBody>
          <a:bodyPr/>
          <a:lstStyle/>
          <a:p>
            <a:r>
              <a:rPr lang="en-US" dirty="0"/>
              <a:t>BPP</a:t>
            </a:r>
          </a:p>
        </p:txBody>
      </p:sp>
      <p:sp>
        <p:nvSpPr>
          <p:cNvPr id="3" name="Content Placeholder 2">
            <a:extLst>
              <a:ext uri="{FF2B5EF4-FFF2-40B4-BE49-F238E27FC236}">
                <a16:creationId xmlns:a16="http://schemas.microsoft.com/office/drawing/2014/main" id="{C7FD00B5-D703-DF92-C605-08324A7D8CFC}"/>
              </a:ext>
            </a:extLst>
          </p:cNvPr>
          <p:cNvSpPr>
            <a:spLocks noGrp="1"/>
          </p:cNvSpPr>
          <p:nvPr>
            <p:ph idx="1"/>
          </p:nvPr>
        </p:nvSpPr>
        <p:spPr/>
        <p:txBody>
          <a:bodyPr>
            <a:normAutofit fontScale="85000" lnSpcReduction="20000"/>
          </a:bodyPr>
          <a:lstStyle/>
          <a:p>
            <a:r>
              <a:rPr lang="en-US" dirty="0"/>
              <a:t>Now, we are going to introduce a new complexity class</a:t>
            </a:r>
          </a:p>
          <a:p>
            <a:r>
              <a:rPr lang="en-US" dirty="0"/>
              <a:t>Definition 10.4 states: "</a:t>
            </a:r>
            <a:r>
              <a:rPr lang="en-US" b="1" dirty="0">
                <a:latin typeface="Cambria Math" panose="02040503050406030204" pitchFamily="18" charset="0"/>
                <a:ea typeface="Cambria Math" panose="02040503050406030204" pitchFamily="18" charset="0"/>
              </a:rPr>
              <a:t>BPP</a:t>
            </a:r>
            <a:r>
              <a:rPr lang="en-US" dirty="0"/>
              <a:t> is the class of languages that are decided by probabilistic polynomial time Turing machines with an error probability of ⅓."</a:t>
            </a:r>
          </a:p>
          <a:p>
            <a:pPr lvl="1"/>
            <a:r>
              <a:rPr lang="en-US" dirty="0"/>
              <a:t>Note that for any language in </a:t>
            </a:r>
            <a:r>
              <a:rPr lang="en-US" dirty="0">
                <a:latin typeface="Cambria Math" panose="02040503050406030204" pitchFamily="18" charset="0"/>
                <a:ea typeface="Cambria Math" panose="02040503050406030204" pitchFamily="18" charset="0"/>
              </a:rPr>
              <a:t>BPP</a:t>
            </a:r>
            <a:r>
              <a:rPr lang="en-US" dirty="0"/>
              <a:t>, there is a TM that decides it with an error probability, </a:t>
            </a:r>
            <a:r>
              <a:rPr lang="el-GR" dirty="0">
                <a:latin typeface="Cambria Math" panose="02040503050406030204" pitchFamily="18" charset="0"/>
                <a:ea typeface="Cambria Math" panose="02040503050406030204" pitchFamily="18" charset="0"/>
              </a:rPr>
              <a:t>ϵ</a:t>
            </a:r>
            <a:r>
              <a:rPr lang="en-US" dirty="0"/>
              <a:t>, that is less than ⅓</a:t>
            </a:r>
          </a:p>
          <a:p>
            <a:pPr lvl="1"/>
            <a:r>
              <a:rPr lang="en-US" dirty="0"/>
              <a:t>That means that the TM is allowed to make mistakes in either direction, but at most ⅓ of the time, on average for both directions</a:t>
            </a:r>
          </a:p>
          <a:p>
            <a:r>
              <a:rPr lang="en-US" dirty="0"/>
              <a:t>The book then explains a very important fact; the constant, ⅓, is arbitrary, but it doesn't really matter</a:t>
            </a:r>
          </a:p>
          <a:p>
            <a:r>
              <a:rPr lang="en-US" dirty="0"/>
              <a:t>The membership in </a:t>
            </a:r>
            <a:r>
              <a:rPr lang="en-US" dirty="0">
                <a:latin typeface="Cambria Math" panose="02040503050406030204" pitchFamily="18" charset="0"/>
                <a:ea typeface="Cambria Math" panose="02040503050406030204" pitchFamily="18" charset="0"/>
              </a:rPr>
              <a:t>BPP</a:t>
            </a:r>
            <a:r>
              <a:rPr lang="en-US" dirty="0"/>
              <a:t> would not change if we change that to any other constant strictly between 0 and ½</a:t>
            </a:r>
          </a:p>
          <a:p>
            <a:r>
              <a:rPr lang="en-US" dirty="0"/>
              <a:t>For example, if we have a probabilistic TM to decide a language with error probability ⅓, and we want one with error probability 2</a:t>
            </a:r>
            <a:r>
              <a:rPr lang="en-US" baseline="30000" dirty="0"/>
              <a:t>-100</a:t>
            </a:r>
            <a:r>
              <a:rPr lang="en-US" dirty="0"/>
              <a:t>, we can construct it</a:t>
            </a:r>
          </a:p>
          <a:p>
            <a:r>
              <a:rPr lang="en-US" dirty="0"/>
              <a:t>This is due to the </a:t>
            </a:r>
            <a:r>
              <a:rPr lang="en-US" i="1" dirty="0"/>
              <a:t>amplification lemma</a:t>
            </a:r>
            <a:r>
              <a:rPr lang="en-US" dirty="0"/>
              <a:t> (we will discuss this next)</a:t>
            </a:r>
            <a:endParaRPr lang="en-US" i="1" dirty="0"/>
          </a:p>
        </p:txBody>
      </p:sp>
    </p:spTree>
    <p:extLst>
      <p:ext uri="{BB962C8B-B14F-4D97-AF65-F5344CB8AC3E}">
        <p14:creationId xmlns:p14="http://schemas.microsoft.com/office/powerpoint/2010/main" val="107306550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9BD43A-567F-D14D-0863-E86FE2E90094}"/>
              </a:ext>
            </a:extLst>
          </p:cNvPr>
          <p:cNvSpPr>
            <a:spLocks noGrp="1"/>
          </p:cNvSpPr>
          <p:nvPr>
            <p:ph type="title"/>
          </p:nvPr>
        </p:nvSpPr>
        <p:spPr/>
        <p:txBody>
          <a:bodyPr/>
          <a:lstStyle/>
          <a:p>
            <a:r>
              <a:rPr lang="en-US" dirty="0"/>
              <a:t>The Amplification Lemma</a:t>
            </a:r>
          </a:p>
        </p:txBody>
      </p:sp>
      <p:sp>
        <p:nvSpPr>
          <p:cNvPr id="3" name="Content Placeholder 2">
            <a:extLst>
              <a:ext uri="{FF2B5EF4-FFF2-40B4-BE49-F238E27FC236}">
                <a16:creationId xmlns:a16="http://schemas.microsoft.com/office/drawing/2014/main" id="{855AB45D-F321-22C0-C189-86F3E8492DD4}"/>
              </a:ext>
            </a:extLst>
          </p:cNvPr>
          <p:cNvSpPr>
            <a:spLocks noGrp="1"/>
          </p:cNvSpPr>
          <p:nvPr>
            <p:ph idx="1"/>
          </p:nvPr>
        </p:nvSpPr>
        <p:spPr/>
        <p:txBody>
          <a:bodyPr>
            <a:normAutofit fontScale="70000" lnSpcReduction="20000"/>
          </a:bodyPr>
          <a:lstStyle/>
          <a:p>
            <a:r>
              <a:rPr lang="en-US" dirty="0"/>
              <a:t>Lemma 10.5, the </a:t>
            </a:r>
            <a:r>
              <a:rPr lang="en-US" b="1" dirty="0"/>
              <a:t>amplification lemma</a:t>
            </a:r>
            <a:r>
              <a:rPr lang="en-US" dirty="0"/>
              <a:t>, states (I am keeping the book's exact wording):</a:t>
            </a:r>
          </a:p>
          <a:p>
            <a:pPr marL="457200" lvl="1" indent="0">
              <a:buNone/>
            </a:pPr>
            <a:r>
              <a:rPr lang="en-US" dirty="0"/>
              <a:t>Let ϵ be a fixed constant strictly between 0 and ½. Then for any polynomial </a:t>
            </a:r>
            <a:r>
              <a:rPr lang="en-US" dirty="0">
                <a:latin typeface="Cambria Math" panose="02040503050406030204" pitchFamily="18" charset="0"/>
                <a:ea typeface="Cambria Math" panose="02040503050406030204" pitchFamily="18" charset="0"/>
              </a:rPr>
              <a:t>p(n)</a:t>
            </a:r>
            <a:r>
              <a:rPr lang="en-US" dirty="0"/>
              <a:t>, a probabilistic polynomial time Turing machine </a:t>
            </a:r>
            <a:r>
              <a:rPr lang="en-US" dirty="0">
                <a:latin typeface="Cambria Math" panose="02040503050406030204" pitchFamily="18" charset="0"/>
                <a:ea typeface="Cambria Math" panose="02040503050406030204" pitchFamily="18" charset="0"/>
              </a:rPr>
              <a:t>M</a:t>
            </a:r>
            <a:r>
              <a:rPr lang="en-US" baseline="-25000" dirty="0">
                <a:latin typeface="Cambria Math" panose="02040503050406030204" pitchFamily="18" charset="0"/>
                <a:ea typeface="Cambria Math" panose="02040503050406030204" pitchFamily="18" charset="0"/>
              </a:rPr>
              <a:t>1</a:t>
            </a:r>
            <a:r>
              <a:rPr lang="en-US" dirty="0"/>
              <a:t> that operates with error probability ϵ has an equivalent probabilistic polynomial time Turing machine </a:t>
            </a:r>
            <a:r>
              <a:rPr lang="en-US" dirty="0">
                <a:latin typeface="Cambria Math" panose="02040503050406030204" pitchFamily="18" charset="0"/>
                <a:ea typeface="Cambria Math" panose="02040503050406030204" pitchFamily="18" charset="0"/>
              </a:rPr>
              <a:t>M</a:t>
            </a:r>
            <a:r>
              <a:rPr lang="en-US" baseline="-25000" dirty="0">
                <a:latin typeface="Cambria Math" panose="02040503050406030204" pitchFamily="18" charset="0"/>
                <a:ea typeface="Cambria Math" panose="02040503050406030204" pitchFamily="18" charset="0"/>
              </a:rPr>
              <a:t>2</a:t>
            </a:r>
            <a:r>
              <a:rPr lang="en-US" dirty="0"/>
              <a:t> that operates with an error probability of </a:t>
            </a:r>
            <a:r>
              <a:rPr lang="en-US" dirty="0">
                <a:latin typeface="Cambria Math" panose="02040503050406030204" pitchFamily="18" charset="0"/>
                <a:ea typeface="Cambria Math" panose="02040503050406030204" pitchFamily="18" charset="0"/>
              </a:rPr>
              <a:t>2</a:t>
            </a:r>
            <a:r>
              <a:rPr lang="en-US" baseline="30000" dirty="0">
                <a:latin typeface="Cambria Math" panose="02040503050406030204" pitchFamily="18" charset="0"/>
                <a:ea typeface="Cambria Math" panose="02040503050406030204" pitchFamily="18" charset="0"/>
              </a:rPr>
              <a:t>−p(n)</a:t>
            </a:r>
            <a:r>
              <a:rPr lang="en-US" dirty="0"/>
              <a:t>.</a:t>
            </a:r>
          </a:p>
          <a:p>
            <a:r>
              <a:rPr lang="en-US" dirty="0"/>
              <a:t>Here</a:t>
            </a:r>
            <a:r>
              <a:rPr lang="en-US" dirty="0">
                <a:ea typeface="Cambria Math" panose="02040503050406030204" pitchFamily="18" charset="0"/>
              </a:rPr>
              <a:t>, </a:t>
            </a:r>
            <a:r>
              <a:rPr lang="en-US" dirty="0">
                <a:latin typeface="Cambria Math" panose="02040503050406030204" pitchFamily="18" charset="0"/>
                <a:ea typeface="Cambria Math" panose="02040503050406030204" pitchFamily="18" charset="0"/>
              </a:rPr>
              <a:t>p(n)</a:t>
            </a:r>
            <a:r>
              <a:rPr lang="en-US" dirty="0"/>
              <a:t> could be replaced by any constant of our choice, or it could be a polynomial function of </a:t>
            </a:r>
            <a:r>
              <a:rPr lang="en-US" dirty="0">
                <a:latin typeface="Cambria Math" panose="02040503050406030204" pitchFamily="18" charset="0"/>
                <a:ea typeface="Cambria Math" panose="02040503050406030204" pitchFamily="18" charset="0"/>
              </a:rPr>
              <a:t>n</a:t>
            </a:r>
            <a:r>
              <a:rPr lang="en-US" dirty="0"/>
              <a:t>, where </a:t>
            </a:r>
            <a:r>
              <a:rPr lang="en-US" dirty="0">
                <a:latin typeface="Cambria Math" panose="02040503050406030204" pitchFamily="18" charset="0"/>
                <a:ea typeface="Cambria Math" panose="02040503050406030204" pitchFamily="18" charset="0"/>
              </a:rPr>
              <a:t>n</a:t>
            </a:r>
            <a:r>
              <a:rPr lang="en-US" dirty="0"/>
              <a:t> is the length of the input</a:t>
            </a:r>
          </a:p>
          <a:p>
            <a:r>
              <a:rPr lang="en-US" dirty="0"/>
              <a:t>The basic idea is that we could reapply </a:t>
            </a:r>
            <a:r>
              <a:rPr lang="en-US" dirty="0">
                <a:latin typeface="Cambria Math" panose="02040503050406030204" pitchFamily="18" charset="0"/>
                <a:ea typeface="Cambria Math" panose="02040503050406030204" pitchFamily="18" charset="0"/>
              </a:rPr>
              <a:t>M</a:t>
            </a:r>
            <a:r>
              <a:rPr lang="en-US" baseline="-25000" dirty="0">
                <a:latin typeface="Cambria Math" panose="02040503050406030204" pitchFamily="18" charset="0"/>
                <a:ea typeface="Cambria Math" panose="02040503050406030204" pitchFamily="18" charset="0"/>
              </a:rPr>
              <a:t>1</a:t>
            </a:r>
            <a:r>
              <a:rPr lang="en-US" dirty="0"/>
              <a:t> as many times as we want, and then only accept the input if </a:t>
            </a:r>
            <a:r>
              <a:rPr lang="en-US" dirty="0">
                <a:latin typeface="Cambria Math" panose="02040503050406030204" pitchFamily="18" charset="0"/>
                <a:ea typeface="Cambria Math" panose="02040503050406030204" pitchFamily="18" charset="0"/>
              </a:rPr>
              <a:t>M</a:t>
            </a:r>
            <a:r>
              <a:rPr lang="en-US" baseline="-25000" dirty="0">
                <a:latin typeface="Cambria Math" panose="02040503050406030204" pitchFamily="18" charset="0"/>
                <a:ea typeface="Cambria Math" panose="02040503050406030204" pitchFamily="18" charset="0"/>
              </a:rPr>
              <a:t>1</a:t>
            </a:r>
            <a:r>
              <a:rPr lang="en-US" dirty="0"/>
              <a:t> accepts it a majority of times</a:t>
            </a:r>
          </a:p>
          <a:p>
            <a:r>
              <a:rPr lang="en-US" dirty="0"/>
              <a:t>If we run </a:t>
            </a:r>
            <a:r>
              <a:rPr lang="en-US" dirty="0">
                <a:latin typeface="Cambria Math" panose="02040503050406030204" pitchFamily="18" charset="0"/>
                <a:ea typeface="Cambria Math" panose="02040503050406030204" pitchFamily="18" charset="0"/>
              </a:rPr>
              <a:t>M</a:t>
            </a:r>
            <a:r>
              <a:rPr lang="en-US" baseline="-25000" dirty="0">
                <a:latin typeface="Cambria Math" panose="02040503050406030204" pitchFamily="18" charset="0"/>
                <a:ea typeface="Cambria Math" panose="02040503050406030204" pitchFamily="18" charset="0"/>
              </a:rPr>
              <a:t>1</a:t>
            </a:r>
            <a:r>
              <a:rPr lang="en-US" dirty="0"/>
              <a:t> enough times, the probability of it erroneously accepting or rejecting </a:t>
            </a:r>
            <a:r>
              <a:rPr lang="en-US" dirty="0">
                <a:latin typeface="Cambria Math" panose="02040503050406030204" pitchFamily="18" charset="0"/>
                <a:ea typeface="Cambria Math" panose="02040503050406030204" pitchFamily="18" charset="0"/>
              </a:rPr>
              <a:t>w</a:t>
            </a:r>
            <a:r>
              <a:rPr lang="en-US" dirty="0"/>
              <a:t> at least half of the times becomes exponentially small</a:t>
            </a:r>
          </a:p>
          <a:p>
            <a:r>
              <a:rPr lang="en-US" dirty="0"/>
              <a:t>To save time, we won't step through the proof (which is simple conceptually, but I had to verify certain steps using additional algebra); here are the high-level details:</a:t>
            </a:r>
          </a:p>
          <a:p>
            <a:pPr lvl="1"/>
            <a:r>
              <a:rPr lang="en-US" dirty="0"/>
              <a:t>Suppose we are given a TM, </a:t>
            </a:r>
            <a:r>
              <a:rPr lang="en-US" dirty="0">
                <a:latin typeface="Cambria Math" panose="02040503050406030204" pitchFamily="18" charset="0"/>
                <a:ea typeface="Cambria Math" panose="02040503050406030204" pitchFamily="18" charset="0"/>
              </a:rPr>
              <a:t>M</a:t>
            </a:r>
            <a:r>
              <a:rPr lang="en-US" baseline="-25000" dirty="0">
                <a:latin typeface="Cambria Math" panose="02040503050406030204" pitchFamily="18" charset="0"/>
                <a:ea typeface="Cambria Math" panose="02040503050406030204" pitchFamily="18" charset="0"/>
              </a:rPr>
              <a:t>1</a:t>
            </a:r>
            <a:r>
              <a:rPr lang="en-US" dirty="0"/>
              <a:t>, with error probability </a:t>
            </a:r>
            <a:r>
              <a:rPr lang="en-US" dirty="0">
                <a:latin typeface="Cambria Math" panose="02040503050406030204" pitchFamily="18" charset="0"/>
                <a:ea typeface="Cambria Math" panose="02040503050406030204" pitchFamily="18" charset="0"/>
              </a:rPr>
              <a:t>ϵ</a:t>
            </a:r>
            <a:r>
              <a:rPr lang="en-US" dirty="0"/>
              <a:t> for some language, </a:t>
            </a:r>
            <a:r>
              <a:rPr lang="en-US" dirty="0">
                <a:latin typeface="Cambria Math" panose="02040503050406030204" pitchFamily="18" charset="0"/>
                <a:ea typeface="Cambria Math" panose="02040503050406030204" pitchFamily="18" charset="0"/>
              </a:rPr>
              <a:t>L</a:t>
            </a:r>
          </a:p>
          <a:p>
            <a:pPr lvl="1"/>
            <a:r>
              <a:rPr lang="en-US" dirty="0"/>
              <a:t>We want to construct a TM, </a:t>
            </a:r>
            <a:r>
              <a:rPr lang="en-US" dirty="0">
                <a:latin typeface="Cambria Math" panose="02040503050406030204" pitchFamily="18" charset="0"/>
                <a:ea typeface="Cambria Math" panose="02040503050406030204" pitchFamily="18" charset="0"/>
              </a:rPr>
              <a:t>M</a:t>
            </a:r>
            <a:r>
              <a:rPr lang="en-US" baseline="-25000" dirty="0">
                <a:latin typeface="Cambria Math" panose="02040503050406030204" pitchFamily="18" charset="0"/>
                <a:ea typeface="Cambria Math" panose="02040503050406030204" pitchFamily="18" charset="0"/>
              </a:rPr>
              <a:t>2</a:t>
            </a:r>
            <a:r>
              <a:rPr lang="en-US" dirty="0"/>
              <a:t>, for </a:t>
            </a:r>
            <a:r>
              <a:rPr lang="en-US" dirty="0">
                <a:latin typeface="Cambria Math" panose="02040503050406030204" pitchFamily="18" charset="0"/>
                <a:ea typeface="Cambria Math" panose="02040503050406030204" pitchFamily="18" charset="0"/>
              </a:rPr>
              <a:t>L</a:t>
            </a:r>
            <a:r>
              <a:rPr lang="en-US" dirty="0"/>
              <a:t> with error probability </a:t>
            </a:r>
            <a:r>
              <a:rPr lang="en-US" dirty="0">
                <a:latin typeface="Cambria Math" panose="02040503050406030204" pitchFamily="18" charset="0"/>
                <a:ea typeface="Cambria Math" panose="02040503050406030204" pitchFamily="18" charset="0"/>
              </a:rPr>
              <a:t>2</a:t>
            </a:r>
            <a:r>
              <a:rPr lang="en-US" baseline="30000" dirty="0">
                <a:latin typeface="Cambria Math" panose="02040503050406030204" pitchFamily="18" charset="0"/>
                <a:ea typeface="Cambria Math" panose="02040503050406030204" pitchFamily="18" charset="0"/>
              </a:rPr>
              <a:t>-t</a:t>
            </a:r>
            <a:r>
              <a:rPr lang="en-US" dirty="0">
                <a:ea typeface="Cambria Math" panose="02040503050406030204" pitchFamily="18" charset="0"/>
              </a:rPr>
              <a:t>, where t can be a polynomial function of n</a:t>
            </a:r>
            <a:endParaRPr lang="en-US" baseline="30000" dirty="0">
              <a:latin typeface="Cambria Math" panose="02040503050406030204" pitchFamily="18" charset="0"/>
              <a:ea typeface="Cambria Math" panose="02040503050406030204" pitchFamily="18" charset="0"/>
            </a:endParaRPr>
          </a:p>
          <a:p>
            <a:pPr lvl="1"/>
            <a:r>
              <a:rPr lang="en-US" dirty="0">
                <a:latin typeface="Cambria Math" panose="02040503050406030204" pitchFamily="18" charset="0"/>
                <a:ea typeface="Cambria Math" panose="02040503050406030204" pitchFamily="18" charset="0"/>
              </a:rPr>
              <a:t>M</a:t>
            </a:r>
            <a:r>
              <a:rPr lang="en-US" baseline="-25000" dirty="0">
                <a:latin typeface="Cambria Math" panose="02040503050406030204" pitchFamily="18" charset="0"/>
                <a:ea typeface="Cambria Math" panose="02040503050406030204" pitchFamily="18" charset="0"/>
              </a:rPr>
              <a:t>2</a:t>
            </a:r>
            <a:r>
              <a:rPr lang="en-US" dirty="0"/>
              <a:t> can run </a:t>
            </a:r>
            <a:r>
              <a:rPr lang="en-US" dirty="0">
                <a:latin typeface="Cambria Math" panose="02040503050406030204" pitchFamily="18" charset="0"/>
                <a:ea typeface="Cambria Math" panose="02040503050406030204" pitchFamily="18" charset="0"/>
              </a:rPr>
              <a:t>2k</a:t>
            </a:r>
            <a:r>
              <a:rPr lang="en-US" dirty="0"/>
              <a:t> simulations of </a:t>
            </a:r>
            <a:r>
              <a:rPr lang="en-US" dirty="0">
                <a:latin typeface="Cambria Math" panose="02040503050406030204" pitchFamily="18" charset="0"/>
                <a:ea typeface="Cambria Math" panose="02040503050406030204" pitchFamily="18" charset="0"/>
              </a:rPr>
              <a:t>M</a:t>
            </a:r>
            <a:r>
              <a:rPr lang="en-US" baseline="-25000" dirty="0">
                <a:latin typeface="Cambria Math" panose="02040503050406030204" pitchFamily="18" charset="0"/>
                <a:ea typeface="Cambria Math" panose="02040503050406030204" pitchFamily="18" charset="0"/>
              </a:rPr>
              <a:t>1</a:t>
            </a:r>
            <a:r>
              <a:rPr lang="en-US" dirty="0"/>
              <a:t> on </a:t>
            </a:r>
            <a:r>
              <a:rPr lang="en-US" dirty="0">
                <a:latin typeface="Cambria Math" panose="02040503050406030204" pitchFamily="18" charset="0"/>
                <a:ea typeface="Cambria Math" panose="02040503050406030204" pitchFamily="18" charset="0"/>
              </a:rPr>
              <a:t>w</a:t>
            </a:r>
            <a:r>
              <a:rPr lang="en-US" dirty="0"/>
              <a:t>, where </a:t>
            </a:r>
            <a:r>
              <a:rPr lang="en-US" dirty="0">
                <a:latin typeface="Cambria Math" panose="02040503050406030204" pitchFamily="18" charset="0"/>
                <a:ea typeface="Cambria Math" panose="02040503050406030204" pitchFamily="18" charset="0"/>
              </a:rPr>
              <a:t>k ≥ t/</a:t>
            </a:r>
            <a:r>
              <a:rPr lang="el-GR" dirty="0">
                <a:latin typeface="Cambria Math" panose="02040503050406030204" pitchFamily="18" charset="0"/>
                <a:ea typeface="Cambria Math" panose="02040503050406030204" pitchFamily="18" charset="0"/>
              </a:rPr>
              <a:t>α</a:t>
            </a:r>
            <a:r>
              <a:rPr lang="en-US" dirty="0">
                <a:ea typeface="Cambria Math" panose="02040503050406030204" pitchFamily="18" charset="0"/>
              </a:rPr>
              <a:t>, and </a:t>
            </a:r>
            <a:r>
              <a:rPr lang="el-GR" dirty="0">
                <a:latin typeface="Cambria Math" panose="02040503050406030204" pitchFamily="18" charset="0"/>
                <a:ea typeface="Cambria Math" panose="02040503050406030204" pitchFamily="18" charset="0"/>
              </a:rPr>
              <a:t>α </a:t>
            </a:r>
            <a:r>
              <a:rPr lang="en-US" dirty="0">
                <a:latin typeface="Cambria Math" panose="02040503050406030204" pitchFamily="18" charset="0"/>
                <a:ea typeface="Cambria Math" panose="02040503050406030204" pitchFamily="18" charset="0"/>
              </a:rPr>
              <a:t>= -log</a:t>
            </a:r>
            <a:r>
              <a:rPr lang="en-US" baseline="-25000" dirty="0">
                <a:latin typeface="Cambria Math" panose="02040503050406030204" pitchFamily="18" charset="0"/>
                <a:ea typeface="Cambria Math" panose="02040503050406030204" pitchFamily="18" charset="0"/>
              </a:rPr>
              <a:t>2</a:t>
            </a:r>
            <a:r>
              <a:rPr lang="en-US" dirty="0">
                <a:latin typeface="Cambria Math" panose="02040503050406030204" pitchFamily="18" charset="0"/>
                <a:ea typeface="Cambria Math" panose="02040503050406030204" pitchFamily="18" charset="0"/>
              </a:rPr>
              <a:t>(4ϵ (1- ϵ))</a:t>
            </a:r>
            <a:r>
              <a:rPr lang="en-US" dirty="0">
                <a:ea typeface="Cambria Math" panose="02040503050406030204" pitchFamily="18" charset="0"/>
              </a:rPr>
              <a:t>, accepting w if and only if a majority of the simulations accept w</a:t>
            </a:r>
            <a:endParaRPr lang="en-US" dirty="0">
              <a:latin typeface="Cambria Math" panose="02040503050406030204" pitchFamily="18" charset="0"/>
              <a:ea typeface="Cambria Math" panose="02040503050406030204" pitchFamily="18" charset="0"/>
            </a:endParaRPr>
          </a:p>
          <a:p>
            <a:pPr lvl="1"/>
            <a:r>
              <a:rPr lang="en-US" dirty="0"/>
              <a:t>The book proves that this is sufficient for guaranteeing the desired probability bound</a:t>
            </a:r>
          </a:p>
        </p:txBody>
      </p:sp>
    </p:spTree>
    <p:extLst>
      <p:ext uri="{BB962C8B-B14F-4D97-AF65-F5344CB8AC3E}">
        <p14:creationId xmlns:p14="http://schemas.microsoft.com/office/powerpoint/2010/main" val="53855927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D5B6DE-2731-0F60-C318-4F00DD3646D2}"/>
              </a:ext>
            </a:extLst>
          </p:cNvPr>
          <p:cNvSpPr>
            <a:spLocks noGrp="1"/>
          </p:cNvSpPr>
          <p:nvPr>
            <p:ph type="title"/>
          </p:nvPr>
        </p:nvSpPr>
        <p:spPr/>
        <p:txBody>
          <a:bodyPr/>
          <a:lstStyle/>
          <a:p>
            <a:r>
              <a:rPr lang="en-US" dirty="0"/>
              <a:t>Probabilistic Primality Testing (part 1)</a:t>
            </a:r>
          </a:p>
        </p:txBody>
      </p:sp>
      <p:sp>
        <p:nvSpPr>
          <p:cNvPr id="3" name="Content Placeholder 2">
            <a:extLst>
              <a:ext uri="{FF2B5EF4-FFF2-40B4-BE49-F238E27FC236}">
                <a16:creationId xmlns:a16="http://schemas.microsoft.com/office/drawing/2014/main" id="{0428029C-E1AC-46BA-A416-807633495BC1}"/>
              </a:ext>
            </a:extLst>
          </p:cNvPr>
          <p:cNvSpPr>
            <a:spLocks noGrp="1"/>
          </p:cNvSpPr>
          <p:nvPr>
            <p:ph idx="1"/>
          </p:nvPr>
        </p:nvSpPr>
        <p:spPr/>
        <p:txBody>
          <a:bodyPr>
            <a:normAutofit fontScale="70000" lnSpcReduction="20000"/>
          </a:bodyPr>
          <a:lstStyle/>
          <a:p>
            <a:r>
              <a:rPr lang="en-US" dirty="0"/>
              <a:t>Our textbook describes a probabilistic algorithm for determining whether a number is </a:t>
            </a:r>
            <a:r>
              <a:rPr lang="en-US" i="1" dirty="0"/>
              <a:t>prime</a:t>
            </a:r>
            <a:r>
              <a:rPr lang="en-US" dirty="0"/>
              <a:t> (otherwise, it is </a:t>
            </a:r>
            <a:r>
              <a:rPr lang="en-US" i="1" dirty="0"/>
              <a:t>composite</a:t>
            </a:r>
            <a:r>
              <a:rPr lang="en-US" dirty="0"/>
              <a:t>); this task is known as </a:t>
            </a:r>
            <a:r>
              <a:rPr lang="en-US" i="1" dirty="0"/>
              <a:t>primality testing</a:t>
            </a:r>
          </a:p>
          <a:p>
            <a:r>
              <a:rPr lang="en-US" dirty="0"/>
              <a:t>Based on other sources, I believe the algorithm described in the book is known as the </a:t>
            </a:r>
            <a:r>
              <a:rPr lang="en-US" i="1" dirty="0"/>
              <a:t>Miller-Rabin primality test</a:t>
            </a:r>
          </a:p>
          <a:p>
            <a:pPr lvl="1"/>
            <a:r>
              <a:rPr lang="en-US" dirty="0"/>
              <a:t>Miller first discovered a deterministic version in 1976, but it is based on an unproven hypothesis</a:t>
            </a:r>
          </a:p>
          <a:p>
            <a:pPr lvl="1"/>
            <a:r>
              <a:rPr lang="en-US" dirty="0"/>
              <a:t>Rabin developed the probabilistic version in 1980</a:t>
            </a:r>
          </a:p>
          <a:p>
            <a:r>
              <a:rPr lang="en-US" dirty="0"/>
              <a:t>Note that the Miller-Rabin method was discovered decades before </a:t>
            </a:r>
            <a:r>
              <a:rPr lang="en-US" dirty="0">
                <a:latin typeface="Cambria Math" panose="02040503050406030204" pitchFamily="18" charset="0"/>
                <a:ea typeface="Cambria Math" panose="02040503050406030204" pitchFamily="18" charset="0"/>
              </a:rPr>
              <a:t>PRIMES</a:t>
            </a:r>
            <a:r>
              <a:rPr lang="en-US" dirty="0"/>
              <a:t> was shown to be in </a:t>
            </a:r>
            <a:r>
              <a:rPr lang="en-US" dirty="0">
                <a:latin typeface="Cambria Math" panose="02040503050406030204" pitchFamily="18" charset="0"/>
                <a:ea typeface="Cambria Math" panose="02040503050406030204" pitchFamily="18" charset="0"/>
              </a:rPr>
              <a:t>P</a:t>
            </a:r>
          </a:p>
          <a:p>
            <a:pPr lvl="1"/>
            <a:r>
              <a:rPr lang="en-US" dirty="0"/>
              <a:t>As mentioned in a previous topic, this was proven in 2002 by Agrawal, Kayal, and Saxena; their revised publication, dated 2004, is called "</a:t>
            </a:r>
            <a:r>
              <a:rPr lang="en-US" dirty="0">
                <a:latin typeface="Cambria Math" panose="02040503050406030204" pitchFamily="18" charset="0"/>
                <a:ea typeface="Cambria Math" panose="02040503050406030204" pitchFamily="18" charset="0"/>
              </a:rPr>
              <a:t>PRIMES</a:t>
            </a:r>
            <a:r>
              <a:rPr lang="en-US" dirty="0"/>
              <a:t> is in </a:t>
            </a:r>
            <a:r>
              <a:rPr lang="en-US" dirty="0">
                <a:latin typeface="Cambria Math" panose="02040503050406030204" pitchFamily="18" charset="0"/>
                <a:ea typeface="Cambria Math" panose="02040503050406030204" pitchFamily="18" charset="0"/>
              </a:rPr>
              <a:t>P</a:t>
            </a:r>
            <a:r>
              <a:rPr lang="en-US" dirty="0"/>
              <a:t>"</a:t>
            </a:r>
          </a:p>
          <a:p>
            <a:pPr lvl="1"/>
            <a:r>
              <a:rPr lang="en-US" dirty="0"/>
              <a:t>This proof came as a surprise to computer scientists, many of whom had expected </a:t>
            </a:r>
            <a:r>
              <a:rPr lang="en-US" dirty="0">
                <a:latin typeface="Cambria Math" panose="02040503050406030204" pitchFamily="18" charset="0"/>
                <a:ea typeface="Cambria Math" panose="02040503050406030204" pitchFamily="18" charset="0"/>
              </a:rPr>
              <a:t>PRIMES</a:t>
            </a:r>
            <a:r>
              <a:rPr lang="en-US" dirty="0"/>
              <a:t> was not in </a:t>
            </a:r>
            <a:r>
              <a:rPr lang="en-US" dirty="0">
                <a:latin typeface="Cambria Math" panose="02040503050406030204" pitchFamily="18" charset="0"/>
                <a:ea typeface="Cambria Math" panose="02040503050406030204" pitchFamily="18" charset="0"/>
              </a:rPr>
              <a:t>P</a:t>
            </a:r>
            <a:r>
              <a:rPr lang="en-US" dirty="0"/>
              <a:t> before this proof</a:t>
            </a:r>
          </a:p>
          <a:p>
            <a:r>
              <a:rPr lang="en-US" dirty="0"/>
              <a:t>We will sketch out the probabilistic primality testing algorithm, but we will not cover all the details that are in the textbook</a:t>
            </a:r>
          </a:p>
          <a:p>
            <a:pPr lvl="1"/>
            <a:r>
              <a:rPr lang="en-US" dirty="0"/>
              <a:t>The textbook spends about 4.5 pages on this algorithm, including the proof of relevant theorems and lemmas</a:t>
            </a:r>
          </a:p>
          <a:p>
            <a:pPr lvl="1"/>
            <a:r>
              <a:rPr lang="en-US" dirty="0"/>
              <a:t>I personally find the proof of the error probability of the algorithm to be confusing; it relies heavily on results from number theory that are assumed without being fully explained</a:t>
            </a:r>
          </a:p>
          <a:p>
            <a:r>
              <a:rPr lang="en-US" dirty="0"/>
              <a:t>The description in the book culminates in Theorem 10.9, which states: "</a:t>
            </a:r>
            <a:r>
              <a:rPr lang="en-US" dirty="0">
                <a:latin typeface="Cambria Math" panose="02040503050406030204" pitchFamily="18" charset="0"/>
                <a:ea typeface="Cambria Math" panose="02040503050406030204" pitchFamily="18" charset="0"/>
              </a:rPr>
              <a:t>PRIMES ∈ BPP</a:t>
            </a:r>
            <a:r>
              <a:rPr lang="en-US" dirty="0"/>
              <a:t>."</a:t>
            </a:r>
          </a:p>
        </p:txBody>
      </p:sp>
    </p:spTree>
    <p:extLst>
      <p:ext uri="{BB962C8B-B14F-4D97-AF65-F5344CB8AC3E}">
        <p14:creationId xmlns:p14="http://schemas.microsoft.com/office/powerpoint/2010/main" val="381001369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D5D21C-0183-F061-75C8-CBB4B685AFD5}"/>
              </a:ext>
            </a:extLst>
          </p:cNvPr>
          <p:cNvSpPr>
            <a:spLocks noGrp="1"/>
          </p:cNvSpPr>
          <p:nvPr>
            <p:ph type="title"/>
          </p:nvPr>
        </p:nvSpPr>
        <p:spPr/>
        <p:txBody>
          <a:bodyPr/>
          <a:lstStyle/>
          <a:p>
            <a:r>
              <a:rPr lang="en-US" dirty="0"/>
              <a:t>Probabilistic Primality Testing (part 2)</a:t>
            </a:r>
          </a:p>
        </p:txBody>
      </p:sp>
      <mc:AlternateContent xmlns:mc="http://schemas.openxmlformats.org/markup-compatibility/2006">
        <mc:Choice xmlns:a14="http://schemas.microsoft.com/office/drawing/2010/main" Requires="a14">
          <p:sp>
            <p:nvSpPr>
              <p:cNvPr id="3" name="Content Placeholder 2">
                <a:extLst>
                  <a:ext uri="{FF2B5EF4-FFF2-40B4-BE49-F238E27FC236}">
                    <a16:creationId xmlns:a16="http://schemas.microsoft.com/office/drawing/2014/main" id="{2F129A8D-DB34-783D-6495-9089E3D67E1A}"/>
                  </a:ext>
                </a:extLst>
              </p:cNvPr>
              <p:cNvSpPr>
                <a:spLocks noGrp="1"/>
              </p:cNvSpPr>
              <p:nvPr>
                <p:ph idx="1"/>
              </p:nvPr>
            </p:nvSpPr>
            <p:spPr/>
            <p:txBody>
              <a:bodyPr>
                <a:normAutofit fontScale="70000" lnSpcReduction="20000"/>
              </a:bodyPr>
              <a:lstStyle/>
              <a:p>
                <a:r>
                  <a:rPr lang="en-US" dirty="0"/>
                  <a:t>The algorithm we will cover relies on </a:t>
                </a:r>
                <a:r>
                  <a:rPr lang="en-US" i="1" dirty="0"/>
                  <a:t>Fermat's little theorem</a:t>
                </a:r>
                <a:r>
                  <a:rPr lang="en-US" dirty="0"/>
                  <a:t>, stated as Theorem 10.6 in the book</a:t>
                </a:r>
              </a:p>
              <a:p>
                <a:r>
                  <a:rPr lang="en-US" dirty="0"/>
                  <a:t>Theorem 10.6 states: "If p is prime and </a:t>
                </a:r>
                <a14:m>
                  <m:oMath xmlns:m="http://schemas.openxmlformats.org/officeDocument/2006/math">
                    <m:r>
                      <m:rPr>
                        <m:sty m:val="p"/>
                      </m:rPr>
                      <a:rPr lang="en-US" b="0" i="0" smtClean="0">
                        <a:latin typeface="Cambria Math" panose="02040503050406030204" pitchFamily="18" charset="0"/>
                      </a:rPr>
                      <m:t>a</m:t>
                    </m:r>
                    <m:r>
                      <a:rPr lang="en-US" b="0" i="0" smtClean="0">
                        <a:latin typeface="Cambria Math" panose="02040503050406030204" pitchFamily="18" charset="0"/>
                        <a:ea typeface="Cambria Math" panose="02040503050406030204" pitchFamily="18" charset="0"/>
                      </a:rPr>
                      <m:t>∈</m:t>
                    </m:r>
                    <m:sSubSup>
                      <m:sSubSupPr>
                        <m:ctrlPr>
                          <a:rPr lang="en-US" b="0" i="1" smtClean="0">
                            <a:latin typeface="Cambria Math" panose="02040503050406030204" pitchFamily="18" charset="0"/>
                            <a:ea typeface="Cambria Math" panose="02040503050406030204" pitchFamily="18" charset="0"/>
                          </a:rPr>
                        </m:ctrlPr>
                      </m:sSubSupPr>
                      <m:e>
                        <m:r>
                          <m:rPr>
                            <m:sty m:val="p"/>
                          </m:rPr>
                          <a:rPr lang="el-GR" b="0" i="0" smtClean="0">
                            <a:latin typeface="Cambria Math" panose="02040503050406030204" pitchFamily="18" charset="0"/>
                            <a:ea typeface="Cambria Math" panose="02040503050406030204" pitchFamily="18" charset="0"/>
                          </a:rPr>
                          <m:t>Ζ</m:t>
                        </m:r>
                      </m:e>
                      <m:sub>
                        <m:r>
                          <m:rPr>
                            <m:sty m:val="p"/>
                          </m:rPr>
                          <a:rPr lang="en-US" b="0" i="0" smtClean="0">
                            <a:latin typeface="Cambria Math" panose="02040503050406030204" pitchFamily="18" charset="0"/>
                            <a:ea typeface="Cambria Math" panose="02040503050406030204" pitchFamily="18" charset="0"/>
                          </a:rPr>
                          <m:t>p</m:t>
                        </m:r>
                      </m:sub>
                      <m:sup>
                        <m:r>
                          <a:rPr lang="en-US" b="0" i="0" smtClean="0">
                            <a:latin typeface="Cambria Math" panose="02040503050406030204" pitchFamily="18" charset="0"/>
                            <a:ea typeface="Cambria Math" panose="02040503050406030204" pitchFamily="18" charset="0"/>
                          </a:rPr>
                          <m:t>+</m:t>
                        </m:r>
                      </m:sup>
                    </m:sSubSup>
                  </m:oMath>
                </a14:m>
                <a:r>
                  <a:rPr lang="en-US" dirty="0"/>
                  <a:t>, then </a:t>
                </a:r>
                <a:r>
                  <a:rPr lang="en-US" dirty="0">
                    <a:latin typeface="Cambria Math" panose="02040503050406030204" pitchFamily="18" charset="0"/>
                    <a:ea typeface="Cambria Math" panose="02040503050406030204" pitchFamily="18" charset="0"/>
                  </a:rPr>
                  <a:t>a</a:t>
                </a:r>
                <a:r>
                  <a:rPr lang="en-US" baseline="30000" dirty="0">
                    <a:latin typeface="Cambria Math" panose="02040503050406030204" pitchFamily="18" charset="0"/>
                    <a:ea typeface="Cambria Math" panose="02040503050406030204" pitchFamily="18" charset="0"/>
                  </a:rPr>
                  <a:t>p-1</a:t>
                </a:r>
                <a:r>
                  <a:rPr lang="en-US" dirty="0">
                    <a:latin typeface="Cambria Math" panose="02040503050406030204" pitchFamily="18" charset="0"/>
                    <a:ea typeface="Cambria Math" panose="02040503050406030204" pitchFamily="18" charset="0"/>
                  </a:rPr>
                  <a:t> ≡ 1 (mod p)</a:t>
                </a:r>
                <a:r>
                  <a:rPr lang="en-US" dirty="0"/>
                  <a:t>."</a:t>
                </a:r>
              </a:p>
              <a:p>
                <a:pPr lvl="1"/>
                <a:r>
                  <a:rPr lang="en-US" dirty="0"/>
                  <a:t>In the theorem, </a:t>
                </a:r>
                <a14:m>
                  <m:oMath xmlns:m="http://schemas.openxmlformats.org/officeDocument/2006/math">
                    <m:sSubSup>
                      <m:sSubSupPr>
                        <m:ctrlPr>
                          <a:rPr lang="en-US" b="0" i="1" smtClean="0">
                            <a:latin typeface="Cambria Math" panose="02040503050406030204" pitchFamily="18" charset="0"/>
                            <a:ea typeface="Cambria Math" panose="02040503050406030204" pitchFamily="18" charset="0"/>
                          </a:rPr>
                        </m:ctrlPr>
                      </m:sSubSupPr>
                      <m:e>
                        <m:r>
                          <m:rPr>
                            <m:sty m:val="p"/>
                          </m:rPr>
                          <a:rPr lang="el-GR" b="0" i="0" smtClean="0">
                            <a:latin typeface="Cambria Math" panose="02040503050406030204" pitchFamily="18" charset="0"/>
                            <a:ea typeface="Cambria Math" panose="02040503050406030204" pitchFamily="18" charset="0"/>
                          </a:rPr>
                          <m:t>Ζ</m:t>
                        </m:r>
                      </m:e>
                      <m:sub>
                        <m:r>
                          <m:rPr>
                            <m:sty m:val="p"/>
                          </m:rPr>
                          <a:rPr lang="en-US" b="0" i="0" smtClean="0">
                            <a:latin typeface="Cambria Math" panose="02040503050406030204" pitchFamily="18" charset="0"/>
                            <a:ea typeface="Cambria Math" panose="02040503050406030204" pitchFamily="18" charset="0"/>
                          </a:rPr>
                          <m:t>p</m:t>
                        </m:r>
                      </m:sub>
                      <m:sup>
                        <m:r>
                          <a:rPr lang="en-US" b="0" i="0" smtClean="0">
                            <a:latin typeface="Cambria Math" panose="02040503050406030204" pitchFamily="18" charset="0"/>
                            <a:ea typeface="Cambria Math" panose="02040503050406030204" pitchFamily="18" charset="0"/>
                          </a:rPr>
                          <m:t>+</m:t>
                        </m:r>
                      </m:sup>
                    </m:sSubSup>
                  </m:oMath>
                </a14:m>
                <a:r>
                  <a:rPr lang="en-US" dirty="0">
                    <a:latin typeface="Cambria Math" panose="02040503050406030204" pitchFamily="18" charset="0"/>
                    <a:ea typeface="Cambria Math" panose="02040503050406030204" pitchFamily="18" charset="0"/>
                  </a:rPr>
                  <a:t> = {1, 2, …, p-1}</a:t>
                </a:r>
              </a:p>
              <a:p>
                <a:pPr lvl="1"/>
                <a:r>
                  <a:rPr lang="en-US" dirty="0"/>
                  <a:t>The book does not prove this theorem (Problem 10.15, at the end of the chapter, challenges you to prove it)</a:t>
                </a:r>
              </a:p>
              <a:p>
                <a:r>
                  <a:rPr lang="en-US" dirty="0"/>
                  <a:t>To help explain Fermat's little theorem, the book shows two examples</a:t>
                </a:r>
              </a:p>
              <a:p>
                <a:pPr lvl="1"/>
                <a:r>
                  <a:rPr lang="en-US" dirty="0"/>
                  <a:t>First, when </a:t>
                </a:r>
                <a:r>
                  <a:rPr lang="en-US" dirty="0">
                    <a:latin typeface="Cambria Math" panose="02040503050406030204" pitchFamily="18" charset="0"/>
                    <a:ea typeface="Cambria Math" panose="02040503050406030204" pitchFamily="18" charset="0"/>
                  </a:rPr>
                  <a:t>p = 7</a:t>
                </a:r>
                <a:r>
                  <a:rPr lang="en-US" dirty="0"/>
                  <a:t> and </a:t>
                </a:r>
                <a:r>
                  <a:rPr lang="en-US" dirty="0">
                    <a:latin typeface="Cambria Math" panose="02040503050406030204" pitchFamily="18" charset="0"/>
                    <a:ea typeface="Cambria Math" panose="02040503050406030204" pitchFamily="18" charset="0"/>
                  </a:rPr>
                  <a:t>a = 2</a:t>
                </a:r>
                <a:r>
                  <a:rPr lang="en-US" dirty="0"/>
                  <a:t>, we see that </a:t>
                </a:r>
                <a:r>
                  <a:rPr lang="en-US" dirty="0">
                    <a:latin typeface="Cambria Math" panose="02040503050406030204" pitchFamily="18" charset="0"/>
                    <a:ea typeface="Cambria Math" panose="02040503050406030204" pitchFamily="18" charset="0"/>
                  </a:rPr>
                  <a:t>2</a:t>
                </a:r>
                <a:r>
                  <a:rPr lang="en-US" baseline="30000" dirty="0">
                    <a:latin typeface="Cambria Math" panose="02040503050406030204" pitchFamily="18" charset="0"/>
                    <a:ea typeface="Cambria Math" panose="02040503050406030204" pitchFamily="18" charset="0"/>
                  </a:rPr>
                  <a:t>(7-1)</a:t>
                </a:r>
                <a:r>
                  <a:rPr lang="en-US" dirty="0">
                    <a:latin typeface="Cambria Math" panose="02040503050406030204" pitchFamily="18" charset="0"/>
                    <a:ea typeface="Cambria Math" panose="02040503050406030204" pitchFamily="18" charset="0"/>
                  </a:rPr>
                  <a:t> = 64</a:t>
                </a:r>
                <a:r>
                  <a:rPr lang="en-US" dirty="0"/>
                  <a:t>, and </a:t>
                </a:r>
                <a:r>
                  <a:rPr lang="en-US" dirty="0">
                    <a:latin typeface="Cambria Math" panose="02040503050406030204" pitchFamily="18" charset="0"/>
                    <a:ea typeface="Cambria Math" panose="02040503050406030204" pitchFamily="18" charset="0"/>
                  </a:rPr>
                  <a:t>64 mod 7 = 1</a:t>
                </a:r>
              </a:p>
              <a:p>
                <a:pPr lvl="1"/>
                <a:r>
                  <a:rPr lang="en-US" dirty="0"/>
                  <a:t>Second, when </a:t>
                </a:r>
                <a:r>
                  <a:rPr lang="en-US" dirty="0">
                    <a:latin typeface="Cambria Math" panose="02040503050406030204" pitchFamily="18" charset="0"/>
                    <a:ea typeface="Cambria Math" panose="02040503050406030204" pitchFamily="18" charset="0"/>
                  </a:rPr>
                  <a:t>p = 6</a:t>
                </a:r>
                <a:r>
                  <a:rPr lang="en-US" dirty="0"/>
                  <a:t> (not prime) and </a:t>
                </a:r>
                <a:r>
                  <a:rPr lang="en-US" dirty="0">
                    <a:latin typeface="Cambria Math" panose="02040503050406030204" pitchFamily="18" charset="0"/>
                    <a:ea typeface="Cambria Math" panose="02040503050406030204" pitchFamily="18" charset="0"/>
                  </a:rPr>
                  <a:t>a = 2</a:t>
                </a:r>
                <a:r>
                  <a:rPr lang="en-US" dirty="0"/>
                  <a:t>, we see that </a:t>
                </a:r>
                <a:r>
                  <a:rPr lang="en-US" dirty="0">
                    <a:latin typeface="Cambria Math" panose="02040503050406030204" pitchFamily="18" charset="0"/>
                    <a:ea typeface="Cambria Math" panose="02040503050406030204" pitchFamily="18" charset="0"/>
                  </a:rPr>
                  <a:t>2</a:t>
                </a:r>
                <a:r>
                  <a:rPr lang="en-US" baseline="30000" dirty="0">
                    <a:latin typeface="Cambria Math" panose="02040503050406030204" pitchFamily="18" charset="0"/>
                    <a:ea typeface="Cambria Math" panose="02040503050406030204" pitchFamily="18" charset="0"/>
                  </a:rPr>
                  <a:t>(6-1)</a:t>
                </a:r>
                <a:r>
                  <a:rPr lang="en-US" dirty="0">
                    <a:latin typeface="Cambria Math" panose="02040503050406030204" pitchFamily="18" charset="0"/>
                    <a:ea typeface="Cambria Math" panose="02040503050406030204" pitchFamily="18" charset="0"/>
                  </a:rPr>
                  <a:t> = 32</a:t>
                </a:r>
                <a:r>
                  <a:rPr lang="en-US" dirty="0"/>
                  <a:t>, and </a:t>
                </a:r>
                <a:r>
                  <a:rPr lang="en-US" dirty="0">
                    <a:latin typeface="Cambria Math" panose="02040503050406030204" pitchFamily="18" charset="0"/>
                    <a:ea typeface="Cambria Math" panose="02040503050406030204" pitchFamily="18" charset="0"/>
                  </a:rPr>
                  <a:t>32 mod 6 = 2</a:t>
                </a:r>
                <a:r>
                  <a:rPr lang="en-US" dirty="0"/>
                  <a:t> (the theorem does not apply because </a:t>
                </a:r>
                <a:r>
                  <a:rPr lang="en-US" dirty="0">
                    <a:latin typeface="Cambria Math" panose="02040503050406030204" pitchFamily="18" charset="0"/>
                    <a:ea typeface="Cambria Math" panose="02040503050406030204" pitchFamily="18" charset="0"/>
                  </a:rPr>
                  <a:t>p</a:t>
                </a:r>
                <a:r>
                  <a:rPr lang="en-US" dirty="0"/>
                  <a:t> is not prime)</a:t>
                </a:r>
              </a:p>
              <a:p>
                <a:r>
                  <a:rPr lang="en-US" dirty="0"/>
                  <a:t>Therefore, one way to check if a number, </a:t>
                </a:r>
                <a:r>
                  <a:rPr lang="en-US" dirty="0">
                    <a:latin typeface="Cambria Math" panose="02040503050406030204" pitchFamily="18" charset="0"/>
                    <a:ea typeface="Cambria Math" panose="02040503050406030204" pitchFamily="18" charset="0"/>
                  </a:rPr>
                  <a:t>p</a:t>
                </a:r>
                <a:r>
                  <a:rPr lang="en-US" dirty="0"/>
                  <a:t>, might be prime is to randomly choose a number, </a:t>
                </a:r>
                <a:r>
                  <a:rPr lang="en-US" dirty="0">
                    <a:latin typeface="Cambria Math" panose="02040503050406030204" pitchFamily="18" charset="0"/>
                    <a:ea typeface="Cambria Math" panose="02040503050406030204" pitchFamily="18" charset="0"/>
                  </a:rPr>
                  <a:t>a</a:t>
                </a:r>
                <a:r>
                  <a:rPr lang="en-US" dirty="0"/>
                  <a:t>, between </a:t>
                </a:r>
                <a:r>
                  <a:rPr lang="en-US" dirty="0">
                    <a:latin typeface="Cambria Math" panose="02040503050406030204" pitchFamily="18" charset="0"/>
                    <a:ea typeface="Cambria Math" panose="02040503050406030204" pitchFamily="18" charset="0"/>
                  </a:rPr>
                  <a:t>1</a:t>
                </a:r>
                <a:r>
                  <a:rPr lang="en-US" dirty="0"/>
                  <a:t> and </a:t>
                </a:r>
                <a:r>
                  <a:rPr lang="en-US" dirty="0">
                    <a:latin typeface="Cambria Math" panose="02040503050406030204" pitchFamily="18" charset="0"/>
                    <a:ea typeface="Cambria Math" panose="02040503050406030204" pitchFamily="18" charset="0"/>
                  </a:rPr>
                  <a:t>p-1</a:t>
                </a:r>
                <a:r>
                  <a:rPr lang="en-US" dirty="0"/>
                  <a:t>, and check whether </a:t>
                </a:r>
                <a:r>
                  <a:rPr lang="en-US" dirty="0">
                    <a:latin typeface="Cambria Math" panose="02040503050406030204" pitchFamily="18" charset="0"/>
                    <a:ea typeface="Cambria Math" panose="02040503050406030204" pitchFamily="18" charset="0"/>
                  </a:rPr>
                  <a:t>a</a:t>
                </a:r>
                <a:r>
                  <a:rPr lang="en-US" baseline="30000" dirty="0">
                    <a:latin typeface="Cambria Math" panose="02040503050406030204" pitchFamily="18" charset="0"/>
                    <a:ea typeface="Cambria Math" panose="02040503050406030204" pitchFamily="18" charset="0"/>
                  </a:rPr>
                  <a:t>p-1</a:t>
                </a:r>
                <a:r>
                  <a:rPr lang="en-US" dirty="0">
                    <a:latin typeface="Cambria Math" panose="02040503050406030204" pitchFamily="18" charset="0"/>
                    <a:ea typeface="Cambria Math" panose="02040503050406030204" pitchFamily="18" charset="0"/>
                  </a:rPr>
                  <a:t> ≡ 1 (mod p)</a:t>
                </a:r>
                <a:r>
                  <a:rPr lang="en-US" dirty="0">
                    <a:ea typeface="Cambria Math" panose="02040503050406030204" pitchFamily="18" charset="0"/>
                  </a:rPr>
                  <a:t>; we will refer to this as a </a:t>
                </a:r>
                <a:r>
                  <a:rPr lang="en-US" i="1" dirty="0">
                    <a:ea typeface="Cambria Math" panose="02040503050406030204" pitchFamily="18" charset="0"/>
                  </a:rPr>
                  <a:t>Fermat test</a:t>
                </a:r>
                <a:endParaRPr lang="en-US" i="1" dirty="0"/>
              </a:p>
              <a:p>
                <a:pPr lvl="1"/>
                <a:r>
                  <a:rPr lang="en-US" dirty="0"/>
                  <a:t>Note that when </a:t>
                </a:r>
                <a:r>
                  <a:rPr lang="en-US" dirty="0">
                    <a:latin typeface="Cambria Math" panose="02040503050406030204" pitchFamily="18" charset="0"/>
                    <a:ea typeface="Cambria Math" panose="02040503050406030204" pitchFamily="18" charset="0"/>
                  </a:rPr>
                  <a:t>p</a:t>
                </a:r>
                <a:r>
                  <a:rPr lang="en-US" dirty="0"/>
                  <a:t> is not prime, the remainder might be 1 (meaning </a:t>
                </a:r>
                <a:r>
                  <a:rPr lang="en-US" dirty="0">
                    <a:latin typeface="Cambria Math" panose="02040503050406030204" pitchFamily="18" charset="0"/>
                    <a:ea typeface="Cambria Math" panose="02040503050406030204" pitchFamily="18" charset="0"/>
                  </a:rPr>
                  <a:t>p</a:t>
                </a:r>
                <a:r>
                  <a:rPr lang="en-US" dirty="0"/>
                  <a:t> passes the test), but it is not guaranteed</a:t>
                </a:r>
              </a:p>
              <a:p>
                <a:pPr lvl="1"/>
                <a:r>
                  <a:rPr lang="en-US" dirty="0"/>
                  <a:t>It turns out that there are some composite numbers called </a:t>
                </a:r>
                <a:r>
                  <a:rPr lang="en-US" i="1" dirty="0"/>
                  <a:t>Carmichael numbers</a:t>
                </a:r>
                <a:r>
                  <a:rPr lang="en-US" dirty="0"/>
                  <a:t>, which pass all the tests</a:t>
                </a:r>
              </a:p>
              <a:p>
                <a:pPr lvl="1"/>
                <a:r>
                  <a:rPr lang="en-US" dirty="0"/>
                  <a:t>Based on other sources, there are infinitely many Carmichael numbers, but they are significantly rarer than prime numbers</a:t>
                </a:r>
              </a:p>
              <a:p>
                <a:pPr lvl="1"/>
                <a:r>
                  <a:rPr lang="en-US" dirty="0"/>
                  <a:t>For any </a:t>
                </a:r>
                <a:r>
                  <a:rPr lang="en-US" dirty="0">
                    <a:latin typeface="Cambria Math" panose="02040503050406030204" pitchFamily="18" charset="0"/>
                    <a:ea typeface="Cambria Math" panose="02040503050406030204" pitchFamily="18" charset="0"/>
                  </a:rPr>
                  <a:t>p</a:t>
                </a:r>
                <a:r>
                  <a:rPr lang="en-US" dirty="0"/>
                  <a:t> that is neither prime nor a Carmichael number, the Fermat test will fail with probability at least </a:t>
                </a:r>
                <a:r>
                  <a:rPr lang="en-US" dirty="0">
                    <a:latin typeface="Cambria Math" panose="02040503050406030204" pitchFamily="18" charset="0"/>
                    <a:ea typeface="Cambria Math" panose="02040503050406030204" pitchFamily="18" charset="0"/>
                  </a:rPr>
                  <a:t>½</a:t>
                </a:r>
              </a:p>
              <a:p>
                <a:pPr lvl="1"/>
                <a:r>
                  <a:rPr lang="en-US" dirty="0"/>
                  <a:t>Note that we can't just apply all the tests, because that would require exponential time with respect to the length of the encoding of </a:t>
                </a:r>
                <a:r>
                  <a:rPr lang="en-US" dirty="0">
                    <a:latin typeface="Cambria Math" panose="02040503050406030204" pitchFamily="18" charset="0"/>
                    <a:ea typeface="Cambria Math" panose="02040503050406030204" pitchFamily="18" charset="0"/>
                  </a:rPr>
                  <a:t>p</a:t>
                </a:r>
              </a:p>
            </p:txBody>
          </p:sp>
        </mc:Choice>
        <mc:Fallback>
          <p:sp>
            <p:nvSpPr>
              <p:cNvPr id="3" name="Content Placeholder 2">
                <a:extLst>
                  <a:ext uri="{FF2B5EF4-FFF2-40B4-BE49-F238E27FC236}">
                    <a16:creationId xmlns:a16="http://schemas.microsoft.com/office/drawing/2014/main" id="{2F129A8D-DB34-783D-6495-9089E3D67E1A}"/>
                  </a:ext>
                </a:extLst>
              </p:cNvPr>
              <p:cNvSpPr>
                <a:spLocks noGrp="1" noRot="1" noChangeAspect="1" noMove="1" noResize="1" noEditPoints="1" noAdjustHandles="1" noChangeArrowheads="1" noChangeShapeType="1" noTextEdit="1"/>
              </p:cNvSpPr>
              <p:nvPr>
                <p:ph idx="1"/>
              </p:nvPr>
            </p:nvSpPr>
            <p:spPr>
              <a:blipFill>
                <a:blip r:embed="rId2"/>
                <a:stretch>
                  <a:fillRect l="-522" t="-2521" r="-348" b="-1541"/>
                </a:stretch>
              </a:blipFill>
            </p:spPr>
            <p:txBody>
              <a:bodyPr/>
              <a:lstStyle/>
              <a:p>
                <a:r>
                  <a:rPr lang="en-US">
                    <a:noFill/>
                  </a:rPr>
                  <a:t> </a:t>
                </a:r>
              </a:p>
            </p:txBody>
          </p:sp>
        </mc:Fallback>
      </mc:AlternateContent>
    </p:spTree>
    <p:extLst>
      <p:ext uri="{BB962C8B-B14F-4D97-AF65-F5344CB8AC3E}">
        <p14:creationId xmlns:p14="http://schemas.microsoft.com/office/powerpoint/2010/main" val="186617207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755CBE-6797-95E3-00CF-4D2FDBA2234C}"/>
              </a:ext>
            </a:extLst>
          </p:cNvPr>
          <p:cNvSpPr>
            <a:spLocks noGrp="1"/>
          </p:cNvSpPr>
          <p:nvPr>
            <p:ph type="title"/>
          </p:nvPr>
        </p:nvSpPr>
        <p:spPr/>
        <p:txBody>
          <a:bodyPr/>
          <a:lstStyle/>
          <a:p>
            <a:r>
              <a:rPr lang="en-US" dirty="0"/>
              <a:t>Probabilistic Primality Testing (part 3)</a:t>
            </a:r>
          </a:p>
        </p:txBody>
      </p:sp>
      <mc:AlternateContent xmlns:mc="http://schemas.openxmlformats.org/markup-compatibility/2006">
        <mc:Choice xmlns:a14="http://schemas.microsoft.com/office/drawing/2010/main" Requires="a14">
          <p:sp>
            <p:nvSpPr>
              <p:cNvPr id="3" name="Content Placeholder 2">
                <a:extLst>
                  <a:ext uri="{FF2B5EF4-FFF2-40B4-BE49-F238E27FC236}">
                    <a16:creationId xmlns:a16="http://schemas.microsoft.com/office/drawing/2014/main" id="{A7A6E146-24D8-4131-CE93-77B995D782ED}"/>
                  </a:ext>
                </a:extLst>
              </p:cNvPr>
              <p:cNvSpPr>
                <a:spLocks noGrp="1"/>
              </p:cNvSpPr>
              <p:nvPr>
                <p:ph idx="1"/>
              </p:nvPr>
            </p:nvSpPr>
            <p:spPr/>
            <p:txBody>
              <a:bodyPr>
                <a:normAutofit fontScale="70000" lnSpcReduction="20000"/>
              </a:bodyPr>
              <a:lstStyle/>
              <a:p>
                <a:r>
                  <a:rPr lang="en-US" dirty="0"/>
                  <a:t>We will call a number </a:t>
                </a:r>
                <a:r>
                  <a:rPr lang="en-US" i="1" dirty="0"/>
                  <a:t>pseudoprime</a:t>
                </a:r>
                <a:r>
                  <a:rPr lang="en-US" dirty="0"/>
                  <a:t> if it is either prime or if it is a Carmichael number</a:t>
                </a:r>
              </a:p>
              <a:p>
                <a:r>
                  <a:rPr lang="en-US" dirty="0"/>
                  <a:t>We will first present a polynomial time probabilistic algorithm called </a:t>
                </a:r>
                <a:r>
                  <a:rPr lang="en-US" dirty="0">
                    <a:latin typeface="Cambria Math" panose="02040503050406030204" pitchFamily="18" charset="0"/>
                    <a:ea typeface="Cambria Math" panose="02040503050406030204" pitchFamily="18" charset="0"/>
                  </a:rPr>
                  <a:t>PSEUDOPRIME</a:t>
                </a:r>
                <a:r>
                  <a:rPr lang="en-US" dirty="0"/>
                  <a:t> that detects if a number if is pseudoprime</a:t>
                </a:r>
              </a:p>
              <a:p>
                <a:r>
                  <a:rPr lang="en-US" dirty="0"/>
                  <a:t>We will then discuss (at a high level) how it can be expanded to detect if a number is prime</a:t>
                </a:r>
              </a:p>
              <a:p>
                <a:r>
                  <a:rPr lang="en-US" dirty="0"/>
                  <a:t>In both cases, the algorithm will have a small error probability</a:t>
                </a:r>
              </a:p>
              <a:p>
                <a:r>
                  <a:rPr lang="en-US" dirty="0">
                    <a:latin typeface="Cambria Math" panose="02040503050406030204" pitchFamily="18" charset="0"/>
                    <a:ea typeface="Cambria Math" panose="02040503050406030204" pitchFamily="18" charset="0"/>
                  </a:rPr>
                  <a:t>PSEUDOPRIME</a:t>
                </a:r>
                <a:r>
                  <a:rPr lang="en-US" dirty="0"/>
                  <a:t> processes its input, </a:t>
                </a:r>
                <a:r>
                  <a:rPr lang="en-US" dirty="0">
                    <a:latin typeface="Cambria Math" panose="02040503050406030204" pitchFamily="18" charset="0"/>
                    <a:ea typeface="Cambria Math" panose="02040503050406030204" pitchFamily="18" charset="0"/>
                  </a:rPr>
                  <a:t>p</a:t>
                </a:r>
                <a:r>
                  <a:rPr lang="en-US" dirty="0"/>
                  <a:t>, a number that might be pseudoprime, as follows (I'm keeping the book's exact wording):</a:t>
                </a:r>
              </a:p>
              <a:p>
                <a:pPr marL="971550" lvl="1" indent="-514350">
                  <a:buFont typeface="+mj-lt"/>
                  <a:buAutoNum type="arabicPeriod"/>
                </a:pPr>
                <a:r>
                  <a:rPr lang="en-US" dirty="0"/>
                  <a:t>Select </a:t>
                </a:r>
                <a:r>
                  <a:rPr lang="en-US" dirty="0">
                    <a:latin typeface="Cambria Math" panose="02040503050406030204" pitchFamily="18" charset="0"/>
                    <a:ea typeface="Cambria Math" panose="02040503050406030204" pitchFamily="18" charset="0"/>
                  </a:rPr>
                  <a:t>a</a:t>
                </a:r>
                <a:r>
                  <a:rPr lang="en-US" baseline="-25000" dirty="0">
                    <a:latin typeface="Cambria Math" panose="02040503050406030204" pitchFamily="18" charset="0"/>
                    <a:ea typeface="Cambria Math" panose="02040503050406030204" pitchFamily="18" charset="0"/>
                  </a:rPr>
                  <a:t>1</a:t>
                </a:r>
                <a:r>
                  <a:rPr lang="en-US" dirty="0">
                    <a:latin typeface="Cambria Math" panose="02040503050406030204" pitchFamily="18" charset="0"/>
                    <a:ea typeface="Cambria Math" panose="02040503050406030204" pitchFamily="18" charset="0"/>
                  </a:rPr>
                  <a:t>, … , a</a:t>
                </a:r>
                <a:r>
                  <a:rPr lang="en-US" baseline="-25000" dirty="0">
                    <a:latin typeface="Cambria Math" panose="02040503050406030204" pitchFamily="18" charset="0"/>
                    <a:ea typeface="Cambria Math" panose="02040503050406030204" pitchFamily="18" charset="0"/>
                  </a:rPr>
                  <a:t>k</a:t>
                </a:r>
                <a:r>
                  <a:rPr lang="en-US" dirty="0"/>
                  <a:t> randomly in </a:t>
                </a:r>
                <a14:m>
                  <m:oMath xmlns:m="http://schemas.openxmlformats.org/officeDocument/2006/math">
                    <m:sSubSup>
                      <m:sSubSupPr>
                        <m:ctrlPr>
                          <a:rPr lang="en-US" b="0" i="1" smtClean="0">
                            <a:latin typeface="Cambria Math" panose="02040503050406030204" pitchFamily="18" charset="0"/>
                            <a:ea typeface="Cambria Math" panose="02040503050406030204" pitchFamily="18" charset="0"/>
                          </a:rPr>
                        </m:ctrlPr>
                      </m:sSubSupPr>
                      <m:e>
                        <m:r>
                          <m:rPr>
                            <m:sty m:val="p"/>
                          </m:rPr>
                          <a:rPr lang="el-GR" b="0" i="0" smtClean="0">
                            <a:latin typeface="Cambria Math" panose="02040503050406030204" pitchFamily="18" charset="0"/>
                            <a:ea typeface="Cambria Math" panose="02040503050406030204" pitchFamily="18" charset="0"/>
                          </a:rPr>
                          <m:t>Ζ</m:t>
                        </m:r>
                      </m:e>
                      <m:sub>
                        <m:r>
                          <m:rPr>
                            <m:sty m:val="p"/>
                          </m:rPr>
                          <a:rPr lang="en-US" b="0" i="0" smtClean="0">
                            <a:latin typeface="Cambria Math" panose="02040503050406030204" pitchFamily="18" charset="0"/>
                            <a:ea typeface="Cambria Math" panose="02040503050406030204" pitchFamily="18" charset="0"/>
                          </a:rPr>
                          <m:t>p</m:t>
                        </m:r>
                      </m:sub>
                      <m:sup>
                        <m:r>
                          <a:rPr lang="en-US" b="0" i="0" smtClean="0">
                            <a:latin typeface="Cambria Math" panose="02040503050406030204" pitchFamily="18" charset="0"/>
                            <a:ea typeface="Cambria Math" panose="02040503050406030204" pitchFamily="18" charset="0"/>
                          </a:rPr>
                          <m:t>+</m:t>
                        </m:r>
                      </m:sup>
                    </m:sSubSup>
                  </m:oMath>
                </a14:m>
                <a:r>
                  <a:rPr lang="en-US" dirty="0"/>
                  <a:t>.</a:t>
                </a:r>
              </a:p>
              <a:p>
                <a:pPr marL="971550" lvl="1" indent="-514350">
                  <a:buFont typeface="+mj-lt"/>
                  <a:buAutoNum type="arabicPeriod"/>
                </a:pPr>
                <a:r>
                  <a:rPr lang="en-US" dirty="0"/>
                  <a:t>Compute </a:t>
                </a:r>
                <a14:m>
                  <m:oMath xmlns:m="http://schemas.openxmlformats.org/officeDocument/2006/math">
                    <m:sSubSup>
                      <m:sSubSupPr>
                        <m:ctrlPr>
                          <a:rPr lang="en-US" b="0" i="1" smtClean="0">
                            <a:latin typeface="Cambria Math" panose="02040503050406030204" pitchFamily="18" charset="0"/>
                            <a:ea typeface="Cambria Math" panose="02040503050406030204" pitchFamily="18" charset="0"/>
                          </a:rPr>
                        </m:ctrlPr>
                      </m:sSubSupPr>
                      <m:e>
                        <m:r>
                          <m:rPr>
                            <m:sty m:val="p"/>
                          </m:rPr>
                          <a:rPr lang="en-US" b="0" i="0" smtClean="0">
                            <a:latin typeface="Cambria Math" panose="02040503050406030204" pitchFamily="18" charset="0"/>
                            <a:ea typeface="Cambria Math" panose="02040503050406030204" pitchFamily="18" charset="0"/>
                          </a:rPr>
                          <m:t>a</m:t>
                        </m:r>
                      </m:e>
                      <m:sub>
                        <m:r>
                          <m:rPr>
                            <m:sty m:val="p"/>
                          </m:rPr>
                          <a:rPr lang="en-US" b="0" i="0" smtClean="0">
                            <a:latin typeface="Cambria Math" panose="02040503050406030204" pitchFamily="18" charset="0"/>
                            <a:ea typeface="Cambria Math" panose="02040503050406030204" pitchFamily="18" charset="0"/>
                          </a:rPr>
                          <m:t>i</m:t>
                        </m:r>
                      </m:sub>
                      <m:sup>
                        <m:r>
                          <m:rPr>
                            <m:sty m:val="p"/>
                          </m:rPr>
                          <a:rPr lang="en-US" b="0" i="0" smtClean="0">
                            <a:latin typeface="Cambria Math" panose="02040503050406030204" pitchFamily="18" charset="0"/>
                            <a:ea typeface="Cambria Math" panose="02040503050406030204" pitchFamily="18" charset="0"/>
                          </a:rPr>
                          <m:t>p</m:t>
                        </m:r>
                        <m:r>
                          <a:rPr lang="en-US" b="0" i="0" smtClean="0">
                            <a:latin typeface="Cambria Math" panose="02040503050406030204" pitchFamily="18" charset="0"/>
                            <a:ea typeface="Cambria Math" panose="02040503050406030204" pitchFamily="18" charset="0"/>
                          </a:rPr>
                          <m:t>−1</m:t>
                        </m:r>
                      </m:sup>
                    </m:sSubSup>
                    <m:r>
                      <a:rPr lang="en-US" b="0" i="1" smtClean="0">
                        <a:latin typeface="Cambria Math" panose="02040503050406030204" pitchFamily="18" charset="0"/>
                        <a:ea typeface="Cambria Math" panose="02040503050406030204" pitchFamily="18" charset="0"/>
                      </a:rPr>
                      <m:t> </m:t>
                    </m:r>
                  </m:oMath>
                </a14:m>
                <a:r>
                  <a:rPr lang="en-US" dirty="0"/>
                  <a:t>mod p for each </a:t>
                </a:r>
                <a:r>
                  <a:rPr lang="en-US" dirty="0">
                    <a:latin typeface="Cambria Math" panose="02040503050406030204" pitchFamily="18" charset="0"/>
                    <a:ea typeface="Cambria Math" panose="02040503050406030204" pitchFamily="18" charset="0"/>
                  </a:rPr>
                  <a:t>i</a:t>
                </a:r>
                <a:r>
                  <a:rPr lang="en-US" dirty="0"/>
                  <a:t>.</a:t>
                </a:r>
              </a:p>
              <a:p>
                <a:pPr marL="971550" lvl="1" indent="-514350">
                  <a:buFont typeface="+mj-lt"/>
                  <a:buAutoNum type="arabicPeriod"/>
                </a:pPr>
                <a:r>
                  <a:rPr lang="en-US" dirty="0"/>
                  <a:t>If all computed values are 1, accept; otherwise, reject.</a:t>
                </a:r>
              </a:p>
              <a:p>
                <a:r>
                  <a:rPr lang="en-US" dirty="0"/>
                  <a:t>If </a:t>
                </a:r>
                <a:r>
                  <a:rPr lang="en-US" dirty="0">
                    <a:latin typeface="Cambria Math" panose="02040503050406030204" pitchFamily="18" charset="0"/>
                    <a:ea typeface="Cambria Math" panose="02040503050406030204" pitchFamily="18" charset="0"/>
                  </a:rPr>
                  <a:t>p</a:t>
                </a:r>
                <a:r>
                  <a:rPr lang="en-US" dirty="0"/>
                  <a:t> is pseudoprime, the algorithm will accept it with certainty</a:t>
                </a:r>
              </a:p>
              <a:p>
                <a:r>
                  <a:rPr lang="en-US" dirty="0"/>
                  <a:t>If </a:t>
                </a:r>
                <a:r>
                  <a:rPr lang="en-US" dirty="0">
                    <a:latin typeface="Cambria Math" panose="02040503050406030204" pitchFamily="18" charset="0"/>
                    <a:ea typeface="Cambria Math" panose="02040503050406030204" pitchFamily="18" charset="0"/>
                  </a:rPr>
                  <a:t>p</a:t>
                </a:r>
                <a:r>
                  <a:rPr lang="en-US" dirty="0"/>
                  <a:t> is not pseudoprime, the algorithm might erroneously accept it, with a probability at most </a:t>
                </a:r>
                <a:r>
                  <a:rPr lang="en-US" dirty="0">
                    <a:latin typeface="Cambria Math" panose="02040503050406030204" pitchFamily="18" charset="0"/>
                    <a:ea typeface="Cambria Math" panose="02040503050406030204" pitchFamily="18" charset="0"/>
                  </a:rPr>
                  <a:t>2</a:t>
                </a:r>
                <a:r>
                  <a:rPr lang="en-US" baseline="30000" dirty="0">
                    <a:latin typeface="Cambria Math" panose="02040503050406030204" pitchFamily="18" charset="0"/>
                    <a:ea typeface="Cambria Math" panose="02040503050406030204" pitchFamily="18" charset="0"/>
                  </a:rPr>
                  <a:t>-k</a:t>
                </a:r>
              </a:p>
              <a:p>
                <a:r>
                  <a:rPr lang="en-US" dirty="0"/>
                  <a:t>Recall that, except for the Carmichael number which pass all the Fermat tests, all other composite numbers fail at least half of the Fermat tests</a:t>
                </a:r>
              </a:p>
            </p:txBody>
          </p:sp>
        </mc:Choice>
        <mc:Fallback>
          <p:sp>
            <p:nvSpPr>
              <p:cNvPr id="3" name="Content Placeholder 2">
                <a:extLst>
                  <a:ext uri="{FF2B5EF4-FFF2-40B4-BE49-F238E27FC236}">
                    <a16:creationId xmlns:a16="http://schemas.microsoft.com/office/drawing/2014/main" id="{A7A6E146-24D8-4131-CE93-77B995D782ED}"/>
                  </a:ext>
                </a:extLst>
              </p:cNvPr>
              <p:cNvSpPr>
                <a:spLocks noGrp="1" noRot="1" noChangeAspect="1" noMove="1" noResize="1" noEditPoints="1" noAdjustHandles="1" noChangeArrowheads="1" noChangeShapeType="1" noTextEdit="1"/>
              </p:cNvSpPr>
              <p:nvPr>
                <p:ph idx="1"/>
              </p:nvPr>
            </p:nvSpPr>
            <p:spPr>
              <a:blipFill>
                <a:blip r:embed="rId2"/>
                <a:stretch>
                  <a:fillRect l="-522" t="-2521" r="-986"/>
                </a:stretch>
              </a:blipFill>
            </p:spPr>
            <p:txBody>
              <a:bodyPr/>
              <a:lstStyle/>
              <a:p>
                <a:r>
                  <a:rPr lang="en-US">
                    <a:noFill/>
                  </a:rPr>
                  <a:t> </a:t>
                </a:r>
              </a:p>
            </p:txBody>
          </p:sp>
        </mc:Fallback>
      </mc:AlternateContent>
    </p:spTree>
    <p:extLst>
      <p:ext uri="{BB962C8B-B14F-4D97-AF65-F5344CB8AC3E}">
        <p14:creationId xmlns:p14="http://schemas.microsoft.com/office/powerpoint/2010/main" val="418741069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9D3C53-A70E-3B83-24DD-9124B44C38F8}"/>
              </a:ext>
            </a:extLst>
          </p:cNvPr>
          <p:cNvSpPr>
            <a:spLocks noGrp="1"/>
          </p:cNvSpPr>
          <p:nvPr>
            <p:ph type="title"/>
          </p:nvPr>
        </p:nvSpPr>
        <p:spPr/>
        <p:txBody>
          <a:bodyPr/>
          <a:lstStyle/>
          <a:p>
            <a:r>
              <a:rPr lang="en-US" dirty="0"/>
              <a:t>Probabilistic Primality Testing (part 4)</a:t>
            </a:r>
          </a:p>
        </p:txBody>
      </p:sp>
      <p:sp>
        <p:nvSpPr>
          <p:cNvPr id="3" name="Content Placeholder 2">
            <a:extLst>
              <a:ext uri="{FF2B5EF4-FFF2-40B4-BE49-F238E27FC236}">
                <a16:creationId xmlns:a16="http://schemas.microsoft.com/office/drawing/2014/main" id="{93A7F021-C309-93EA-D0D2-324E12C15A29}"/>
              </a:ext>
            </a:extLst>
          </p:cNvPr>
          <p:cNvSpPr>
            <a:spLocks noGrp="1"/>
          </p:cNvSpPr>
          <p:nvPr>
            <p:ph idx="1"/>
          </p:nvPr>
        </p:nvSpPr>
        <p:spPr/>
        <p:txBody>
          <a:bodyPr>
            <a:normAutofit fontScale="70000" lnSpcReduction="20000"/>
          </a:bodyPr>
          <a:lstStyle/>
          <a:p>
            <a:r>
              <a:rPr lang="en-US" dirty="0"/>
              <a:t>To distinguish the primes from the pseudoprimes, the textbook introduces another test based on another fact from number theory about primes</a:t>
            </a:r>
          </a:p>
          <a:p>
            <a:pPr lvl="1"/>
            <a:r>
              <a:rPr lang="en-US" dirty="0"/>
              <a:t>Book: "The underlying principle is that the number 1 has exactly two square roots, 1 and −1, modulo any prime </a:t>
            </a:r>
            <a:r>
              <a:rPr lang="en-US" dirty="0">
                <a:latin typeface="Cambria Math" panose="02040503050406030204" pitchFamily="18" charset="0"/>
                <a:ea typeface="Cambria Math" panose="02040503050406030204" pitchFamily="18" charset="0"/>
              </a:rPr>
              <a:t>p</a:t>
            </a:r>
            <a:r>
              <a:rPr lang="en-US" dirty="0"/>
              <a:t>"</a:t>
            </a:r>
          </a:p>
          <a:p>
            <a:pPr lvl="1"/>
            <a:r>
              <a:rPr lang="en-US" dirty="0"/>
              <a:t>The book continues: "For many composite numbers, including all the Carmichael numbers, 1 has four or more square roots."</a:t>
            </a:r>
          </a:p>
          <a:p>
            <a:pPr lvl="1"/>
            <a:r>
              <a:rPr lang="en-US" dirty="0"/>
              <a:t>Neither of these fats are proven in the book, but they offer an example of what it means to have more than two square roots of 1 modulo a composite number</a:t>
            </a:r>
          </a:p>
          <a:p>
            <a:pPr lvl="1"/>
            <a:r>
              <a:rPr lang="en-US" dirty="0"/>
              <a:t>They point out that 1, -1, 8, and -8 are all square roots of 1, modulo 21; note that 21 is not a Carmichael number (based on other sources, the smallest is 561), but it is composite</a:t>
            </a:r>
          </a:p>
          <a:p>
            <a:r>
              <a:rPr lang="en-US" dirty="0"/>
              <a:t>They remind us that if a number, </a:t>
            </a:r>
            <a:r>
              <a:rPr lang="en-US" dirty="0">
                <a:latin typeface="Cambria Math" panose="02040503050406030204" pitchFamily="18" charset="0"/>
                <a:ea typeface="Cambria Math" panose="02040503050406030204" pitchFamily="18" charset="0"/>
              </a:rPr>
              <a:t>a</a:t>
            </a:r>
            <a:r>
              <a:rPr lang="en-US" dirty="0"/>
              <a:t>, passes the Fermat test, it means that </a:t>
            </a:r>
            <a:r>
              <a:rPr lang="en-US" dirty="0">
                <a:latin typeface="Cambria Math" panose="02040503050406030204" pitchFamily="18" charset="0"/>
                <a:ea typeface="Cambria Math" panose="02040503050406030204" pitchFamily="18" charset="0"/>
              </a:rPr>
              <a:t>a</a:t>
            </a:r>
            <a:r>
              <a:rPr lang="en-US" baseline="30000" dirty="0">
                <a:latin typeface="Cambria Math" panose="02040503050406030204" pitchFamily="18" charset="0"/>
                <a:ea typeface="Cambria Math" panose="02040503050406030204" pitchFamily="18" charset="0"/>
              </a:rPr>
              <a:t>p-1</a:t>
            </a:r>
            <a:r>
              <a:rPr lang="en-US" dirty="0">
                <a:latin typeface="Cambria Math" panose="02040503050406030204" pitchFamily="18" charset="0"/>
                <a:ea typeface="Cambria Math" panose="02040503050406030204" pitchFamily="18" charset="0"/>
              </a:rPr>
              <a:t> ≡ 1 (mod p)</a:t>
            </a:r>
          </a:p>
          <a:p>
            <a:pPr lvl="1"/>
            <a:r>
              <a:rPr lang="en-US" dirty="0">
                <a:ea typeface="Cambria Math" panose="02040503050406030204" pitchFamily="18" charset="0"/>
              </a:rPr>
              <a:t>Therefore, </a:t>
            </a:r>
            <a:r>
              <a:rPr lang="en-US" dirty="0">
                <a:latin typeface="Cambria Math" panose="02040503050406030204" pitchFamily="18" charset="0"/>
                <a:ea typeface="Cambria Math" panose="02040503050406030204" pitchFamily="18" charset="0"/>
              </a:rPr>
              <a:t>a</a:t>
            </a:r>
            <a:r>
              <a:rPr lang="en-US" baseline="30000" dirty="0">
                <a:latin typeface="Cambria Math" panose="02040503050406030204" pitchFamily="18" charset="0"/>
                <a:ea typeface="Cambria Math" panose="02040503050406030204" pitchFamily="18" charset="0"/>
              </a:rPr>
              <a:t>(p-1)/2</a:t>
            </a:r>
            <a:r>
              <a:rPr lang="en-US" dirty="0">
                <a:ea typeface="Cambria Math" panose="02040503050406030204" pitchFamily="18" charset="0"/>
              </a:rPr>
              <a:t> is a square root of </a:t>
            </a:r>
            <a:r>
              <a:rPr lang="en-US" dirty="0">
                <a:latin typeface="Cambria Math" panose="02040503050406030204" pitchFamily="18" charset="0"/>
                <a:ea typeface="Cambria Math" panose="02040503050406030204" pitchFamily="18" charset="0"/>
              </a:rPr>
              <a:t>1 modulo</a:t>
            </a:r>
            <a:r>
              <a:rPr lang="en-US" dirty="0">
                <a:ea typeface="Cambria Math" panose="02040503050406030204" pitchFamily="18" charset="0"/>
              </a:rPr>
              <a:t> </a:t>
            </a:r>
            <a:r>
              <a:rPr lang="en-US" dirty="0">
                <a:latin typeface="Cambria Math" panose="02040503050406030204" pitchFamily="18" charset="0"/>
                <a:ea typeface="Cambria Math" panose="02040503050406030204" pitchFamily="18" charset="0"/>
              </a:rPr>
              <a:t>p</a:t>
            </a:r>
          </a:p>
          <a:p>
            <a:pPr lvl="1"/>
            <a:r>
              <a:rPr lang="en-US" dirty="0">
                <a:ea typeface="Cambria Math" panose="02040503050406030204" pitchFamily="18" charset="0"/>
              </a:rPr>
              <a:t>If the remainder is still 1, we can divide the exponent by 2 again, to get another square root of </a:t>
            </a:r>
            <a:r>
              <a:rPr lang="en-US" dirty="0">
                <a:latin typeface="Cambria Math" panose="02040503050406030204" pitchFamily="18" charset="0"/>
                <a:ea typeface="Cambria Math" panose="02040503050406030204" pitchFamily="18" charset="0"/>
              </a:rPr>
              <a:t>p</a:t>
            </a:r>
          </a:p>
          <a:p>
            <a:r>
              <a:rPr lang="en-US" dirty="0">
                <a:ea typeface="Cambria Math" panose="02040503050406030204" pitchFamily="18" charset="0"/>
              </a:rPr>
              <a:t>The book uses this fact to expand the algorithm, roughly speaking, as follows:</a:t>
            </a:r>
          </a:p>
          <a:p>
            <a:pPr lvl="1"/>
            <a:r>
              <a:rPr lang="en-US" dirty="0">
                <a:ea typeface="Cambria Math" panose="02040503050406030204" pitchFamily="18" charset="0"/>
              </a:rPr>
              <a:t>First, it randomly selects various values for </a:t>
            </a:r>
            <a:r>
              <a:rPr lang="en-US" dirty="0">
                <a:latin typeface="Cambria Math" panose="02040503050406030204" pitchFamily="18" charset="0"/>
                <a:ea typeface="Cambria Math" panose="02040503050406030204" pitchFamily="18" charset="0"/>
              </a:rPr>
              <a:t>a</a:t>
            </a:r>
            <a:r>
              <a:rPr lang="en-US" dirty="0">
                <a:ea typeface="Cambria Math" panose="02040503050406030204" pitchFamily="18" charset="0"/>
              </a:rPr>
              <a:t>, as previously explained, and applies the Fermat test</a:t>
            </a:r>
          </a:p>
          <a:p>
            <a:pPr lvl="1"/>
            <a:r>
              <a:rPr lang="en-US" dirty="0">
                <a:ea typeface="Cambria Math" panose="02040503050406030204" pitchFamily="18" charset="0"/>
              </a:rPr>
              <a:t>If </a:t>
            </a:r>
            <a:r>
              <a:rPr lang="en-US" dirty="0">
                <a:latin typeface="Cambria Math" panose="02040503050406030204" pitchFamily="18" charset="0"/>
                <a:ea typeface="Cambria Math" panose="02040503050406030204" pitchFamily="18" charset="0"/>
              </a:rPr>
              <a:t>a</a:t>
            </a:r>
            <a:r>
              <a:rPr lang="en-US" dirty="0">
                <a:ea typeface="Cambria Math" panose="02040503050406030204" pitchFamily="18" charset="0"/>
              </a:rPr>
              <a:t> passes the test, it uses </a:t>
            </a:r>
            <a:r>
              <a:rPr lang="en-US" dirty="0">
                <a:latin typeface="Cambria Math" panose="02040503050406030204" pitchFamily="18" charset="0"/>
                <a:ea typeface="Cambria Math" panose="02040503050406030204" pitchFamily="18" charset="0"/>
              </a:rPr>
              <a:t>a</a:t>
            </a:r>
            <a:r>
              <a:rPr lang="en-US" dirty="0">
                <a:ea typeface="Cambria Math" panose="02040503050406030204" pitchFamily="18" charset="0"/>
              </a:rPr>
              <a:t> to find multiple square roots of </a:t>
            </a:r>
            <a:r>
              <a:rPr lang="en-US" dirty="0">
                <a:latin typeface="Cambria Math" panose="02040503050406030204" pitchFamily="18" charset="0"/>
                <a:ea typeface="Cambria Math" panose="02040503050406030204" pitchFamily="18" charset="0"/>
              </a:rPr>
              <a:t>p</a:t>
            </a:r>
            <a:r>
              <a:rPr lang="en-US" dirty="0">
                <a:ea typeface="Cambria Math" panose="02040503050406030204" pitchFamily="18" charset="0"/>
              </a:rPr>
              <a:t> and checks if any of them are not 1 or -1</a:t>
            </a:r>
          </a:p>
          <a:p>
            <a:pPr lvl="1"/>
            <a:r>
              <a:rPr lang="en-US" dirty="0">
                <a:ea typeface="Cambria Math" panose="02040503050406030204" pitchFamily="18" charset="0"/>
              </a:rPr>
              <a:t>The book goes into much greater detail, and the proof of the error probabilities is complicated</a:t>
            </a:r>
          </a:p>
        </p:txBody>
      </p:sp>
    </p:spTree>
    <p:extLst>
      <p:ext uri="{BB962C8B-B14F-4D97-AF65-F5344CB8AC3E}">
        <p14:creationId xmlns:p14="http://schemas.microsoft.com/office/powerpoint/2010/main" val="195723456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13530B-2064-EE6C-631B-BF45F6921A9A}"/>
              </a:ext>
            </a:extLst>
          </p:cNvPr>
          <p:cNvSpPr>
            <a:spLocks noGrp="1"/>
          </p:cNvSpPr>
          <p:nvPr>
            <p:ph type="title"/>
          </p:nvPr>
        </p:nvSpPr>
        <p:spPr/>
        <p:txBody>
          <a:bodyPr/>
          <a:lstStyle/>
          <a:p>
            <a:r>
              <a:rPr lang="en-US" dirty="0"/>
              <a:t>RP</a:t>
            </a:r>
          </a:p>
        </p:txBody>
      </p:sp>
      <p:sp>
        <p:nvSpPr>
          <p:cNvPr id="3" name="Content Placeholder 2">
            <a:extLst>
              <a:ext uri="{FF2B5EF4-FFF2-40B4-BE49-F238E27FC236}">
                <a16:creationId xmlns:a16="http://schemas.microsoft.com/office/drawing/2014/main" id="{50FC2452-BD03-17DD-8082-F575651ADD87}"/>
              </a:ext>
            </a:extLst>
          </p:cNvPr>
          <p:cNvSpPr>
            <a:spLocks noGrp="1"/>
          </p:cNvSpPr>
          <p:nvPr>
            <p:ph idx="1"/>
          </p:nvPr>
        </p:nvSpPr>
        <p:spPr/>
        <p:txBody>
          <a:bodyPr>
            <a:normAutofit fontScale="77500" lnSpcReduction="20000"/>
          </a:bodyPr>
          <a:lstStyle/>
          <a:p>
            <a:r>
              <a:rPr lang="en-US" dirty="0"/>
              <a:t>The existence of the probabilistic algorithm to detect primes, together with the proof of the error probability, proves Theorem 10.9</a:t>
            </a:r>
          </a:p>
          <a:p>
            <a:r>
              <a:rPr lang="en-US" dirty="0"/>
              <a:t>Recall that Theorem 10.9 states: "</a:t>
            </a:r>
            <a:r>
              <a:rPr lang="en-US" dirty="0">
                <a:latin typeface="Cambria Math" panose="02040503050406030204" pitchFamily="18" charset="0"/>
                <a:ea typeface="Cambria Math" panose="02040503050406030204" pitchFamily="18" charset="0"/>
              </a:rPr>
              <a:t> PRIMES ∈ BPP</a:t>
            </a:r>
            <a:r>
              <a:rPr lang="en-US" dirty="0"/>
              <a:t>."</a:t>
            </a:r>
          </a:p>
          <a:p>
            <a:r>
              <a:rPr lang="en-US" dirty="0"/>
              <a:t>Note, however, that this algorithm has one-sided error</a:t>
            </a:r>
          </a:p>
          <a:p>
            <a:pPr lvl="1"/>
            <a:r>
              <a:rPr lang="en-US" dirty="0"/>
              <a:t>That is, if a number </a:t>
            </a:r>
            <a:r>
              <a:rPr lang="en-US" dirty="0">
                <a:latin typeface="Cambria Math" panose="02040503050406030204" pitchFamily="18" charset="0"/>
                <a:ea typeface="Cambria Math" panose="02040503050406030204" pitchFamily="18" charset="0"/>
              </a:rPr>
              <a:t>p</a:t>
            </a:r>
            <a:r>
              <a:rPr lang="en-US" dirty="0"/>
              <a:t>, is prime, it will definitely be accepted</a:t>
            </a:r>
          </a:p>
          <a:p>
            <a:pPr lvl="1"/>
            <a:r>
              <a:rPr lang="en-US" dirty="0"/>
              <a:t>If a number is composite, there is a small chance of error</a:t>
            </a:r>
          </a:p>
          <a:p>
            <a:r>
              <a:rPr lang="en-US" dirty="0"/>
              <a:t>This leads to the definition of another complexity class, known as </a:t>
            </a:r>
            <a:r>
              <a:rPr lang="en-US" b="1" dirty="0">
                <a:latin typeface="Cambria Math" panose="02040503050406030204" pitchFamily="18" charset="0"/>
                <a:ea typeface="Cambria Math" panose="02040503050406030204" pitchFamily="18" charset="0"/>
              </a:rPr>
              <a:t>RP</a:t>
            </a:r>
          </a:p>
          <a:p>
            <a:r>
              <a:rPr lang="en-US" dirty="0"/>
              <a:t>Definition 10.10 states (I am keeping the book's exact wording):</a:t>
            </a:r>
          </a:p>
          <a:p>
            <a:pPr marL="457200" lvl="1" indent="0">
              <a:buNone/>
            </a:pPr>
            <a:r>
              <a:rPr lang="en-US" dirty="0">
                <a:latin typeface="Cambria Math" panose="02040503050406030204" pitchFamily="18" charset="0"/>
                <a:ea typeface="Cambria Math" panose="02040503050406030204" pitchFamily="18" charset="0"/>
              </a:rPr>
              <a:t>RP</a:t>
            </a:r>
            <a:r>
              <a:rPr lang="en-US" dirty="0"/>
              <a:t> is the class of languages that are decided by probabilistic polynomial time Turing machines where inputs in the language are accepted with a probability of at least ½, and inputs not in the language are rejected with a probability of 1.</a:t>
            </a:r>
          </a:p>
          <a:p>
            <a:r>
              <a:rPr lang="en-US" dirty="0"/>
              <a:t>The existence of the algorithm we have covered shows that </a:t>
            </a:r>
            <a:r>
              <a:rPr lang="en-US" dirty="0">
                <a:latin typeface="Cambria Math" panose="02040503050406030204" pitchFamily="18" charset="0"/>
                <a:ea typeface="Cambria Math" panose="02040503050406030204" pitchFamily="18" charset="0"/>
              </a:rPr>
              <a:t>COMPOSITES ∈ RP</a:t>
            </a:r>
          </a:p>
          <a:p>
            <a:r>
              <a:rPr lang="en-US" dirty="0">
                <a:ea typeface="Cambria Math" panose="02040503050406030204" pitchFamily="18" charset="0"/>
              </a:rPr>
              <a:t>Of course, we know that both </a:t>
            </a:r>
            <a:r>
              <a:rPr lang="en-US" dirty="0">
                <a:latin typeface="Cambria Math" panose="02040503050406030204" pitchFamily="18" charset="0"/>
                <a:ea typeface="Cambria Math" panose="02040503050406030204" pitchFamily="18" charset="0"/>
              </a:rPr>
              <a:t>PRIMES</a:t>
            </a:r>
            <a:r>
              <a:rPr lang="en-US" dirty="0">
                <a:ea typeface="Cambria Math" panose="02040503050406030204" pitchFamily="18" charset="0"/>
              </a:rPr>
              <a:t> and </a:t>
            </a:r>
            <a:r>
              <a:rPr lang="en-US" dirty="0">
                <a:latin typeface="Cambria Math" panose="02040503050406030204" pitchFamily="18" charset="0"/>
                <a:ea typeface="Cambria Math" panose="02040503050406030204" pitchFamily="18" charset="0"/>
              </a:rPr>
              <a:t>COMPOSITES</a:t>
            </a:r>
            <a:r>
              <a:rPr lang="en-US" dirty="0">
                <a:ea typeface="Cambria Math" panose="02040503050406030204" pitchFamily="18" charset="0"/>
              </a:rPr>
              <a:t> are also in </a:t>
            </a:r>
            <a:r>
              <a:rPr lang="en-US" dirty="0">
                <a:latin typeface="Cambria Math" panose="02040503050406030204" pitchFamily="18" charset="0"/>
                <a:ea typeface="Cambria Math" panose="02040503050406030204" pitchFamily="18" charset="0"/>
              </a:rPr>
              <a:t>P</a:t>
            </a:r>
            <a:r>
              <a:rPr lang="en-US" dirty="0">
                <a:ea typeface="Cambria Math" panose="02040503050406030204" pitchFamily="18" charset="0"/>
              </a:rPr>
              <a:t> (remember that deterministic classes are closed under complementation)</a:t>
            </a:r>
            <a:endParaRPr lang="en-US" dirty="0"/>
          </a:p>
        </p:txBody>
      </p:sp>
    </p:spTree>
    <p:extLst>
      <p:ext uri="{BB962C8B-B14F-4D97-AF65-F5344CB8AC3E}">
        <p14:creationId xmlns:p14="http://schemas.microsoft.com/office/powerpoint/2010/main" val="388217193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1D9DDF-16DF-4936-83A2-1220DD61E6FC}"/>
              </a:ext>
            </a:extLst>
          </p:cNvPr>
          <p:cNvSpPr>
            <a:spLocks noGrp="1"/>
          </p:cNvSpPr>
          <p:nvPr>
            <p:ph type="title"/>
          </p:nvPr>
        </p:nvSpPr>
        <p:spPr/>
        <p:txBody>
          <a:bodyPr/>
          <a:lstStyle/>
          <a:p>
            <a:r>
              <a:rPr lang="en-US" dirty="0"/>
              <a:t>Read-Once Branching Programs</a:t>
            </a:r>
          </a:p>
        </p:txBody>
      </p:sp>
      <p:sp>
        <p:nvSpPr>
          <p:cNvPr id="3" name="Content Placeholder 2">
            <a:extLst>
              <a:ext uri="{FF2B5EF4-FFF2-40B4-BE49-F238E27FC236}">
                <a16:creationId xmlns:a16="http://schemas.microsoft.com/office/drawing/2014/main" id="{5577F658-7786-FF08-B38A-2F1173FE4AF7}"/>
              </a:ext>
            </a:extLst>
          </p:cNvPr>
          <p:cNvSpPr>
            <a:spLocks noGrp="1"/>
          </p:cNvSpPr>
          <p:nvPr>
            <p:ph idx="1"/>
          </p:nvPr>
        </p:nvSpPr>
        <p:spPr/>
        <p:txBody>
          <a:bodyPr>
            <a:normAutofit fontScale="70000" lnSpcReduction="20000"/>
          </a:bodyPr>
          <a:lstStyle/>
          <a:p>
            <a:r>
              <a:rPr lang="en-US" dirty="0"/>
              <a:t>A </a:t>
            </a:r>
            <a:r>
              <a:rPr lang="en-US" i="1" dirty="0"/>
              <a:t>branching program</a:t>
            </a:r>
            <a:r>
              <a:rPr lang="en-US" dirty="0"/>
              <a:t> is a </a:t>
            </a:r>
            <a:r>
              <a:rPr lang="en-US" i="1" dirty="0"/>
              <a:t>directed acyclic graph</a:t>
            </a:r>
            <a:r>
              <a:rPr lang="en-US" dirty="0"/>
              <a:t> where nodes represent Boolean variables and outgoing edges represent their values</a:t>
            </a:r>
          </a:p>
          <a:p>
            <a:pPr lvl="1"/>
            <a:r>
              <a:rPr lang="en-US" dirty="0"/>
              <a:t>Most of the nodes are called query nodes, and each has two outgoing edges labeled 0 and 1</a:t>
            </a:r>
          </a:p>
          <a:p>
            <a:pPr lvl="1"/>
            <a:r>
              <a:rPr lang="en-US" dirty="0"/>
              <a:t>Two special nodes are called output nodes; those have no outgoing edges</a:t>
            </a:r>
          </a:p>
          <a:p>
            <a:pPr lvl="1"/>
            <a:r>
              <a:rPr lang="en-US" dirty="0"/>
              <a:t>One node is designated as the start node</a:t>
            </a:r>
          </a:p>
          <a:p>
            <a:pPr lvl="1"/>
            <a:r>
              <a:rPr lang="en-US" dirty="0"/>
              <a:t>A branching program represents a Boolean function</a:t>
            </a:r>
          </a:p>
          <a:p>
            <a:pPr lvl="1"/>
            <a:r>
              <a:rPr lang="en-US" dirty="0"/>
              <a:t>The value of the function can be determined by following the path according to the values of variables</a:t>
            </a:r>
          </a:p>
          <a:p>
            <a:pPr lvl="1"/>
            <a:r>
              <a:rPr lang="en-US" dirty="0"/>
              <a:t>The output is the label of the output node that is reached (which must happen, since there are no cycles)</a:t>
            </a:r>
          </a:p>
          <a:p>
            <a:r>
              <a:rPr lang="en-US" dirty="0"/>
              <a:t>Earlier, we have seen that any language in </a:t>
            </a:r>
            <a:r>
              <a:rPr lang="en-US" dirty="0">
                <a:latin typeface="Cambria Math" panose="02040503050406030204" pitchFamily="18" charset="0"/>
                <a:ea typeface="Cambria Math" panose="02040503050406030204" pitchFamily="18" charset="0"/>
              </a:rPr>
              <a:t>P</a:t>
            </a:r>
            <a:r>
              <a:rPr lang="en-US" dirty="0"/>
              <a:t> can be represented by a polynomial sized Boolean circuit</a:t>
            </a:r>
          </a:p>
          <a:p>
            <a:r>
              <a:rPr lang="en-US" dirty="0"/>
              <a:t>The book claims that any language in </a:t>
            </a:r>
            <a:r>
              <a:rPr lang="en-US" dirty="0">
                <a:latin typeface="Cambria Math" panose="02040503050406030204" pitchFamily="18" charset="0"/>
                <a:ea typeface="Cambria Math" panose="02040503050406030204" pitchFamily="18" charset="0"/>
              </a:rPr>
              <a:t>L</a:t>
            </a:r>
            <a:r>
              <a:rPr lang="en-US" dirty="0"/>
              <a:t> can be represented by a polynomial sized branching program</a:t>
            </a:r>
          </a:p>
          <a:p>
            <a:r>
              <a:rPr lang="en-US" dirty="0"/>
              <a:t>A branching program in which each variable appears at most once on every path from the start node to an output node is called a </a:t>
            </a:r>
            <a:r>
              <a:rPr lang="en-US" i="1" dirty="0"/>
              <a:t>read-once branching program</a:t>
            </a:r>
          </a:p>
          <a:p>
            <a:r>
              <a:rPr lang="en-US" dirty="0"/>
              <a:t>Two examples of read-once branching programs are shown in the figure on the next slide</a:t>
            </a:r>
          </a:p>
        </p:txBody>
      </p:sp>
    </p:spTree>
    <p:extLst>
      <p:ext uri="{BB962C8B-B14F-4D97-AF65-F5344CB8AC3E}">
        <p14:creationId xmlns:p14="http://schemas.microsoft.com/office/powerpoint/2010/main" val="184137257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2C8656-A4FE-FBD9-8AF9-CF2764B3DB3E}"/>
              </a:ext>
            </a:extLst>
          </p:cNvPr>
          <p:cNvSpPr>
            <a:spLocks noGrp="1"/>
          </p:cNvSpPr>
          <p:nvPr>
            <p:ph type="title"/>
          </p:nvPr>
        </p:nvSpPr>
        <p:spPr/>
        <p:txBody>
          <a:bodyPr/>
          <a:lstStyle/>
          <a:p>
            <a:r>
              <a:rPr lang="en-US" dirty="0"/>
              <a:t>Read-Once Branching Program Examples</a:t>
            </a:r>
          </a:p>
        </p:txBody>
      </p:sp>
      <p:pic>
        <p:nvPicPr>
          <p:cNvPr id="5" name="Content Placeholder 4">
            <a:extLst>
              <a:ext uri="{FF2B5EF4-FFF2-40B4-BE49-F238E27FC236}">
                <a16:creationId xmlns:a16="http://schemas.microsoft.com/office/drawing/2014/main" id="{5A474248-36E0-5A44-39CA-66605F1B2E8B}"/>
              </a:ext>
            </a:extLst>
          </p:cNvPr>
          <p:cNvPicPr>
            <a:picLocks noGrp="1" noChangeAspect="1"/>
          </p:cNvPicPr>
          <p:nvPr>
            <p:ph idx="1"/>
          </p:nvPr>
        </p:nvPicPr>
        <p:blipFill>
          <a:blip r:embed="rId2"/>
          <a:stretch>
            <a:fillRect/>
          </a:stretch>
        </p:blipFill>
        <p:spPr>
          <a:xfrm>
            <a:off x="3043045" y="1690688"/>
            <a:ext cx="6105909" cy="4035394"/>
          </a:xfrm>
        </p:spPr>
      </p:pic>
    </p:spTree>
    <p:extLst>
      <p:ext uri="{BB962C8B-B14F-4D97-AF65-F5344CB8AC3E}">
        <p14:creationId xmlns:p14="http://schemas.microsoft.com/office/powerpoint/2010/main" val="218272295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034D7A-8E01-9214-5707-A66162CFA798}"/>
              </a:ext>
            </a:extLst>
          </p:cNvPr>
          <p:cNvSpPr>
            <a:spLocks noGrp="1"/>
          </p:cNvSpPr>
          <p:nvPr>
            <p:ph type="title"/>
          </p:nvPr>
        </p:nvSpPr>
        <p:spPr/>
        <p:txBody>
          <a:bodyPr/>
          <a:lstStyle/>
          <a:p>
            <a:r>
              <a:rPr lang="en-US" dirty="0"/>
              <a:t>EQ</a:t>
            </a:r>
            <a:r>
              <a:rPr lang="en-US" baseline="-25000" dirty="0"/>
              <a:t>ROBP</a:t>
            </a:r>
            <a:r>
              <a:rPr lang="en-US" dirty="0"/>
              <a:t> (briefly)</a:t>
            </a:r>
          </a:p>
        </p:txBody>
      </p:sp>
      <p:sp>
        <p:nvSpPr>
          <p:cNvPr id="3" name="Content Placeholder 2">
            <a:extLst>
              <a:ext uri="{FF2B5EF4-FFF2-40B4-BE49-F238E27FC236}">
                <a16:creationId xmlns:a16="http://schemas.microsoft.com/office/drawing/2014/main" id="{C8DB31B3-2E13-2A96-F90D-782D30305783}"/>
              </a:ext>
            </a:extLst>
          </p:cNvPr>
          <p:cNvSpPr>
            <a:spLocks noGrp="1"/>
          </p:cNvSpPr>
          <p:nvPr>
            <p:ph idx="1"/>
          </p:nvPr>
        </p:nvSpPr>
        <p:spPr/>
        <p:txBody>
          <a:bodyPr>
            <a:normAutofit fontScale="92500" lnSpcReduction="20000"/>
          </a:bodyPr>
          <a:lstStyle/>
          <a:p>
            <a:r>
              <a:rPr lang="en-US" dirty="0"/>
              <a:t>The textbook points out that determining if two general branching programs are equivalent is </a:t>
            </a:r>
            <a:r>
              <a:rPr lang="en-US" dirty="0">
                <a:latin typeface="Cambria Math" panose="02040503050406030204" pitchFamily="18" charset="0"/>
                <a:ea typeface="Cambria Math" panose="02040503050406030204" pitchFamily="18" charset="0"/>
              </a:rPr>
              <a:t>coNP</a:t>
            </a:r>
            <a:r>
              <a:rPr lang="en-US" dirty="0"/>
              <a:t>-complete</a:t>
            </a:r>
          </a:p>
          <a:p>
            <a:r>
              <a:rPr lang="en-US" dirty="0"/>
              <a:t>However, if we limit the task to read-once branching programs, there is a polynomial time probabilistic algorithm for achieving this</a:t>
            </a:r>
          </a:p>
          <a:p>
            <a:r>
              <a:rPr lang="en-US" dirty="0"/>
              <a:t>Consider the language: </a:t>
            </a:r>
            <a:r>
              <a:rPr lang="en-US" dirty="0">
                <a:latin typeface="Cambria Math" panose="02040503050406030204" pitchFamily="18" charset="0"/>
                <a:ea typeface="Cambria Math" panose="02040503050406030204" pitchFamily="18" charset="0"/>
              </a:rPr>
              <a:t>EQ</a:t>
            </a:r>
            <a:r>
              <a:rPr lang="en-US" baseline="-25000" dirty="0">
                <a:latin typeface="Cambria Math" panose="02040503050406030204" pitchFamily="18" charset="0"/>
                <a:ea typeface="Cambria Math" panose="02040503050406030204" pitchFamily="18" charset="0"/>
              </a:rPr>
              <a:t>ROBP</a:t>
            </a:r>
            <a:r>
              <a:rPr lang="en-US" dirty="0">
                <a:latin typeface="Cambria Math" panose="02040503050406030204" pitchFamily="18" charset="0"/>
                <a:ea typeface="Cambria Math" panose="02040503050406030204" pitchFamily="18" charset="0"/>
              </a:rPr>
              <a:t> = {&lt;B</a:t>
            </a:r>
            <a:r>
              <a:rPr lang="en-US" baseline="-25000" dirty="0">
                <a:latin typeface="Cambria Math" panose="02040503050406030204" pitchFamily="18" charset="0"/>
                <a:ea typeface="Cambria Math" panose="02040503050406030204" pitchFamily="18" charset="0"/>
              </a:rPr>
              <a:t>1</a:t>
            </a:r>
            <a:r>
              <a:rPr lang="en-US" dirty="0">
                <a:latin typeface="Cambria Math" panose="02040503050406030204" pitchFamily="18" charset="0"/>
                <a:ea typeface="Cambria Math" panose="02040503050406030204" pitchFamily="18" charset="0"/>
              </a:rPr>
              <a:t>, B</a:t>
            </a:r>
            <a:r>
              <a:rPr lang="en-US" baseline="-25000" dirty="0">
                <a:latin typeface="Cambria Math" panose="02040503050406030204" pitchFamily="18" charset="0"/>
                <a:ea typeface="Cambria Math" panose="02040503050406030204" pitchFamily="18" charset="0"/>
              </a:rPr>
              <a:t>2</a:t>
            </a:r>
            <a:r>
              <a:rPr lang="en-US" dirty="0">
                <a:latin typeface="Cambria Math" panose="02040503050406030204" pitchFamily="18" charset="0"/>
                <a:ea typeface="Cambria Math" panose="02040503050406030204" pitchFamily="18" charset="0"/>
              </a:rPr>
              <a:t>&gt; | B</a:t>
            </a:r>
            <a:r>
              <a:rPr lang="en-US" baseline="-25000" dirty="0">
                <a:latin typeface="Cambria Math" panose="02040503050406030204" pitchFamily="18" charset="0"/>
                <a:ea typeface="Cambria Math" panose="02040503050406030204" pitchFamily="18" charset="0"/>
              </a:rPr>
              <a:t>1</a:t>
            </a:r>
            <a:r>
              <a:rPr lang="en-US" dirty="0"/>
              <a:t> and </a:t>
            </a:r>
            <a:r>
              <a:rPr lang="en-US" dirty="0">
                <a:latin typeface="Cambria Math" panose="02040503050406030204" pitchFamily="18" charset="0"/>
                <a:ea typeface="Cambria Math" panose="02040503050406030204" pitchFamily="18" charset="0"/>
              </a:rPr>
              <a:t>B</a:t>
            </a:r>
            <a:r>
              <a:rPr lang="en-US" baseline="-25000" dirty="0">
                <a:latin typeface="Cambria Math" panose="02040503050406030204" pitchFamily="18" charset="0"/>
                <a:ea typeface="Cambria Math" panose="02040503050406030204" pitchFamily="18" charset="0"/>
              </a:rPr>
              <a:t>2</a:t>
            </a:r>
            <a:r>
              <a:rPr lang="en-US" dirty="0"/>
              <a:t> are equivalent read-once branching programs}</a:t>
            </a:r>
          </a:p>
          <a:p>
            <a:r>
              <a:rPr lang="en-US" dirty="0"/>
              <a:t>Theorem 10.13 states: "</a:t>
            </a:r>
            <a:r>
              <a:rPr lang="en-US" dirty="0">
                <a:latin typeface="Cambria Math" panose="02040503050406030204" pitchFamily="18" charset="0"/>
                <a:ea typeface="Cambria Math" panose="02040503050406030204" pitchFamily="18" charset="0"/>
              </a:rPr>
              <a:t>EQ</a:t>
            </a:r>
            <a:r>
              <a:rPr lang="en-US" baseline="-25000" dirty="0">
                <a:latin typeface="Cambria Math" panose="02040503050406030204" pitchFamily="18" charset="0"/>
                <a:ea typeface="Cambria Math" panose="02040503050406030204" pitchFamily="18" charset="0"/>
              </a:rPr>
              <a:t>ROBP</a:t>
            </a:r>
            <a:r>
              <a:rPr lang="en-US" dirty="0"/>
              <a:t> is in </a:t>
            </a:r>
            <a:r>
              <a:rPr lang="en-US" dirty="0">
                <a:latin typeface="Cambria Math" panose="02040503050406030204" pitchFamily="18" charset="0"/>
                <a:ea typeface="Cambria Math" panose="02040503050406030204" pitchFamily="18" charset="0"/>
              </a:rPr>
              <a:t>BPP</a:t>
            </a:r>
            <a:r>
              <a:rPr lang="en-US" dirty="0"/>
              <a:t>."</a:t>
            </a:r>
          </a:p>
          <a:p>
            <a:r>
              <a:rPr lang="en-US" dirty="0"/>
              <a:t>We are not going to cover the probabilistic algorithm or the proof of its error probability (the details are in the book)</a:t>
            </a:r>
          </a:p>
          <a:p>
            <a:r>
              <a:rPr lang="en-US" dirty="0"/>
              <a:t>What is interesting here is that </a:t>
            </a:r>
            <a:r>
              <a:rPr lang="en-US" dirty="0">
                <a:latin typeface="Cambria Math" panose="02040503050406030204" pitchFamily="18" charset="0"/>
                <a:ea typeface="Cambria Math" panose="02040503050406030204" pitchFamily="18" charset="0"/>
              </a:rPr>
              <a:t>EQ</a:t>
            </a:r>
            <a:r>
              <a:rPr lang="en-US" baseline="-25000" dirty="0">
                <a:latin typeface="Cambria Math" panose="02040503050406030204" pitchFamily="18" charset="0"/>
                <a:ea typeface="Cambria Math" panose="02040503050406030204" pitchFamily="18" charset="0"/>
              </a:rPr>
              <a:t>ROBP</a:t>
            </a:r>
            <a:r>
              <a:rPr lang="en-US" dirty="0"/>
              <a:t> is not known to be in </a:t>
            </a:r>
            <a:r>
              <a:rPr lang="en-US" dirty="0">
                <a:latin typeface="Cambria Math" panose="02040503050406030204" pitchFamily="18" charset="0"/>
                <a:ea typeface="Cambria Math" panose="02040503050406030204" pitchFamily="18" charset="0"/>
              </a:rPr>
              <a:t>P</a:t>
            </a:r>
          </a:p>
          <a:p>
            <a:pPr lvl="1"/>
            <a:r>
              <a:rPr lang="en-US" dirty="0"/>
              <a:t>Of course, that doesn't mean that </a:t>
            </a:r>
            <a:r>
              <a:rPr lang="en-US" dirty="0">
                <a:latin typeface="Cambria Math" panose="02040503050406030204" pitchFamily="18" charset="0"/>
                <a:ea typeface="Cambria Math" panose="02040503050406030204" pitchFamily="18" charset="0"/>
              </a:rPr>
              <a:t>EQ</a:t>
            </a:r>
            <a:r>
              <a:rPr lang="en-US" baseline="-25000" dirty="0">
                <a:latin typeface="Cambria Math" panose="02040503050406030204" pitchFamily="18" charset="0"/>
                <a:ea typeface="Cambria Math" panose="02040503050406030204" pitchFamily="18" charset="0"/>
              </a:rPr>
              <a:t>ROBP</a:t>
            </a:r>
            <a:r>
              <a:rPr lang="en-US" dirty="0"/>
              <a:t> is not in </a:t>
            </a:r>
            <a:r>
              <a:rPr lang="en-US" dirty="0">
                <a:latin typeface="Cambria Math" panose="02040503050406030204" pitchFamily="18" charset="0"/>
                <a:ea typeface="Cambria Math" panose="02040503050406030204" pitchFamily="18" charset="0"/>
              </a:rPr>
              <a:t>P</a:t>
            </a:r>
          </a:p>
          <a:p>
            <a:pPr lvl="1"/>
            <a:r>
              <a:rPr lang="en-US" dirty="0"/>
              <a:t>Recall that a polynomial time probabilistic algorithm was known for primality testing decades before the problem was known to be in </a:t>
            </a:r>
            <a:r>
              <a:rPr lang="en-US" dirty="0">
                <a:latin typeface="Cambria Math" panose="02040503050406030204" pitchFamily="18" charset="0"/>
                <a:ea typeface="Cambria Math" panose="02040503050406030204" pitchFamily="18" charset="0"/>
              </a:rPr>
              <a:t>P</a:t>
            </a:r>
          </a:p>
          <a:p>
            <a:endParaRPr lang="en-US" dirty="0"/>
          </a:p>
        </p:txBody>
      </p:sp>
    </p:spTree>
    <p:extLst>
      <p:ext uri="{BB962C8B-B14F-4D97-AF65-F5344CB8AC3E}">
        <p14:creationId xmlns:p14="http://schemas.microsoft.com/office/powerpoint/2010/main" val="80176405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D6F30D-29FD-848C-4B98-75038602018E}"/>
              </a:ext>
            </a:extLst>
          </p:cNvPr>
          <p:cNvSpPr>
            <a:spLocks noGrp="1"/>
          </p:cNvSpPr>
          <p:nvPr>
            <p:ph type="title"/>
          </p:nvPr>
        </p:nvSpPr>
        <p:spPr/>
        <p:txBody>
          <a:bodyPr/>
          <a:lstStyle/>
          <a:p>
            <a:r>
              <a:rPr lang="en-US" dirty="0"/>
              <a:t>Relations of BPP to Other Complexity Classes</a:t>
            </a:r>
          </a:p>
        </p:txBody>
      </p:sp>
      <p:sp>
        <p:nvSpPr>
          <p:cNvPr id="3" name="Content Placeholder 2">
            <a:extLst>
              <a:ext uri="{FF2B5EF4-FFF2-40B4-BE49-F238E27FC236}">
                <a16:creationId xmlns:a16="http://schemas.microsoft.com/office/drawing/2014/main" id="{A47AA799-7E23-A445-4F80-A22F4B030CA9}"/>
              </a:ext>
            </a:extLst>
          </p:cNvPr>
          <p:cNvSpPr>
            <a:spLocks noGrp="1"/>
          </p:cNvSpPr>
          <p:nvPr>
            <p:ph idx="1"/>
          </p:nvPr>
        </p:nvSpPr>
        <p:spPr/>
        <p:txBody>
          <a:bodyPr>
            <a:normAutofit fontScale="70000" lnSpcReduction="20000"/>
          </a:bodyPr>
          <a:lstStyle/>
          <a:p>
            <a:r>
              <a:rPr lang="en-US" dirty="0"/>
              <a:t>Most of the information on this slide is based on other sources</a:t>
            </a:r>
          </a:p>
          <a:p>
            <a:r>
              <a:rPr lang="en-US" dirty="0"/>
              <a:t>Clearly, </a:t>
            </a:r>
            <a:r>
              <a:rPr lang="en-US" dirty="0">
                <a:latin typeface="Cambria Math" panose="02040503050406030204" pitchFamily="18" charset="0"/>
                <a:ea typeface="Cambria Math" panose="02040503050406030204" pitchFamily="18" charset="0"/>
              </a:rPr>
              <a:t>BPP = coBPP</a:t>
            </a:r>
            <a:r>
              <a:rPr lang="en-US" dirty="0"/>
              <a:t> (because the required error probability is the same in both directions)</a:t>
            </a:r>
          </a:p>
          <a:p>
            <a:r>
              <a:rPr lang="en-US" dirty="0"/>
              <a:t>Clearly, </a:t>
            </a:r>
            <a:r>
              <a:rPr lang="en-US" dirty="0">
                <a:latin typeface="Cambria Math" panose="02040503050406030204" pitchFamily="18" charset="0"/>
                <a:ea typeface="Cambria Math" panose="02040503050406030204" pitchFamily="18" charset="0"/>
              </a:rPr>
              <a:t>RP ⊆ BPP</a:t>
            </a:r>
            <a:r>
              <a:rPr lang="en-US" dirty="0"/>
              <a:t> (the definition of </a:t>
            </a:r>
            <a:r>
              <a:rPr lang="en-US" dirty="0">
                <a:latin typeface="Cambria Math" panose="02040503050406030204" pitchFamily="18" charset="0"/>
                <a:ea typeface="Cambria Math" panose="02040503050406030204" pitchFamily="18" charset="0"/>
              </a:rPr>
              <a:t>RP</a:t>
            </a:r>
            <a:r>
              <a:rPr lang="en-US" dirty="0"/>
              <a:t> almost fits the definition of </a:t>
            </a:r>
            <a:r>
              <a:rPr lang="en-US" dirty="0">
                <a:latin typeface="Cambria Math" panose="02040503050406030204" pitchFamily="18" charset="0"/>
                <a:ea typeface="Cambria Math" panose="02040503050406030204" pitchFamily="18" charset="0"/>
              </a:rPr>
              <a:t>BPP</a:t>
            </a:r>
            <a:r>
              <a:rPr lang="en-US" dirty="0"/>
              <a:t> directly, but the algorithm may have to be run twice so that the error probability in one direction is less than ⅓)</a:t>
            </a:r>
          </a:p>
          <a:p>
            <a:r>
              <a:rPr lang="en-US" dirty="0"/>
              <a:t>Clearly, </a:t>
            </a:r>
            <a:r>
              <a:rPr lang="en-US" dirty="0">
                <a:latin typeface="Cambria Math" panose="02040503050406030204" pitchFamily="18" charset="0"/>
                <a:ea typeface="Cambria Math" panose="02040503050406030204" pitchFamily="18" charset="0"/>
              </a:rPr>
              <a:t>P ⊆ BPP</a:t>
            </a:r>
            <a:r>
              <a:rPr lang="en-US" dirty="0"/>
              <a:t>, because languages in </a:t>
            </a:r>
            <a:r>
              <a:rPr lang="en-US" dirty="0">
                <a:latin typeface="Cambria Math" panose="02040503050406030204" pitchFamily="18" charset="0"/>
                <a:ea typeface="Cambria Math" panose="02040503050406030204" pitchFamily="18" charset="0"/>
              </a:rPr>
              <a:t>P</a:t>
            </a:r>
            <a:r>
              <a:rPr lang="en-US" dirty="0"/>
              <a:t> have deciders with error probability 0</a:t>
            </a:r>
          </a:p>
          <a:p>
            <a:r>
              <a:rPr lang="en-US" dirty="0"/>
              <a:t>It is unknown whether </a:t>
            </a:r>
            <a:r>
              <a:rPr lang="en-US" dirty="0">
                <a:latin typeface="Cambria Math" panose="02040503050406030204" pitchFamily="18" charset="0"/>
                <a:ea typeface="Cambria Math" panose="02040503050406030204" pitchFamily="18" charset="0"/>
              </a:rPr>
              <a:t>BPP = P</a:t>
            </a:r>
          </a:p>
          <a:p>
            <a:pPr lvl="1"/>
            <a:r>
              <a:rPr lang="en-US" dirty="0"/>
              <a:t>This is another important unsolved problem in theoretical computer science</a:t>
            </a:r>
          </a:p>
          <a:p>
            <a:pPr lvl="1"/>
            <a:r>
              <a:rPr lang="en-US" dirty="0"/>
              <a:t>We have seen that there exist some languages that are known to be in </a:t>
            </a:r>
            <a:r>
              <a:rPr lang="en-US" dirty="0">
                <a:latin typeface="Cambria Math" panose="02040503050406030204" pitchFamily="18" charset="0"/>
                <a:ea typeface="Cambria Math" panose="02040503050406030204" pitchFamily="18" charset="0"/>
              </a:rPr>
              <a:t>BPP</a:t>
            </a:r>
            <a:r>
              <a:rPr lang="en-US" dirty="0"/>
              <a:t> but are not known to be in </a:t>
            </a:r>
            <a:r>
              <a:rPr lang="en-US" dirty="0">
                <a:latin typeface="Cambria Math" panose="02040503050406030204" pitchFamily="18" charset="0"/>
                <a:ea typeface="Cambria Math" panose="02040503050406030204" pitchFamily="18" charset="0"/>
              </a:rPr>
              <a:t>P</a:t>
            </a:r>
          </a:p>
          <a:p>
            <a:pPr lvl="1"/>
            <a:r>
              <a:rPr lang="en-US" dirty="0"/>
              <a:t>However, none of these languages have been proven to not be in </a:t>
            </a:r>
            <a:r>
              <a:rPr lang="en-US" dirty="0">
                <a:latin typeface="Cambria Math" panose="02040503050406030204" pitchFamily="18" charset="0"/>
                <a:ea typeface="Cambria Math" panose="02040503050406030204" pitchFamily="18" charset="0"/>
              </a:rPr>
              <a:t>P</a:t>
            </a:r>
          </a:p>
          <a:p>
            <a:pPr lvl="1"/>
            <a:r>
              <a:rPr lang="en-US" dirty="0"/>
              <a:t>Other sources mention that it has been conjectured that </a:t>
            </a:r>
            <a:r>
              <a:rPr lang="en-US" dirty="0">
                <a:latin typeface="Cambria Math" panose="02040503050406030204" pitchFamily="18" charset="0"/>
                <a:ea typeface="Cambria Math" panose="02040503050406030204" pitchFamily="18" charset="0"/>
              </a:rPr>
              <a:t>BPP = P</a:t>
            </a:r>
            <a:r>
              <a:rPr lang="en-US" dirty="0"/>
              <a:t>, but this has not been proven (the Arora and Barak book says that "today most researchers believe that </a:t>
            </a:r>
            <a:r>
              <a:rPr lang="en-US" dirty="0">
                <a:latin typeface="Cambria Math" panose="02040503050406030204" pitchFamily="18" charset="0"/>
                <a:ea typeface="Cambria Math" panose="02040503050406030204" pitchFamily="18" charset="0"/>
              </a:rPr>
              <a:t>BPP = P</a:t>
            </a:r>
            <a:r>
              <a:rPr lang="en-US" dirty="0"/>
              <a:t>")</a:t>
            </a:r>
          </a:p>
          <a:p>
            <a:pPr lvl="1"/>
            <a:r>
              <a:rPr lang="en-US" dirty="0"/>
              <a:t>Even if </a:t>
            </a:r>
            <a:r>
              <a:rPr lang="en-US" dirty="0">
                <a:latin typeface="Cambria Math" panose="02040503050406030204" pitchFamily="18" charset="0"/>
                <a:ea typeface="Cambria Math" panose="02040503050406030204" pitchFamily="18" charset="0"/>
              </a:rPr>
              <a:t>BPP = P</a:t>
            </a:r>
            <a:r>
              <a:rPr lang="en-US" dirty="0"/>
              <a:t>, the probabilistic algorithms for some problems may be simpler and more efficient in practice</a:t>
            </a:r>
          </a:p>
          <a:p>
            <a:r>
              <a:rPr lang="en-US" dirty="0"/>
              <a:t>The relation between </a:t>
            </a:r>
            <a:r>
              <a:rPr lang="en-US" dirty="0">
                <a:latin typeface="Cambria Math" panose="02040503050406030204" pitchFamily="18" charset="0"/>
                <a:ea typeface="Cambria Math" panose="02040503050406030204" pitchFamily="18" charset="0"/>
              </a:rPr>
              <a:t>BPP</a:t>
            </a:r>
            <a:r>
              <a:rPr lang="en-US" dirty="0"/>
              <a:t> and </a:t>
            </a:r>
            <a:r>
              <a:rPr lang="en-US" dirty="0">
                <a:latin typeface="Cambria Math" panose="02040503050406030204" pitchFamily="18" charset="0"/>
                <a:ea typeface="Cambria Math" panose="02040503050406030204" pitchFamily="18" charset="0"/>
              </a:rPr>
              <a:t>NP</a:t>
            </a:r>
            <a:r>
              <a:rPr lang="en-US" dirty="0"/>
              <a:t> is not known</a:t>
            </a:r>
          </a:p>
          <a:p>
            <a:pPr lvl="1"/>
            <a:r>
              <a:rPr lang="en-US" dirty="0"/>
              <a:t>It is possible that </a:t>
            </a:r>
            <a:r>
              <a:rPr lang="en-US" dirty="0">
                <a:latin typeface="Cambria Math" panose="02040503050406030204" pitchFamily="18" charset="0"/>
                <a:ea typeface="Cambria Math" panose="02040503050406030204" pitchFamily="18" charset="0"/>
              </a:rPr>
              <a:t>BPP ⊆ NP</a:t>
            </a:r>
            <a:r>
              <a:rPr lang="en-US" dirty="0"/>
              <a:t>, that </a:t>
            </a:r>
            <a:r>
              <a:rPr lang="en-US" dirty="0">
                <a:latin typeface="Cambria Math" panose="02040503050406030204" pitchFamily="18" charset="0"/>
                <a:ea typeface="Cambria Math" panose="02040503050406030204" pitchFamily="18" charset="0"/>
              </a:rPr>
              <a:t>NP ⊆ BPP</a:t>
            </a:r>
            <a:r>
              <a:rPr lang="en-US" dirty="0"/>
              <a:t>, or neither</a:t>
            </a:r>
          </a:p>
          <a:p>
            <a:pPr lvl="1"/>
            <a:r>
              <a:rPr lang="en-US" dirty="0"/>
              <a:t>Computer scientists consider it unlikely that </a:t>
            </a:r>
            <a:r>
              <a:rPr lang="en-US" dirty="0">
                <a:latin typeface="Cambria Math" panose="02040503050406030204" pitchFamily="18" charset="0"/>
                <a:ea typeface="Cambria Math" panose="02040503050406030204" pitchFamily="18" charset="0"/>
              </a:rPr>
              <a:t>NP ⊆ BPP</a:t>
            </a:r>
            <a:r>
              <a:rPr lang="en-US" dirty="0"/>
              <a:t>, because this would mean that there are efficient probabilistic algorithms for all </a:t>
            </a:r>
            <a:r>
              <a:rPr lang="en-US" dirty="0">
                <a:latin typeface="Cambria Math" panose="02040503050406030204" pitchFamily="18" charset="0"/>
                <a:ea typeface="Cambria Math" panose="02040503050406030204" pitchFamily="18" charset="0"/>
              </a:rPr>
              <a:t>NP</a:t>
            </a:r>
            <a:r>
              <a:rPr lang="en-US" dirty="0"/>
              <a:t>-complete problems (albeit with non-zero, but very low, error probability)</a:t>
            </a:r>
          </a:p>
          <a:p>
            <a:endParaRPr lang="en-US" dirty="0"/>
          </a:p>
        </p:txBody>
      </p:sp>
    </p:spTree>
    <p:extLst>
      <p:ext uri="{BB962C8B-B14F-4D97-AF65-F5344CB8AC3E}">
        <p14:creationId xmlns:p14="http://schemas.microsoft.com/office/powerpoint/2010/main" val="65093486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41C2F7-9FDB-1106-CB20-8E5C29D2C084}"/>
              </a:ext>
            </a:extLst>
          </p:cNvPr>
          <p:cNvSpPr>
            <a:spLocks noGrp="1"/>
          </p:cNvSpPr>
          <p:nvPr>
            <p:ph type="title"/>
          </p:nvPr>
        </p:nvSpPr>
        <p:spPr/>
        <p:txBody>
          <a:bodyPr/>
          <a:lstStyle/>
          <a:p>
            <a:r>
              <a:rPr lang="en-US" dirty="0"/>
              <a:t>Pseudorandomness</a:t>
            </a:r>
          </a:p>
        </p:txBody>
      </p:sp>
      <p:sp>
        <p:nvSpPr>
          <p:cNvPr id="3" name="Content Placeholder 2">
            <a:extLst>
              <a:ext uri="{FF2B5EF4-FFF2-40B4-BE49-F238E27FC236}">
                <a16:creationId xmlns:a16="http://schemas.microsoft.com/office/drawing/2014/main" id="{6193B89A-8241-267B-9A18-31487143CDCC}"/>
              </a:ext>
            </a:extLst>
          </p:cNvPr>
          <p:cNvSpPr>
            <a:spLocks noGrp="1"/>
          </p:cNvSpPr>
          <p:nvPr>
            <p:ph idx="1"/>
          </p:nvPr>
        </p:nvSpPr>
        <p:spPr/>
        <p:txBody>
          <a:bodyPr>
            <a:normAutofit fontScale="77500" lnSpcReduction="20000"/>
          </a:bodyPr>
          <a:lstStyle/>
          <a:p>
            <a:r>
              <a:rPr lang="en-US" dirty="0"/>
              <a:t>At the end of the section, the textbook briefly discusses an important point related to probabilistic algorithms</a:t>
            </a:r>
          </a:p>
          <a:p>
            <a:r>
              <a:rPr lang="en-US" dirty="0"/>
              <a:t>Book: "True randomness may be difficult (or impossible) to obtain, so it is usually simulated with </a:t>
            </a:r>
            <a:r>
              <a:rPr lang="en-US" b="1" dirty="0"/>
              <a:t>pseudorandom</a:t>
            </a:r>
            <a:r>
              <a:rPr lang="en-US" dirty="0"/>
              <a:t> generators"</a:t>
            </a:r>
          </a:p>
          <a:p>
            <a:pPr lvl="1"/>
            <a:r>
              <a:rPr lang="en-US" dirty="0"/>
              <a:t>We know from DSA II that modern computers (and, more generally, Turing machines) are incapable of true randomness</a:t>
            </a:r>
          </a:p>
          <a:p>
            <a:pPr lvl="1"/>
            <a:r>
              <a:rPr lang="en-US" dirty="0"/>
              <a:t>Pseudorandom generators can generate values that may have many desirable properties of random numbers, but they are generated using deterministic algorithms</a:t>
            </a:r>
          </a:p>
          <a:p>
            <a:pPr lvl="1"/>
            <a:r>
              <a:rPr lang="en-US" dirty="0"/>
              <a:t>Whether or not this is good enough to ensure properties of probabilistic algorithms is not obvious</a:t>
            </a:r>
          </a:p>
          <a:p>
            <a:r>
              <a:rPr lang="en-US" dirty="0"/>
              <a:t>Book: "Algorithms that are designed to use randomness may work equally well with these pseudorandom generators, but proving that they do is generally more difficult"</a:t>
            </a:r>
          </a:p>
          <a:p>
            <a:r>
              <a:rPr lang="en-US" dirty="0"/>
              <a:t>Furthermore, "sometimes probabilistic algorithms may not work well with certain pseudorandom generators"</a:t>
            </a:r>
          </a:p>
          <a:p>
            <a:r>
              <a:rPr lang="en-US" dirty="0"/>
              <a:t>The Papadimitriou book and the Arora and Barak book discuss this issue in considerably more detail, but I have not read through all that material</a:t>
            </a:r>
          </a:p>
          <a:p>
            <a:endParaRPr lang="en-US" dirty="0"/>
          </a:p>
        </p:txBody>
      </p:sp>
    </p:spTree>
    <p:extLst>
      <p:ext uri="{BB962C8B-B14F-4D97-AF65-F5344CB8AC3E}">
        <p14:creationId xmlns:p14="http://schemas.microsoft.com/office/powerpoint/2010/main" val="324910128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3219</TotalTime>
  <Words>3161</Words>
  <Application>Microsoft Office PowerPoint</Application>
  <PresentationFormat>Widescreen</PresentationFormat>
  <Paragraphs>162</Paragraphs>
  <Slides>17</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17</vt:i4>
      </vt:variant>
    </vt:vector>
  </HeadingPairs>
  <TitlesOfParts>
    <vt:vector size="22" baseType="lpstr">
      <vt:lpstr>Arial</vt:lpstr>
      <vt:lpstr>Calibri</vt:lpstr>
      <vt:lpstr>Calibri Light</vt:lpstr>
      <vt:lpstr>Cambria Math</vt:lpstr>
      <vt:lpstr>Office Theme</vt:lpstr>
      <vt:lpstr>ECE461: Theoretical CS</vt:lpstr>
      <vt:lpstr>Brief Recap</vt:lpstr>
      <vt:lpstr>Probabilistic Turing Machines</vt:lpstr>
      <vt:lpstr>Probabilistic Turing Machine Definition</vt:lpstr>
      <vt:lpstr>Error Probability</vt:lpstr>
      <vt:lpstr>BPP</vt:lpstr>
      <vt:lpstr>The Amplification Lemma</vt:lpstr>
      <vt:lpstr>Probabilistic Primality Testing (part 1)</vt:lpstr>
      <vt:lpstr>Probabilistic Primality Testing (part 2)</vt:lpstr>
      <vt:lpstr>Probabilistic Primality Testing (part 3)</vt:lpstr>
      <vt:lpstr>Probabilistic Primality Testing (part 4)</vt:lpstr>
      <vt:lpstr>RP</vt:lpstr>
      <vt:lpstr>Read-Once Branching Programs</vt:lpstr>
      <vt:lpstr>Read-Once Branching Program Examples</vt:lpstr>
      <vt:lpstr>EQROBP (briefly)</vt:lpstr>
      <vt:lpstr>Relations of BPP to Other Complexity Classes</vt:lpstr>
      <vt:lpstr>Pseudorandomness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ECE461: Theoretical CS</dc:title>
  <dc:creator>Carl Sable</dc:creator>
  <cp:lastModifiedBy>Carl Sable</cp:lastModifiedBy>
  <cp:revision>30</cp:revision>
  <dcterms:created xsi:type="dcterms:W3CDTF">2022-05-04T17:08:11Z</dcterms:created>
  <dcterms:modified xsi:type="dcterms:W3CDTF">2022-05-10T14:42:53Z</dcterms:modified>
</cp:coreProperties>
</file>