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6" r:id="rId10"/>
    <p:sldId id="264" r:id="rId11"/>
    <p:sldId id="265" r:id="rId12"/>
    <p:sldId id="267" r:id="rId13"/>
    <p:sldId id="269" r:id="rId14"/>
    <p:sldId id="268"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AFFE8-66C0-4104-9C19-5EB36E60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35F9B1-EF84-4677-8FA3-A9F8EC1E52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39902-354E-4164-8369-3DED58FD183F}"/>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5" name="Footer Placeholder 4">
            <a:extLst>
              <a:ext uri="{FF2B5EF4-FFF2-40B4-BE49-F238E27FC236}">
                <a16:creationId xmlns:a16="http://schemas.microsoft.com/office/drawing/2014/main" id="{A1C190E7-862E-4F83-B021-50ED27DF36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33C64-A528-405C-9521-32984AAED84B}"/>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4192976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77D8-47AE-4E64-AAA9-013719380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39105D-7CEF-4694-B364-98430BAEC8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D3B14-392A-481D-A2B8-19F0529DB2AB}"/>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5" name="Footer Placeholder 4">
            <a:extLst>
              <a:ext uri="{FF2B5EF4-FFF2-40B4-BE49-F238E27FC236}">
                <a16:creationId xmlns:a16="http://schemas.microsoft.com/office/drawing/2014/main" id="{1152EC52-4126-49FF-B5E2-E1C7B9285B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97DD5-8350-4ADE-A74F-D7C64AA16F33}"/>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846837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53048-6AEC-4A0C-97D6-6D458F4B60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E7EAF6-EF6E-4F0E-8F48-C48B63ABAD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F67916-EBD4-41C4-8036-63474F3C982E}"/>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5" name="Footer Placeholder 4">
            <a:extLst>
              <a:ext uri="{FF2B5EF4-FFF2-40B4-BE49-F238E27FC236}">
                <a16:creationId xmlns:a16="http://schemas.microsoft.com/office/drawing/2014/main" id="{80DA572D-FB31-4F3B-AC63-75E4FDDF2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BD74C2-5D58-4EF2-8039-7144E12BE743}"/>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1956428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E287-BD61-48A8-B08E-F70F71F686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F912E-8C89-4855-9970-4DAD8BB36D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7447AC-DA28-4DA1-AB32-7E04A81780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21D0AB-0008-475B-A92B-72209A50FBB0}"/>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6" name="Footer Placeholder 5">
            <a:extLst>
              <a:ext uri="{FF2B5EF4-FFF2-40B4-BE49-F238E27FC236}">
                <a16:creationId xmlns:a16="http://schemas.microsoft.com/office/drawing/2014/main" id="{25937345-7364-42C1-80F7-151FFDC7D3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AD3F6A-3B86-46C7-AA97-B8820D7CED7F}"/>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362698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9D7A1-A3BF-49BD-AFEF-06E24E3E72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83EF2F-9498-46C6-BF56-551C095168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270913-D16C-4C24-81F4-2358E42C25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E7E5AB-BA25-4693-9ED1-008B7D6A0B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C3938C-9A15-45D9-85E7-2BD2CA1165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96C6F1-8BE1-4E3A-9837-5A31A9BC631E}"/>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8" name="Footer Placeholder 7">
            <a:extLst>
              <a:ext uri="{FF2B5EF4-FFF2-40B4-BE49-F238E27FC236}">
                <a16:creationId xmlns:a16="http://schemas.microsoft.com/office/drawing/2014/main" id="{3529A189-4AF6-4027-A05B-A4EC6E363F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65B078-4468-48ED-AF76-C9B6868332E0}"/>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355965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7907E-5952-44F0-BB2C-41BDEBC4F4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A65344-313B-453D-8228-E458D91ACB28}"/>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4" name="Footer Placeholder 3">
            <a:extLst>
              <a:ext uri="{FF2B5EF4-FFF2-40B4-BE49-F238E27FC236}">
                <a16:creationId xmlns:a16="http://schemas.microsoft.com/office/drawing/2014/main" id="{3C7B28F8-97AC-49FD-9FC8-06209E908F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30DE34-FBF7-4CAE-BCDB-4C7311E9D8B1}"/>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1112662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966DD-564C-41A1-9A1A-93310E61C43B}"/>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3" name="Footer Placeholder 2">
            <a:extLst>
              <a:ext uri="{FF2B5EF4-FFF2-40B4-BE49-F238E27FC236}">
                <a16:creationId xmlns:a16="http://schemas.microsoft.com/office/drawing/2014/main" id="{C76824EC-1DAF-4DDC-9088-26479C3669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E3F633-FC69-4992-83F2-B616A68236CC}"/>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249557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190C1-2FC8-4F05-919D-536E508B99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0B17E9-3FB7-44F9-A262-188296D2D7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AAF15D-7831-4991-B29A-8CDF48FA6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CA48E-613F-4A37-A022-1FB06B218B03}"/>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6" name="Footer Placeholder 5">
            <a:extLst>
              <a:ext uri="{FF2B5EF4-FFF2-40B4-BE49-F238E27FC236}">
                <a16:creationId xmlns:a16="http://schemas.microsoft.com/office/drawing/2014/main" id="{70E5DF30-F283-4417-AFAB-5342FF3A3A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1134D-95EC-434D-92B6-2980E49ED643}"/>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2864848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C5B0-994E-4548-A1B3-15C1BB17DA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55DF94-5C55-4D98-81D9-9FFF7BC1F9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6B24B9-2280-4316-92DA-42EB6580E6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D576E7-BFD1-4DF7-9D72-C69FF3531CEA}"/>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6" name="Footer Placeholder 5">
            <a:extLst>
              <a:ext uri="{FF2B5EF4-FFF2-40B4-BE49-F238E27FC236}">
                <a16:creationId xmlns:a16="http://schemas.microsoft.com/office/drawing/2014/main" id="{7CCEB7CB-9FB3-4BEF-89B8-83975692D2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125C3D-FA9C-4A25-9A6F-C990F94DB0A4}"/>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874929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B4CB1-EC5B-42AF-8891-7ECB8550A3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588BED-4C8A-4900-8ACF-C7DA9BFFDE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0B37D9-C03D-4D0C-AA25-CC30FDF443A5}"/>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5" name="Footer Placeholder 4">
            <a:extLst>
              <a:ext uri="{FF2B5EF4-FFF2-40B4-BE49-F238E27FC236}">
                <a16:creationId xmlns:a16="http://schemas.microsoft.com/office/drawing/2014/main" id="{4F0DE12B-F72D-465A-8B91-1691A55DF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4782AB-77D8-4876-85C6-A0CE67C5C959}"/>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1456446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FBE1C8-C5D7-4BE7-9D08-7851F66833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4433CC-E874-4E27-B403-010527723D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E9D14-2F9B-4B3E-90B4-81FF9B7B2213}"/>
              </a:ext>
            </a:extLst>
          </p:cNvPr>
          <p:cNvSpPr>
            <a:spLocks noGrp="1"/>
          </p:cNvSpPr>
          <p:nvPr>
            <p:ph type="dt" sz="half" idx="10"/>
          </p:nvPr>
        </p:nvSpPr>
        <p:spPr/>
        <p:txBody>
          <a:bodyPr/>
          <a:lstStyle/>
          <a:p>
            <a:fld id="{30A7A472-4C6E-46CC-959D-3AD568FDD3F6}" type="datetimeFigureOut">
              <a:rPr lang="en-US" smtClean="0"/>
              <a:t>2/1/2022</a:t>
            </a:fld>
            <a:endParaRPr lang="en-US"/>
          </a:p>
        </p:txBody>
      </p:sp>
      <p:sp>
        <p:nvSpPr>
          <p:cNvPr id="5" name="Footer Placeholder 4">
            <a:extLst>
              <a:ext uri="{FF2B5EF4-FFF2-40B4-BE49-F238E27FC236}">
                <a16:creationId xmlns:a16="http://schemas.microsoft.com/office/drawing/2014/main" id="{1FB1D170-A877-447D-9B00-649D62FF6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C4746-1F73-4228-8BC2-66BF784B9587}"/>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568772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B19F24-7460-480F-B2C1-F0475A4F34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9B023B-9A72-4416-8FDD-2494573146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2818D1-5066-4A6F-BDBE-3DA01CF6A6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A7A472-4C6E-46CC-959D-3AD568FDD3F6}" type="datetimeFigureOut">
              <a:rPr lang="en-US" smtClean="0"/>
              <a:t>2/1/2022</a:t>
            </a:fld>
            <a:endParaRPr lang="en-US"/>
          </a:p>
        </p:txBody>
      </p:sp>
      <p:sp>
        <p:nvSpPr>
          <p:cNvPr id="5" name="Footer Placeholder 4">
            <a:extLst>
              <a:ext uri="{FF2B5EF4-FFF2-40B4-BE49-F238E27FC236}">
                <a16:creationId xmlns:a16="http://schemas.microsoft.com/office/drawing/2014/main" id="{7C925742-750C-41EC-9494-C28A3340E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5B13F6-C187-48C4-8A1E-3F44B25C5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F12464-4B7C-4AA5-81B7-98ED6B486B1A}" type="slidenum">
              <a:rPr lang="en-US" smtClean="0"/>
              <a:t>‹#›</a:t>
            </a:fld>
            <a:endParaRPr lang="en-US"/>
          </a:p>
        </p:txBody>
      </p:sp>
    </p:spTree>
    <p:extLst>
      <p:ext uri="{BB962C8B-B14F-4D97-AF65-F5344CB8AC3E}">
        <p14:creationId xmlns:p14="http://schemas.microsoft.com/office/powerpoint/2010/main" val="1585821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Regular Expressions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A9513-A0BB-431A-9B7D-1E6C21585C8B}"/>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5FC09BB1-F40D-465A-873C-B0342504F5B7}"/>
              </a:ext>
            </a:extLst>
          </p:cNvPr>
          <p:cNvSpPr>
            <a:spLocks noGrp="1"/>
          </p:cNvSpPr>
          <p:nvPr>
            <p:ph idx="1"/>
          </p:nvPr>
        </p:nvSpPr>
        <p:spPr/>
        <p:txBody>
          <a:bodyPr>
            <a:normAutofit fontScale="85000" lnSpcReduction="20000"/>
          </a:bodyPr>
          <a:lstStyle/>
          <a:p>
            <a:r>
              <a:rPr lang="en-US" dirty="0"/>
              <a:t>In our previous two topics, we examined two formalisms for expressing </a:t>
            </a:r>
            <a:r>
              <a:rPr lang="en-US" b="1" dirty="0"/>
              <a:t>regular languages</a:t>
            </a:r>
            <a:endParaRPr lang="en-US" dirty="0"/>
          </a:p>
          <a:p>
            <a:r>
              <a:rPr lang="en-US" dirty="0"/>
              <a:t>Those two formalisms were </a:t>
            </a:r>
            <a:r>
              <a:rPr lang="en-US" b="1" dirty="0"/>
              <a:t>deterministic finite automata</a:t>
            </a:r>
            <a:r>
              <a:rPr lang="en-US" dirty="0"/>
              <a:t> (DFAs) and </a:t>
            </a:r>
            <a:r>
              <a:rPr lang="en-US" b="1" dirty="0"/>
              <a:t>nondeterministic finite automata</a:t>
            </a:r>
            <a:r>
              <a:rPr lang="en-US" dirty="0"/>
              <a:t> (NFAs)</a:t>
            </a:r>
          </a:p>
          <a:p>
            <a:r>
              <a:rPr lang="en-US" dirty="0"/>
              <a:t>We have seen that any NFA can be converted to an equivalent DFA</a:t>
            </a:r>
          </a:p>
          <a:p>
            <a:r>
              <a:rPr lang="en-US" dirty="0"/>
              <a:t>The fact that both formalisms can be used to express the same class of languages means that they are equivalent in </a:t>
            </a:r>
            <a:r>
              <a:rPr lang="en-US" b="1" dirty="0"/>
              <a:t>power</a:t>
            </a:r>
          </a:p>
          <a:p>
            <a:r>
              <a:rPr lang="en-US" dirty="0"/>
              <a:t>We also proved that class of regular languages is </a:t>
            </a:r>
            <a:r>
              <a:rPr lang="en-US" b="1" dirty="0"/>
              <a:t>closed</a:t>
            </a:r>
            <a:r>
              <a:rPr lang="en-US" dirty="0"/>
              <a:t> under the three </a:t>
            </a:r>
            <a:r>
              <a:rPr lang="en-US" i="1" dirty="0"/>
              <a:t>regular operations </a:t>
            </a:r>
            <a:r>
              <a:rPr lang="en-US" dirty="0"/>
              <a:t>(</a:t>
            </a:r>
            <a:r>
              <a:rPr lang="en-US" i="1" dirty="0"/>
              <a:t>union</a:t>
            </a:r>
            <a:r>
              <a:rPr lang="en-US" dirty="0"/>
              <a:t>, </a:t>
            </a:r>
            <a:r>
              <a:rPr lang="en-US" i="1" dirty="0"/>
              <a:t>concatenation</a:t>
            </a:r>
            <a:r>
              <a:rPr lang="en-US" dirty="0"/>
              <a:t>, and </a:t>
            </a:r>
            <a:r>
              <a:rPr lang="en-US" i="1" dirty="0"/>
              <a:t>star</a:t>
            </a:r>
            <a:r>
              <a:rPr lang="en-US" dirty="0"/>
              <a:t>)</a:t>
            </a:r>
          </a:p>
          <a:p>
            <a:r>
              <a:rPr lang="en-US" dirty="0"/>
              <a:t>In this topic, we will examine another equally powerful formalism; namely, </a:t>
            </a:r>
            <a:r>
              <a:rPr lang="en-US" b="1" dirty="0"/>
              <a:t>regular expressions</a:t>
            </a:r>
            <a:endParaRPr lang="en-US" dirty="0"/>
          </a:p>
          <a:p>
            <a:r>
              <a:rPr lang="en-US" dirty="0"/>
              <a:t>This topic is based on Section 1.3 of the textbook</a:t>
            </a:r>
          </a:p>
        </p:txBody>
      </p:sp>
    </p:spTree>
    <p:extLst>
      <p:ext uri="{BB962C8B-B14F-4D97-AF65-F5344CB8AC3E}">
        <p14:creationId xmlns:p14="http://schemas.microsoft.com/office/powerpoint/2010/main" val="1198097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22FCA-F456-4F3E-8557-4E2DB97BA3F0}"/>
              </a:ext>
            </a:extLst>
          </p:cNvPr>
          <p:cNvSpPr>
            <a:spLocks noGrp="1"/>
          </p:cNvSpPr>
          <p:nvPr>
            <p:ph type="title"/>
          </p:nvPr>
        </p:nvSpPr>
        <p:spPr/>
        <p:txBody>
          <a:bodyPr/>
          <a:lstStyle/>
          <a:p>
            <a:r>
              <a:rPr lang="en-US" dirty="0"/>
              <a:t>Regular Expressions</a:t>
            </a:r>
          </a:p>
        </p:txBody>
      </p:sp>
      <p:sp>
        <p:nvSpPr>
          <p:cNvPr id="3" name="Content Placeholder 2">
            <a:extLst>
              <a:ext uri="{FF2B5EF4-FFF2-40B4-BE49-F238E27FC236}">
                <a16:creationId xmlns:a16="http://schemas.microsoft.com/office/drawing/2014/main" id="{A7D3B9B6-63A8-4672-AAA8-86F5EEE9715C}"/>
              </a:ext>
            </a:extLst>
          </p:cNvPr>
          <p:cNvSpPr>
            <a:spLocks noGrp="1"/>
          </p:cNvSpPr>
          <p:nvPr>
            <p:ph idx="1"/>
          </p:nvPr>
        </p:nvSpPr>
        <p:spPr/>
        <p:txBody>
          <a:bodyPr>
            <a:normAutofit fontScale="77500" lnSpcReduction="20000"/>
          </a:bodyPr>
          <a:lstStyle/>
          <a:p>
            <a:r>
              <a:rPr lang="en-US" dirty="0"/>
              <a:t>A </a:t>
            </a:r>
            <a:r>
              <a:rPr lang="en-US" b="1" dirty="0"/>
              <a:t>regular expressions</a:t>
            </a:r>
            <a:r>
              <a:rPr lang="en-US" dirty="0"/>
              <a:t> (often shortened to regex or regexp, but I will use RE) is generally formed using symbols from an alphabet, parentheses, and the </a:t>
            </a:r>
            <a:r>
              <a:rPr lang="en-US" i="1" dirty="0"/>
              <a:t>regular operations</a:t>
            </a:r>
          </a:p>
          <a:p>
            <a:r>
              <a:rPr lang="en-US" dirty="0"/>
              <a:t>The regular operations are </a:t>
            </a:r>
            <a:r>
              <a:rPr lang="en-US" b="1" dirty="0"/>
              <a:t>union</a:t>
            </a:r>
            <a:r>
              <a:rPr lang="en-US" dirty="0"/>
              <a:t>, </a:t>
            </a:r>
            <a:r>
              <a:rPr lang="en-US" b="1" dirty="0"/>
              <a:t>concatenation</a:t>
            </a:r>
            <a:r>
              <a:rPr lang="en-US" dirty="0"/>
              <a:t>, and </a:t>
            </a:r>
            <a:r>
              <a:rPr lang="en-US" b="1" dirty="0"/>
              <a:t>star</a:t>
            </a:r>
            <a:r>
              <a:rPr lang="en-US" dirty="0"/>
              <a:t> (a.k.a. </a:t>
            </a:r>
            <a:r>
              <a:rPr lang="en-US" i="1" dirty="0"/>
              <a:t>Kleene star</a:t>
            </a:r>
            <a:r>
              <a:rPr lang="en-US" dirty="0"/>
              <a:t>)</a:t>
            </a:r>
          </a:p>
          <a:p>
            <a:r>
              <a:rPr lang="en-US" dirty="0"/>
              <a:t>An example of a regular expression is: </a:t>
            </a:r>
            <a:r>
              <a:rPr lang="en-US" dirty="0">
                <a:latin typeface="Cambria Math" panose="02040503050406030204" pitchFamily="18" charset="0"/>
                <a:ea typeface="Cambria Math" panose="02040503050406030204" pitchFamily="18" charset="0"/>
              </a:rPr>
              <a:t>(0 ∪ 1)0*</a:t>
            </a:r>
          </a:p>
          <a:p>
            <a:r>
              <a:rPr lang="en-US" dirty="0"/>
              <a:t>Note that the concatenation symbol '∘' is typically left out of REs (i.e., it is implicit)</a:t>
            </a:r>
          </a:p>
          <a:p>
            <a:r>
              <a:rPr lang="en-US" dirty="0"/>
              <a:t>This expression represents the </a:t>
            </a:r>
            <a:r>
              <a:rPr lang="en-US" b="1" dirty="0"/>
              <a:t>language</a:t>
            </a:r>
            <a:r>
              <a:rPr lang="en-US" dirty="0"/>
              <a:t> consisting of all </a:t>
            </a:r>
            <a:r>
              <a:rPr lang="en-US" b="1" dirty="0"/>
              <a:t>strings</a:t>
            </a:r>
            <a:r>
              <a:rPr lang="en-US" dirty="0"/>
              <a:t> starting with a 0 or a 1 followed by any number of 0s</a:t>
            </a:r>
          </a:p>
          <a:p>
            <a:r>
              <a:rPr lang="en-US" dirty="0"/>
              <a:t>The </a:t>
            </a:r>
            <a:r>
              <a:rPr lang="en-US" b="1" dirty="0"/>
              <a:t>alphabet</a:t>
            </a:r>
            <a:r>
              <a:rPr lang="en-US" dirty="0"/>
              <a:t> of this language might be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{0, 1} (but the alphabet might contain more symbols than that)</a:t>
            </a:r>
            <a:endParaRPr lang="en-US" dirty="0"/>
          </a:p>
          <a:p>
            <a:r>
              <a:rPr lang="en-US" dirty="0"/>
              <a:t>Recall that:</a:t>
            </a:r>
          </a:p>
          <a:p>
            <a:pPr lvl="1"/>
            <a:r>
              <a:rPr lang="en-US" i="1" dirty="0"/>
              <a:t>A language is a set of strings</a:t>
            </a:r>
            <a:r>
              <a:rPr lang="en-US" dirty="0"/>
              <a:t> (a language can be finite or infinite)</a:t>
            </a:r>
            <a:endParaRPr lang="en-US" i="1" dirty="0"/>
          </a:p>
          <a:p>
            <a:pPr lvl="1"/>
            <a:r>
              <a:rPr lang="en-US" i="1" dirty="0"/>
              <a:t>A string a finite sequence of symbols from an alphabet</a:t>
            </a:r>
          </a:p>
          <a:p>
            <a:pPr lvl="1"/>
            <a:r>
              <a:rPr lang="en-US" i="1" dirty="0"/>
              <a:t>An alphabet is a finite set of symbols</a:t>
            </a:r>
          </a:p>
        </p:txBody>
      </p:sp>
    </p:spTree>
    <p:extLst>
      <p:ext uri="{BB962C8B-B14F-4D97-AF65-F5344CB8AC3E}">
        <p14:creationId xmlns:p14="http://schemas.microsoft.com/office/powerpoint/2010/main" val="1876583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1D06D-2D78-4C77-B87D-5BADDD8FA84C}"/>
              </a:ext>
            </a:extLst>
          </p:cNvPr>
          <p:cNvSpPr>
            <a:spLocks noGrp="1"/>
          </p:cNvSpPr>
          <p:nvPr>
            <p:ph type="title"/>
          </p:nvPr>
        </p:nvSpPr>
        <p:spPr/>
        <p:txBody>
          <a:bodyPr/>
          <a:lstStyle/>
          <a:p>
            <a:r>
              <a:rPr lang="en-US" dirty="0"/>
              <a:t>Formal Definition of a Regular Expression</a:t>
            </a:r>
          </a:p>
        </p:txBody>
      </p:sp>
      <p:sp>
        <p:nvSpPr>
          <p:cNvPr id="3" name="Content Placeholder 2">
            <a:extLst>
              <a:ext uri="{FF2B5EF4-FFF2-40B4-BE49-F238E27FC236}">
                <a16:creationId xmlns:a16="http://schemas.microsoft.com/office/drawing/2014/main" id="{0097255F-38D9-4BB9-A54E-229FBC55C452}"/>
              </a:ext>
            </a:extLst>
          </p:cNvPr>
          <p:cNvSpPr>
            <a:spLocks noGrp="1"/>
          </p:cNvSpPr>
          <p:nvPr>
            <p:ph idx="1"/>
          </p:nvPr>
        </p:nvSpPr>
        <p:spPr/>
        <p:txBody>
          <a:bodyPr>
            <a:normAutofit fontScale="77500" lnSpcReduction="20000"/>
          </a:bodyPr>
          <a:lstStyle/>
          <a:p>
            <a:r>
              <a:rPr lang="en-US" dirty="0"/>
              <a:t>An expression, R, is a regular expression if R is: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a</a:t>
            </a:r>
            <a:r>
              <a:rPr lang="en-US" dirty="0"/>
              <a:t>, were </a:t>
            </a:r>
            <a:r>
              <a:rPr lang="en-US" dirty="0">
                <a:latin typeface="Cambria Math" panose="02040503050406030204" pitchFamily="18" charset="0"/>
                <a:ea typeface="Cambria Math" panose="02040503050406030204" pitchFamily="18" charset="0"/>
              </a:rPr>
              <a:t>a ∈ </a:t>
            </a:r>
            <a:r>
              <a:rPr lang="el-GR" dirty="0">
                <a:latin typeface="Cambria Math" panose="02040503050406030204" pitchFamily="18" charset="0"/>
                <a:ea typeface="Cambria Math" panose="02040503050406030204" pitchFamily="18" charset="0"/>
              </a:rPr>
              <a:t>Σ</a:t>
            </a:r>
            <a:r>
              <a:rPr lang="en-US"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ε</a:t>
            </a:r>
            <a:r>
              <a:rPr lang="en-US" dirty="0"/>
              <a:t> (the empty string),</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a:t>
            </a:r>
            <a:r>
              <a:rPr lang="en-US" dirty="0"/>
              <a:t> (the empty set),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t> are regular expressions,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t> are regular expressions, or</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t> is a regular expression.</a:t>
            </a:r>
          </a:p>
          <a:p>
            <a:r>
              <a:rPr lang="en-US" dirty="0"/>
              <a:t>As previously noted, we often leave out the concatenation symbol when writing a regular expression</a:t>
            </a:r>
          </a:p>
          <a:p>
            <a:r>
              <a:rPr lang="en-US" dirty="0"/>
              <a:t>Additionally, parentheses may be left out unless they are necessary to change the order that operations are applied</a:t>
            </a:r>
          </a:p>
          <a:p>
            <a:r>
              <a:rPr lang="en-US" dirty="0"/>
              <a:t>The order of </a:t>
            </a:r>
            <a:r>
              <a:rPr lang="en-US" i="1" dirty="0"/>
              <a:t>precedence</a:t>
            </a:r>
            <a:r>
              <a:rPr lang="en-US" dirty="0"/>
              <a:t> of operations is first star, followed by concatenation, followed by union</a:t>
            </a:r>
          </a:p>
          <a:p>
            <a:r>
              <a:rPr lang="en-US" dirty="0"/>
              <a:t>Note that the definition of an RE involves the three regular operations (I believe that this is why they are called that)</a:t>
            </a:r>
          </a:p>
          <a:p>
            <a:pPr marL="914400" lvl="1" indent="-457200">
              <a:buFont typeface="+mj-lt"/>
              <a:buAutoNum type="arabicPeriod"/>
            </a:pPr>
            <a:endParaRPr lang="en-US" dirty="0"/>
          </a:p>
        </p:txBody>
      </p:sp>
    </p:spTree>
    <p:extLst>
      <p:ext uri="{BB962C8B-B14F-4D97-AF65-F5344CB8AC3E}">
        <p14:creationId xmlns:p14="http://schemas.microsoft.com/office/powerpoint/2010/main" val="3398312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C0DC3-25B5-4EBA-855E-D0756F9E8B4E}"/>
              </a:ext>
            </a:extLst>
          </p:cNvPr>
          <p:cNvSpPr>
            <a:spLocks noGrp="1"/>
          </p:cNvSpPr>
          <p:nvPr>
            <p:ph type="title"/>
          </p:nvPr>
        </p:nvSpPr>
        <p:spPr/>
        <p:txBody>
          <a:bodyPr/>
          <a:lstStyle/>
          <a:p>
            <a:r>
              <a:rPr lang="en-US" dirty="0"/>
              <a:t>Regular Expressions in Practice</a:t>
            </a:r>
          </a:p>
        </p:txBody>
      </p:sp>
      <p:sp>
        <p:nvSpPr>
          <p:cNvPr id="3" name="Content Placeholder 2">
            <a:extLst>
              <a:ext uri="{FF2B5EF4-FFF2-40B4-BE49-F238E27FC236}">
                <a16:creationId xmlns:a16="http://schemas.microsoft.com/office/drawing/2014/main" id="{F090B39E-5B48-4F77-BB06-060C8AA1BDF6}"/>
              </a:ext>
            </a:extLst>
          </p:cNvPr>
          <p:cNvSpPr>
            <a:spLocks noGrp="1"/>
          </p:cNvSpPr>
          <p:nvPr>
            <p:ph idx="1"/>
          </p:nvPr>
        </p:nvSpPr>
        <p:spPr/>
        <p:txBody>
          <a:bodyPr>
            <a:normAutofit fontScale="70000" lnSpcReduction="20000"/>
          </a:bodyPr>
          <a:lstStyle/>
          <a:p>
            <a:r>
              <a:rPr lang="en-US" dirty="0"/>
              <a:t>In practice, many programming languages include libraries that allow programmers to make use of regular expressions</a:t>
            </a:r>
          </a:p>
          <a:p>
            <a:r>
              <a:rPr lang="en-US" dirty="0"/>
              <a:t>REs are often used in implementations of compilers for lexical analysis of a program</a:t>
            </a:r>
          </a:p>
          <a:p>
            <a:r>
              <a:rPr lang="en-US" dirty="0"/>
              <a:t>REs are often used in NLP applications for tokenization of natural language text</a:t>
            </a:r>
          </a:p>
          <a:p>
            <a:r>
              <a:rPr lang="en-US" dirty="0"/>
              <a:t>RE libraries typically allow many additional operations</a:t>
            </a:r>
          </a:p>
          <a:p>
            <a:r>
              <a:rPr lang="en-US" dirty="0"/>
              <a:t>Most are just shorthand for something that could be specified without these operations</a:t>
            </a:r>
          </a:p>
          <a:p>
            <a:pPr lvl="1"/>
            <a:r>
              <a:rPr lang="en-US" dirty="0"/>
              <a:t>For example, the + operation (a.k.a. Kleene plus) represents one or more instances of the previous symbol or RE (this is also used in our textbook)</a:t>
            </a:r>
          </a:p>
          <a:p>
            <a:pPr lvl="1"/>
            <a:r>
              <a:rPr lang="en-US" dirty="0"/>
              <a:t>A dash is often used to represent a range (e.g., "a-z" could represent all lowercase letters)</a:t>
            </a:r>
          </a:p>
          <a:p>
            <a:r>
              <a:rPr lang="en-US" dirty="0"/>
              <a:t>Many modern RE libraries also provide the use of </a:t>
            </a:r>
            <a:r>
              <a:rPr lang="en-US" i="1" dirty="0"/>
              <a:t>registers</a:t>
            </a:r>
            <a:r>
              <a:rPr lang="en-US" dirty="0"/>
              <a:t> to capture portions of matched expressions</a:t>
            </a:r>
          </a:p>
          <a:p>
            <a:pPr lvl="1"/>
            <a:r>
              <a:rPr lang="en-US" dirty="0"/>
              <a:t>These matched sub-expressions can be used, for example, to find a repeated portion of a matching string</a:t>
            </a:r>
          </a:p>
          <a:p>
            <a:pPr lvl="1"/>
            <a:r>
              <a:rPr lang="en-US" dirty="0"/>
              <a:t>It is important to note </a:t>
            </a:r>
            <a:r>
              <a:rPr lang="en-US" i="1" dirty="0"/>
              <a:t>registers increase the power of the formalism</a:t>
            </a:r>
            <a:r>
              <a:rPr lang="en-US" dirty="0"/>
              <a:t>!</a:t>
            </a:r>
          </a:p>
          <a:p>
            <a:pPr lvl="1"/>
            <a:r>
              <a:rPr lang="en-US" dirty="0"/>
              <a:t>That is, expressions using registers are not strictly regular expressions, and the languages that such expressions represent may not be regular languages</a:t>
            </a:r>
          </a:p>
          <a:p>
            <a:pPr lvl="1"/>
            <a:r>
              <a:rPr lang="en-US" dirty="0"/>
              <a:t>This is not discussed in our textbook, and we will not discuss it further</a:t>
            </a:r>
          </a:p>
        </p:txBody>
      </p:sp>
    </p:spTree>
    <p:extLst>
      <p:ext uri="{BB962C8B-B14F-4D97-AF65-F5344CB8AC3E}">
        <p14:creationId xmlns:p14="http://schemas.microsoft.com/office/powerpoint/2010/main" val="2772575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0A25F-A6E1-440A-A125-AF05394F646A}"/>
              </a:ext>
            </a:extLst>
          </p:cNvPr>
          <p:cNvSpPr>
            <a:spLocks noGrp="1"/>
          </p:cNvSpPr>
          <p:nvPr>
            <p:ph type="title"/>
          </p:nvPr>
        </p:nvSpPr>
        <p:spPr/>
        <p:txBody>
          <a:bodyPr/>
          <a:lstStyle/>
          <a:p>
            <a:r>
              <a:rPr lang="el-GR" dirty="0">
                <a:latin typeface="Cambria Math" panose="02040503050406030204" pitchFamily="18" charset="0"/>
                <a:ea typeface="Cambria Math" panose="02040503050406030204" pitchFamily="18" charset="0"/>
              </a:rPr>
              <a:t>ε</a:t>
            </a:r>
            <a:r>
              <a:rPr lang="en-US" dirty="0">
                <a:latin typeface="+mn-lt"/>
                <a:ea typeface="Cambria Math" panose="02040503050406030204" pitchFamily="18" charset="0"/>
              </a:rPr>
              <a:t> and </a:t>
            </a:r>
            <a:r>
              <a:rPr lang="en-US" dirty="0">
                <a:latin typeface="Cambria Math" panose="02040503050406030204" pitchFamily="18" charset="0"/>
                <a:ea typeface="Cambria Math" panose="02040503050406030204" pitchFamily="18" charset="0"/>
              </a:rPr>
              <a:t>∅</a:t>
            </a:r>
            <a:r>
              <a:rPr lang="en-US" dirty="0">
                <a:latin typeface="+mn-lt"/>
                <a:ea typeface="Cambria Math" panose="02040503050406030204" pitchFamily="18" charset="0"/>
              </a:rPr>
              <a:t> are different</a:t>
            </a:r>
            <a:endParaRPr lang="en-US" dirty="0"/>
          </a:p>
        </p:txBody>
      </p:sp>
      <p:sp>
        <p:nvSpPr>
          <p:cNvPr id="3" name="Content Placeholder 2">
            <a:extLst>
              <a:ext uri="{FF2B5EF4-FFF2-40B4-BE49-F238E27FC236}">
                <a16:creationId xmlns:a16="http://schemas.microsoft.com/office/drawing/2014/main" id="{D371D9ED-0027-472B-AAA4-2E3664CFADFB}"/>
              </a:ext>
            </a:extLst>
          </p:cNvPr>
          <p:cNvSpPr>
            <a:spLocks noGrp="1"/>
          </p:cNvSpPr>
          <p:nvPr>
            <p:ph idx="1"/>
          </p:nvPr>
        </p:nvSpPr>
        <p:spPr/>
        <p:txBody>
          <a:bodyPr>
            <a:normAutofit fontScale="92500" lnSpcReduction="10000"/>
          </a:bodyPr>
          <a:lstStyle/>
          <a:p>
            <a:r>
              <a:rPr lang="en-US" dirty="0"/>
              <a:t>The textbook points out:</a:t>
            </a:r>
          </a:p>
          <a:p>
            <a:pPr lvl="1"/>
            <a:r>
              <a:rPr lang="en-US" dirty="0"/>
              <a:t>As an RE, </a:t>
            </a:r>
            <a:r>
              <a:rPr lang="el-GR" dirty="0">
                <a:latin typeface="Cambria Math" panose="02040503050406030204" pitchFamily="18" charset="0"/>
                <a:ea typeface="Cambria Math" panose="02040503050406030204" pitchFamily="18" charset="0"/>
              </a:rPr>
              <a:t>ε</a:t>
            </a:r>
            <a:r>
              <a:rPr lang="en-US" dirty="0"/>
              <a:t> denotes a language that has one member, the empty string (so it is not an empty language)</a:t>
            </a:r>
          </a:p>
          <a:p>
            <a:pPr lvl="1"/>
            <a:r>
              <a:rPr lang="en-US" dirty="0"/>
              <a:t>As an RE, </a:t>
            </a:r>
            <a:r>
              <a:rPr lang="en-US" dirty="0">
                <a:latin typeface="Cambria Math" panose="02040503050406030204" pitchFamily="18" charset="0"/>
                <a:ea typeface="Cambria Math" panose="02040503050406030204" pitchFamily="18" charset="0"/>
              </a:rPr>
              <a:t>∅ </a:t>
            </a:r>
            <a:r>
              <a:rPr lang="en-US" dirty="0"/>
              <a:t>denotes the empty language, (i.e., it has no members and doesn't contain any strings)</a:t>
            </a:r>
          </a:p>
          <a:p>
            <a:pPr lvl="1"/>
            <a:r>
              <a:rPr lang="en-US" dirty="0">
                <a:latin typeface="Cambria Math" panose="02040503050406030204" pitchFamily="18" charset="0"/>
                <a:ea typeface="Cambria Math" panose="02040503050406030204" pitchFamily="18" charset="0"/>
              </a:rPr>
              <a:t>R ∪ ∅ = R</a:t>
            </a:r>
            <a:r>
              <a:rPr lang="en-US" dirty="0">
                <a:ea typeface="Cambria Math" panose="02040503050406030204" pitchFamily="18" charset="0"/>
              </a:rPr>
              <a:t>, </a:t>
            </a:r>
            <a:r>
              <a:rPr lang="en-US" dirty="0"/>
              <a:t>but </a:t>
            </a:r>
            <a:r>
              <a:rPr lang="en-US" dirty="0">
                <a:latin typeface="Cambria Math" panose="02040503050406030204" pitchFamily="18" charset="0"/>
                <a:ea typeface="Cambria Math" panose="02040503050406030204" pitchFamily="18" charset="0"/>
              </a:rPr>
              <a:t>R U </a:t>
            </a:r>
            <a:r>
              <a:rPr lang="el-GR" dirty="0">
                <a:latin typeface="Cambria Math" panose="02040503050406030204" pitchFamily="18" charset="0"/>
                <a:ea typeface="Cambria Math" panose="02040503050406030204" pitchFamily="18" charset="0"/>
              </a:rPr>
              <a:t>ε</a:t>
            </a:r>
            <a:r>
              <a:rPr lang="en-US" dirty="0"/>
              <a:t> "may not equal </a:t>
            </a:r>
            <a:r>
              <a:rPr lang="en-US" dirty="0">
                <a:latin typeface="Cambria Math" panose="02040503050406030204" pitchFamily="18" charset="0"/>
                <a:ea typeface="Cambria Math" panose="02040503050406030204" pitchFamily="18" charset="0"/>
              </a:rPr>
              <a:t>R</a:t>
            </a:r>
            <a:r>
              <a:rPr lang="en-US" dirty="0"/>
              <a:t>" (I add: it depends on whether </a:t>
            </a:r>
            <a:r>
              <a:rPr lang="en-US" dirty="0">
                <a:latin typeface="Cambria Math" panose="02040503050406030204" pitchFamily="18" charset="0"/>
                <a:ea typeface="Cambria Math" panose="02040503050406030204" pitchFamily="18" charset="0"/>
              </a:rPr>
              <a:t>R</a:t>
            </a:r>
            <a:r>
              <a:rPr lang="en-US" dirty="0"/>
              <a:t> allows </a:t>
            </a:r>
            <a:r>
              <a:rPr lang="el-GR" dirty="0"/>
              <a:t>ε</a:t>
            </a:r>
            <a:r>
              <a:rPr lang="en-US" dirty="0"/>
              <a:t> to begin with)</a:t>
            </a:r>
          </a:p>
          <a:p>
            <a:pPr lvl="1"/>
            <a:r>
              <a:rPr lang="en-US" dirty="0"/>
              <a:t>For example, if </a:t>
            </a:r>
            <a:r>
              <a:rPr lang="en-US" dirty="0">
                <a:latin typeface="Cambria Math" panose="02040503050406030204" pitchFamily="18" charset="0"/>
                <a:ea typeface="Cambria Math" panose="02040503050406030204" pitchFamily="18" charset="0"/>
              </a:rPr>
              <a:t>R = 0</a:t>
            </a:r>
            <a:r>
              <a:rPr lang="en-US" dirty="0"/>
              <a:t>, then </a:t>
            </a:r>
            <a:r>
              <a:rPr lang="en-US" dirty="0">
                <a:latin typeface="Cambria Math" panose="02040503050406030204" pitchFamily="18" charset="0"/>
                <a:ea typeface="Cambria Math" panose="02040503050406030204" pitchFamily="18" charset="0"/>
              </a:rPr>
              <a:t>L(R) = L(R ∪ ∅) = {0}</a:t>
            </a:r>
            <a:r>
              <a:rPr lang="en-US" dirty="0"/>
              <a:t>, but </a:t>
            </a:r>
            <a:r>
              <a:rPr lang="en-US" dirty="0">
                <a:latin typeface="Cambria Math" panose="02040503050406030204" pitchFamily="18" charset="0"/>
                <a:ea typeface="Cambria Math" panose="02040503050406030204" pitchFamily="18" charset="0"/>
              </a:rPr>
              <a:t>L(R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{0,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p>
          <a:p>
            <a:pPr lvl="1"/>
            <a:r>
              <a:rPr lang="en-US" dirty="0">
                <a:latin typeface="Cambria Math" panose="02040503050406030204" pitchFamily="18" charset="0"/>
                <a:ea typeface="Cambria Math" panose="02040503050406030204" pitchFamily="18" charset="0"/>
              </a:rPr>
              <a:t>R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R</a:t>
            </a:r>
            <a:r>
              <a:rPr lang="en-US" dirty="0"/>
              <a:t>, but </a:t>
            </a:r>
            <a:r>
              <a:rPr lang="en-US" dirty="0">
                <a:latin typeface="Cambria Math" panose="02040503050406030204" pitchFamily="18" charset="0"/>
                <a:ea typeface="Cambria Math" panose="02040503050406030204" pitchFamily="18" charset="0"/>
              </a:rPr>
              <a:t>R ∘ ∅</a:t>
            </a:r>
            <a:r>
              <a:rPr lang="en-US" dirty="0"/>
              <a:t> "may not equal </a:t>
            </a:r>
            <a:r>
              <a:rPr lang="en-US" dirty="0">
                <a:latin typeface="Cambria Math" panose="02040503050406030204" pitchFamily="18" charset="0"/>
                <a:ea typeface="Cambria Math" panose="02040503050406030204" pitchFamily="18" charset="0"/>
              </a:rPr>
              <a:t>R</a:t>
            </a:r>
            <a:r>
              <a:rPr lang="en-US" dirty="0"/>
              <a:t>" (I add: </a:t>
            </a:r>
            <a:r>
              <a:rPr lang="en-US" dirty="0">
                <a:latin typeface="Cambria Math" panose="02040503050406030204" pitchFamily="18" charset="0"/>
                <a:ea typeface="Cambria Math" panose="02040503050406030204" pitchFamily="18" charset="0"/>
              </a:rPr>
              <a:t>R ∘ ∅</a:t>
            </a:r>
            <a:r>
              <a:rPr lang="en-US" dirty="0"/>
              <a:t> will only equal </a:t>
            </a:r>
            <a:r>
              <a:rPr lang="en-US" dirty="0">
                <a:latin typeface="Cambria Math" panose="02040503050406030204" pitchFamily="18" charset="0"/>
                <a:ea typeface="Cambria Math" panose="02040503050406030204" pitchFamily="18" charset="0"/>
              </a:rPr>
              <a:t>R</a:t>
            </a:r>
            <a:r>
              <a:rPr lang="en-US" dirty="0"/>
              <a:t> if </a:t>
            </a:r>
            <a:r>
              <a:rPr lang="en-US" dirty="0">
                <a:latin typeface="Cambria Math" panose="02040503050406030204" pitchFamily="18" charset="0"/>
                <a:ea typeface="Cambria Math" panose="02040503050406030204" pitchFamily="18" charset="0"/>
              </a:rPr>
              <a:t>R</a:t>
            </a:r>
            <a:r>
              <a:rPr lang="en-US" dirty="0"/>
              <a:t> is the empty language to begin with)</a:t>
            </a:r>
          </a:p>
          <a:p>
            <a:pPr lvl="1"/>
            <a:r>
              <a:rPr lang="en-US" dirty="0"/>
              <a:t>For example, if </a:t>
            </a:r>
            <a:r>
              <a:rPr lang="en-US" dirty="0">
                <a:latin typeface="Cambria Math" panose="02040503050406030204" pitchFamily="18" charset="0"/>
                <a:ea typeface="Cambria Math" panose="02040503050406030204" pitchFamily="18" charset="0"/>
              </a:rPr>
              <a:t>R</a:t>
            </a:r>
            <a:r>
              <a:rPr lang="en-US" dirty="0"/>
              <a:t> = 0, then </a:t>
            </a:r>
            <a:r>
              <a:rPr lang="en-US" dirty="0">
                <a:latin typeface="Cambria Math" panose="02040503050406030204" pitchFamily="18" charset="0"/>
                <a:ea typeface="Cambria Math" panose="02040503050406030204" pitchFamily="18" charset="0"/>
              </a:rPr>
              <a:t>L(R) = L(R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{0}</a:t>
            </a:r>
            <a:r>
              <a:rPr lang="en-US" dirty="0">
                <a:ea typeface="Cambria Math" panose="02040503050406030204" pitchFamily="18" charset="0"/>
              </a:rPr>
              <a:t>, but </a:t>
            </a:r>
            <a:r>
              <a:rPr lang="en-US" dirty="0">
                <a:latin typeface="Cambria Math" panose="02040503050406030204" pitchFamily="18" charset="0"/>
                <a:ea typeface="Cambria Math" panose="02040503050406030204" pitchFamily="18" charset="0"/>
              </a:rPr>
              <a:t>L(R ∘ ∅) = ∅</a:t>
            </a:r>
          </a:p>
          <a:p>
            <a:r>
              <a:rPr lang="en-US" dirty="0"/>
              <a:t>The notation </a:t>
            </a:r>
            <a:r>
              <a:rPr lang="en-US" dirty="0">
                <a:latin typeface="Cambria Math" panose="02040503050406030204" pitchFamily="18" charset="0"/>
                <a:ea typeface="Cambria Math" panose="02040503050406030204" pitchFamily="18" charset="0"/>
              </a:rPr>
              <a:t>L(R), as used in two of the examples above,</a:t>
            </a:r>
            <a:r>
              <a:rPr lang="en-US" dirty="0"/>
              <a:t> represents the language denoted by the regular expression </a:t>
            </a:r>
            <a:r>
              <a:rPr lang="en-US" dirty="0">
                <a:latin typeface="Cambria Math" panose="02040503050406030204" pitchFamily="18" charset="0"/>
                <a:ea typeface="Cambria Math" panose="02040503050406030204" pitchFamily="18" charset="0"/>
              </a:rPr>
              <a:t>R</a:t>
            </a:r>
          </a:p>
        </p:txBody>
      </p:sp>
    </p:spTree>
    <p:extLst>
      <p:ext uri="{BB962C8B-B14F-4D97-AF65-F5344CB8AC3E}">
        <p14:creationId xmlns:p14="http://schemas.microsoft.com/office/powerpoint/2010/main" val="1461366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CD734-0482-4AF8-8801-6F72DC2423DC}"/>
              </a:ext>
            </a:extLst>
          </p:cNvPr>
          <p:cNvSpPr>
            <a:spLocks noGrp="1"/>
          </p:cNvSpPr>
          <p:nvPr>
            <p:ph type="title"/>
          </p:nvPr>
        </p:nvSpPr>
        <p:spPr/>
        <p:txBody>
          <a:bodyPr/>
          <a:lstStyle/>
          <a:p>
            <a:r>
              <a:rPr lang="en-US" dirty="0"/>
              <a:t>Regular Languages (re-revisited)</a:t>
            </a:r>
          </a:p>
        </p:txBody>
      </p:sp>
      <p:sp>
        <p:nvSpPr>
          <p:cNvPr id="3" name="Content Placeholder 2">
            <a:extLst>
              <a:ext uri="{FF2B5EF4-FFF2-40B4-BE49-F238E27FC236}">
                <a16:creationId xmlns:a16="http://schemas.microsoft.com/office/drawing/2014/main" id="{DAA6296C-0972-42BE-B3E6-94C7A6800EE4}"/>
              </a:ext>
            </a:extLst>
          </p:cNvPr>
          <p:cNvSpPr>
            <a:spLocks noGrp="1"/>
          </p:cNvSpPr>
          <p:nvPr>
            <p:ph idx="1"/>
          </p:nvPr>
        </p:nvSpPr>
        <p:spPr/>
        <p:txBody>
          <a:bodyPr>
            <a:normAutofit fontScale="85000" lnSpcReduction="20000"/>
          </a:bodyPr>
          <a:lstStyle/>
          <a:p>
            <a:r>
              <a:rPr lang="en-US" dirty="0"/>
              <a:t>Our original definition of regular languages was: A language is a regular language if and only if some DFA recognizes it</a:t>
            </a:r>
          </a:p>
          <a:p>
            <a:r>
              <a:rPr lang="en-US" dirty="0"/>
              <a:t>Later, we saw an alternative definition: A language is a regular language if and only if some NFA recognizes it</a:t>
            </a:r>
          </a:p>
          <a:p>
            <a:r>
              <a:rPr lang="en-US" dirty="0"/>
              <a:t>Here is another alternative definition: A language is a regular language if and only if some RE recognizes it</a:t>
            </a:r>
          </a:p>
          <a:p>
            <a:r>
              <a:rPr lang="en-US" dirty="0"/>
              <a:t>Theorem 1.54 states: "A language is regular if and only if some regular expression describes it" (they don't use this as a definition)</a:t>
            </a:r>
          </a:p>
          <a:p>
            <a:r>
              <a:rPr lang="en-US" dirty="0"/>
              <a:t>To prove the theorem, they prove two lemmas</a:t>
            </a:r>
          </a:p>
          <a:p>
            <a:pPr lvl="1"/>
            <a:r>
              <a:rPr lang="en-US" dirty="0"/>
              <a:t>Lemma 1.55 states: "If a language is described by a regular expression, it is regular"</a:t>
            </a:r>
          </a:p>
          <a:p>
            <a:pPr lvl="1"/>
            <a:r>
              <a:rPr lang="en-US" dirty="0"/>
              <a:t>They prove this lemma by showing that any regular expression can be converted to an equivalent NFA</a:t>
            </a:r>
          </a:p>
          <a:p>
            <a:pPr lvl="1"/>
            <a:r>
              <a:rPr lang="en-US" dirty="0"/>
              <a:t>Lemma 1.60 states: "If a language is regular, then it is described by a regular expression"</a:t>
            </a:r>
          </a:p>
          <a:p>
            <a:pPr lvl="1"/>
            <a:r>
              <a:rPr lang="en-US" dirty="0"/>
              <a:t>They prove this lemma by showing that any DFA can be converted into an equivalent RE</a:t>
            </a:r>
          </a:p>
        </p:txBody>
      </p:sp>
    </p:spTree>
    <p:extLst>
      <p:ext uri="{BB962C8B-B14F-4D97-AF65-F5344CB8AC3E}">
        <p14:creationId xmlns:p14="http://schemas.microsoft.com/office/powerpoint/2010/main" val="2771084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1BDB-BC96-469A-A591-974B849C3712}"/>
              </a:ext>
            </a:extLst>
          </p:cNvPr>
          <p:cNvSpPr>
            <a:spLocks noGrp="1"/>
          </p:cNvSpPr>
          <p:nvPr>
            <p:ph type="title"/>
          </p:nvPr>
        </p:nvSpPr>
        <p:spPr/>
        <p:txBody>
          <a:bodyPr/>
          <a:lstStyle/>
          <a:p>
            <a:r>
              <a:rPr lang="en-US" dirty="0"/>
              <a:t>Every RE has an Equivalent NFA</a:t>
            </a:r>
          </a:p>
        </p:txBody>
      </p:sp>
      <p:sp>
        <p:nvSpPr>
          <p:cNvPr id="3" name="Content Placeholder 2">
            <a:extLst>
              <a:ext uri="{FF2B5EF4-FFF2-40B4-BE49-F238E27FC236}">
                <a16:creationId xmlns:a16="http://schemas.microsoft.com/office/drawing/2014/main" id="{1BE14EBD-80A7-44D6-A4AE-C78FBDE223FB}"/>
              </a:ext>
            </a:extLst>
          </p:cNvPr>
          <p:cNvSpPr>
            <a:spLocks noGrp="1"/>
          </p:cNvSpPr>
          <p:nvPr>
            <p:ph idx="1"/>
          </p:nvPr>
        </p:nvSpPr>
        <p:spPr/>
        <p:txBody>
          <a:bodyPr>
            <a:normAutofit fontScale="62500" lnSpcReduction="20000"/>
          </a:bodyPr>
          <a:lstStyle/>
          <a:p>
            <a:r>
              <a:rPr lang="en-US" dirty="0"/>
              <a:t>The book proves that every RE has an equivalent NFA by showing that it is true for each of the six pieces of the formal definition of REs</a:t>
            </a:r>
          </a:p>
          <a:p>
            <a:r>
              <a:rPr lang="en-US" dirty="0"/>
              <a:t>For the first three parts of the definition, the conversions from RE to NFA are trivial:</a:t>
            </a:r>
          </a:p>
          <a:p>
            <a:pPr lvl="1">
              <a:lnSpc>
                <a:spcPct val="220000"/>
              </a:lnSpc>
            </a:pPr>
            <a:r>
              <a:rPr lang="en-US" dirty="0"/>
              <a:t>The following NFA recognizes any RE of the form </a:t>
            </a:r>
            <a:r>
              <a:rPr lang="en-US" dirty="0">
                <a:latin typeface="Cambria Math" panose="02040503050406030204" pitchFamily="18" charset="0"/>
                <a:ea typeface="Cambria Math" panose="02040503050406030204" pitchFamily="18" charset="0"/>
              </a:rPr>
              <a:t>R=a</a:t>
            </a:r>
            <a:r>
              <a:rPr lang="en-US" dirty="0"/>
              <a:t>:</a:t>
            </a:r>
          </a:p>
          <a:p>
            <a:pPr lvl="1">
              <a:lnSpc>
                <a:spcPct val="220000"/>
              </a:lnSpc>
            </a:pPr>
            <a:r>
              <a:rPr lang="en-US" dirty="0"/>
              <a:t>The following NFA recognizes </a:t>
            </a:r>
            <a:r>
              <a:rPr lang="en-US" dirty="0">
                <a:latin typeface="Cambria Math" panose="02040503050406030204" pitchFamily="18" charset="0"/>
                <a:ea typeface="Cambria Math" panose="02040503050406030204" pitchFamily="18" charset="0"/>
              </a:rPr>
              <a:t>R=</a:t>
            </a:r>
            <a:r>
              <a:rPr lang="el-GR" dirty="0">
                <a:latin typeface="Cambria Math" panose="02040503050406030204" pitchFamily="18" charset="0"/>
                <a:ea typeface="Cambria Math" panose="02040503050406030204" pitchFamily="18" charset="0"/>
              </a:rPr>
              <a:t>ε</a:t>
            </a:r>
            <a:r>
              <a:rPr lang="en-US" dirty="0"/>
              <a:t>:</a:t>
            </a:r>
          </a:p>
          <a:p>
            <a:pPr lvl="1">
              <a:lnSpc>
                <a:spcPct val="220000"/>
              </a:lnSpc>
            </a:pPr>
            <a:r>
              <a:rPr lang="en-US" dirty="0"/>
              <a:t>The following NFA recognizes </a:t>
            </a:r>
            <a:r>
              <a:rPr lang="en-US" dirty="0">
                <a:latin typeface="Cambria Math" panose="02040503050406030204" pitchFamily="18" charset="0"/>
                <a:ea typeface="Cambria Math" panose="02040503050406030204" pitchFamily="18" charset="0"/>
              </a:rPr>
              <a:t>R=∅</a:t>
            </a:r>
            <a:r>
              <a:rPr lang="en-US" dirty="0"/>
              <a:t>:</a:t>
            </a:r>
          </a:p>
          <a:p>
            <a:r>
              <a:rPr lang="en-US" dirty="0"/>
              <a:t>For the remaining parts of the definition, we need to show NFAs that recognize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are REs</a:t>
            </a:r>
          </a:p>
          <a:p>
            <a:pPr lvl="1"/>
            <a:r>
              <a:rPr lang="en-US" dirty="0">
                <a:ea typeface="Cambria Math" panose="02040503050406030204" pitchFamily="18" charset="0"/>
              </a:rPr>
              <a:t>Assume already shown that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can be converted to NFAs</a:t>
            </a:r>
          </a:p>
          <a:p>
            <a:pPr lvl="1"/>
            <a:r>
              <a:rPr lang="en-US" dirty="0">
                <a:ea typeface="Cambria Math" panose="02040503050406030204" pitchFamily="18" charset="0"/>
              </a:rPr>
              <a:t>Then, the proofs of closure for the regular operations using NFAs already showed that the expressions here can also be represented by NFAs (for union, we saw two versions of the proof, one with DFAs and one with NFAs)</a:t>
            </a:r>
          </a:p>
          <a:p>
            <a:pPr lvl="1"/>
            <a:r>
              <a:rPr lang="en-US" dirty="0">
                <a:ea typeface="Cambria Math" panose="02040503050406030204" pitchFamily="18" charset="0"/>
              </a:rPr>
              <a:t>To show that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can be converted to NFAs, it is either a recursive case, or one of the three base cases mentioned above</a:t>
            </a:r>
          </a:p>
          <a:p>
            <a:pPr lvl="1"/>
            <a:r>
              <a:rPr lang="en-US" dirty="0">
                <a:ea typeface="Cambria Math" panose="02040503050406030204" pitchFamily="18" charset="0"/>
              </a:rPr>
              <a:t>Ultimately, this serves as an inductive proof that any RE can be converted to an equivalent NFA</a:t>
            </a:r>
            <a:endParaRPr lang="en-US" dirty="0"/>
          </a:p>
        </p:txBody>
      </p:sp>
      <p:pic>
        <p:nvPicPr>
          <p:cNvPr id="5" name="Picture 4">
            <a:extLst>
              <a:ext uri="{FF2B5EF4-FFF2-40B4-BE49-F238E27FC236}">
                <a16:creationId xmlns:a16="http://schemas.microsoft.com/office/drawing/2014/main" id="{B6530E16-E523-4479-A424-B681687E200D}"/>
              </a:ext>
            </a:extLst>
          </p:cNvPr>
          <p:cNvPicPr>
            <a:picLocks noChangeAspect="1"/>
          </p:cNvPicPr>
          <p:nvPr/>
        </p:nvPicPr>
        <p:blipFill>
          <a:blip r:embed="rId2"/>
          <a:stretch>
            <a:fillRect/>
          </a:stretch>
        </p:blipFill>
        <p:spPr>
          <a:xfrm>
            <a:off x="6096000" y="2638180"/>
            <a:ext cx="1695687" cy="552527"/>
          </a:xfrm>
          <a:prstGeom prst="rect">
            <a:avLst/>
          </a:prstGeom>
        </p:spPr>
      </p:pic>
      <p:pic>
        <p:nvPicPr>
          <p:cNvPr id="7" name="Picture 6">
            <a:extLst>
              <a:ext uri="{FF2B5EF4-FFF2-40B4-BE49-F238E27FC236}">
                <a16:creationId xmlns:a16="http://schemas.microsoft.com/office/drawing/2014/main" id="{FAEBB2B2-E8C4-4A8D-8C54-38CB5F7CE3E3}"/>
              </a:ext>
            </a:extLst>
          </p:cNvPr>
          <p:cNvPicPr>
            <a:picLocks noChangeAspect="1"/>
          </p:cNvPicPr>
          <p:nvPr/>
        </p:nvPicPr>
        <p:blipFill>
          <a:blip r:embed="rId3"/>
          <a:stretch>
            <a:fillRect/>
          </a:stretch>
        </p:blipFill>
        <p:spPr>
          <a:xfrm>
            <a:off x="4744128" y="3190707"/>
            <a:ext cx="762106" cy="504895"/>
          </a:xfrm>
          <a:prstGeom prst="rect">
            <a:avLst/>
          </a:prstGeom>
        </p:spPr>
      </p:pic>
      <p:pic>
        <p:nvPicPr>
          <p:cNvPr id="9" name="Picture 8">
            <a:extLst>
              <a:ext uri="{FF2B5EF4-FFF2-40B4-BE49-F238E27FC236}">
                <a16:creationId xmlns:a16="http://schemas.microsoft.com/office/drawing/2014/main" id="{6EEAD1B5-C221-4B72-89CF-36175716FDA5}"/>
              </a:ext>
            </a:extLst>
          </p:cNvPr>
          <p:cNvPicPr>
            <a:picLocks noChangeAspect="1"/>
          </p:cNvPicPr>
          <p:nvPr/>
        </p:nvPicPr>
        <p:blipFill>
          <a:blip r:embed="rId4"/>
          <a:stretch>
            <a:fillRect/>
          </a:stretch>
        </p:blipFill>
        <p:spPr>
          <a:xfrm>
            <a:off x="4744128" y="3695602"/>
            <a:ext cx="781159" cy="523948"/>
          </a:xfrm>
          <a:prstGeom prst="rect">
            <a:avLst/>
          </a:prstGeom>
        </p:spPr>
      </p:pic>
    </p:spTree>
    <p:extLst>
      <p:ext uri="{BB962C8B-B14F-4D97-AF65-F5344CB8AC3E}">
        <p14:creationId xmlns:p14="http://schemas.microsoft.com/office/powerpoint/2010/main" val="1102299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DF71-2620-4E32-867A-C937933D4214}"/>
              </a:ext>
            </a:extLst>
          </p:cNvPr>
          <p:cNvSpPr>
            <a:spLocks noGrp="1"/>
          </p:cNvSpPr>
          <p:nvPr>
            <p:ph type="title"/>
          </p:nvPr>
        </p:nvSpPr>
        <p:spPr/>
        <p:txBody>
          <a:bodyPr/>
          <a:lstStyle/>
          <a:p>
            <a:r>
              <a:rPr lang="en-US" dirty="0"/>
              <a:t>Converting an RE to an NFA Example</a:t>
            </a:r>
          </a:p>
        </p:txBody>
      </p:sp>
      <p:sp>
        <p:nvSpPr>
          <p:cNvPr id="3" name="Content Placeholder 2">
            <a:extLst>
              <a:ext uri="{FF2B5EF4-FFF2-40B4-BE49-F238E27FC236}">
                <a16:creationId xmlns:a16="http://schemas.microsoft.com/office/drawing/2014/main" id="{701F8F41-4448-469A-8E82-37A21252BBEA}"/>
              </a:ext>
            </a:extLst>
          </p:cNvPr>
          <p:cNvSpPr>
            <a:spLocks noGrp="1"/>
          </p:cNvSpPr>
          <p:nvPr>
            <p:ph sz="half" idx="1"/>
          </p:nvPr>
        </p:nvSpPr>
        <p:spPr/>
        <p:txBody>
          <a:bodyPr>
            <a:normAutofit fontScale="77500" lnSpcReduction="20000"/>
          </a:bodyPr>
          <a:lstStyle/>
          <a:p>
            <a:r>
              <a:rPr lang="en-US" dirty="0"/>
              <a:t>The book demonstrates how </a:t>
            </a:r>
            <a:r>
              <a:rPr lang="en-US" dirty="0">
                <a:latin typeface="Cambria Math" panose="02040503050406030204" pitchFamily="18" charset="0"/>
                <a:ea typeface="Cambria Math" panose="02040503050406030204" pitchFamily="18" charset="0"/>
              </a:rPr>
              <a:t>(a ∪ b)*aba</a:t>
            </a:r>
            <a:r>
              <a:rPr lang="en-US" dirty="0">
                <a:ea typeface="Cambria Math" panose="02040503050406030204" pitchFamily="18" charset="0"/>
              </a:rPr>
              <a:t> can be converted to an NFA</a:t>
            </a:r>
          </a:p>
          <a:p>
            <a:r>
              <a:rPr lang="en-US" dirty="0">
                <a:ea typeface="Cambria Math" panose="02040503050406030204" pitchFamily="18" charset="0"/>
              </a:rPr>
              <a:t>The figure to the right explains this</a:t>
            </a:r>
          </a:p>
          <a:p>
            <a:r>
              <a:rPr lang="en-US" dirty="0">
                <a:ea typeface="Cambria Math" panose="02040503050406030204" pitchFamily="18" charset="0"/>
              </a:rPr>
              <a:t>The steps involving union, concatenation, and star come from proofs seen earlier</a:t>
            </a: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r>
              <a:rPr lang="en-US" dirty="0">
                <a:ea typeface="Cambria Math" panose="02040503050406030204" pitchFamily="18" charset="0"/>
              </a:rPr>
              <a:t> </a:t>
            </a:r>
            <a:endParaRPr lang="en-US" dirty="0"/>
          </a:p>
        </p:txBody>
      </p:sp>
      <p:pic>
        <p:nvPicPr>
          <p:cNvPr id="5" name="Picture 4">
            <a:extLst>
              <a:ext uri="{FF2B5EF4-FFF2-40B4-BE49-F238E27FC236}">
                <a16:creationId xmlns:a16="http://schemas.microsoft.com/office/drawing/2014/main" id="{EC273977-3EC1-4132-AF66-1BC25384F049}"/>
              </a:ext>
            </a:extLst>
          </p:cNvPr>
          <p:cNvPicPr>
            <a:picLocks noChangeAspect="1"/>
          </p:cNvPicPr>
          <p:nvPr/>
        </p:nvPicPr>
        <p:blipFill>
          <a:blip r:embed="rId2"/>
          <a:stretch>
            <a:fillRect/>
          </a:stretch>
        </p:blipFill>
        <p:spPr>
          <a:xfrm>
            <a:off x="6414655" y="1463056"/>
            <a:ext cx="4939145" cy="4814498"/>
          </a:xfrm>
          <a:prstGeom prst="rect">
            <a:avLst/>
          </a:prstGeom>
        </p:spPr>
      </p:pic>
    </p:spTree>
    <p:extLst>
      <p:ext uri="{BB962C8B-B14F-4D97-AF65-F5344CB8AC3E}">
        <p14:creationId xmlns:p14="http://schemas.microsoft.com/office/powerpoint/2010/main" val="1017437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C09B-19AF-4102-BA63-485D89BA8C15}"/>
              </a:ext>
            </a:extLst>
          </p:cNvPr>
          <p:cNvSpPr>
            <a:spLocks noGrp="1"/>
          </p:cNvSpPr>
          <p:nvPr>
            <p:ph type="title"/>
          </p:nvPr>
        </p:nvSpPr>
        <p:spPr/>
        <p:txBody>
          <a:bodyPr/>
          <a:lstStyle/>
          <a:p>
            <a:r>
              <a:rPr lang="en-US" dirty="0"/>
              <a:t>Every DFA has an Equivalent RE</a:t>
            </a:r>
          </a:p>
        </p:txBody>
      </p:sp>
      <p:sp>
        <p:nvSpPr>
          <p:cNvPr id="3" name="Content Placeholder 2">
            <a:extLst>
              <a:ext uri="{FF2B5EF4-FFF2-40B4-BE49-F238E27FC236}">
                <a16:creationId xmlns:a16="http://schemas.microsoft.com/office/drawing/2014/main" id="{EFF515FC-29EA-4643-B479-8B5AA2FBB2F0}"/>
              </a:ext>
            </a:extLst>
          </p:cNvPr>
          <p:cNvSpPr>
            <a:spLocks noGrp="1"/>
          </p:cNvSpPr>
          <p:nvPr>
            <p:ph idx="1"/>
          </p:nvPr>
        </p:nvSpPr>
        <p:spPr/>
        <p:txBody>
          <a:bodyPr>
            <a:normAutofit fontScale="70000" lnSpcReduction="20000"/>
          </a:bodyPr>
          <a:lstStyle/>
          <a:p>
            <a:r>
              <a:rPr lang="en-US" dirty="0"/>
              <a:t>The other half of the proof showing that REs are equivalent in power to NFAs and DFAs is more difficult</a:t>
            </a:r>
          </a:p>
          <a:p>
            <a:r>
              <a:rPr lang="en-US" dirty="0"/>
              <a:t>The book proves this by showing that every DFA has an equivalent RE</a:t>
            </a:r>
          </a:p>
          <a:p>
            <a:r>
              <a:rPr lang="en-US" dirty="0"/>
              <a:t>They do this in steps</a:t>
            </a:r>
          </a:p>
          <a:p>
            <a:pPr lvl="1"/>
            <a:r>
              <a:rPr lang="en-US" dirty="0"/>
              <a:t>First, they introduce yet another formalism, </a:t>
            </a:r>
            <a:r>
              <a:rPr lang="en-US" i="1" dirty="0"/>
              <a:t>called a generalized nondeterministic finite automaton</a:t>
            </a:r>
            <a:r>
              <a:rPr lang="en-US" dirty="0"/>
              <a:t> (GNFA)</a:t>
            </a:r>
          </a:p>
          <a:p>
            <a:pPr lvl="1"/>
            <a:r>
              <a:rPr lang="en-US" dirty="0"/>
              <a:t>Then, they show that every DFA with k states can be converted to a GNFA with k+2 states</a:t>
            </a:r>
          </a:p>
          <a:p>
            <a:pPr lvl="1"/>
            <a:r>
              <a:rPr lang="en-US" dirty="0"/>
              <a:t>Then, they show that for n &gt; 2, a GNFA with n states can be converted to a GNFA with n-1 states</a:t>
            </a:r>
          </a:p>
          <a:p>
            <a:pPr lvl="1"/>
            <a:r>
              <a:rPr lang="en-US" dirty="0"/>
              <a:t>Finally, they show that a GNFA with exactly 2 states can be converted to an RE, thus completing the proof</a:t>
            </a:r>
          </a:p>
          <a:p>
            <a:r>
              <a:rPr lang="en-US" dirty="0"/>
              <a:t>The figure on this slide summarizes how a 3-state DFA could be converted to an RE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p>
        </p:txBody>
      </p:sp>
      <p:pic>
        <p:nvPicPr>
          <p:cNvPr id="5" name="Picture 4">
            <a:extLst>
              <a:ext uri="{FF2B5EF4-FFF2-40B4-BE49-F238E27FC236}">
                <a16:creationId xmlns:a16="http://schemas.microsoft.com/office/drawing/2014/main" id="{A831C326-7316-41ED-8B7F-88515B7AF2D5}"/>
              </a:ext>
            </a:extLst>
          </p:cNvPr>
          <p:cNvPicPr>
            <a:picLocks noChangeAspect="1"/>
          </p:cNvPicPr>
          <p:nvPr/>
        </p:nvPicPr>
        <p:blipFill>
          <a:blip r:embed="rId2"/>
          <a:stretch>
            <a:fillRect/>
          </a:stretch>
        </p:blipFill>
        <p:spPr>
          <a:xfrm>
            <a:off x="4097404" y="4404454"/>
            <a:ext cx="3997192" cy="2088421"/>
          </a:xfrm>
          <a:prstGeom prst="rect">
            <a:avLst/>
          </a:prstGeom>
        </p:spPr>
      </p:pic>
    </p:spTree>
    <p:extLst>
      <p:ext uri="{BB962C8B-B14F-4D97-AF65-F5344CB8AC3E}">
        <p14:creationId xmlns:p14="http://schemas.microsoft.com/office/powerpoint/2010/main" val="2273666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1F214-793E-41B6-B06E-0A9C75371D82}"/>
              </a:ext>
            </a:extLst>
          </p:cNvPr>
          <p:cNvSpPr>
            <a:spLocks noGrp="1"/>
          </p:cNvSpPr>
          <p:nvPr>
            <p:ph type="title"/>
          </p:nvPr>
        </p:nvSpPr>
        <p:spPr/>
        <p:txBody>
          <a:bodyPr/>
          <a:lstStyle/>
          <a:p>
            <a:r>
              <a:rPr lang="en-US" dirty="0"/>
              <a:t>GNFAs</a:t>
            </a:r>
          </a:p>
        </p:txBody>
      </p:sp>
      <p:sp>
        <p:nvSpPr>
          <p:cNvPr id="3" name="Content Placeholder 2">
            <a:extLst>
              <a:ext uri="{FF2B5EF4-FFF2-40B4-BE49-F238E27FC236}">
                <a16:creationId xmlns:a16="http://schemas.microsoft.com/office/drawing/2014/main" id="{EE9036D0-89BE-4076-B5A4-89E462FF2296}"/>
              </a:ext>
            </a:extLst>
          </p:cNvPr>
          <p:cNvSpPr>
            <a:spLocks noGrp="1"/>
          </p:cNvSpPr>
          <p:nvPr>
            <p:ph idx="1"/>
          </p:nvPr>
        </p:nvSpPr>
        <p:spPr/>
        <p:txBody>
          <a:bodyPr>
            <a:normAutofit fontScale="70000" lnSpcReduction="20000"/>
          </a:bodyPr>
          <a:lstStyle/>
          <a:p>
            <a:r>
              <a:rPr lang="en-US" dirty="0"/>
              <a:t>GNFAs are NFAs that allow regular expressions on their transition arrows (as opposed to individual symbols from the alphabet)</a:t>
            </a:r>
          </a:p>
          <a:p>
            <a:r>
              <a:rPr lang="en-US" dirty="0"/>
              <a:t>A GNFA can read any block of symbols form the input that satisfies an RE on a transition arrow and then take that transition</a:t>
            </a:r>
          </a:p>
          <a:p>
            <a:r>
              <a:rPr lang="en-US" dirty="0"/>
              <a:t>There are also several constraints that a GNFA must satisfy:</a:t>
            </a:r>
          </a:p>
          <a:p>
            <a:pPr lvl="1"/>
            <a:r>
              <a:rPr lang="en-US" dirty="0"/>
              <a:t>There must be a single start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and a single accept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that are different from each other</a:t>
            </a:r>
          </a:p>
          <a:p>
            <a:pPr lvl="1"/>
            <a:r>
              <a:rPr lang="en-US" dirty="0"/>
              <a:t>The start state has outgoing transitions to every other state, but no incoming transitions</a:t>
            </a:r>
          </a:p>
          <a:p>
            <a:pPr lvl="1"/>
            <a:r>
              <a:rPr lang="en-US" dirty="0"/>
              <a:t>The accept state has incoming transitions from every other state, but no outgoing transitions</a:t>
            </a:r>
          </a:p>
          <a:p>
            <a:pPr lvl="1"/>
            <a:r>
              <a:rPr lang="en-US" dirty="0"/>
              <a:t>For every source state, destination state pair not including the start state or accept state, there is a single transition (including from each other state to itself)</a:t>
            </a:r>
          </a:p>
          <a:p>
            <a:r>
              <a:rPr lang="en-US" dirty="0"/>
              <a:t>A few things to point out:</a:t>
            </a:r>
          </a:p>
          <a:p>
            <a:pPr lvl="1"/>
            <a:r>
              <a:rPr lang="en-US" dirty="0"/>
              <a:t>The way the textbook words its description, it is not clear if some of these constraints are part of the definition of GNFAs, or extra constraints we are adding (although they all match the book's formal definition)</a:t>
            </a:r>
          </a:p>
          <a:p>
            <a:pPr lvl="1"/>
            <a:r>
              <a:rPr lang="en-US" dirty="0"/>
              <a:t>Based on other sources, these constraints are often part of the definition of GNFAs, but not always</a:t>
            </a:r>
          </a:p>
          <a:p>
            <a:pPr lvl="1"/>
            <a:r>
              <a:rPr lang="en-US" dirty="0"/>
              <a:t>The links between states are allowed to be labeled with </a:t>
            </a:r>
            <a:r>
              <a:rPr lang="en-US" dirty="0">
                <a:latin typeface="Cambria Math" panose="02040503050406030204" pitchFamily="18" charset="0"/>
                <a:ea typeface="Cambria Math" panose="02040503050406030204" pitchFamily="18" charset="0"/>
              </a:rPr>
              <a:t>∅</a:t>
            </a:r>
            <a:r>
              <a:rPr lang="en-US" dirty="0"/>
              <a:t>, a valid regular expression, which is basically the same as leaving out the transition altogether, since no input will ever satisfy that RE</a:t>
            </a:r>
          </a:p>
          <a:p>
            <a:pPr lvl="1"/>
            <a:r>
              <a:rPr lang="en-US" dirty="0"/>
              <a:t>When drawing GNFAs, </a:t>
            </a:r>
            <a:r>
              <a:rPr lang="en-US" dirty="0">
                <a:latin typeface="Cambria Math" panose="02040503050406030204" pitchFamily="18" charset="0"/>
                <a:ea typeface="Cambria Math" panose="02040503050406030204" pitchFamily="18" charset="0"/>
              </a:rPr>
              <a:t>∅-</a:t>
            </a:r>
            <a:r>
              <a:rPr lang="en-US" dirty="0"/>
              <a:t>transitions are typically left out (although the example on the next slide includes it)</a:t>
            </a:r>
          </a:p>
        </p:txBody>
      </p:sp>
    </p:spTree>
    <p:extLst>
      <p:ext uri="{BB962C8B-B14F-4D97-AF65-F5344CB8AC3E}">
        <p14:creationId xmlns:p14="http://schemas.microsoft.com/office/powerpoint/2010/main" val="814102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FCD68-CB4D-4E3B-B9A1-0BCB2660A029}"/>
              </a:ext>
            </a:extLst>
          </p:cNvPr>
          <p:cNvSpPr>
            <a:spLocks noGrp="1"/>
          </p:cNvSpPr>
          <p:nvPr>
            <p:ph type="title"/>
          </p:nvPr>
        </p:nvSpPr>
        <p:spPr/>
        <p:txBody>
          <a:bodyPr/>
          <a:lstStyle/>
          <a:p>
            <a:r>
              <a:rPr lang="en-US" dirty="0"/>
              <a:t>GNFA Example</a:t>
            </a:r>
          </a:p>
        </p:txBody>
      </p:sp>
      <p:pic>
        <p:nvPicPr>
          <p:cNvPr id="5" name="Content Placeholder 4">
            <a:extLst>
              <a:ext uri="{FF2B5EF4-FFF2-40B4-BE49-F238E27FC236}">
                <a16:creationId xmlns:a16="http://schemas.microsoft.com/office/drawing/2014/main" id="{1263E38E-BEEE-46E1-96EC-CFC92E94062E}"/>
              </a:ext>
            </a:extLst>
          </p:cNvPr>
          <p:cNvPicPr>
            <a:picLocks noGrp="1" noChangeAspect="1"/>
          </p:cNvPicPr>
          <p:nvPr>
            <p:ph idx="1"/>
          </p:nvPr>
        </p:nvPicPr>
        <p:blipFill>
          <a:blip r:embed="rId2"/>
          <a:stretch>
            <a:fillRect/>
          </a:stretch>
        </p:blipFill>
        <p:spPr>
          <a:xfrm>
            <a:off x="3217804" y="1690688"/>
            <a:ext cx="5756392" cy="4105662"/>
          </a:xfrm>
        </p:spPr>
      </p:pic>
    </p:spTree>
    <p:extLst>
      <p:ext uri="{BB962C8B-B14F-4D97-AF65-F5344CB8AC3E}">
        <p14:creationId xmlns:p14="http://schemas.microsoft.com/office/powerpoint/2010/main" val="406940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BF0A5-5E15-41BB-9EFD-DD714934BC55}"/>
              </a:ext>
            </a:extLst>
          </p:cNvPr>
          <p:cNvSpPr>
            <a:spLocks noGrp="1"/>
          </p:cNvSpPr>
          <p:nvPr>
            <p:ph type="title"/>
          </p:nvPr>
        </p:nvSpPr>
        <p:spPr/>
        <p:txBody>
          <a:bodyPr/>
          <a:lstStyle/>
          <a:p>
            <a:r>
              <a:rPr lang="en-US" dirty="0"/>
              <a:t>Formal Description of a GNFA</a:t>
            </a:r>
          </a:p>
        </p:txBody>
      </p:sp>
      <p:sp>
        <p:nvSpPr>
          <p:cNvPr id="3" name="Content Placeholder 2">
            <a:extLst>
              <a:ext uri="{FF2B5EF4-FFF2-40B4-BE49-F238E27FC236}">
                <a16:creationId xmlns:a16="http://schemas.microsoft.com/office/drawing/2014/main" id="{143C8758-93B4-4D0A-8641-1C5178B3F1D2}"/>
              </a:ext>
            </a:extLst>
          </p:cNvPr>
          <p:cNvSpPr>
            <a:spLocks noGrp="1"/>
          </p:cNvSpPr>
          <p:nvPr>
            <p:ph idx="1"/>
          </p:nvPr>
        </p:nvSpPr>
        <p:spPr/>
        <p:txBody>
          <a:bodyPr>
            <a:normAutofit fontScale="92500" lnSpcReduction="20000"/>
          </a:bodyPr>
          <a:lstStyle/>
          <a:p>
            <a:r>
              <a:rPr lang="en-US" dirty="0"/>
              <a:t>A generalized nondeterministic finite automaton is a 5-tuple </a:t>
            </a:r>
            <a:r>
              <a:rPr lang="en-US" dirty="0">
                <a:latin typeface="Cambria Math" panose="02040503050406030204" pitchFamily="18" charset="0"/>
                <a:ea typeface="Cambria Math" panose="02040503050406030204" pitchFamily="18" charset="0"/>
              </a:rPr>
              <a:t>(Q, Σ, δ, q</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a:t>
            </a:r>
            <a:r>
              <a:rPr lang="en-US" dirty="0"/>
              <a:t>, where: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a finite set called the states,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Σ</a:t>
            </a:r>
            <a:r>
              <a:rPr lang="en-US" dirty="0"/>
              <a:t> is a finite set called the alphabet,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δ : (Q –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 (Q – {q</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libri" panose="020F0502020204030204" pitchFamily="34" charset="0"/>
                <a:cs typeface="Cambria Math" panose="02040503050406030204" pitchFamily="18" charset="0"/>
              </a:rPr>
              <a:t>→ </a:t>
            </a:r>
            <a:r>
              <a:rPr lang="en-US" dirty="0">
                <a:effectLst/>
                <a:latin typeface="Lucida Handwriting" panose="03010101010101010101" pitchFamily="66" charset="0"/>
                <a:ea typeface="Calibri" panose="020F0502020204030204" pitchFamily="34" charset="0"/>
                <a:cs typeface="Cambria Math" panose="02040503050406030204" pitchFamily="18" charset="0"/>
              </a:rPr>
              <a:t>R</a:t>
            </a:r>
            <a:r>
              <a:rPr lang="en-US" dirty="0">
                <a:latin typeface="Cambria Math" panose="02040503050406030204" pitchFamily="18" charset="0"/>
                <a:ea typeface="Cambria Math" panose="02040503050406030204" pitchFamily="18" charset="0"/>
              </a:rPr>
              <a:t> </a:t>
            </a:r>
            <a:r>
              <a:rPr lang="en-US" dirty="0"/>
              <a:t>is the transition function,</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 Q </a:t>
            </a:r>
            <a:r>
              <a:rPr lang="en-US" dirty="0"/>
              <a:t>is the start state,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 Q</a:t>
            </a:r>
            <a:r>
              <a:rPr lang="en-US" dirty="0"/>
              <a:t> is the accept state</a:t>
            </a:r>
          </a:p>
          <a:p>
            <a:r>
              <a:rPr lang="en-US" dirty="0"/>
              <a:t>A few things to note about the transition function:</a:t>
            </a:r>
          </a:p>
          <a:p>
            <a:pPr lvl="1"/>
            <a:r>
              <a:rPr lang="en-US" dirty="0"/>
              <a:t>It defines a transition for every pair of states, except that the source cannot be q</a:t>
            </a:r>
            <a:r>
              <a:rPr lang="en-US" baseline="-25000" dirty="0"/>
              <a:t>accept</a:t>
            </a:r>
            <a:r>
              <a:rPr lang="en-US" dirty="0"/>
              <a:t> and the destination cannot be q</a:t>
            </a:r>
            <a:r>
              <a:rPr lang="en-US" baseline="-25000" dirty="0"/>
              <a:t>start</a:t>
            </a:r>
          </a:p>
          <a:p>
            <a:pPr lvl="1"/>
            <a:r>
              <a:rPr lang="en-US" dirty="0"/>
              <a:t>The output of the transition function is a regular expression (recall again that </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is a valid regular expression)</a:t>
            </a:r>
          </a:p>
          <a:p>
            <a:pPr lvl="1"/>
            <a:r>
              <a:rPr lang="en-US" dirty="0">
                <a:latin typeface="Lucida Handwriting" panose="03010101010101010101" pitchFamily="66" charset="0"/>
                <a:ea typeface="Cambria Math" panose="02040503050406030204" pitchFamily="18" charset="0"/>
              </a:rPr>
              <a:t>R</a:t>
            </a:r>
            <a:r>
              <a:rPr lang="en-US" dirty="0">
                <a:ea typeface="Cambria Math" panose="02040503050406030204" pitchFamily="18" charset="0"/>
              </a:rPr>
              <a:t>, the range of </a:t>
            </a:r>
            <a:r>
              <a:rPr lang="en-US" dirty="0">
                <a:latin typeface="Cambria Math" panose="02040503050406030204" pitchFamily="18" charset="0"/>
                <a:ea typeface="Cambria Math" panose="02040503050406030204" pitchFamily="18" charset="0"/>
              </a:rPr>
              <a:t>δ</a:t>
            </a:r>
            <a:r>
              <a:rPr lang="en-US" dirty="0">
                <a:ea typeface="Cambria Math" panose="02040503050406030204" pitchFamily="18" charset="0"/>
              </a:rPr>
              <a:t>, is the set of all regular expressions over the alphabet, </a:t>
            </a:r>
            <a:r>
              <a:rPr lang="en-US" dirty="0">
                <a:latin typeface="Cambria Math" panose="02040503050406030204" pitchFamily="18" charset="0"/>
                <a:ea typeface="Cambria Math" panose="02040503050406030204" pitchFamily="18" charset="0"/>
              </a:rPr>
              <a:t>Σ</a:t>
            </a:r>
            <a:endParaRPr lang="en-US" dirty="0"/>
          </a:p>
          <a:p>
            <a:endParaRPr lang="en-US" dirty="0"/>
          </a:p>
        </p:txBody>
      </p:sp>
    </p:spTree>
    <p:extLst>
      <p:ext uri="{BB962C8B-B14F-4D97-AF65-F5344CB8AC3E}">
        <p14:creationId xmlns:p14="http://schemas.microsoft.com/office/powerpoint/2010/main" val="2214544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FA25-2637-4E92-89E2-3682E578D948}"/>
              </a:ext>
            </a:extLst>
          </p:cNvPr>
          <p:cNvSpPr>
            <a:spLocks noGrp="1"/>
          </p:cNvSpPr>
          <p:nvPr>
            <p:ph type="title"/>
          </p:nvPr>
        </p:nvSpPr>
        <p:spPr/>
        <p:txBody>
          <a:bodyPr/>
          <a:lstStyle/>
          <a:p>
            <a:r>
              <a:rPr lang="en-US" dirty="0"/>
              <a:t>Converting a DFA to a GNFA</a:t>
            </a:r>
          </a:p>
        </p:txBody>
      </p:sp>
      <p:sp>
        <p:nvSpPr>
          <p:cNvPr id="3" name="Content Placeholder 2">
            <a:extLst>
              <a:ext uri="{FF2B5EF4-FFF2-40B4-BE49-F238E27FC236}">
                <a16:creationId xmlns:a16="http://schemas.microsoft.com/office/drawing/2014/main" id="{E16801EC-C43E-4EC5-A918-8D2A6080AA89}"/>
              </a:ext>
            </a:extLst>
          </p:cNvPr>
          <p:cNvSpPr>
            <a:spLocks noGrp="1"/>
          </p:cNvSpPr>
          <p:nvPr>
            <p:ph idx="1"/>
          </p:nvPr>
        </p:nvSpPr>
        <p:spPr/>
        <p:txBody>
          <a:bodyPr>
            <a:normAutofit fontScale="92500" lnSpcReduction="20000"/>
          </a:bodyPr>
          <a:lstStyle/>
          <a:p>
            <a:r>
              <a:rPr lang="en-US" dirty="0"/>
              <a:t>Every k-state DFA can be converted into an equivalent (k+2)-state GNFA</a:t>
            </a:r>
          </a:p>
          <a:p>
            <a:r>
              <a:rPr lang="en-US" dirty="0"/>
              <a:t>A procedure to do so is as follows:</a:t>
            </a:r>
          </a:p>
          <a:p>
            <a:pPr lvl="1"/>
            <a:r>
              <a:rPr lang="en-US" dirty="0"/>
              <a:t>Add a new start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p>
          <a:p>
            <a:pPr lvl="2"/>
            <a:r>
              <a:rPr lang="en-US" dirty="0"/>
              <a:t>Add an </a:t>
            </a:r>
            <a:r>
              <a:rPr lang="el-GR" dirty="0">
                <a:latin typeface="Cambria Math" panose="02040503050406030204" pitchFamily="18" charset="0"/>
                <a:ea typeface="Cambria Math" panose="02040503050406030204" pitchFamily="18" charset="0"/>
              </a:rPr>
              <a:t>ε</a:t>
            </a:r>
            <a:r>
              <a:rPr lang="en-US" dirty="0"/>
              <a:t>-transition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to the original start state</a:t>
            </a:r>
          </a:p>
          <a:p>
            <a:pPr lvl="2"/>
            <a:r>
              <a:rPr lang="en-US" dirty="0"/>
              <a:t>Add a </a:t>
            </a:r>
            <a:r>
              <a:rPr lang="en-US" dirty="0">
                <a:latin typeface="Cambria Math" panose="02040503050406030204" pitchFamily="18" charset="0"/>
                <a:ea typeface="Cambria Math" panose="02040503050406030204" pitchFamily="18" charset="0"/>
              </a:rPr>
              <a:t>∅</a:t>
            </a:r>
            <a:r>
              <a:rPr lang="en-US" dirty="0"/>
              <a:t>-transition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to every other state</a:t>
            </a:r>
          </a:p>
          <a:p>
            <a:pPr lvl="1"/>
            <a:r>
              <a:rPr lang="en-US" dirty="0"/>
              <a:t>Add a new accept state ,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p>
          <a:p>
            <a:pPr lvl="2"/>
            <a:r>
              <a:rPr lang="en-US" dirty="0"/>
              <a:t>Add an </a:t>
            </a:r>
            <a:r>
              <a:rPr lang="el-GR" dirty="0">
                <a:latin typeface="Cambria Math" panose="02040503050406030204" pitchFamily="18" charset="0"/>
                <a:ea typeface="Cambria Math" panose="02040503050406030204" pitchFamily="18" charset="0"/>
              </a:rPr>
              <a:t>ε</a:t>
            </a:r>
            <a:r>
              <a:rPr lang="en-US" dirty="0"/>
              <a:t>-transition from each original accept state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also, the original accept states become regular states, i.e., no longer accept states</a:t>
            </a:r>
          </a:p>
          <a:p>
            <a:pPr lvl="2"/>
            <a:r>
              <a:rPr lang="en-US" dirty="0"/>
              <a:t>Add a </a:t>
            </a:r>
            <a:r>
              <a:rPr lang="en-US" dirty="0">
                <a:latin typeface="Cambria Math" panose="02040503050406030204" pitchFamily="18" charset="0"/>
                <a:ea typeface="Cambria Math" panose="02040503050406030204" pitchFamily="18" charset="0"/>
              </a:rPr>
              <a:t>∅</a:t>
            </a:r>
            <a:r>
              <a:rPr lang="en-US" dirty="0"/>
              <a:t>-transition from every other state (including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p>
          <a:p>
            <a:pPr lvl="1"/>
            <a:r>
              <a:rPr lang="en-US" dirty="0"/>
              <a:t>For every other (</a:t>
            </a:r>
            <a:r>
              <a:rPr lang="en-US" dirty="0">
                <a:latin typeface="Cambria Math" panose="02040503050406030204" pitchFamily="18" charset="0"/>
                <a:ea typeface="Cambria Math" panose="02040503050406030204" pitchFamily="18" charset="0"/>
              </a:rPr>
              <a:t>i</a:t>
            </a:r>
            <a:r>
              <a:rPr lang="en-US" dirty="0"/>
              <a:t>, </a:t>
            </a:r>
            <a:r>
              <a:rPr lang="en-US" dirty="0">
                <a:latin typeface="Cambria Math" panose="02040503050406030204" pitchFamily="18" charset="0"/>
                <a:ea typeface="Cambria Math" panose="02040503050406030204" pitchFamily="18" charset="0"/>
              </a:rPr>
              <a:t>j</a:t>
            </a:r>
            <a:r>
              <a:rPr lang="en-US" dirty="0"/>
              <a:t>) pair, where </a:t>
            </a:r>
            <a:r>
              <a:rPr lang="en-US"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j</a:t>
            </a:r>
            <a:r>
              <a:rPr lang="en-US" dirty="0"/>
              <a:t> are original states (possible the same state), do the following:</a:t>
            </a:r>
          </a:p>
          <a:p>
            <a:pPr lvl="2"/>
            <a:r>
              <a:rPr lang="en-US" dirty="0"/>
              <a:t>If there were multiple transitions from </a:t>
            </a:r>
            <a:r>
              <a:rPr lang="en-US"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j</a:t>
            </a:r>
            <a:r>
              <a:rPr lang="en-US" dirty="0"/>
              <a:t> in the original DFA, combine them into one transition with an RE representing the union of the symbols from the original transitions</a:t>
            </a:r>
          </a:p>
          <a:p>
            <a:pPr lvl="2"/>
            <a:r>
              <a:rPr lang="en-US" dirty="0"/>
              <a:t>If there was no transition from </a:t>
            </a:r>
            <a:r>
              <a:rPr lang="en-US"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j</a:t>
            </a:r>
            <a:r>
              <a:rPr lang="en-US" dirty="0"/>
              <a:t> in the original DFA, add a </a:t>
            </a:r>
            <a:r>
              <a:rPr lang="en-US" dirty="0">
                <a:latin typeface="Cambria Math" panose="02040503050406030204" pitchFamily="18" charset="0"/>
                <a:ea typeface="Cambria Math" panose="02040503050406030204" pitchFamily="18" charset="0"/>
              </a:rPr>
              <a:t>∅</a:t>
            </a:r>
            <a:r>
              <a:rPr lang="en-US" dirty="0"/>
              <a:t>-transition</a:t>
            </a:r>
          </a:p>
        </p:txBody>
      </p:sp>
    </p:spTree>
    <p:extLst>
      <p:ext uri="{BB962C8B-B14F-4D97-AF65-F5344CB8AC3E}">
        <p14:creationId xmlns:p14="http://schemas.microsoft.com/office/powerpoint/2010/main" val="353839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8490-D787-4D9E-8418-6C7EA123DFD2}"/>
              </a:ext>
            </a:extLst>
          </p:cNvPr>
          <p:cNvSpPr>
            <a:spLocks noGrp="1"/>
          </p:cNvSpPr>
          <p:nvPr>
            <p:ph type="title"/>
          </p:nvPr>
        </p:nvSpPr>
        <p:spPr/>
        <p:txBody>
          <a:bodyPr/>
          <a:lstStyle/>
          <a:p>
            <a:r>
              <a:rPr lang="en-US" dirty="0"/>
              <a:t>Condensing a GNFA</a:t>
            </a:r>
          </a:p>
        </p:txBody>
      </p:sp>
      <p:sp>
        <p:nvSpPr>
          <p:cNvPr id="3" name="Content Placeholder 2">
            <a:extLst>
              <a:ext uri="{FF2B5EF4-FFF2-40B4-BE49-F238E27FC236}">
                <a16:creationId xmlns:a16="http://schemas.microsoft.com/office/drawing/2014/main" id="{EB6A2769-335D-48C9-AFC5-9C05B5718E5C}"/>
              </a:ext>
            </a:extLst>
          </p:cNvPr>
          <p:cNvSpPr>
            <a:spLocks noGrp="1"/>
          </p:cNvSpPr>
          <p:nvPr>
            <p:ph idx="1"/>
          </p:nvPr>
        </p:nvSpPr>
        <p:spPr/>
        <p:txBody>
          <a:bodyPr>
            <a:normAutofit fontScale="77500" lnSpcReduction="20000"/>
          </a:bodyPr>
          <a:lstStyle/>
          <a:p>
            <a:r>
              <a:rPr lang="en-US" dirty="0"/>
              <a:t>Every n-state GNFA where n &gt; 2 can be converted into an equivalent (n-1)-state GNFA</a:t>
            </a:r>
          </a:p>
          <a:p>
            <a:r>
              <a:rPr lang="en-US" dirty="0"/>
              <a:t>A procedure to do so is as follows:</a:t>
            </a:r>
          </a:p>
          <a:p>
            <a:pPr lvl="1"/>
            <a:r>
              <a:rPr lang="en-US" dirty="0"/>
              <a:t>Choose any state other than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(there must be at least one other state, since n &gt; 2); call this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p>
          <a:p>
            <a:pPr lvl="1"/>
            <a:r>
              <a:rPr lang="en-US" dirty="0"/>
              <a:t>Remove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from the GNFA, along with all the incident transitions to and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(but remember them for the later steps)</a:t>
            </a:r>
          </a:p>
          <a:p>
            <a:pPr lvl="1"/>
            <a:r>
              <a:rPr lang="en-US" dirty="0"/>
              <a:t>For every pair of states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in the GNFA, where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is not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and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is not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(but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can be the same state), update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as follows:</a:t>
            </a:r>
          </a:p>
          <a:p>
            <a:pPr lvl="2"/>
            <a:r>
              <a:rPr lang="en-US" dirty="0"/>
              <a:t>Let R1 be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endParaRPr lang="en-US" dirty="0">
              <a:latin typeface="Cambria Math" panose="02040503050406030204" pitchFamily="18" charset="0"/>
              <a:ea typeface="Cambria Math" panose="02040503050406030204" pitchFamily="18" charset="0"/>
            </a:endParaRPr>
          </a:p>
          <a:p>
            <a:pPr lvl="2"/>
            <a:r>
              <a:rPr lang="en-US" dirty="0"/>
              <a:t>Let R2 be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to </a:t>
            </a:r>
            <a:r>
              <a:rPr lang="en-US" dirty="0">
                <a:latin typeface="Cambria Math" panose="02040503050406030204" pitchFamily="18" charset="0"/>
                <a:ea typeface="Cambria Math" panose="02040503050406030204" pitchFamily="18" charset="0"/>
              </a:rPr>
              <a:t>itself</a:t>
            </a:r>
          </a:p>
          <a:p>
            <a:pPr lvl="2"/>
            <a:r>
              <a:rPr lang="en-US" dirty="0"/>
              <a:t>Let R3 be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endParaRPr lang="en-US" dirty="0">
              <a:latin typeface="Cambria Math" panose="02040503050406030204" pitchFamily="18" charset="0"/>
              <a:ea typeface="Cambria Math" panose="02040503050406030204" pitchFamily="18" charset="0"/>
            </a:endParaRPr>
          </a:p>
          <a:p>
            <a:pPr lvl="2"/>
            <a:r>
              <a:rPr lang="en-US" dirty="0"/>
              <a:t>Let R4 be the RE on the current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p>
          <a:p>
            <a:pPr lvl="2"/>
            <a:r>
              <a:rPr lang="en-US" dirty="0"/>
              <a:t>Replace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with this RE: </a:t>
            </a:r>
            <a:r>
              <a:rPr lang="en-US" dirty="0">
                <a:latin typeface="Cambria Math" panose="02040503050406030204" pitchFamily="18" charset="0"/>
                <a:ea typeface="Cambria Math" panose="02040503050406030204" pitchFamily="18" charset="0"/>
              </a:rPr>
              <a:t>(R1)(R2)*(R3) ∪ R4</a:t>
            </a:r>
          </a:p>
          <a:p>
            <a:pPr lvl="1"/>
            <a:r>
              <a:rPr lang="en-US" dirty="0">
                <a:ea typeface="Cambria Math" panose="02040503050406030204" pitchFamily="18" charset="0"/>
              </a:rPr>
              <a:t>The figure on the next slide helps to explain why removing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ea typeface="Cambria Math" panose="02040503050406030204" pitchFamily="18" charset="0"/>
              </a:rPr>
              <a:t> like this makes sense</a:t>
            </a:r>
          </a:p>
          <a:p>
            <a:r>
              <a:rPr lang="en-US" dirty="0">
                <a:ea typeface="Cambria Math" panose="02040503050406030204" pitchFamily="18" charset="0"/>
              </a:rPr>
              <a:t>The textbook specifies the process a bit more formally, but I don't think it adds that much to the explanation</a:t>
            </a:r>
          </a:p>
        </p:txBody>
      </p:sp>
    </p:spTree>
    <p:extLst>
      <p:ext uri="{BB962C8B-B14F-4D97-AF65-F5344CB8AC3E}">
        <p14:creationId xmlns:p14="http://schemas.microsoft.com/office/powerpoint/2010/main" val="902584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64A-1D9F-4E4F-A5FF-02A501E3C0C1}"/>
              </a:ext>
            </a:extLst>
          </p:cNvPr>
          <p:cNvSpPr>
            <a:spLocks noGrp="1"/>
          </p:cNvSpPr>
          <p:nvPr>
            <p:ph type="title"/>
          </p:nvPr>
        </p:nvSpPr>
        <p:spPr/>
        <p:txBody>
          <a:bodyPr/>
          <a:lstStyle/>
          <a:p>
            <a:r>
              <a:rPr lang="en-US" dirty="0"/>
              <a:t>Removing q</a:t>
            </a:r>
            <a:r>
              <a:rPr lang="en-US" baseline="-25000" dirty="0"/>
              <a:t>rip</a:t>
            </a:r>
            <a:r>
              <a:rPr lang="en-US" dirty="0"/>
              <a:t> Explained</a:t>
            </a:r>
          </a:p>
        </p:txBody>
      </p:sp>
      <p:pic>
        <p:nvPicPr>
          <p:cNvPr id="5" name="Content Placeholder 4">
            <a:extLst>
              <a:ext uri="{FF2B5EF4-FFF2-40B4-BE49-F238E27FC236}">
                <a16:creationId xmlns:a16="http://schemas.microsoft.com/office/drawing/2014/main" id="{9D6F7A3E-3CA7-4451-905A-67571172DB25}"/>
              </a:ext>
            </a:extLst>
          </p:cNvPr>
          <p:cNvPicPr>
            <a:picLocks noGrp="1" noChangeAspect="1"/>
          </p:cNvPicPr>
          <p:nvPr>
            <p:ph idx="1"/>
          </p:nvPr>
        </p:nvPicPr>
        <p:blipFill>
          <a:blip r:embed="rId2"/>
          <a:stretch>
            <a:fillRect/>
          </a:stretch>
        </p:blipFill>
        <p:spPr>
          <a:xfrm>
            <a:off x="3013046" y="2083739"/>
            <a:ext cx="6165907" cy="3216995"/>
          </a:xfrm>
        </p:spPr>
      </p:pic>
    </p:spTree>
    <p:extLst>
      <p:ext uri="{BB962C8B-B14F-4D97-AF65-F5344CB8AC3E}">
        <p14:creationId xmlns:p14="http://schemas.microsoft.com/office/powerpoint/2010/main" val="2849730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CA644-14D5-49DB-BAAB-BCDC23E5E420}"/>
              </a:ext>
            </a:extLst>
          </p:cNvPr>
          <p:cNvSpPr>
            <a:spLocks noGrp="1"/>
          </p:cNvSpPr>
          <p:nvPr>
            <p:ph type="title"/>
          </p:nvPr>
        </p:nvSpPr>
        <p:spPr/>
        <p:txBody>
          <a:bodyPr/>
          <a:lstStyle/>
          <a:p>
            <a:r>
              <a:rPr lang="en-US" dirty="0"/>
              <a:t>Converting a DFA to an RE</a:t>
            </a:r>
          </a:p>
        </p:txBody>
      </p:sp>
      <p:sp>
        <p:nvSpPr>
          <p:cNvPr id="3" name="Content Placeholder 2">
            <a:extLst>
              <a:ext uri="{FF2B5EF4-FFF2-40B4-BE49-F238E27FC236}">
                <a16:creationId xmlns:a16="http://schemas.microsoft.com/office/drawing/2014/main" id="{4EA0976C-8483-49BB-8C4F-5E7064AD3408}"/>
              </a:ext>
            </a:extLst>
          </p:cNvPr>
          <p:cNvSpPr>
            <a:spLocks noGrp="1"/>
          </p:cNvSpPr>
          <p:nvPr>
            <p:ph idx="1"/>
          </p:nvPr>
        </p:nvSpPr>
        <p:spPr/>
        <p:txBody>
          <a:bodyPr>
            <a:normAutofit fontScale="77500" lnSpcReduction="20000"/>
          </a:bodyPr>
          <a:lstStyle/>
          <a:p>
            <a:r>
              <a:rPr lang="en-US" dirty="0"/>
              <a:t>We can now put the pieces together to convert any DFA to an equivalent RE</a:t>
            </a:r>
          </a:p>
          <a:p>
            <a:r>
              <a:rPr lang="en-US" dirty="0"/>
              <a:t>First, convert the DFA with k states to a GNFA with k+2 states, as previously explained</a:t>
            </a:r>
          </a:p>
          <a:p>
            <a:r>
              <a:rPr lang="en-US" dirty="0"/>
              <a:t>Assuming the original DFA was not empty, this GNFA will have more than two states</a:t>
            </a:r>
          </a:p>
          <a:p>
            <a:r>
              <a:rPr lang="en-US" dirty="0"/>
              <a:t>Repeatedly convert the GNFA with n states to a GNFA with n-1 states, as previously explained, until there are only 2 states left</a:t>
            </a:r>
          </a:p>
          <a:p>
            <a:r>
              <a:rPr lang="en-US" dirty="0"/>
              <a:t>These remaining two states must be q</a:t>
            </a:r>
            <a:r>
              <a:rPr lang="en-US" baseline="-25000" dirty="0"/>
              <a:t>start</a:t>
            </a:r>
            <a:r>
              <a:rPr lang="en-US" dirty="0"/>
              <a:t> and q</a:t>
            </a:r>
            <a:r>
              <a:rPr lang="en-US" baseline="-25000" dirty="0"/>
              <a:t>accept</a:t>
            </a:r>
          </a:p>
          <a:p>
            <a:r>
              <a:rPr lang="en-US" dirty="0"/>
              <a:t>The regular expression on the link from q</a:t>
            </a:r>
            <a:r>
              <a:rPr lang="en-US" baseline="-25000" dirty="0"/>
              <a:t>start</a:t>
            </a:r>
            <a:r>
              <a:rPr lang="en-US" dirty="0"/>
              <a:t> to q</a:t>
            </a:r>
            <a:r>
              <a:rPr lang="en-US" baseline="-25000" dirty="0"/>
              <a:t>accept</a:t>
            </a:r>
            <a:r>
              <a:rPr lang="en-US" dirty="0"/>
              <a:t> is equivalent to the original DFA</a:t>
            </a:r>
          </a:p>
          <a:p>
            <a:r>
              <a:rPr lang="en-US" dirty="0"/>
              <a:t>The next slide shows an example of converting a specific DFA to an RE</a:t>
            </a:r>
          </a:p>
          <a:p>
            <a:r>
              <a:rPr lang="en-US" dirty="0"/>
              <a:t>Recall that we also previously explained how to convert any RE to an NFA (which in turn can be converted to a DFA)</a:t>
            </a:r>
          </a:p>
          <a:p>
            <a:r>
              <a:rPr lang="en-US" dirty="0"/>
              <a:t>Therefore, </a:t>
            </a:r>
            <a:r>
              <a:rPr lang="en-US" i="1" dirty="0"/>
              <a:t>REs are equal in power to DFAs and NFAs</a:t>
            </a:r>
          </a:p>
          <a:p>
            <a:r>
              <a:rPr lang="en-US" dirty="0"/>
              <a:t>Any of the three formalisms can be used to define the regular languages</a:t>
            </a:r>
          </a:p>
        </p:txBody>
      </p:sp>
    </p:spTree>
    <p:extLst>
      <p:ext uri="{BB962C8B-B14F-4D97-AF65-F5344CB8AC3E}">
        <p14:creationId xmlns:p14="http://schemas.microsoft.com/office/powerpoint/2010/main" val="240176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6D46-FEE6-4844-95E8-1D11090A2F8C}"/>
              </a:ext>
            </a:extLst>
          </p:cNvPr>
          <p:cNvSpPr>
            <a:spLocks noGrp="1"/>
          </p:cNvSpPr>
          <p:nvPr>
            <p:ph type="title"/>
          </p:nvPr>
        </p:nvSpPr>
        <p:spPr/>
        <p:txBody>
          <a:bodyPr/>
          <a:lstStyle/>
          <a:p>
            <a:r>
              <a:rPr lang="en-US" dirty="0"/>
              <a:t>Converting a DFA to an RE Example</a:t>
            </a:r>
          </a:p>
        </p:txBody>
      </p:sp>
      <p:pic>
        <p:nvPicPr>
          <p:cNvPr id="11" name="Content Placeholder 10">
            <a:extLst>
              <a:ext uri="{FF2B5EF4-FFF2-40B4-BE49-F238E27FC236}">
                <a16:creationId xmlns:a16="http://schemas.microsoft.com/office/drawing/2014/main" id="{8F9B8DA0-3B72-4355-8A63-4E82EC580085}"/>
              </a:ext>
            </a:extLst>
          </p:cNvPr>
          <p:cNvPicPr>
            <a:picLocks noGrp="1" noChangeAspect="1"/>
          </p:cNvPicPr>
          <p:nvPr>
            <p:ph sz="half" idx="2"/>
          </p:nvPr>
        </p:nvPicPr>
        <p:blipFill>
          <a:blip r:embed="rId2"/>
          <a:stretch>
            <a:fillRect/>
          </a:stretch>
        </p:blipFill>
        <p:spPr>
          <a:xfrm>
            <a:off x="7538353" y="1583224"/>
            <a:ext cx="3815447" cy="4836140"/>
          </a:xfrm>
        </p:spPr>
      </p:pic>
      <p:sp>
        <p:nvSpPr>
          <p:cNvPr id="9" name="Content Placeholder 8">
            <a:extLst>
              <a:ext uri="{FF2B5EF4-FFF2-40B4-BE49-F238E27FC236}">
                <a16:creationId xmlns:a16="http://schemas.microsoft.com/office/drawing/2014/main" id="{B3111947-E7B8-46E4-8D72-F2A16C60E27D}"/>
              </a:ext>
            </a:extLst>
          </p:cNvPr>
          <p:cNvSpPr>
            <a:spLocks noGrp="1"/>
          </p:cNvSpPr>
          <p:nvPr>
            <p:ph sz="half" idx="1"/>
          </p:nvPr>
        </p:nvSpPr>
        <p:spPr>
          <a:xfrm>
            <a:off x="838199" y="1825625"/>
            <a:ext cx="6310745" cy="4351338"/>
          </a:xfrm>
        </p:spPr>
        <p:txBody>
          <a:bodyPr>
            <a:normAutofit fontScale="92500" lnSpcReduction="20000"/>
          </a:bodyPr>
          <a:lstStyle/>
          <a:p>
            <a:r>
              <a:rPr lang="en-US" dirty="0"/>
              <a:t>The book steps through two examples of converting a DFA to an RE</a:t>
            </a:r>
          </a:p>
          <a:p>
            <a:r>
              <a:rPr lang="en-US" dirty="0"/>
              <a:t>The figure to the right shows the more complex of the two examples</a:t>
            </a:r>
          </a:p>
          <a:p>
            <a:r>
              <a:rPr lang="en-US" dirty="0"/>
              <a:t>We first convert a 3-state DFA shown in part (a) to a 5-state GNFA shown in part (b)</a:t>
            </a:r>
          </a:p>
          <a:p>
            <a:r>
              <a:rPr lang="en-US" dirty="0"/>
              <a:t>Then, in 3 additional steps, we condense the 5-state GNFA to a 2-state GNFA</a:t>
            </a:r>
          </a:p>
          <a:p>
            <a:r>
              <a:rPr lang="en-US" dirty="0"/>
              <a:t>The final GNFA shown in part (e) contains only a start state, </a:t>
            </a:r>
            <a:r>
              <a:rPr lang="en-US" dirty="0">
                <a:latin typeface="Cambria Math" panose="02040503050406030204" pitchFamily="18" charset="0"/>
                <a:ea typeface="Cambria Math" panose="02040503050406030204" pitchFamily="18" charset="0"/>
              </a:rPr>
              <a:t>s</a:t>
            </a:r>
            <a:r>
              <a:rPr lang="en-US" dirty="0"/>
              <a:t>, and accept state, </a:t>
            </a:r>
            <a:r>
              <a:rPr lang="en-US" dirty="0">
                <a:latin typeface="Cambria Math" panose="02040503050406030204" pitchFamily="18" charset="0"/>
                <a:ea typeface="Cambria Math" panose="02040503050406030204" pitchFamily="18" charset="0"/>
              </a:rPr>
              <a:t>a</a:t>
            </a:r>
          </a:p>
          <a:p>
            <a:r>
              <a:rPr lang="en-US" dirty="0"/>
              <a:t>The regular expression on the link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a</a:t>
            </a:r>
            <a:r>
              <a:rPr lang="en-US" dirty="0"/>
              <a:t> is equivalent to the original DFA</a:t>
            </a:r>
          </a:p>
        </p:txBody>
      </p:sp>
    </p:spTree>
    <p:extLst>
      <p:ext uri="{BB962C8B-B14F-4D97-AF65-F5344CB8AC3E}">
        <p14:creationId xmlns:p14="http://schemas.microsoft.com/office/powerpoint/2010/main" val="2116250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1344</TotalTime>
  <Words>2600</Words>
  <Application>Microsoft Office PowerPoint</Application>
  <PresentationFormat>Widescreen</PresentationFormat>
  <Paragraphs>170</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Cambria Math</vt:lpstr>
      <vt:lpstr>Lucida Handwriting</vt:lpstr>
      <vt:lpstr>Office Theme</vt:lpstr>
      <vt:lpstr>ECE461: Theoretical CS</vt:lpstr>
      <vt:lpstr>Brief Recap</vt:lpstr>
      <vt:lpstr>Regular Expressions</vt:lpstr>
      <vt:lpstr>Formal Definition of a Regular Expression</vt:lpstr>
      <vt:lpstr>Regular Expressions in Practice</vt:lpstr>
      <vt:lpstr>ε and ∅ are different</vt:lpstr>
      <vt:lpstr>Regular Languages (re-revisited)</vt:lpstr>
      <vt:lpstr>Every RE has an Equivalent NFA</vt:lpstr>
      <vt:lpstr>Converting an RE to an NFA Example</vt:lpstr>
      <vt:lpstr>Every DFA has an Equivalent RE</vt:lpstr>
      <vt:lpstr>GNFAs</vt:lpstr>
      <vt:lpstr>GNFA Example</vt:lpstr>
      <vt:lpstr>Formal Description of a GNFA</vt:lpstr>
      <vt:lpstr>Converting a DFA to a GNFA</vt:lpstr>
      <vt:lpstr>Condensing a GNFA</vt:lpstr>
      <vt:lpstr>Removing qrip Explained</vt:lpstr>
      <vt:lpstr>Converting a DFA to an RE</vt:lpstr>
      <vt:lpstr>Converting a DFA to an RE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18</cp:revision>
  <dcterms:created xsi:type="dcterms:W3CDTF">2022-01-24T15:52:38Z</dcterms:created>
  <dcterms:modified xsi:type="dcterms:W3CDTF">2022-02-02T03:51:40Z</dcterms:modified>
</cp:coreProperties>
</file>