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9BBB8-6DA7-424B-9FED-E1D0362F6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F6F2D-197D-464B-86E0-D00C21EDC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767E3-5669-4CF3-83B4-FBC9F881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F879-2ED4-4B68-BA68-77CD77668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2DE06-0BEA-4BFA-BCA5-8B49BB19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0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E6BF-1642-4CFA-9C2D-084B3923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7F10E-E9DE-458A-9478-A5B0C39B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E0F0F-1905-40D7-B701-CB2E8EB5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F4C75-32E1-459D-BB4A-07CCA072A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BF565-2D94-4EEF-8A29-BC807874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4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7FAF-C3DD-437A-8B91-A593EBF7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F6B40-8446-464F-A294-8DCEAED48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D2441-6F34-4764-99A9-1CE3C09E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4998-86C6-4372-8D72-B6BF4E56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2B4D8-30F3-482D-9BA7-B0CB7293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7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DF2A-3457-425E-B75D-192C738F0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151A-F5F2-49E8-A2D2-BD46B4391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47FEE-674E-4D13-83B5-944743449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5DFF8-A6C2-4D09-9CF9-282A25B1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5D892-2EBA-49CF-9312-63E6A34C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81C6F-B36F-40C1-8ABA-64FD0DE9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2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82F7-A21E-4AE3-9945-68A84E81A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09285-5371-4682-B7F0-10B160046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962A3-B24A-4F85-8DDA-228311842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0C697-95AB-4333-B0DA-3FAEB0737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852C4-35EC-40C7-9044-B837A02F5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D0C37-44C9-4530-A8DE-BE89B887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D80F2-0CE8-4683-A806-9A565E4F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3C1ED2-FF22-4C26-AD9A-16CB094E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1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60BFE-8ED3-449E-AE27-1A3AD4C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5E11F9-8542-43CC-A43B-023FE9D5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E4B28-3E69-4A60-9A51-8CFB50FB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F7834F-E88C-4AAC-BCC3-6F7F86CF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1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56E24D-6802-4D6F-BD0E-C88F5FC1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4A1415-EE0E-4109-B5A7-957AE4FC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E76FD-5BA7-4E4C-A26C-16F19AE7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2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E0B4-F8F8-46DA-A544-CB427419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609D-7010-4A50-B5DE-06BE525EF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A888-87EF-4B73-A6CA-3EEB8A3F0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5CA3F-67E7-43A9-859B-9EA3390A3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C698C-10B1-4966-B84C-6E6D39DF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0E988-6EBF-4E68-9905-ECDC3CA5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2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312A6-315B-407D-B164-C5A4ECA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8E6CD-287B-4317-B9E2-10C2B7F2E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3F9A7-4457-45B8-B7D3-068206660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E4A1C-7157-433B-BE69-AA61D47F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EC4B9-8192-4B3A-A4CD-091A58E4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CCA42-53E9-49B6-9131-1E58E7FCE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ACA5-F192-418F-9362-FFBDFE2D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356BF-68EF-46A3-96B2-467258620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B1D0A-11A1-4EC9-AA2D-4C066A213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5F083-51E3-4EF2-82B2-D0753E7AE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6B659-B7FF-4A35-B39B-2A84A062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2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FB4BDE-68CC-4294-BA43-5CFACAD2B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F4BC0-7B75-471C-B1B0-E5E1298B8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FA45C-D93D-4B99-BA01-2D7A31FE5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30B8E-8D68-4EC9-B650-3E70265A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F0F71-03C0-4220-93C6-D13798AD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7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0E1FE-1294-447A-B20E-B09DB68E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82595-8B4E-4FC5-9BB9-1498E8DC3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72EAA-66C8-4AB0-8AA9-155F6F43A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7C43A-7261-4488-875F-FC63CEB5396E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5F26D-75DE-469D-B51A-FDB24A640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A5E02-0841-4D7A-9878-315EBB9DF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6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The Classes NP and coNP, The P versus NP Question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At the start of the course, based on the first part of the textbook, we learned about formalisms for describing </a:t>
            </a:r>
            <a:r>
              <a:rPr lang="en-US" b="1" dirty="0"/>
              <a:t>regular languages</a:t>
            </a:r>
            <a:r>
              <a:rPr lang="en-US" dirty="0"/>
              <a:t> and </a:t>
            </a:r>
            <a:r>
              <a:rPr lang="en-US" b="1" dirty="0"/>
              <a:t>context-free languages</a:t>
            </a:r>
            <a:r>
              <a:rPr lang="en-US" dirty="0"/>
              <a:t>, and we discussed their limitations</a:t>
            </a:r>
          </a:p>
          <a:p>
            <a:r>
              <a:rPr lang="en-US" dirty="0"/>
              <a:t>Then, based on the second part of the textbook, we learned about </a:t>
            </a:r>
            <a:r>
              <a:rPr lang="en-US" b="1" dirty="0"/>
              <a:t>computability theory</a:t>
            </a:r>
          </a:p>
          <a:p>
            <a:r>
              <a:rPr lang="en-US" dirty="0"/>
              <a:t>We discussed </a:t>
            </a:r>
            <a:r>
              <a:rPr lang="en-US" b="1" dirty="0"/>
              <a:t>Turing machines</a:t>
            </a:r>
            <a:r>
              <a:rPr lang="en-US" dirty="0"/>
              <a:t> (TMs), focusing on </a:t>
            </a:r>
            <a:r>
              <a:rPr lang="en-US" b="1" dirty="0"/>
              <a:t>deterministic Turing machines</a:t>
            </a:r>
            <a:r>
              <a:rPr lang="en-US" dirty="0"/>
              <a:t> (DTMs)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However, we also learned that computation is inherently limited; in particular, </a:t>
            </a:r>
            <a:r>
              <a:rPr lang="en-US" i="1" dirty="0"/>
              <a:t>some languages are undecidable</a:t>
            </a:r>
            <a:r>
              <a:rPr lang="en-US" dirty="0"/>
              <a:t>, and </a:t>
            </a:r>
            <a:r>
              <a:rPr lang="en-US" i="1" dirty="0"/>
              <a:t>some languages are not Turing-recognizable</a:t>
            </a:r>
          </a:p>
          <a:p>
            <a:r>
              <a:rPr lang="en-US" dirty="0"/>
              <a:t>Then, we started covering the third part of the textbook; the textbook calls this part "Complexity Theory"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  <a:endParaRPr lang="en-US" dirty="0"/>
          </a:p>
          <a:p>
            <a:r>
              <a:rPr lang="en-US" dirty="0"/>
              <a:t>We learned the definition of a </a:t>
            </a:r>
            <a:r>
              <a:rPr lang="en-US" b="1" dirty="0"/>
              <a:t>time complexity class</a:t>
            </a:r>
            <a:r>
              <a:rPr lang="en-US" dirty="0"/>
              <a:t>, TIME(t(n)), containing all languages that are decidable by an O(t(n)) time Turing machine; membership in TIME(t(n)) depends on the specific TM model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time complexity class containing all languages that can be decided in polynomial time by a single-tape TM; using any reasonably defined model for DTMs, the membership of P would not change</a:t>
            </a:r>
          </a:p>
          <a:p>
            <a:r>
              <a:rPr lang="en-US" dirty="0"/>
              <a:t>In this topic, related to Section 7.3 of the textbook, we will define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that is related to </a:t>
            </a:r>
            <a:r>
              <a:rPr lang="en-US" b="1" dirty="0"/>
              <a:t>nondeterministic Turing machines</a:t>
            </a:r>
            <a:r>
              <a:rPr lang="en-US" dirty="0"/>
              <a:t> (although we will see another way to define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first)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CF867-D829-48DF-972D-72448FEA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(general 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EBAC7-9117-4313-B7F2-A55FBA933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a time complexity class</a:t>
            </a:r>
          </a:p>
          <a:p>
            <a:r>
              <a:rPr lang="en-US" dirty="0"/>
              <a:t>When we discussed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DSA 2, we learned that there are two equivalent definitions for it</a:t>
            </a:r>
          </a:p>
          <a:p>
            <a:r>
              <a:rPr lang="en-US" dirty="0"/>
              <a:t>The first definition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contains all </a:t>
            </a:r>
            <a:r>
              <a:rPr lang="en-US" b="1" dirty="0"/>
              <a:t>decision problems</a:t>
            </a:r>
            <a:r>
              <a:rPr lang="en-US" dirty="0"/>
              <a:t> that can be solved by a </a:t>
            </a:r>
            <a:r>
              <a:rPr lang="en-US" b="1" dirty="0"/>
              <a:t>nondeterministic Turing machine</a:t>
            </a:r>
            <a:r>
              <a:rPr lang="en-US" dirty="0"/>
              <a:t> (NTM) in polynomial time</a:t>
            </a:r>
          </a:p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on the other hand, is defined in terms of </a:t>
            </a:r>
            <a:r>
              <a:rPr lang="en-US" b="1" dirty="0"/>
              <a:t>deterministic Turing machines</a:t>
            </a:r>
            <a:r>
              <a:rPr lang="en-US" dirty="0"/>
              <a:t> (DTMs); in DSA 2, I sometimes casually referred to these as regular Turing machines</a:t>
            </a:r>
          </a:p>
          <a:p>
            <a:r>
              <a:rPr lang="en-US" dirty="0"/>
              <a:t>When we discussed the second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DSA 2, we did so more casually</a:t>
            </a:r>
          </a:p>
          <a:p>
            <a:pPr lvl="1"/>
            <a:r>
              <a:rPr lang="en-US" dirty="0"/>
              <a:t>Taken from a DSA 2 slide: "It is equivalent to define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(roughly speaking) as the set of decision problems for which a yes solution to the problem can be checked by a regular Turing machine in polynomial time"</a:t>
            </a:r>
          </a:p>
          <a:p>
            <a:pPr lvl="1"/>
            <a:r>
              <a:rPr lang="en-US" dirty="0"/>
              <a:t>We will see a more formal definition in this course, and in fact, we will discuss this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before the other one (following our textbook's structure, although I personally prefer the other way around)</a:t>
            </a:r>
          </a:p>
          <a:p>
            <a:r>
              <a:rPr lang="en-US" dirty="0"/>
              <a:t>Of course, we can reformulate either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terms of </a:t>
            </a:r>
            <a:r>
              <a:rPr lang="en-US" b="1" dirty="0"/>
              <a:t>languages</a:t>
            </a:r>
            <a:r>
              <a:rPr lang="en-US" dirty="0"/>
              <a:t> instead of decision problems (the textbook does not introduce the term "decision problem" until chapter 10)</a:t>
            </a:r>
            <a:endParaRPr lang="en-US" b="1" dirty="0"/>
          </a:p>
          <a:p>
            <a:r>
              <a:rPr lang="en-US" dirty="0"/>
              <a:t>Before we discuss our textbook's formulations of the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we need to introduce an additional concept (explained on the next slide)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8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EA55-F7AE-4C16-AE2E-46770CC4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C55E6-9D4F-4A0E-AC5C-8EB4E89D1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Definition 7.18 states (I am keeping the textbook's exact wording, but changing the formatting a bit):</a:t>
            </a:r>
          </a:p>
          <a:p>
            <a:pPr marL="457200" lvl="1" indent="0">
              <a:buNone/>
            </a:pPr>
            <a:r>
              <a:rPr lang="en-US" dirty="0"/>
              <a:t>A </a:t>
            </a:r>
            <a:r>
              <a:rPr lang="en-US" b="1" dirty="0"/>
              <a:t>verifier</a:t>
            </a:r>
            <a:r>
              <a:rPr lang="en-US" dirty="0"/>
              <a:t> for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an algorithm V 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= {w| V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⟨w, c⟩</a:t>
            </a:r>
            <a:r>
              <a:rPr lang="en-US" dirty="0">
                <a:ea typeface="Cambria Math" panose="02040503050406030204" pitchFamily="18" charset="0"/>
              </a:rPr>
              <a:t> for some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c}</a:t>
            </a:r>
            <a:r>
              <a:rPr lang="en-US" dirty="0"/>
              <a:t>. We measure the time of a verifier only in terms of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so a </a:t>
            </a:r>
            <a:r>
              <a:rPr lang="en-US" i="1" dirty="0"/>
              <a:t>polynomial time verifier</a:t>
            </a:r>
            <a:r>
              <a:rPr lang="en-US" dirty="0"/>
              <a:t> runs in polynomial time in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 </a:t>
            </a:r>
            <a:r>
              <a:rPr lang="en-US" dirty="0">
                <a:ea typeface="Cambria Math" panose="02040503050406030204" pitchFamily="18" charset="0"/>
              </a:rPr>
              <a:t>A</a:t>
            </a:r>
            <a:r>
              <a:rPr lang="en-US" dirty="0"/>
              <a:t>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i="1" dirty="0"/>
              <a:t>polynomially verifiable</a:t>
            </a:r>
            <a:r>
              <a:rPr lang="en-US" dirty="0"/>
              <a:t> if it has a polynomial time verifier.</a:t>
            </a:r>
          </a:p>
          <a:p>
            <a:r>
              <a:rPr lang="en-US" dirty="0"/>
              <a:t>The book refers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as "additional information" used by the verifier to verify that the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is a member of the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Book: "This information is called a </a:t>
            </a:r>
            <a:r>
              <a:rPr lang="en-US" b="1" dirty="0"/>
              <a:t>certificate</a:t>
            </a:r>
            <a:r>
              <a:rPr lang="en-US" dirty="0"/>
              <a:t>, or </a:t>
            </a:r>
            <a:r>
              <a:rPr lang="en-US" b="1" dirty="0"/>
              <a:t>proof</a:t>
            </a:r>
            <a:r>
              <a:rPr lang="en-US" dirty="0"/>
              <a:t>, of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."</a:t>
            </a:r>
          </a:p>
          <a:p>
            <a:r>
              <a:rPr lang="en-US" dirty="0"/>
              <a:t>Here are some example:</a:t>
            </a:r>
          </a:p>
          <a:p>
            <a:pPr lvl="1"/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 = {⟨G, s, t⟩ | G</a:t>
            </a:r>
            <a:r>
              <a:rPr lang="en-US" dirty="0"/>
              <a:t> is a directed graph with a Hamiltonian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t}</a:t>
            </a:r>
          </a:p>
          <a:p>
            <a:pPr lvl="2"/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Recall from DSA II that a Hamiltonian path is a path that visits every vertex exactly once</a:t>
            </a:r>
          </a:p>
          <a:p>
            <a:pPr lvl="2"/>
            <a:r>
              <a:rPr lang="en-US" sz="2300" dirty="0"/>
              <a:t>A certificate for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sz="2300" dirty="0"/>
              <a:t> could simply be a Hamiltonian path from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2300" dirty="0"/>
              <a:t> to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sz="2300" dirty="0"/>
              <a:t>; clearly a TM can verify that this is correct in polynomial time</a:t>
            </a:r>
          </a:p>
          <a:p>
            <a:pPr lvl="1"/>
            <a:r>
              <a:rPr lang="en-US" dirty="0"/>
              <a:t>Consider the language: </a:t>
            </a:r>
            <a:r>
              <a:rPr lang="da-DK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 = {x | x = pq</a:t>
            </a:r>
            <a:r>
              <a:rPr lang="da-DK" dirty="0">
                <a:ea typeface="Cambria Math" panose="02040503050406030204" pitchFamily="18" charset="0"/>
              </a:rPr>
              <a:t>,</a:t>
            </a:r>
            <a:r>
              <a:rPr lang="da-DK" dirty="0"/>
              <a:t> for integers </a:t>
            </a:r>
            <a:r>
              <a:rPr lang="da-DK" dirty="0">
                <a:latin typeface="Cambria Math" panose="02040503050406030204" pitchFamily="18" charset="0"/>
                <a:ea typeface="Cambria Math" panose="02040503050406030204" pitchFamily="18" charset="0"/>
              </a:rPr>
              <a:t>p, q &gt; 1}</a:t>
            </a:r>
          </a:p>
          <a:p>
            <a:pPr lvl="2"/>
            <a:r>
              <a:rPr lang="da-DK" sz="2300" dirty="0"/>
              <a:t>A number is composite (and therefore a member of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da-DK" sz="2300" dirty="0"/>
              <a:t>) iff it is not prime</a:t>
            </a:r>
          </a:p>
          <a:p>
            <a:pPr lvl="2"/>
            <a:r>
              <a:rPr lang="da-DK" sz="2300" dirty="0"/>
              <a:t>A certificate for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da-DK" sz="2300" dirty="0"/>
              <a:t> could simply be an integer divisor of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da-DK" sz="2300" dirty="0"/>
              <a:t> between 1 and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en-US" sz="23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Typically, a certificate is a yes instance to the related decision problem, but it does not have to be</a:t>
            </a:r>
          </a:p>
        </p:txBody>
      </p:sp>
    </p:spTree>
    <p:extLst>
      <p:ext uri="{BB962C8B-B14F-4D97-AF65-F5344CB8AC3E}">
        <p14:creationId xmlns:p14="http://schemas.microsoft.com/office/powerpoint/2010/main" val="100398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209F-BE7E-4D27-BEB8-B702194E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(first formulation)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1FBF9-FE00-4135-BA6A-0C7F3DEE2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Definition 7.19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verifiers."</a:t>
            </a:r>
          </a:p>
          <a:p>
            <a:r>
              <a:rPr lang="en-US" dirty="0"/>
              <a:t>By this definition,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are both members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r>
              <a:rPr lang="en-US" dirty="0"/>
              <a:t>Perhaps surprisingly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is also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Since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closed under complementation, this also means the analogous problem,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PRIMES</a:t>
            </a:r>
            <a:r>
              <a:rPr lang="en-US" dirty="0"/>
              <a:t>,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This was proven in 2002 by Agrawal, Kayal, and Saxena in 2002</a:t>
            </a:r>
          </a:p>
          <a:p>
            <a:pPr lvl="1"/>
            <a:r>
              <a:rPr lang="en-US" dirty="0"/>
              <a:t>Their revised publication, dated 2004, is called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PRIMES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However, the problem of </a:t>
            </a:r>
            <a:r>
              <a:rPr lang="en-US" i="1" dirty="0"/>
              <a:t>factorization</a:t>
            </a:r>
            <a:r>
              <a:rPr lang="en-US" dirty="0"/>
              <a:t> is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 factorization problem (or language) is also generally believed to not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</a:t>
            </a:r>
            <a:r>
              <a:rPr lang="en-US" dirty="0"/>
              <a:t>, so it is generally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r>
              <a:rPr lang="en-US" dirty="0"/>
              <a:t>We will start discussing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i="1" dirty="0"/>
              <a:t>-completeness</a:t>
            </a:r>
            <a:r>
              <a:rPr lang="en-US" dirty="0"/>
              <a:t> as part of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350450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4A47-F122-40BF-B66E-9E59746B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(second formulation)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52FC-B404-485C-ADCD-BC027B21B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7.20 states: "A language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iff it is decided by some nondeterministic polynomial time Turing machine."</a:t>
            </a:r>
          </a:p>
          <a:p>
            <a:r>
              <a:rPr lang="en-US" dirty="0"/>
              <a:t>Although this is stated as a theorem (because the book sticks with the first formulation as the definition), this could instead serve as a definition of the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r>
              <a:rPr lang="en-US" dirty="0"/>
              <a:t>We will soon prove that the two definitions are equivalent</a:t>
            </a:r>
          </a:p>
          <a:p>
            <a:r>
              <a:rPr lang="en-US" dirty="0"/>
              <a:t>We have already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An NTM can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by trying every path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in parallel,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the number of nodes in a graph</a:t>
            </a:r>
          </a:p>
          <a:p>
            <a:pPr lvl="1"/>
            <a:r>
              <a:rPr lang="en-US" dirty="0"/>
              <a:t>If any path is a Hamiltonian path, it accepts; if all paths reject, it rejects</a:t>
            </a:r>
          </a:p>
          <a:p>
            <a:r>
              <a:rPr lang="en-US" dirty="0"/>
              <a:t>We have already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This is obvious, because it is also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and any DTM is a valid NTM</a:t>
            </a:r>
          </a:p>
          <a:p>
            <a:pPr lvl="1"/>
            <a:r>
              <a:rPr lang="en-US" dirty="0"/>
              <a:t>Factorization, which is believe not to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is clearly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because an NTM can generate every possible divisor in parallel and try them all</a:t>
            </a:r>
          </a:p>
          <a:p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stands for </a:t>
            </a:r>
            <a:r>
              <a:rPr lang="en-US" b="1" dirty="0"/>
              <a:t>nondeterministic polynomial time</a:t>
            </a:r>
          </a:p>
          <a:p>
            <a:r>
              <a:rPr lang="en-US" dirty="0"/>
              <a:t>I have read that it is a common misconception to think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stands for "non-polynomial"; these problems can be solved in polynomial time, by a nondeterministic Turing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8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D611-9216-43DB-8E98-0A5475D3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(the two formulations are equivalent)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67ECC-CD3C-49B1-98A8-9C6E29AC2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Two prove that the two formulations of the complexity class NP are the same, we need to prove two things</a:t>
            </a:r>
          </a:p>
          <a:p>
            <a:r>
              <a:rPr lang="en-US" dirty="0"/>
              <a:t>First, we must prove that if a language has a polynomial time verifier, then it can be decided by an NTM in polynomial time</a:t>
            </a:r>
          </a:p>
          <a:p>
            <a:pPr lvl="1"/>
            <a:r>
              <a:rPr lang="en-US" dirty="0"/>
              <a:t>Suppose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has a verifier that runs in time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</a:p>
          <a:p>
            <a:pPr lvl="1"/>
            <a:r>
              <a:rPr lang="en-US" dirty="0"/>
              <a:t>Then the certificate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can have length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</a:p>
          <a:p>
            <a:pPr lvl="1"/>
            <a:r>
              <a:rPr lang="en-US" dirty="0"/>
              <a:t>An NTM can generate all possible certificates of length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and check them with the verifier</a:t>
            </a:r>
          </a:p>
          <a:p>
            <a:r>
              <a:rPr lang="en-US" dirty="0"/>
              <a:t>Second, we must prove that if a language can be decided by an NTM in polynomial time, then it must have a polynomial time verifier</a:t>
            </a:r>
          </a:p>
          <a:p>
            <a:pPr lvl="1"/>
            <a:r>
              <a:rPr lang="en-US" dirty="0"/>
              <a:t>The certificate for an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can be an encoding of the path of the NTM decider that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That is, a verifier can inspect a path through the NTM, deciding if it is a valid path that leads to an accept state</a:t>
            </a:r>
          </a:p>
          <a:p>
            <a:pPr lvl="1"/>
            <a:r>
              <a:rPr lang="en-US" dirty="0"/>
              <a:t>This is an example where the certificate is not a yes instance to the related decision problem</a:t>
            </a:r>
          </a:p>
        </p:txBody>
      </p:sp>
    </p:spTree>
    <p:extLst>
      <p:ext uri="{BB962C8B-B14F-4D97-AF65-F5344CB8AC3E}">
        <p14:creationId xmlns:p14="http://schemas.microsoft.com/office/powerpoint/2010/main" val="303464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B3BD-E650-4160-8CBD-1DA23C95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D3EE9-3F66-4D6B-A73F-27905B7A2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book defines the nondeterministic time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NTIME(t(n)), </a:t>
            </a:r>
            <a:r>
              <a:rPr lang="en-US" dirty="0"/>
              <a:t>which is analogous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defined in our previous topic</a:t>
            </a:r>
          </a:p>
          <a:p>
            <a:pPr lvl="1"/>
            <a:r>
              <a:rPr lang="en-US" dirty="0"/>
              <a:t>Recall that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depends on the specific computational model we are using for Turing machines</a:t>
            </a:r>
          </a:p>
          <a:p>
            <a:pPr lvl="1"/>
            <a:r>
              <a:rPr lang="en-US" dirty="0"/>
              <a:t>However,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the same with any reasonable model for deterministic TMs</a:t>
            </a:r>
          </a:p>
          <a:p>
            <a:r>
              <a:rPr lang="en-US" dirty="0"/>
              <a:t>Definition 7.21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O(t(n))</a:t>
            </a:r>
            <a:r>
              <a:rPr lang="en-US" dirty="0"/>
              <a:t> time nondeterministic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."</a:t>
            </a:r>
          </a:p>
          <a:p>
            <a:r>
              <a:rPr lang="en-US" dirty="0"/>
              <a:t>Given this definition and Theorem 7.20, Theorem 7.20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= ∪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NTIME(n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."</a:t>
            </a:r>
          </a:p>
          <a:p>
            <a:pPr lvl="1"/>
            <a:r>
              <a:rPr lang="en-US" dirty="0"/>
              <a:t>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 might depend on the specific model of computation for NTMs</a:t>
            </a:r>
          </a:p>
          <a:p>
            <a:pPr lvl="1"/>
            <a:r>
              <a:rPr lang="en-US" dirty="0"/>
              <a:t>However, 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"is insensitive to the choice of a reasonable nondeterministic computational model because all such models are polynomially equivalent"</a:t>
            </a:r>
          </a:p>
        </p:txBody>
      </p:sp>
    </p:spTree>
    <p:extLst>
      <p:ext uri="{BB962C8B-B14F-4D97-AF65-F5344CB8AC3E}">
        <p14:creationId xmlns:p14="http://schemas.microsoft.com/office/powerpoint/2010/main" val="949880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6041-1589-42D6-83CF-D74DF0FF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Languages in NP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5F611-92AD-498C-9E0D-CC46CBCEB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CLIQUE = {&lt;G, k&gt; | G</a:t>
            </a:r>
            <a:r>
              <a:rPr lang="en-US" dirty="0"/>
              <a:t> is an undirected graph with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lvl="1"/>
            <a:r>
              <a:rPr lang="en-US" dirty="0"/>
              <a:t>A clique is a subgraph of an undirected graph in which every pair of </a:t>
            </a:r>
            <a:r>
              <a:rPr lang="en-US"/>
              <a:t>nodes is </a:t>
            </a:r>
            <a:r>
              <a:rPr lang="en-US" dirty="0"/>
              <a:t>connected by an edge;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 is a clique that has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nodes</a:t>
            </a:r>
          </a:p>
          <a:p>
            <a:pPr lvl="1"/>
            <a:r>
              <a:rPr lang="en-US" dirty="0"/>
              <a:t>Theorem 7.24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CLIQUE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This is somewhat obvious according to either formulation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 verifier can use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 as a certificate</a:t>
            </a:r>
          </a:p>
          <a:p>
            <a:pPr lvl="1"/>
            <a:r>
              <a:rPr lang="en-US" dirty="0"/>
              <a:t>An NTM can nondeterministically examine every set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nodes and check if each is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</a:t>
            </a:r>
          </a:p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SUBSET-SUM = {&lt;S, t&gt; | S = {x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 and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 ⊆ {x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 we have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t}</a:t>
            </a:r>
          </a:p>
          <a:p>
            <a:pPr lvl="1"/>
            <a:r>
              <a:rPr lang="en-US" dirty="0"/>
              <a:t>Theorem 7.25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SUBSET-SUM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This is also somewhat obvious according to either formulation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 verifier can use a subset of the elements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that add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as a certificate</a:t>
            </a:r>
          </a:p>
          <a:p>
            <a:pPr lvl="1"/>
            <a:r>
              <a:rPr lang="en-US" dirty="0"/>
              <a:t>An NTM can nondeterministically examine every subset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and check if they add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56002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99F9-4728-4C98-B3F3-1CBFAC0A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AD6EFB-B0C3-4A4B-ACF6-0D08142A57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complexity class called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contains the languages that are complements of the languages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; note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is not the complement of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</a:p>
              <a:p>
                <a:r>
                  <a:rPr lang="en-US" dirty="0"/>
                  <a:t>The textbook only has a few sentences about this is Chapter 7, although it does come up briefly in some future chapters</a:t>
                </a:r>
              </a:p>
              <a:p>
                <a:r>
                  <a:rPr lang="en-US" dirty="0"/>
                  <a:t>By its definition,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HAMPATH</m:t>
                        </m:r>
                      </m:e>
                    </m:ac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COMPOSITES</m:t>
                        </m:r>
                      </m:e>
                    </m:ac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CLIQUE</m:t>
                        </m:r>
                      </m:e>
                    </m:acc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SUBSET</m:t>
                        </m:r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SUM</m:t>
                        </m:r>
                      </m:e>
                    </m:acc>
                  </m:oMath>
                </a14:m>
                <a:r>
                  <a:rPr lang="en-US" dirty="0"/>
                  <a:t> are all in coNP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COMPOSITES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obviously also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, because it is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(so we see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have a nonempty intersection)</a:t>
                </a:r>
              </a:p>
              <a:p>
                <a:r>
                  <a:rPr lang="en-US" dirty="0"/>
                  <a:t>However, the other three languages mentioned here are generally believed to not be in NP</a:t>
                </a:r>
              </a:p>
              <a:p>
                <a:r>
                  <a:rPr lang="en-US" i="1" dirty="0"/>
                  <a:t>It is not known if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= coNP</a:t>
                </a:r>
              </a:p>
              <a:p>
                <a:r>
                  <a:rPr lang="en-US" dirty="0"/>
                  <a:t>There are a few points I want to add about this:</a:t>
                </a:r>
              </a:p>
              <a:p>
                <a:pPr lvl="1"/>
                <a:r>
                  <a:rPr lang="en-US" dirty="0"/>
                  <a:t>The Arora and Barak book and the Papadimitriou book say more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than our textbook does</a:t>
                </a:r>
              </a:p>
              <a:p>
                <a:pPr lvl="1"/>
                <a:r>
                  <a:rPr lang="en-US" dirty="0"/>
                  <a:t>It is generally believed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are not equal</a:t>
                </a:r>
              </a:p>
              <a:p>
                <a:pPr lvl="1"/>
                <a:r>
                  <a:rPr lang="en-US" dirty="0"/>
                  <a:t>If the two classes are equal, then by the first formulation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(involving verifiers), every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would have to have a polynomial time verifier</a:t>
                </a:r>
              </a:p>
              <a:p>
                <a:pPr lvl="1"/>
                <a:r>
                  <a:rPr lang="en-US" dirty="0"/>
                  <a:t>Intuitively, it seems like it is easier to verify the existence of something than the non-existence of something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AD6EFB-B0C3-4A4B-ACF6-0D08142A5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91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E27E-1371-4979-B89F-CD28A81A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 versus NP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177CE-89E7-46E0-83DE-FB15B41B0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we know from DSA II, and as was mentioned at the end of our last topic,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</a:p>
          <a:p>
            <a:r>
              <a:rPr lang="en-US" dirty="0"/>
              <a:t>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I have also seen this referred to as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NP?</a:t>
            </a:r>
            <a:r>
              <a:rPr lang="en-US" dirty="0"/>
              <a:t> question,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 </a:t>
            </a:r>
            <a:r>
              <a:rPr lang="en-US" dirty="0"/>
              <a:t>problem,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≠ NP</a:t>
            </a:r>
            <a:r>
              <a:rPr lang="en-US" dirty="0"/>
              <a:t> question, etc.</a:t>
            </a:r>
          </a:p>
          <a:p>
            <a:r>
              <a:rPr lang="en-US" dirty="0"/>
              <a:t>I believe that this is probably the most important open question in computer science</a:t>
            </a:r>
          </a:p>
          <a:p>
            <a:r>
              <a:rPr lang="en-US" dirty="0"/>
              <a:t>Most theoretical computer scientists believe that the two complexity classes are different, but to date, no one has been able to prove this</a:t>
            </a:r>
          </a:p>
          <a:p>
            <a:r>
              <a:rPr lang="en-US" dirty="0"/>
              <a:t>We can express some intuition behind this based on either of the formulations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we have discussed</a:t>
            </a:r>
          </a:p>
          <a:p>
            <a:pPr lvl="1"/>
            <a:r>
              <a:rPr lang="en-US" dirty="0"/>
              <a:t>Based on the first formulation, it seems that it is simpler to verify an instance of something (e.g., a Hamiltonian path or a subset of integers that adds up to a given value) that to find an instance of that thing</a:t>
            </a:r>
          </a:p>
          <a:p>
            <a:pPr lvl="1"/>
            <a:r>
              <a:rPr lang="en-US" dirty="0"/>
              <a:t>Based on the second formulation, it seems that an NTM should be more efficient than a DTM for certain problems by an exponential factor</a:t>
            </a:r>
          </a:p>
          <a:p>
            <a:r>
              <a:rPr lang="en-US" dirty="0"/>
              <a:t>The book summarizes the distinction between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as follows (I am keeping the book's exact wording):</a:t>
            </a:r>
          </a:p>
          <a:p>
            <a:pPr lvl="1"/>
            <a:r>
              <a:rPr lang="en-US" dirty="0"/>
              <a:t>"P = the class of languages for which membership can be </a:t>
            </a:r>
            <a:r>
              <a:rPr lang="en-US" i="1" dirty="0"/>
              <a:t>decided</a:t>
            </a:r>
            <a:r>
              <a:rPr lang="en-US" dirty="0"/>
              <a:t> quickly."</a:t>
            </a:r>
          </a:p>
          <a:p>
            <a:pPr lvl="1"/>
            <a:r>
              <a:rPr lang="en-US" dirty="0"/>
              <a:t>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=</a:t>
            </a:r>
            <a:r>
              <a:rPr lang="en-US" dirty="0"/>
              <a:t> the class of languages for which membership can be </a:t>
            </a:r>
            <a:r>
              <a:rPr lang="en-US" i="1" dirty="0"/>
              <a:t>verified</a:t>
            </a:r>
            <a:r>
              <a:rPr lang="en-US" dirty="0"/>
              <a:t> quickly."</a:t>
            </a:r>
          </a:p>
          <a:p>
            <a:r>
              <a:rPr lang="en-US" dirty="0"/>
              <a:t>During some of our future topics, we will refer back to this open question</a:t>
            </a:r>
          </a:p>
          <a:p>
            <a:r>
              <a:rPr lang="en-US" dirty="0"/>
              <a:t>The textbook also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⊆ EXPTIME</a:t>
            </a:r>
            <a:r>
              <a:rPr lang="en-US" dirty="0"/>
              <a:t> (a DTM can simulate an NTM in exponential time)</a:t>
            </a:r>
          </a:p>
        </p:txBody>
      </p:sp>
    </p:spTree>
    <p:extLst>
      <p:ext uri="{BB962C8B-B14F-4D97-AF65-F5344CB8AC3E}">
        <p14:creationId xmlns:p14="http://schemas.microsoft.com/office/powerpoint/2010/main" val="2842803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2250</Words>
  <Application>Microsoft Office PowerPoint</Application>
  <PresentationFormat>Widescreen</PresentationFormat>
  <Paragraphs>115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NP (general overview)</vt:lpstr>
      <vt:lpstr>Verifiers</vt:lpstr>
      <vt:lpstr>NP (first formulation)</vt:lpstr>
      <vt:lpstr>NP (second formulation)</vt:lpstr>
      <vt:lpstr>NP (the two formulations are equivalent)</vt:lpstr>
      <vt:lpstr>NTIME</vt:lpstr>
      <vt:lpstr>Other Examples of Languages in NP</vt:lpstr>
      <vt:lpstr>coNP</vt:lpstr>
      <vt:lpstr>The P versus NP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16</cp:revision>
  <dcterms:created xsi:type="dcterms:W3CDTF">2022-03-28T20:11:27Z</dcterms:created>
  <dcterms:modified xsi:type="dcterms:W3CDTF">2022-04-11T20:57:25Z</dcterms:modified>
</cp:coreProperties>
</file>