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BE8F-8F7F-4211-BEFC-2EDE36F47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24C89-972E-43E7-BDDA-C09F48C09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CD8C8-FF65-4CC8-A8A5-0B6E1AD80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983DF-2ACE-4BAD-9249-FF3DF799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761A3-AC28-43D8-8623-832B16BC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1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B51-7A1A-47EE-A7EA-B34DA4C7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ABE5C-D603-4996-B53D-2D4AB5F41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8AC88-23F0-4F1C-BA49-9D1C6141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2C079-5C05-4ABA-80F2-322FEF3EE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5B90E-5CDA-4A3A-B950-12D6308E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E947-1B2C-4066-88E8-6F413FA74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C2DAA-F715-495D-9FE4-41F860C94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BBC05-6106-4856-95D4-3DCC8E4D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C9E7D-4DBF-49B1-AF04-EF87F3967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630F5-86B4-48A2-8DDF-0E26AAB9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D0C8-289C-4965-9DB2-8066F4A8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1315-92D9-4022-B79A-9CA6974A91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0882AF-6E3B-4E78-9C34-1F3DF339A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9A056-C174-4F7A-ADAC-9C079217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85EC3-D621-4B57-BE76-FE6BBB18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D4889-899B-407A-B9EA-D76BDD7B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4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8C2A-F73E-4221-8FFF-F17AD72E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B9377-34E1-429D-8434-5EA7C9D7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0EB16-7482-4134-ACC5-7B24414C0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0C7074-A280-4E15-A413-4B5692F34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DD63A-90E6-4F8B-B893-DDFE9F7B5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B59D49-C53B-4ECA-A95C-1EEEC043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6A11E-4972-4887-8D19-AF478307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26C00B-BB52-4243-97AD-DF1903CC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1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498C-74DF-48C9-A3D7-881FD5E5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A6BDED-0E6C-4A6C-BAAF-33D769A62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F5FBC-ED72-45F2-AB0E-D4EDF1730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CB16A5-333E-4A04-8E5F-26D6D313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3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30F6BA-26AA-4141-A4E7-9BCE26F9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C6444-F341-4214-B96C-B32708FC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69B81-C3D4-404C-97A6-A6EA7254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1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EDDA1-6671-4EC5-9191-D0214E4D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4335-909A-4945-AE0E-6BE98FF9D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279E7-E75A-44FB-ADD7-4203FD62E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91474-AEC2-4B0A-B532-A4F4581E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35752-3E5B-4C35-B48C-D24B8780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F0F29-7E5C-4697-8367-389DD7FB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60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BDEE1-B440-48DE-8158-6D906E1DD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EFD070-A913-4602-880E-385685D31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EAF0B-820F-4AFA-9C4B-508CFA261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32733-B7FF-416C-BE1A-7CE9029B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9E267-9907-4E55-8946-B0981D26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2FB49-93D3-4BFA-BB23-AD37081F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8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EA6D3-EF3A-4086-A284-59EE661BD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64D136-3FA3-406C-A268-9ADA1BAC3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F44DC-6E7C-41F4-855B-84A747815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6F35D-161B-4819-8BE4-80C8D8C0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EA79E-CEA8-46A6-9B99-71AF42A5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9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F5485D-35DB-4852-8BE1-AAD92DE1D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D4E1F-FA2C-45A7-8E7B-86D90DA12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1356-6B09-4D7D-80AD-FC765E126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58374-C975-4881-9620-88D282A1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9B593-9C42-4838-98A6-775DCDAF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6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78F1C4-9E3F-4278-A325-76DE4DC0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13399-4BA4-4C2E-A23A-7CE000D52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F152A-7BA5-40A2-8D00-CE2D6D595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8188A-56FA-4159-B371-3CBEE6ED46A9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8783D-1EBA-4D7D-B463-D3303589E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C7E2F-1AEF-473F-A925-89187160E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58FBA-390B-4C7D-95C5-D0BBB7F8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1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Logical Theories, (introduction to) Oracles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8E0D-C485-4422-9DCB-B111123A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35D06-F631-49BA-AADF-69B98E248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recent topics, we have been discussing </a:t>
            </a:r>
            <a:r>
              <a:rPr lang="en-US" b="1" dirty="0"/>
              <a:t>Turing machines</a:t>
            </a:r>
            <a:r>
              <a:rPr lang="en-US" dirty="0"/>
              <a:t> (TMs), providing us with the most powerful known formalism for modeling computation</a:t>
            </a:r>
          </a:p>
          <a:p>
            <a:r>
              <a:rPr lang="en-US" dirty="0"/>
              <a:t>If we accept </a:t>
            </a:r>
            <a:r>
              <a:rPr lang="en-US" b="1" dirty="0"/>
              <a:t>the Church-Turing thesis</a:t>
            </a:r>
            <a:r>
              <a:rPr lang="en-US" dirty="0"/>
              <a:t>, </a:t>
            </a:r>
            <a:r>
              <a:rPr lang="en-US" i="1" dirty="0"/>
              <a:t>all algorithms can be implemented by Turing machines</a:t>
            </a:r>
            <a:endParaRPr lang="en-US" dirty="0"/>
          </a:p>
          <a:p>
            <a:r>
              <a:rPr lang="en-US" dirty="0"/>
              <a:t>However, we have seen that Turing machines are not without limits</a:t>
            </a:r>
          </a:p>
          <a:p>
            <a:r>
              <a:rPr lang="en-US" dirty="0"/>
              <a:t>In particular, </a:t>
            </a:r>
            <a:r>
              <a:rPr lang="en-US" i="1" dirty="0"/>
              <a:t>some languages are undecidable</a:t>
            </a:r>
            <a:r>
              <a:rPr lang="en-US" dirty="0"/>
              <a:t>, and </a:t>
            </a:r>
            <a:r>
              <a:rPr lang="en-US" i="1" dirty="0"/>
              <a:t>some languages are not Turing-recognizable</a:t>
            </a:r>
          </a:p>
          <a:p>
            <a:r>
              <a:rPr lang="en-US" dirty="0"/>
              <a:t>All the topics mentioned above are related to </a:t>
            </a:r>
            <a:r>
              <a:rPr lang="en-US" b="1" dirty="0"/>
              <a:t>computability theory</a:t>
            </a:r>
            <a:r>
              <a:rPr lang="en-US" dirty="0"/>
              <a:t>, the subject of the second of three parts of our textbook</a:t>
            </a:r>
          </a:p>
          <a:p>
            <a:r>
              <a:rPr lang="en-US" dirty="0"/>
              <a:t>Chapter 6, the final chapter of this part, is titled "Advanced Topics in Computability Theory"</a:t>
            </a:r>
          </a:p>
          <a:p>
            <a:r>
              <a:rPr lang="en-US" dirty="0"/>
              <a:t>In our previous topic, we covered the </a:t>
            </a:r>
            <a:r>
              <a:rPr lang="en-US" b="1" dirty="0"/>
              <a:t>recursion theorem</a:t>
            </a:r>
            <a:r>
              <a:rPr lang="en-US" dirty="0"/>
              <a:t>, related to Section 6.1 of the textbook</a:t>
            </a:r>
          </a:p>
          <a:p>
            <a:r>
              <a:rPr lang="en-US" dirty="0"/>
              <a:t>In this topic, we will discuss two subtopics:</a:t>
            </a:r>
          </a:p>
          <a:p>
            <a:pPr lvl="1"/>
            <a:r>
              <a:rPr lang="en-US" dirty="0"/>
              <a:t>First, we will discuss </a:t>
            </a:r>
            <a:r>
              <a:rPr lang="en-US" b="1" dirty="0"/>
              <a:t>logical theories</a:t>
            </a:r>
            <a:r>
              <a:rPr lang="en-US" dirty="0"/>
              <a:t>, and how Turing machines allow us to think about them; this subtopic is related to Section 6.2 in the textbook, titled "Decidability of Logical Theories"</a:t>
            </a:r>
          </a:p>
          <a:p>
            <a:pPr lvl="1"/>
            <a:r>
              <a:rPr lang="en-US" dirty="0"/>
              <a:t>Second, we will briefly introduce the concept of </a:t>
            </a:r>
            <a:r>
              <a:rPr lang="en-US" i="1" dirty="0"/>
              <a:t>Turing reducibility</a:t>
            </a:r>
            <a:r>
              <a:rPr lang="en-US" dirty="0"/>
              <a:t>, which also raises the concept of </a:t>
            </a:r>
            <a:r>
              <a:rPr lang="en-US" b="1" dirty="0"/>
              <a:t>oracles</a:t>
            </a:r>
          </a:p>
          <a:p>
            <a:pPr lvl="1"/>
            <a:r>
              <a:rPr lang="en-US" dirty="0"/>
              <a:t>This subtopic is related to Section 6.3, titled "Turing Reducibility" (a very short section, under two pages)</a:t>
            </a:r>
          </a:p>
          <a:p>
            <a:pPr lvl="1"/>
            <a:r>
              <a:rPr lang="en-US" dirty="0"/>
              <a:t>These subtopics are unrelated to each other; I'm combining them because the second one is short</a:t>
            </a:r>
          </a:p>
        </p:txBody>
      </p:sp>
    </p:spTree>
    <p:extLst>
      <p:ext uri="{BB962C8B-B14F-4D97-AF65-F5344CB8AC3E}">
        <p14:creationId xmlns:p14="http://schemas.microsoft.com/office/powerpoint/2010/main" val="15125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</a:t>
                </a:r>
                <a:r>
                  <a:rPr lang="en-US" dirty="0"/>
                  <a:t> 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533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</a:t>
                </a:r>
                <a:r>
                  <a:rPr lang="en-US" dirty="0"/>
                  <a:t> 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primes (the book says this was known since the time of Euclid, ≈ 2300 years ago)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79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</a:t>
                </a:r>
                <a:r>
                  <a:rPr lang="en-US" dirty="0"/>
                  <a:t> 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primes (the book says this was known since the time of Euclid, ≈ 2300 years ago)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This is Fermat's last theorem (the book mentions that this proven by Andrew Wiles in 1994)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41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A998-BF80-4069-8951-221C67E1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Early in Section 6.2, the book says it will "focus on the problem of determining whether mathematical statements are true or false and investigate the decidability of this problem"</a:t>
                </a:r>
              </a:p>
              <a:p>
                <a:r>
                  <a:rPr lang="en-US" dirty="0"/>
                  <a:t>Shortly after, they state, "we need to set up a precise language to formulate these problems"</a:t>
                </a:r>
              </a:p>
              <a:p>
                <a:r>
                  <a:rPr lang="en-US" dirty="0"/>
                  <a:t>Having said that, they introduce examples of </a:t>
                </a:r>
                <a:r>
                  <a:rPr lang="en-US" i="1" dirty="0"/>
                  <a:t>logical statements </a:t>
                </a:r>
                <a:r>
                  <a:rPr lang="en-US" dirty="0"/>
                  <a:t>before they formalize the language they are using, and they never name the formalism they are using</a:t>
                </a:r>
              </a:p>
              <a:p>
                <a:r>
                  <a:rPr lang="en-US" dirty="0"/>
                  <a:t>Looking at the logical statements, the book appears to be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(FOL), a.k.a. </a:t>
                </a:r>
                <a:r>
                  <a:rPr lang="en-US" i="1" dirty="0"/>
                  <a:t>predicate logic</a:t>
                </a:r>
                <a:r>
                  <a:rPr lang="en-US" dirty="0"/>
                  <a:t> or </a:t>
                </a:r>
                <a:r>
                  <a:rPr lang="en-US" i="1" dirty="0"/>
                  <a:t>predicate calculus</a:t>
                </a:r>
                <a:r>
                  <a:rPr lang="en-US" dirty="0"/>
                  <a:t> (there are also other terms used by various sources)</a:t>
                </a:r>
              </a:p>
              <a:p>
                <a:r>
                  <a:rPr lang="en-US" dirty="0"/>
                  <a:t>Three examples of "mathematical statements" (I'm referring to them more generally as logical statements) are then given in the book (I am using the same notation as the book here):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(</m:t>
                        </m:r>
                        <m:r>
                          <m:rPr>
                            <m:nor/>
                          </m:rPr>
                          <a:rPr lang="en-US" b="0" smtClean="0"/>
                          <m:t>x</m:t>
                        </m:r>
                        <m:r>
                          <m:rPr>
                            <m:nor/>
                          </m:rPr>
                          <a:rPr lang="en-US" b="0" smtClean="0"/>
                          <m:t>,</m:t>
                        </m:r>
                        <m:r>
                          <m:rPr>
                            <m:nor/>
                          </m:rPr>
                          <a:rPr lang="en-US" b="0" smtClean="0"/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  <m:r>
                      <m:rPr>
                        <m:nor/>
                      </m:rPr>
                      <a:rPr lang="en-US" b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</m:t>
                    </m:r>
                    <m:r>
                      <m:rPr>
                        <m:nor/>
                      </m:rPr>
                      <a:rPr lang="en-US" b="0" smtClean="0"/>
                      <m:t>n</m:t>
                    </m:r>
                    <m:r>
                      <m:rPr>
                        <m:nor/>
                      </m:rPr>
                      <a:rPr lang="en-US" b="0" smtClean="0"/>
                      <m:t> &gt; 2)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mtClean="0"/>
                      <m:t>∧</m:t>
                    </m:r>
                    <m:r>
                      <m:rPr>
                        <m:nor/>
                      </m:rPr>
                      <a:rPr lang="en-US" b="0" smtClean="0"/>
                      <m:t> (</m:t>
                    </m:r>
                    <m:r>
                      <m:rPr>
                        <m:nor/>
                      </m:rPr>
                      <a:rPr lang="en-US" b="0" smtClean="0"/>
                      <m:t>x</m:t>
                    </m:r>
                    <m:r>
                      <m:rPr>
                        <m:nor/>
                      </m:rPr>
                      <a:rPr lang="en-US" b="0" smtClean="0"/>
                      <m:t>,</m:t>
                    </m:r>
                    <m:r>
                      <m:rPr>
                        <m:nor/>
                      </m:rPr>
                      <a:rPr lang="en-US" b="0" smtClean="0"/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&gt;1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/>
                          <m:t>∧</m:t>
                        </m:r>
                        <m:r>
                          <m:rPr>
                            <m:nor/>
                          </m:rPr>
                          <a:rPr lang="en-US" b="0" smtClean="0"/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Note that these statements may look cryptic, but each has a meaning that is simple to express: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primes (the book says this was known since the time of Euclid, ≈ 2300 years ago)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This is Fermat's last theorem (the book mentions that this proven by Andrew Wiles in 1994)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 There are infinitely many twin primes (the book mentions that this has never been proven true or false!)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D0858-E57A-4D8F-8DE8-283103EF6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31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93E69-0747-40B4-8495-BA896A60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Alphabet of First-order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0AB75-7AD4-46E1-8D74-9DC17042A0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As pointed out earlier, although it doesn't name the formalism, I believe the textbook is using </a:t>
                </a:r>
                <a:r>
                  <a:rPr lang="en-US" b="1" dirty="0"/>
                  <a:t>first-order logic</a:t>
                </a:r>
                <a:r>
                  <a:rPr lang="en-US" dirty="0"/>
                  <a:t> (FOL) in this section; if not, it is something similar</a:t>
                </a:r>
              </a:p>
              <a:p>
                <a:r>
                  <a:rPr lang="en-US" dirty="0"/>
                  <a:t>The </a:t>
                </a:r>
                <a:r>
                  <a:rPr lang="en-US" i="1" dirty="0"/>
                  <a:t>alphabet</a:t>
                </a:r>
                <a:r>
                  <a:rPr lang="en-US" dirty="0"/>
                  <a:t> of the language includes:</a:t>
                </a:r>
              </a:p>
              <a:p>
                <a:pPr lvl="1"/>
                <a:r>
                  <a:rPr lang="en-US" i="1" dirty="0"/>
                  <a:t>Boolean operations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∧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∨</a:t>
                </a:r>
                <a:r>
                  <a:rPr lang="en-US" dirty="0"/>
                  <a:t>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¬</a:t>
                </a:r>
              </a:p>
              <a:p>
                <a:pPr lvl="1"/>
                <a:r>
                  <a:rPr lang="en-US" i="1" dirty="0"/>
                  <a:t>Parentheses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pPr lvl="1"/>
                <a:r>
                  <a:rPr lang="en-US" i="1" dirty="0"/>
                  <a:t>Quantifiers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∀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∃</a:t>
                </a:r>
              </a:p>
              <a:p>
                <a:pPr lvl="1"/>
                <a:r>
                  <a:rPr lang="en-US" i="1" dirty="0"/>
                  <a:t>Variables</a:t>
                </a:r>
                <a:r>
                  <a:rPr lang="en-US" dirty="0"/>
                  <a:t>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, …</a:t>
                </a:r>
              </a:p>
              <a:p>
                <a:pPr lvl="1"/>
                <a:r>
                  <a:rPr lang="en-US" i="1" dirty="0"/>
                  <a:t>Relations</a:t>
                </a:r>
                <a:r>
                  <a:rPr lang="en-US" dirty="0"/>
                  <a:t> (some sources call these </a:t>
                </a:r>
                <a:r>
                  <a:rPr lang="en-US" i="1" dirty="0"/>
                  <a:t>predicates</a:t>
                </a:r>
                <a:r>
                  <a:rPr lang="en-US" dirty="0"/>
                  <a:t>):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…</a:t>
                </a:r>
              </a:p>
              <a:p>
                <a:r>
                  <a:rPr lang="en-US" dirty="0"/>
                  <a:t>Some things I want to point out: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The textbook doesn't list implication (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) when they describe the alphabet, but they use it in their examples; technically, speaking,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US" dirty="0"/>
                  <a:t> can be written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</m:acc>
                    <m:nary>
                      <m:naryPr>
                        <m:chr m:val="⋁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the previous examples, the uses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&gt;,</a:t>
                </a:r>
                <a:r>
                  <a:rPr lang="en-US" dirty="0"/>
                  <a:t> mathematical operations, equality checking, and constants can be thought of as relations; we can use symbols when the meaning is clear (the section points this out later)</a:t>
                </a:r>
              </a:p>
              <a:p>
                <a:pPr lvl="1"/>
                <a:r>
                  <a:rPr lang="en-US" dirty="0"/>
                  <a:t>FOL also allows functions that can be applied to variables, but our textbook does not mention this or use them (so perhaps this is really a subset of FOL, or some other similar logical formalism)</a:t>
                </a:r>
              </a:p>
              <a:p>
                <a:pPr lvl="1"/>
                <a:r>
                  <a:rPr lang="en-US" dirty="0"/>
                  <a:t>Some sources split the alphabet of FOL into logical symbols (typically operations, parentheses, quantifiers, and variables) and non-logical symbols (relations and functions), but that's not important for our purposes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0AB75-7AD4-46E1-8D74-9DC17042A0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b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721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4DBE8-5BCD-436E-8C6A-5483FD708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Syntax of First-Order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F15DE-5102-4D0B-864E-01F005BCEC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An </a:t>
                </a:r>
                <a:r>
                  <a:rPr lang="en-US" b="1" dirty="0"/>
                  <a:t>atomic formula</a:t>
                </a:r>
                <a:r>
                  <a:rPr lang="en-US" dirty="0"/>
                  <a:t> of FOL is a relation applied to the proper number of arguments, having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/>
                  <a:t>The value,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dirty="0"/>
                  <a:t>, is called the </a:t>
                </a:r>
                <a:r>
                  <a:rPr lang="en-US" i="1" dirty="0"/>
                  <a:t>arity</a:t>
                </a:r>
                <a:r>
                  <a:rPr lang="en-US" dirty="0"/>
                  <a:t> of the relation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</a:p>
              <a:p>
                <a:r>
                  <a:rPr lang="en-US" dirty="0"/>
                  <a:t>A </a:t>
                </a:r>
                <a:r>
                  <a:rPr lang="en-US" b="1" dirty="0"/>
                  <a:t>well-formed formula</a:t>
                </a:r>
                <a:r>
                  <a:rPr lang="en-US" dirty="0"/>
                  <a:t>, or just </a:t>
                </a:r>
                <a:r>
                  <a:rPr lang="en-US" i="1" dirty="0"/>
                  <a:t>formula</a:t>
                </a:r>
                <a:r>
                  <a:rPr lang="en-US" dirty="0"/>
                  <a:t>, of FOL can consist of:</a:t>
                </a:r>
              </a:p>
              <a:p>
                <a:pPr lvl="1"/>
                <a:r>
                  <a:rPr lang="en-US" dirty="0"/>
                  <a:t>An atomic formula</a:t>
                </a:r>
              </a:p>
              <a:p>
                <a:pPr lvl="1"/>
                <a:r>
                  <a:rPr lang="en-US" dirty="0"/>
                  <a:t>An expression of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smaller formulas</a:t>
                </a:r>
              </a:p>
              <a:p>
                <a:pPr lvl="1"/>
                <a:r>
                  <a:rPr lang="en-US" dirty="0"/>
                  <a:t>An expression of the form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∃x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]</a:t>
                </a:r>
                <a:r>
                  <a:rPr lang="en-US" dirty="0"/>
                  <a:t> 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∀x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]</a:t>
                </a:r>
                <a:r>
                  <a:rPr lang="en-US" dirty="0">
                    <a:ea typeface="Cambria Math" panose="020405030504060302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is a smaller formula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book doesn't list it here, but parentheses may be used where appropriate (the book also uses brackets the same way in some examples)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A quantifier may appear anywhere, and its </a:t>
                </a:r>
                <a:r>
                  <a:rPr lang="en-US" i="1" dirty="0">
                    <a:ea typeface="Cambria Math" panose="02040503050406030204" pitchFamily="18" charset="0"/>
                  </a:rPr>
                  <a:t>scope</a:t>
                </a:r>
                <a:r>
                  <a:rPr lang="en-US" dirty="0">
                    <a:ea typeface="Cambria Math" panose="02040503050406030204" pitchFamily="18" charset="0"/>
                  </a:rPr>
                  <a:t> extends to the end of the innermost parentheses or brackets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Formulas with all quantifiers at the start are said to be in </a:t>
                </a:r>
                <a:r>
                  <a:rPr lang="en-US" i="1" dirty="0">
                    <a:ea typeface="Cambria Math" panose="02040503050406030204" pitchFamily="18" charset="0"/>
                  </a:rPr>
                  <a:t>prenex normal form</a:t>
                </a:r>
                <a:r>
                  <a:rPr lang="en-US" dirty="0">
                    <a:ea typeface="Cambria Math" panose="02040503050406030204" pitchFamily="18" charset="0"/>
                  </a:rPr>
                  <a:t>; the book doesn't explicitly state it, but any FOL formula can be converted to prenex normal form</a:t>
                </a:r>
                <a:endParaRPr lang="en-US" i="1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If any variables are not bound by a quantifier, they are called </a:t>
                </a:r>
                <a:r>
                  <a:rPr lang="en-US" i="1" dirty="0">
                    <a:ea typeface="Cambria Math" panose="02040503050406030204" pitchFamily="18" charset="0"/>
                  </a:rPr>
                  <a:t>free variables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A formula without any free variables is called a </a:t>
                </a:r>
                <a:r>
                  <a:rPr lang="en-US" b="1" dirty="0">
                    <a:ea typeface="Cambria Math" panose="02040503050406030204" pitchFamily="18" charset="0"/>
                  </a:rPr>
                  <a:t>statement</a:t>
                </a:r>
                <a:r>
                  <a:rPr lang="en-US" dirty="0">
                    <a:ea typeface="Cambria Math" panose="02040503050406030204" pitchFamily="18" charset="0"/>
                  </a:rPr>
                  <a:t> or a </a:t>
                </a:r>
                <a:r>
                  <a:rPr lang="en-US" b="1" dirty="0">
                    <a:ea typeface="Cambria Math" panose="02040503050406030204" pitchFamily="18" charset="0"/>
                  </a:rPr>
                  <a:t>sentence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F15DE-5102-4D0B-864E-01F005BCEC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754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640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1567-79C7-4442-8717-6CE765F63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Semantics of First-Order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39326-03C5-42C2-A501-9A0C58086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interpret an FOL statement, we need to know the following: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domain</a:t>
            </a:r>
            <a:r>
              <a:rPr lang="en-US" dirty="0"/>
              <a:t> (a.k.a. </a:t>
            </a:r>
            <a:r>
              <a:rPr lang="en-US" i="1" dirty="0"/>
              <a:t>universe</a:t>
            </a:r>
            <a:r>
              <a:rPr lang="en-US" dirty="0"/>
              <a:t>) of the variables (often assumed to be the same for each variable)</a:t>
            </a:r>
          </a:p>
          <a:p>
            <a:pPr lvl="1"/>
            <a:r>
              <a:rPr lang="en-US" dirty="0"/>
              <a:t>The assignment of relations to relation symbols (i.e., the meaning of each relation)</a:t>
            </a:r>
          </a:p>
          <a:p>
            <a:r>
              <a:rPr lang="en-US" dirty="0"/>
              <a:t>When everything necessary is specified, we call that a </a:t>
            </a:r>
            <a:r>
              <a:rPr lang="en-US" b="1" dirty="0"/>
              <a:t>model</a:t>
            </a:r>
            <a:r>
              <a:rPr lang="en-US" dirty="0"/>
              <a:t>, a.k.a. an </a:t>
            </a:r>
            <a:r>
              <a:rPr lang="en-US" i="1" dirty="0"/>
              <a:t>interpretation</a:t>
            </a:r>
          </a:p>
          <a:p>
            <a:pPr lvl="1"/>
            <a:r>
              <a:rPr lang="en-US" dirty="0"/>
              <a:t>Note that each properly expressed relation, when values are filled in, will be either true or false</a:t>
            </a:r>
          </a:p>
          <a:p>
            <a:pPr lvl="1"/>
            <a:r>
              <a:rPr lang="en-US" dirty="0"/>
              <a:t>Similarly, each statement (a.k.a. sentence) is either true or false; note that whether a particular statement is true or false may depend on the model (we will see examples that should help clarify this on the next slide)</a:t>
            </a:r>
          </a:p>
          <a:p>
            <a:pPr lvl="1"/>
            <a:r>
              <a:rPr lang="en-US" dirty="0"/>
              <a:t>Collectively, the statements (both true and false) that can be specified given a model, M, is said to be the </a:t>
            </a:r>
            <a:r>
              <a:rPr lang="en-US" b="1" dirty="0"/>
              <a:t>language</a:t>
            </a:r>
            <a:r>
              <a:rPr lang="en-US" dirty="0"/>
              <a:t> of the model, denoted L(M)</a:t>
            </a:r>
          </a:p>
          <a:p>
            <a:pPr lvl="1"/>
            <a:r>
              <a:rPr lang="en-US" dirty="0"/>
              <a:t>The collection of true statements given a model, M, is said to be the </a:t>
            </a:r>
            <a:r>
              <a:rPr lang="en-US" b="1" dirty="0"/>
              <a:t>theory</a:t>
            </a:r>
            <a:r>
              <a:rPr lang="en-US" dirty="0"/>
              <a:t> of M, denoted Th(M)</a:t>
            </a:r>
          </a:p>
          <a:p>
            <a:r>
              <a:rPr lang="en-US" dirty="0"/>
              <a:t>I would also like to point out:</a:t>
            </a:r>
          </a:p>
          <a:p>
            <a:pPr lvl="1"/>
            <a:r>
              <a:rPr lang="en-US" dirty="0"/>
              <a:t>FOL has also been popular in the field of computational linguistics to represent the semantics of natural language sentences</a:t>
            </a:r>
          </a:p>
          <a:p>
            <a:pPr lvl="1"/>
            <a:r>
              <a:rPr lang="en-US" dirty="0"/>
              <a:t>In such cases, constants and variables can refer to real-world entities (e.g., people, locations, restaurants, etc.), and relations can represent various high-level concepts</a:t>
            </a:r>
          </a:p>
          <a:p>
            <a:pPr lvl="1"/>
            <a:r>
              <a:rPr lang="en-US" dirty="0"/>
              <a:t>In the textbook, FOL is just used to reason about logical and mathematical theories; variables will typically refer to either integers, and the relations will typically represent mathematical or logical concepts</a:t>
            </a:r>
          </a:p>
        </p:txBody>
      </p:sp>
    </p:spTree>
    <p:extLst>
      <p:ext uri="{BB962C8B-B14F-4D97-AF65-F5344CB8AC3E}">
        <p14:creationId xmlns:p14="http://schemas.microsoft.com/office/powerpoint/2010/main" val="2416636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CC23-9600-4A7D-A757-868ECA23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Statements and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A899C-3169-4A50-A05A-3F0D0EAF27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Consider the statement: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e>
                        </m:d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may be true or false, depending on the model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≤)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is the set of natural numbers, then the statement is true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&lt;)</a:t>
                </a:r>
                <a:r>
                  <a:rPr lang="en-US" dirty="0"/>
                  <a:t>, then the statement is false (it fails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 are equal)</a:t>
                </a:r>
              </a:p>
              <a:p>
                <a:pPr lvl="1"/>
                <a:r>
                  <a:rPr lang="en-US" dirty="0"/>
                  <a:t>If we know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≤)</a:t>
                </a:r>
                <a:r>
                  <a:rPr lang="en-US" dirty="0">
                    <a:ea typeface="Cambria Math" panose="02040503050406030204" pitchFamily="18" charset="0"/>
                  </a:rPr>
                  <a:t>, we can rewrite the statement as: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Now consider the statement: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e>
                        </m:d>
                      </m:e>
                    </m:d>
                  </m:oMath>
                </a14:m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We will assume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is the relation,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PLUS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PLUS(a, b, c) = TRUE</a:t>
                </a:r>
                <a:r>
                  <a:rPr lang="en-US" dirty="0"/>
                  <a:t> iff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+ b = c</a:t>
                </a:r>
              </a:p>
              <a:p>
                <a:pPr lvl="1"/>
                <a:r>
                  <a:rPr lang="en-US" dirty="0"/>
                  <a:t>Thus, we can rewrite the statement as: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Still, the statement may be true of false, depending on the model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(R, PLUS)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dirty="0"/>
                  <a:t> is the set of real numbers, then the statement is true</a:t>
                </a:r>
              </a:p>
              <a:p>
                <a:pPr lvl="1"/>
                <a:r>
                  <a:rPr lang="en-US" dirty="0"/>
                  <a:t>If the model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(N, PLUS)</a:t>
                </a:r>
                <a:r>
                  <a:rPr lang="en-US" dirty="0"/>
                  <a:t>, then the statement is false (it would fail for odd values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A899C-3169-4A50-A05A-3F0D0EAF27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4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C267-218D-4003-A688-2194E637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Decidable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A39B3-BE6B-4041-BFF5-2BFC53EEF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book introduces the model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(N, +)</a:t>
            </a:r>
          </a:p>
          <a:p>
            <a:pPr lvl="1"/>
            <a:r>
              <a:rPr lang="en-US" dirty="0"/>
              <a:t>This means that variables all have the domain of the natural numbers, and the only relation that can be used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PLUS</a:t>
            </a:r>
            <a:r>
              <a:rPr lang="en-US" dirty="0"/>
              <a:t>, as previously defined</a:t>
            </a:r>
          </a:p>
          <a:p>
            <a:pPr lvl="1"/>
            <a:r>
              <a:rPr lang="en-US" dirty="0"/>
              <a:t>The theory of this language, denoted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+)</a:t>
            </a:r>
            <a:r>
              <a:rPr lang="en-US" dirty="0"/>
              <a:t>, consists of all true statements that can be formed using natural numbers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PLUS</a:t>
            </a:r>
          </a:p>
          <a:p>
            <a:r>
              <a:rPr lang="en-US" dirty="0"/>
              <a:t>Theorem 6.12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+)</a:t>
            </a:r>
            <a:r>
              <a:rPr lang="en-US" dirty="0"/>
              <a:t> is decidable"</a:t>
            </a:r>
          </a:p>
          <a:p>
            <a:pPr lvl="1"/>
            <a:r>
              <a:rPr lang="en-US" dirty="0"/>
              <a:t>Clearly, determining if a statement is a member of this language is equivalent to determining if the statement is both valid and true, given the model</a:t>
            </a:r>
          </a:p>
          <a:p>
            <a:pPr lvl="1"/>
            <a:r>
              <a:rPr lang="en-US" dirty="0"/>
              <a:t>Note that this theorem is not obvious!</a:t>
            </a:r>
          </a:p>
          <a:p>
            <a:pPr lvl="1"/>
            <a:r>
              <a:rPr lang="en-US" dirty="0"/>
              <a:t>Recall that the statements can include quantifiers, and the domains of variables are infinite</a:t>
            </a:r>
          </a:p>
          <a:p>
            <a:pPr lvl="1"/>
            <a:r>
              <a:rPr lang="en-US" dirty="0"/>
              <a:t>The textbook provides a proof of Theorem 6.12</a:t>
            </a:r>
          </a:p>
          <a:p>
            <a:pPr lvl="2"/>
            <a:r>
              <a:rPr lang="en-US" dirty="0"/>
              <a:t>The proof partly relies on a generalization of the solution to Problem 1.32, from the first problem set (you proved that Boolean addition statements expressed in a certain format forms a regular language)</a:t>
            </a:r>
          </a:p>
          <a:p>
            <a:pPr lvl="2"/>
            <a:r>
              <a:rPr lang="en-US" dirty="0"/>
              <a:t>I consider this proof very complicated, and I had to read through it several times to understand it</a:t>
            </a:r>
          </a:p>
          <a:p>
            <a:pPr lvl="2"/>
            <a:r>
              <a:rPr lang="en-US" dirty="0"/>
              <a:t>We are not going to cover this proof in class, and I won't hold you responsible for it</a:t>
            </a:r>
          </a:p>
        </p:txBody>
      </p:sp>
    </p:spTree>
    <p:extLst>
      <p:ext uri="{BB962C8B-B14F-4D97-AF65-F5344CB8AC3E}">
        <p14:creationId xmlns:p14="http://schemas.microsoft.com/office/powerpoint/2010/main" val="166121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C267-218D-4003-A688-2194E637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Undecidable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A39B3-BE6B-4041-BFF5-2BFC53EEF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Next, the book introduces the model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(N, +, *)</a:t>
            </a:r>
          </a:p>
          <a:p>
            <a:pPr lvl="1"/>
            <a:r>
              <a:rPr lang="en-US" dirty="0"/>
              <a:t>This means that variables all have the domain of the natural numbers, and the two relations that can be used are relations representing addition and multiplication</a:t>
            </a:r>
          </a:p>
          <a:p>
            <a:pPr lvl="1"/>
            <a:r>
              <a:rPr lang="en-US" dirty="0"/>
              <a:t>The theory of this language, denoted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/>
              <a:t>, consists of all true statements that can be formed using natural numbers, addition, and multiplication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/>
              <a:t>Theorem 6.13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/>
              <a:t> is undecidable"</a:t>
            </a:r>
          </a:p>
          <a:p>
            <a:pPr lvl="1"/>
            <a:r>
              <a:rPr lang="en-US" dirty="0"/>
              <a:t>As with Theorem 6.12, determining if a statement is a member of this language is equivalent to determining if the statement is both valid and true, given the model</a:t>
            </a:r>
          </a:p>
          <a:p>
            <a:pPr lvl="1"/>
            <a:r>
              <a:rPr lang="en-US" dirty="0"/>
              <a:t>However, the proof of this theorem relies on a lemma, and the book states that the proof of the lemma is "too complicated to present here"</a:t>
            </a:r>
          </a:p>
          <a:p>
            <a:pPr lvl="1"/>
            <a:r>
              <a:rPr lang="en-US" dirty="0"/>
              <a:t>Lemma 6.14 states: "Let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be a Turing machine and w a string. We can construct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 a formula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in the language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(N, +, *) </a:t>
            </a:r>
            <a:r>
              <a:rPr lang="en-US" dirty="0"/>
              <a:t>that contain a single free variable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, whereby the sentence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∃x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/>
              <a:t> is true iff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accepts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dirty="0"/>
              <a:t>."</a:t>
            </a:r>
          </a:p>
          <a:p>
            <a:pPr lvl="1"/>
            <a:r>
              <a:rPr lang="en-US" dirty="0"/>
              <a:t>In the "proof idea" (which is all that is given), the book explains that the statement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/>
              <a:t> can be interpreted to express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dirty="0"/>
              <a:t> (the only free variable in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dirty="0"/>
              <a:t>) represents an accepting computation history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 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Given the lemma, the proof of Theorem 6.13 is simple and straightforward</a:t>
            </a:r>
          </a:p>
          <a:p>
            <a:pPr lvl="2"/>
            <a:r>
              <a:rPr lang="en-US" sz="2300" dirty="0"/>
              <a:t>A Turing machine can construct the formula </a:t>
            </a:r>
            <a:r>
              <a:rPr lang="el-GR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sz="2300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r>
              <a:rPr lang="en-US" sz="2300" dirty="0"/>
              <a:t>, based on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2300" dirty="0"/>
              <a:t> and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en-US" sz="2300" dirty="0"/>
              <a:t>, and output the statement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∃x </a:t>
            </a:r>
            <a:r>
              <a:rPr lang="el-GR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sz="2300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M,w</a:t>
            </a:r>
            <a:endParaRPr lang="en-US" sz="2300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2"/>
            <a:r>
              <a:rPr lang="en-US" sz="2300" dirty="0"/>
              <a:t>This is a mapping reduction from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 to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sz="2300" dirty="0"/>
              <a:t> relying on computation histories!</a:t>
            </a:r>
          </a:p>
          <a:p>
            <a:pPr lvl="2"/>
            <a:r>
              <a:rPr lang="en-US" sz="2300" dirty="0"/>
              <a:t>If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sz="2300" dirty="0"/>
              <a:t> were decidable, we could then use its decider to solve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3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sz="2300" dirty="0"/>
              <a:t>; hence, </a:t>
            </a:r>
            <a:r>
              <a:rPr lang="en-US" sz="2300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sz="2300" dirty="0"/>
              <a:t> is not decidable</a:t>
            </a:r>
          </a:p>
        </p:txBody>
      </p:sp>
    </p:spTree>
    <p:extLst>
      <p:ext uri="{BB962C8B-B14F-4D97-AF65-F5344CB8AC3E}">
        <p14:creationId xmlns:p14="http://schemas.microsoft.com/office/powerpoint/2010/main" val="802901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CA9B3-5C5F-4E04-B8E8-D020F511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B6D3D-946B-4AF8-9166-5519A0305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briefly discusses some facts about </a:t>
            </a:r>
            <a:r>
              <a:rPr lang="en-US" b="1" dirty="0"/>
              <a:t>formal proofs</a:t>
            </a:r>
            <a:r>
              <a:rPr lang="en-US" dirty="0"/>
              <a:t>; the book states:</a:t>
            </a:r>
          </a:p>
          <a:p>
            <a:pPr marL="457200" lvl="1" indent="0">
              <a:buNone/>
            </a:pPr>
            <a:r>
              <a:rPr lang="en-US" dirty="0"/>
              <a:t>"Loosely speaking, the formal proof </a:t>
            </a:r>
            <a:r>
              <a:rPr lang="el-GR" dirty="0"/>
              <a:t>π</a:t>
            </a:r>
            <a:r>
              <a:rPr lang="en-US" dirty="0"/>
              <a:t> of a statement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 is a sequence of statements,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/>
              <a:t>, where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. Each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follows from the preceding statement and certain basic axioms about numbers, using simple and precise rules of implication."</a:t>
            </a:r>
          </a:p>
          <a:p>
            <a:r>
              <a:rPr lang="en-US" dirty="0"/>
              <a:t>The book points out that they "don't have the space to define the concept of proof"</a:t>
            </a:r>
          </a:p>
          <a:p>
            <a:r>
              <a:rPr lang="en-US" dirty="0"/>
              <a:t>However, they state "two reasonable properties of proofs" that will be true for well-defined mathematical and logical systems (I will discuss these properties more in class):</a:t>
            </a:r>
          </a:p>
          <a:p>
            <a:pPr lvl="1"/>
            <a:r>
              <a:rPr lang="en-US" dirty="0"/>
              <a:t>"The correctness of a proof of a statement can be checked by machine. Formally,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{&lt;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π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&gt;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π</a:t>
            </a:r>
            <a:r>
              <a:rPr lang="en-US" dirty="0">
                <a:ea typeface="Cambria Math" panose="02040503050406030204" pitchFamily="18" charset="0"/>
              </a:rPr>
              <a:t> is a proof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 </a:t>
            </a:r>
            <a:r>
              <a:rPr lang="en-US" dirty="0"/>
              <a:t>is decidable."</a:t>
            </a:r>
          </a:p>
          <a:p>
            <a:pPr lvl="1"/>
            <a:r>
              <a:rPr lang="en-US" dirty="0"/>
              <a:t>"The system of proofs is </a:t>
            </a:r>
            <a:r>
              <a:rPr lang="en-US" i="1" dirty="0"/>
              <a:t>sound</a:t>
            </a:r>
            <a:r>
              <a:rPr lang="en-US" dirty="0"/>
              <a:t>. That is, if a statement is provable (i.e., has a proof), it is true."</a:t>
            </a:r>
          </a:p>
          <a:p>
            <a:r>
              <a:rPr lang="en-US" dirty="0"/>
              <a:t>Given these properties, the book states Theorem 6.15: "The collection of provable statements in Th(N, +, *) is Turing-recognizable"</a:t>
            </a:r>
          </a:p>
          <a:p>
            <a:pPr lvl="1"/>
            <a:r>
              <a:rPr lang="en-US" dirty="0"/>
              <a:t>This is because a TM can iterate through all possible strings given its alphabet; in Chapter 0, the textbook referred to this as </a:t>
            </a:r>
            <a:r>
              <a:rPr lang="en-US" i="1" dirty="0"/>
              <a:t>lexicographic order</a:t>
            </a:r>
            <a:r>
              <a:rPr lang="en-US" dirty="0"/>
              <a:t> (in DSA II, we called such a sequence a </a:t>
            </a:r>
            <a:r>
              <a:rPr lang="en-US" i="1" dirty="0"/>
              <a:t>lexicographical ordering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 each string, the TM can check if the string represents a valid proof, based on the first property above</a:t>
            </a:r>
          </a:p>
          <a:p>
            <a:pPr lvl="1"/>
            <a:r>
              <a:rPr lang="en-US" dirty="0"/>
              <a:t>By the second property, if the proof is valid, the final statement is is a true, provable statement</a:t>
            </a:r>
          </a:p>
          <a:p>
            <a:pPr lvl="1"/>
            <a:r>
              <a:rPr lang="en-US" dirty="0"/>
              <a:t>A TM can use this algorithm,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to search for a proof of a statement,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/>
              <a:t>; if there is one, the TM will find it</a:t>
            </a:r>
          </a:p>
        </p:txBody>
      </p:sp>
    </p:spTree>
    <p:extLst>
      <p:ext uri="{BB962C8B-B14F-4D97-AF65-F5344CB8AC3E}">
        <p14:creationId xmlns:p14="http://schemas.microsoft.com/office/powerpoint/2010/main" val="334443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B37A-C5D0-408B-B2EF-659E3C0C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Gödel's Theorem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17BBD-4508-4F20-849F-0D1963D2C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Gödel's theorem</a:t>
            </a:r>
            <a:r>
              <a:rPr lang="en-US" dirty="0"/>
              <a:t>, a.k.a. </a:t>
            </a:r>
            <a:r>
              <a:rPr lang="en-US" b="1" dirty="0"/>
              <a:t>Gödel's incomplete theorem</a:t>
            </a:r>
            <a:r>
              <a:rPr lang="en-US" dirty="0"/>
              <a:t>, or the first of two of </a:t>
            </a:r>
            <a:r>
              <a:rPr lang="en-US" i="1" dirty="0"/>
              <a:t>Gödel's incompleteness theorems</a:t>
            </a:r>
          </a:p>
          <a:p>
            <a:r>
              <a:rPr lang="en-US" dirty="0"/>
              <a:t>First, let's recall some terminology related to this from DSA II:</a:t>
            </a:r>
          </a:p>
          <a:p>
            <a:pPr lvl="1"/>
            <a:r>
              <a:rPr lang="en-US" dirty="0"/>
              <a:t>Informally, a </a:t>
            </a:r>
            <a:r>
              <a:rPr lang="en-US" i="1" dirty="0"/>
              <a:t>complete</a:t>
            </a:r>
            <a:r>
              <a:rPr lang="en-US" dirty="0"/>
              <a:t> system of arithmetic is one such that every true statement that can be expressed by the language can theoretically be proven within the language</a:t>
            </a:r>
          </a:p>
          <a:p>
            <a:pPr lvl="1"/>
            <a:r>
              <a:rPr lang="en-US" dirty="0"/>
              <a:t>Informally, a </a:t>
            </a:r>
            <a:r>
              <a:rPr lang="en-US" i="1" dirty="0"/>
              <a:t>consistent</a:t>
            </a:r>
            <a:r>
              <a:rPr lang="en-US" dirty="0"/>
              <a:t> system of arithmetic is one that does not contradict itself</a:t>
            </a:r>
          </a:p>
          <a:p>
            <a:r>
              <a:rPr lang="en-US" dirty="0"/>
              <a:t>In 1931, Kurt Gödel proved that no system capable of expressing all basic facts of arithmetic can be both consistent and complete</a:t>
            </a:r>
          </a:p>
          <a:p>
            <a:r>
              <a:rPr lang="en-US" dirty="0"/>
              <a:t>For any consistent, formal system capable of expressing all basic arithmetical facts, there must be certain true statements expressible by the language that cannot be proven within the language</a:t>
            </a:r>
          </a:p>
          <a:p>
            <a:r>
              <a:rPr lang="en-US" dirty="0"/>
              <a:t>Less relevant to us is the Gödel's second incompleteness theorem, which states that no adequately expressive system of arithmetic can prove its own consistency (we will not discuss this further)</a:t>
            </a:r>
          </a:p>
          <a:p>
            <a:r>
              <a:rPr lang="en-US" dirty="0"/>
              <a:t>For systems of math or logic that are less powerful, Gödel's theorem may or may not apply</a:t>
            </a:r>
          </a:p>
          <a:p>
            <a:pPr lvl="1"/>
            <a:r>
              <a:rPr lang="en-US" dirty="0"/>
              <a:t>We already learned, for example,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+)</a:t>
            </a:r>
            <a:r>
              <a:rPr lang="en-US" dirty="0"/>
              <a:t> is decidable; hence, the theorem does not apply, because it is possible to determine, with certainty, if any valid statement is true or false</a:t>
            </a:r>
          </a:p>
          <a:p>
            <a:pPr lvl="1"/>
            <a:r>
              <a:rPr lang="en-US" dirty="0"/>
              <a:t>However, we now know enough to simply show that Gödel's theorem does apply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endParaRPr lang="en-US" dirty="0"/>
          </a:p>
          <a:p>
            <a:pPr lvl="1"/>
            <a:r>
              <a:rPr lang="en-US" dirty="0"/>
              <a:t>Earlier in the section, the book mentions that this was proven by Church, working off the work of Gödel</a:t>
            </a:r>
          </a:p>
        </p:txBody>
      </p:sp>
    </p:spTree>
    <p:extLst>
      <p:ext uri="{BB962C8B-B14F-4D97-AF65-F5344CB8AC3E}">
        <p14:creationId xmlns:p14="http://schemas.microsoft.com/office/powerpoint/2010/main" val="1677273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F74F-BE12-4CFD-AD9C-A69E43C78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Gödel's Theorem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E39F0-E62B-431E-AD98-45C2FECA5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Theorem 6.16 states: "Some true statement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is not provable."</a:t>
            </a:r>
          </a:p>
          <a:p>
            <a:r>
              <a:rPr lang="en-US" dirty="0"/>
              <a:t>The (casual) proof of this, given what has already been covered, is a simple, indirect proof:</a:t>
            </a:r>
          </a:p>
          <a:p>
            <a:pPr lvl="1"/>
            <a:r>
              <a:rPr lang="en-US" dirty="0"/>
              <a:t>Assume that all true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are provable</a:t>
            </a:r>
          </a:p>
          <a:p>
            <a:pPr lvl="1"/>
            <a:r>
              <a:rPr lang="en-US" dirty="0"/>
              <a:t>Consider a syntactically valid statement,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; recall this any such statement is either true or false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true, then </a:t>
            </a:r>
            <a:r>
              <a:rPr lang="en-US" sz="18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false, and If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false, then </a:t>
            </a:r>
            <a:r>
              <a:rPr lang="en-US" sz="16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true; that is, exactly one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sz="24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is true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book says we can use the algorithm P, from the proof that the collection of provable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is Turing-recognizable, "in parallel" on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sz="16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Really, a TM would have to go back and forth between the two, increasing the depth of the search as it goes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all true statements were provable, we would eventually find a proof of either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or </a:t>
            </a:r>
            <a:r>
              <a:rPr lang="en-US" sz="16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¬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That would make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decidable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However, we already know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is not decidable; hence, we have a contradiction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Therefore, the assumption that </a:t>
            </a:r>
            <a:r>
              <a:rPr lang="en-US" dirty="0"/>
              <a:t>all true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are provable is false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Hence, there must be at least one true statement </a:t>
            </a:r>
            <a:r>
              <a:rPr lang="en-US" dirty="0"/>
              <a:t>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 dirty="0"/>
              <a:t>that is not provable</a:t>
            </a:r>
          </a:p>
          <a:p>
            <a:r>
              <a:rPr lang="en-US" dirty="0"/>
              <a:t>I personally find this very interesting</a:t>
            </a:r>
          </a:p>
          <a:p>
            <a:pPr lvl="1"/>
            <a:r>
              <a:rPr lang="en-US" dirty="0"/>
              <a:t>This proof relies on the result of a previous proof involving a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pPr lvl="1"/>
            <a:r>
              <a:rPr lang="en-US" dirty="0"/>
              <a:t>This shows that two of the most important discoveries in the history of mathematics and computer science are strongly related to each other!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58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FC29-C4D5-4D7C-AD63-4C0D9352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True, Unprovable Statement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18BFB-4E34-445B-865D-20FDE6BF3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DSA II, we discussed the true but unprovable statement that Gödel proved should be possible in any consistent, adequately expressive mathematical system</a:t>
            </a:r>
          </a:p>
          <a:p>
            <a:pPr lvl="1"/>
            <a:r>
              <a:rPr lang="en-US" dirty="0"/>
              <a:t>Using the casual notation from DSA II, we expressed the sentence: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(k) = ~</a:t>
            </a:r>
            <a:r>
              <a:rPr lang="en-US" sz="24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∃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x [∏</a:t>
            </a:r>
            <a:r>
              <a:rPr 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proves P</a:t>
            </a:r>
            <a:r>
              <a:rPr lang="en-US" sz="24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(k)]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/>
              <a:t>The meaning of this statement in English is, roughly, "There does not exist a proof of this statement", or "this statement is not provable"</a:t>
            </a:r>
          </a:p>
          <a:p>
            <a:r>
              <a:rPr lang="en-US" dirty="0"/>
              <a:t>Our textbook introduces a statement that they say translates to "This sentence is not provable" (recall that "sentence", in this context, is synonymous to "statement")</a:t>
            </a:r>
          </a:p>
          <a:p>
            <a:pPr lvl="1"/>
            <a:r>
              <a:rPr lang="en-US" dirty="0"/>
              <a:t>Theorem 6.17 states: "The sentence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unprovable</a:t>
            </a:r>
            <a:r>
              <a:rPr lang="en-US" dirty="0"/>
              <a:t>, as described in the proof, is unprovable"</a:t>
            </a:r>
          </a:p>
          <a:p>
            <a:pPr lvl="1"/>
            <a:r>
              <a:rPr lang="en-US" dirty="0"/>
              <a:t>The proof asks us to consider a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that operates as follows:</a:t>
            </a:r>
          </a:p>
          <a:p>
            <a:pPr lvl="2"/>
            <a:r>
              <a:rPr lang="en-US" dirty="0"/>
              <a:t>First,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obtains its own description via the </a:t>
            </a:r>
            <a:r>
              <a:rPr lang="en-US" i="1" dirty="0"/>
              <a:t>recursion theorem</a:t>
            </a:r>
            <a:endParaRPr lang="en-US" dirty="0"/>
          </a:p>
          <a:p>
            <a:pPr lvl="2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constructs this sentence, using Lemma 6.14 :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</a:t>
            </a:r>
            <a:r>
              <a:rPr lang="en-US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¬∃c [</a:t>
            </a:r>
            <a:r>
              <a:rPr lang="el-GR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s,0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]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We didn't prove this lemma (neither does the book), but recall that c is the only free variable in </a:t>
            </a:r>
            <a:r>
              <a:rPr lang="el-GR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Φ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s,0</a:t>
            </a:r>
            <a:r>
              <a:rPr lang="en-US" dirty="0"/>
              <a:t>, and there exists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that makes the statement true if and only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 accepts the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here was chosen arbitrarily) </a:t>
            </a:r>
            <a:endParaRPr lang="en-US" dirty="0">
              <a:ea typeface="Cambria Math" panose="02040503050406030204" pitchFamily="18" charset="0"/>
            </a:endParaRPr>
          </a:p>
          <a:p>
            <a:pPr lvl="2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>
                <a:ea typeface="Cambria Math" panose="02040503050406030204" pitchFamily="18" charset="0"/>
              </a:rPr>
              <a:t> then runs algorithm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 from the proof of Theorem 6.15, whereby we showed that the collection of provable statements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Th(N, +, *)</a:t>
            </a:r>
            <a:r>
              <a:rPr lang="en-US" dirty="0"/>
              <a:t> is Turing-recognizable, to attempt to find a proof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2"/>
            <a:r>
              <a:rPr lang="en-US" dirty="0">
                <a:ea typeface="Cambria Math" panose="02040503050406030204" pitchFamily="18" charset="0"/>
              </a:rPr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 finds a proof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dirty="0">
                <a:ea typeface="Cambria Math" panose="02040503050406030204" pitchFamily="18" charset="0"/>
              </a:rPr>
              <a:t>, accept (if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>
                <a:ea typeface="Cambria Math" panose="02040503050406030204" pitchFamily="18" charset="0"/>
              </a:rPr>
              <a:t> does not find a proof, it will run forever)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The textbook then renames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dirty="0">
                <a:ea typeface="Cambria Math" panose="02040503050406030204" pitchFamily="18" charset="0"/>
              </a:rPr>
              <a:t>, the statement indicated above, as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ψ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unprovable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052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C880-C1CE-4E6D-A7A6-DEC0EF37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True, Unprovable Statement (part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C940A-0E36-43B8-8CFB-6EDD30761B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what happens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 is applied to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/>
                  <a:t> finds a proof of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, it will ultimately accept its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However,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we should not be able to prove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, which specifically states that there is no proof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0; t</a:t>
                </a:r>
                <a:r>
                  <a:rPr lang="en-US" dirty="0">
                    <a:ea typeface="Cambria Math" panose="02040503050406030204" pitchFamily="18" charset="0"/>
                  </a:rPr>
                  <a:t>hat is, proving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would make it false, and we cannot prove a false statement!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Therefore,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cannot be proven, so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dirty="0">
                    <a:ea typeface="Cambria Math" panose="02040503050406030204" pitchFamily="18" charset="0"/>
                  </a:rPr>
                  <a:t> will run forever,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will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This, in turn, makes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true; hence, it is a true statement that cannot be proven by a formal proof within its system!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I would like to add some thoughts about this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After much thought, I realized that this example is related to the languages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(I should have realized this sooner)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&lt;S, 0&gt;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Since we have shown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>
                    <a:ea typeface="Cambria Math" panose="02040503050406030204" pitchFamily="18" charset="0"/>
                  </a:rPr>
                  <a:t> does not accept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&lt;S, 0&gt;</a:t>
                </a:r>
                <a:r>
                  <a:rPr lang="en-US" dirty="0">
                    <a:ea typeface="Cambria Math" panose="02040503050406030204" pitchFamily="18" charset="0"/>
                  </a:rPr>
                  <a:t> is a member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We have previously proved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is undecidable, but it is Turing-recognizable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We further reasoned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must not be Turing-recognizable (because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were both Turing-recognizable,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would be decidable)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Therefore, there must be some members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that cannot be determined to be in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by any algorithm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Here, we are showing that 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&lt;S, 0&gt;</a:t>
                </a:r>
                <a:r>
                  <a:rPr lang="en-US" dirty="0">
                    <a:ea typeface="Cambria Math" panose="02040503050406030204" pitchFamily="18" charset="0"/>
                  </a:rPr>
                  <a:t> is one of those members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One more thing: In this proof, we are proving that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ψ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unprovable</a:t>
                </a:r>
                <a:r>
                  <a:rPr lang="en-US" dirty="0">
                    <a:ea typeface="Cambria Math" panose="02040503050406030204" pitchFamily="18" charset="0"/>
                  </a:rPr>
                  <a:t> is true! (I'll discuss this more, just a bit, in class)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C940A-0E36-43B8-8CFB-6EDD30761B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b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955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2DF3-69C6-4542-84F9-66B090F4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Reducibility (revisited)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2838B2-D344-4260-952A-DC3DECECF3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At the start of Section 6.3 (which is very short), the book reminds us about the concept of </a:t>
                </a:r>
                <a:r>
                  <a:rPr lang="en-US" b="1" dirty="0"/>
                  <a:t>mapping reducibility</a:t>
                </a:r>
                <a:r>
                  <a:rPr lang="en-US" dirty="0"/>
                  <a:t>, which we covered as part of a previous topic</a:t>
                </a:r>
              </a:p>
              <a:p>
                <a:r>
                  <a:rPr lang="en-US" dirty="0"/>
                  <a:t>Although useful, mapping reducibility does not really match our intuitive notion of reducibility</a:t>
                </a:r>
              </a:p>
              <a:p>
                <a:r>
                  <a:rPr lang="en-US" dirty="0"/>
                  <a:t>For example, the book points out that intuitively, it seems as though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should be reducible to each other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This is because a solution to one (e.g., a decider that determines whether a string is a member of the language) can be used to solve the other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However, we know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is not mapping reducible to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, because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 </a:t>
                </a:r>
                <a:r>
                  <a:rPr lang="en-US" dirty="0">
                    <a:ea typeface="Cambria Math" panose="02040503050406030204" pitchFamily="18" charset="0"/>
                  </a:rPr>
                  <a:t>is Turing-reducible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is not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textbook introduces </a:t>
                </a:r>
                <a:r>
                  <a:rPr lang="en-US" b="1" dirty="0">
                    <a:ea typeface="Cambria Math" panose="02040503050406030204" pitchFamily="18" charset="0"/>
                  </a:rPr>
                  <a:t>Turing reducibility</a:t>
                </a:r>
                <a:r>
                  <a:rPr lang="en-US" dirty="0">
                    <a:ea typeface="Cambria Math" panose="02040503050406030204" pitchFamily="18" charset="0"/>
                  </a:rPr>
                  <a:t> as a formal definition of a different type of reducibility that more closely matches our intuition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Before defining this, however, we must be introduced to the concept of </a:t>
                </a:r>
                <a:r>
                  <a:rPr lang="en-US" b="1" dirty="0">
                    <a:ea typeface="Cambria Math" panose="02040503050406030204" pitchFamily="18" charset="0"/>
                  </a:rPr>
                  <a:t>oracles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Oracles will come up again later in the course, when we discuss the concept of relativization, related to Section 9.2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2838B2-D344-4260-952A-DC3DECECF3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5075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7EF31-25EF-4542-A678-36A9DB1DC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C816-161E-4DDF-8D40-B61D6A394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textbook defines the concept of an oracle with Definition 6.18 (I am keeping the wording exact):</a:t>
            </a:r>
          </a:p>
          <a:p>
            <a:pPr marL="457200" lvl="1" indent="0">
              <a:buNone/>
            </a:pPr>
            <a:r>
              <a:rPr lang="en-US" dirty="0"/>
              <a:t>An </a:t>
            </a:r>
            <a:r>
              <a:rPr lang="en-US" b="1" dirty="0"/>
              <a:t>oracle</a:t>
            </a:r>
            <a:r>
              <a:rPr lang="en-US" dirty="0"/>
              <a:t> for 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an external device that is capable of reporting whether any string w is a member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. An </a:t>
            </a:r>
            <a:r>
              <a:rPr lang="en-US" b="1" dirty="0"/>
              <a:t>oracle Turing machine</a:t>
            </a:r>
            <a:r>
              <a:rPr lang="en-US" dirty="0"/>
              <a:t> is a modified Turing machine that has the additional capability of querying an oracle. We write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to describe an oracle Turing machine that has an oracle for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.</a:t>
            </a:r>
          </a:p>
          <a:p>
            <a:r>
              <a:rPr lang="en-US" dirty="0"/>
              <a:t>The book says that "we use the term oracle to connote a magical ability"</a:t>
            </a:r>
          </a:p>
          <a:p>
            <a:r>
              <a:rPr lang="en-US" dirty="0"/>
              <a:t>We can think about oracles as constant-time, or single-step, function calls</a:t>
            </a:r>
          </a:p>
          <a:p>
            <a:r>
              <a:rPr lang="en-US" dirty="0"/>
              <a:t>The oracle returns a true or false value, indicating whether an argument is a member of a language</a:t>
            </a:r>
          </a:p>
          <a:p>
            <a:r>
              <a:rPr lang="en-US" dirty="0"/>
              <a:t>We don't care how the oracle works, and we are allowed to postulate oracles for undecidable languages such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/>
              <a:t>, for example</a:t>
            </a:r>
          </a:p>
          <a:p>
            <a:r>
              <a:rPr lang="en-US" dirty="0"/>
              <a:t>Obviously, certain oracle Turing machines can be more powerful than ordinary Turing machines</a:t>
            </a:r>
          </a:p>
        </p:txBody>
      </p:sp>
    </p:spTree>
    <p:extLst>
      <p:ext uri="{BB962C8B-B14F-4D97-AF65-F5344CB8AC3E}">
        <p14:creationId xmlns:p14="http://schemas.microsoft.com/office/powerpoint/2010/main" val="573817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5BF92-0B9C-4F02-B5E6-D6A0E049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Oracle for A</a:t>
            </a:r>
            <a:r>
              <a:rPr lang="en-US" baseline="-25000" dirty="0"/>
              <a:t>TM</a:t>
            </a:r>
            <a:r>
              <a:rPr lang="en-US" dirty="0"/>
              <a:t> (part 1)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6D39D7-9977-42A9-9C5E-5FC5A9699D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an oracle TM,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, with an oracle 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Clearly, this sort of TM can solve the acceptance problem</a:t>
                </a:r>
              </a:p>
              <a:p>
                <a:r>
                  <a:rPr lang="en-US" dirty="0"/>
                  <a:t>It can also do other things that ordinary TMs cannot; e.g., it can solve the emptiness testing problem for TMs, which we previously showed was undecidable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 can accept input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&lt;M&gt;</a:t>
                </a:r>
                <a:r>
                  <a:rPr lang="en-US" dirty="0"/>
                  <a:t> and behave as follows:</a:t>
                </a:r>
              </a:p>
              <a:p>
                <a:pPr lvl="1"/>
                <a:r>
                  <a:rPr lang="en-US" dirty="0"/>
                  <a:t>Construct an ordinary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, that ignores its input and behaves as follows (I am keeping the textbook's wording exact for these two sub-bullets):</a:t>
                </a:r>
              </a:p>
              <a:p>
                <a:pPr lvl="2"/>
                <a:r>
                  <a:rPr lang="en-US" dirty="0"/>
                  <a:t>"Run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in parallel on </a:t>
                </a:r>
                <a:r>
                  <a:rPr lang="en-US" b="0" i="0" u="none" strike="noStrike" baseline="0" dirty="0"/>
                  <a:t>all strings in </a:t>
                </a:r>
                <a:r>
                  <a:rPr lang="el-GR" b="0" i="0" u="none" strike="noStrike" baseline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r>
                  <a:rPr lang="el-GR" b="0" i="0" u="none" strike="noStrike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∗</a:t>
                </a:r>
                <a:r>
                  <a:rPr lang="el-GR" b="0" i="0" u="none" strike="noStrike" baseline="0" dirty="0"/>
                  <a:t>.</a:t>
                </a:r>
                <a:r>
                  <a:rPr lang="en-US" b="0" i="0" u="none" strike="noStrike" baseline="0" dirty="0"/>
                  <a:t>" </a:t>
                </a:r>
                <a:r>
                  <a:rPr lang="en-US" b="0" i="0" u="none" strike="noStrike" baseline="0" dirty="0">
                    <a:sym typeface="Wingdings" panose="05000000000000000000" pitchFamily="2" charset="2"/>
                  </a:rPr>
                  <a:t> I have a problem with this, that I will discuss on the next slide</a:t>
                </a:r>
                <a:endParaRPr lang="en-US" b="0" i="0" u="none" strike="noStrike" baseline="0" dirty="0"/>
              </a:p>
              <a:p>
                <a:pPr lvl="2"/>
                <a:r>
                  <a:rPr lang="en-US" dirty="0"/>
                  <a:t>"If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any of these strings, accept."</a:t>
                </a:r>
              </a:p>
              <a:p>
                <a:pPr lvl="1"/>
                <a:r>
                  <a:rPr lang="en-US" dirty="0"/>
                  <a:t>Query the oracle to see if it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&lt;N, 0&gt;</a:t>
                </a:r>
                <a:r>
                  <a:rPr lang="en-US" dirty="0"/>
                  <a:t> (i.e., check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&lt;N, 0&gt;</a:t>
                </a:r>
                <a:r>
                  <a:rPr lang="en-US" dirty="0"/>
                  <a:t> is a member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If the oracle replies with a no, accept; if the oracle replies with a yes, reject</a:t>
                </a:r>
              </a:p>
              <a:p>
                <a:r>
                  <a:rPr lang="en-US" dirty="0"/>
                  <a:t>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language is empty,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will not accept any input; on the other hand,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language is not empty, then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will accept every input, including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</a:p>
              <a:p>
                <a:r>
                  <a:rPr lang="en-US" dirty="0"/>
                  <a:t>Therefore, by querying the oracle to see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dirty="0"/>
                  <a:t> 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dirty="0"/>
                  <a:t>, we can determine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L(M) = ∅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Based on this construction, we can say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  <a:r>
                  <a:rPr lang="en-US" dirty="0">
                    <a:ea typeface="Cambria Math" panose="02040503050406030204" pitchFamily="18" charset="0"/>
                  </a:rPr>
                  <a:t> is </a:t>
                </a:r>
                <a:r>
                  <a:rPr lang="en-US" i="1" dirty="0">
                    <a:ea typeface="Cambria Math" panose="02040503050406030204" pitchFamily="18" charset="0"/>
                  </a:rPr>
                  <a:t>decidable relative to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6D39D7-9977-42A9-9C5E-5FC5A9699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127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1B5D5-BCDA-4A70-A422-574D36CF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Oracle for A</a:t>
            </a:r>
            <a:r>
              <a:rPr lang="en-US" baseline="-25000" dirty="0"/>
              <a:t>TM</a:t>
            </a:r>
            <a:r>
              <a:rPr lang="en-US" dirty="0"/>
              <a:t>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FA540-0A97-40E1-8E65-D0C3CC031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mentioned, I have an issue with the first of the two quoted sub-bullets on the previous slide; I'll discuss that here:</a:t>
            </a:r>
          </a:p>
          <a:p>
            <a:pPr lvl="1"/>
            <a:r>
              <a:rPr lang="en-US" dirty="0"/>
              <a:t>As previously discussed, I think it's OK to "pretend" that TMs can do various things, as long as this doesn't increase the power of a TM</a:t>
            </a:r>
          </a:p>
          <a:p>
            <a:pPr lvl="1"/>
            <a:r>
              <a:rPr lang="en-US" dirty="0"/>
              <a:t>I believe that this should generally include running TMs on multiple inputs in parallel, if there are a finite number of inputs</a:t>
            </a:r>
          </a:p>
          <a:p>
            <a:pPr lvl="1"/>
            <a:r>
              <a:rPr lang="en-US" dirty="0"/>
              <a:t>It is less clear how we can "run M in parallel" on an infinite number of strings</a:t>
            </a:r>
          </a:p>
          <a:p>
            <a:pPr lvl="1"/>
            <a:r>
              <a:rPr lang="en-US" dirty="0"/>
              <a:t>However, I do think there is a way that we can get around this issue</a:t>
            </a:r>
          </a:p>
          <a:p>
            <a:pPr lvl="1"/>
            <a:r>
              <a:rPr lang="en-US" dirty="0"/>
              <a:t>N can run M on all inputs of length 1 for 1 step; then all inputs of length 2 or less for 2 steps; then all inputs of length 3 or less for 3 steps; etc.</a:t>
            </a:r>
          </a:p>
          <a:p>
            <a:pPr lvl="1"/>
            <a:r>
              <a:rPr lang="en-US" dirty="0"/>
              <a:t>If there is any string that M accepts, we will eventually find it</a:t>
            </a:r>
          </a:p>
          <a:p>
            <a:pPr lvl="1"/>
            <a:r>
              <a:rPr lang="en-US" dirty="0"/>
              <a:t>We've seen a similar trick before, when proving that a language is Turing-recognizable if and only if an enumerator enumerates it</a:t>
            </a:r>
          </a:p>
          <a:p>
            <a:r>
              <a:rPr lang="en-US" dirty="0"/>
              <a:t>The book says that "an oracle Turing machine with an oracle for ATM is very powerful"</a:t>
            </a:r>
          </a:p>
          <a:p>
            <a:r>
              <a:rPr lang="en-US" dirty="0"/>
              <a:t>Such an oracle TM "can solve many problems that are not solvable by ordinary Turing machines" but still "cannot decide all languages" (Exercise 6.4 is related to this)</a:t>
            </a:r>
          </a:p>
        </p:txBody>
      </p:sp>
    </p:spTree>
    <p:extLst>
      <p:ext uri="{BB962C8B-B14F-4D97-AF65-F5344CB8AC3E}">
        <p14:creationId xmlns:p14="http://schemas.microsoft.com/office/powerpoint/2010/main" val="2715634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3972-CEF2-4321-A5E1-48B417D8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Reducibility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C8545-8183-4C8F-8274-977D76617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can now define the concepts of </a:t>
            </a:r>
            <a:r>
              <a:rPr lang="en-US" b="1" dirty="0"/>
              <a:t>Turing reducibility</a:t>
            </a:r>
          </a:p>
          <a:p>
            <a:r>
              <a:rPr lang="en-US" dirty="0"/>
              <a:t>Definition 6.20 states: "Language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/>
              <a:t> is </a:t>
            </a:r>
            <a:r>
              <a:rPr lang="en-US" i="1" dirty="0"/>
              <a:t>Turing reducible</a:t>
            </a:r>
            <a:r>
              <a:rPr lang="en-US" dirty="0"/>
              <a:t> to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is decidable relative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."</a:t>
            </a:r>
          </a:p>
          <a:p>
            <a:r>
              <a:rPr lang="en-US" dirty="0">
                <a:ea typeface="Cambria Math" panose="02040503050406030204" pitchFamily="18" charset="0"/>
              </a:rPr>
              <a:t>Our previous example therefore shows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  <a:r>
              <a:rPr lang="en-US" dirty="0">
                <a:ea typeface="Cambria Math" panose="02040503050406030204" pitchFamily="18" charset="0"/>
              </a:rPr>
              <a:t> is Turing reducible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TM</a:t>
            </a:r>
          </a:p>
          <a:p>
            <a:r>
              <a:rPr lang="en-US" dirty="0">
                <a:ea typeface="Cambria Math" panose="02040503050406030204" pitchFamily="18" charset="0"/>
              </a:rPr>
              <a:t>Theorem 6.21 states</a:t>
            </a:r>
            <a:r>
              <a:rPr lang="en-US">
                <a:ea typeface="Cambria Math" panose="02040503050406030204" pitchFamily="18" charset="0"/>
              </a:rPr>
              <a:t>: "If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is decidable,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</a:t>
            </a:r>
            <a:r>
              <a:rPr lang="en-US">
                <a:ea typeface="Cambria Math" panose="02040503050406030204" pitchFamily="18" charset="0"/>
              </a:rPr>
              <a:t>is decidable."</a:t>
            </a:r>
            <a:endParaRPr lang="en-US" dirty="0"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This is because a regular TM can replace the oracle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>
                <a:ea typeface="Cambria Math" panose="02040503050406030204" pitchFamily="18" charset="0"/>
              </a:rPr>
              <a:t> with a procedure that decides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Such a TM can then decide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 without the oracle</a:t>
            </a:r>
          </a:p>
          <a:p>
            <a:r>
              <a:rPr lang="en-US" dirty="0">
                <a:ea typeface="Cambria Math" panose="02040503050406030204" pitchFamily="18" charset="0"/>
              </a:rPr>
              <a:t>The book points out that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, then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≤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B</a:t>
            </a:r>
            <a:r>
              <a:rPr lang="en-US" dirty="0">
                <a:ea typeface="Cambria Math" panose="02040503050406030204" pitchFamily="18" charset="0"/>
              </a:rPr>
              <a:t>; we can apply the mapping reduction and then query the oracle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  <a:p>
            <a:r>
              <a:rPr lang="en-US" dirty="0">
                <a:ea typeface="Cambria Math" panose="02040503050406030204" pitchFamily="18" charset="0"/>
              </a:rPr>
              <a:t>The notion of Turing reducibility probably matches our intuition of reductions better than the notion of mapping reducibility</a:t>
            </a:r>
          </a:p>
          <a:p>
            <a:r>
              <a:rPr lang="en-US" dirty="0">
                <a:ea typeface="Cambria Math" panose="02040503050406030204" pitchFamily="18" charset="0"/>
              </a:rPr>
              <a:t>However, it relies on the concept of oracles, and cannot be used to prove that a language is or is not Turing-recognizable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14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4659</TotalTime>
  <Words>5442</Words>
  <Application>Microsoft Office PowerPoint</Application>
  <PresentationFormat>Widescreen</PresentationFormat>
  <Paragraphs>261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Logical Statements</vt:lpstr>
      <vt:lpstr>Logical Statements</vt:lpstr>
      <vt:lpstr>Logical Statements</vt:lpstr>
      <vt:lpstr>Logical Statements</vt:lpstr>
      <vt:lpstr>The Alphabet of First-order Logic</vt:lpstr>
      <vt:lpstr>The Syntax of First-Order Logic</vt:lpstr>
      <vt:lpstr>The Semantics of First-Order Logic</vt:lpstr>
      <vt:lpstr>Examples of Statements and Models</vt:lpstr>
      <vt:lpstr>A Decidable Theory</vt:lpstr>
      <vt:lpstr>An Undecidable Theory</vt:lpstr>
      <vt:lpstr>Formal Proofs</vt:lpstr>
      <vt:lpstr>Gödel's Theorem (part 1)</vt:lpstr>
      <vt:lpstr>Gödel's Theorem (part 2)</vt:lpstr>
      <vt:lpstr>A True, Unprovable Statement (part 1)</vt:lpstr>
      <vt:lpstr>A True, Unprovable Statement (part 2)</vt:lpstr>
      <vt:lpstr>Mapping Reducibility (revisited)</vt:lpstr>
      <vt:lpstr>Oracles</vt:lpstr>
      <vt:lpstr>An Oracle for ATM (part 1)</vt:lpstr>
      <vt:lpstr>An Oracle for ATM (part 2)</vt:lpstr>
      <vt:lpstr>Turing Reducibility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47</cp:revision>
  <dcterms:created xsi:type="dcterms:W3CDTF">2022-03-16T17:10:20Z</dcterms:created>
  <dcterms:modified xsi:type="dcterms:W3CDTF">2022-04-01T17:05:28Z</dcterms:modified>
</cp:coreProperties>
</file>