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34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10E3C7-698D-4935-AF38-E7615BA65F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7A5A532-9FD7-4B2C-9EF5-7E7FCBBDEC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9C14CA-DEFF-46B5-B1CE-0C56A66843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A4063-92B1-42A1-B82C-158476B4E544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FC878C-D0B3-49A0-B900-8B62DC60FD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8110EB-1282-4C79-BE37-4D01620C6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55282-84EA-4300-A863-75CD4AECFE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769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D474A8-9F39-4495-88B3-97AD8E51A7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083142-617F-457D-B5E5-8CCC2D7BCE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5E1415-ED8E-42ED-8023-63AE0C63EC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A4063-92B1-42A1-B82C-158476B4E544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7F1E20-5179-4A55-B99C-C314DA350F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6C72EF-5225-41E6-A813-C98ADF4DC0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55282-84EA-4300-A863-75CD4AECFE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94547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974A8D-033D-42D1-9991-4FEFE566FC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84C8AE-073C-4D63-B75E-857796034A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2D49C7-29D3-49AD-A47F-0EB02367A5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A4063-92B1-42A1-B82C-158476B4E544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3142FA-9DA2-4ED5-B418-9850C3B2DF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55A056-9972-4DE6-BA71-F9ED08A924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55282-84EA-4300-A863-75CD4AECFE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2377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41B7A9-0590-4021-8CCB-54D6C7D844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1A25C3-0B12-4F63-B868-E9C8F5425FF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BE78C6-2367-48A6-A265-48E6CACF37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DFFD72C-420E-48AE-9C51-3D78D36771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A4063-92B1-42A1-B82C-158476B4E544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E1A78A-556F-479E-B925-C072E7989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7B5E7C-DE6D-4EA1-9FBE-9EEFD4915C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55282-84EA-4300-A863-75CD4AECFE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20872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0571AD-41FB-48F1-AB0A-A373DE684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AB89C8-EFDC-4AEF-B330-48B88FABCE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47871F-F583-424D-93B2-C833BDF86F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C5567C4-63E4-46BF-9004-9BE1CDB53E4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6B262E5-21BC-437B-A635-C92CBAB694C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5FDD205-530C-4B57-92A8-DC79F769A6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A4063-92B1-42A1-B82C-158476B4E544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0F8D3AD-737C-4254-BDB6-C39CDF3CCB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0E3D5C6-1DBF-43BF-A86D-223E6A62D3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55282-84EA-4300-A863-75CD4AECFE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02334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39F8D6-0921-4C3A-A238-A3D43E494F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BF67319-9BE8-4548-AEA3-29EC38BE99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A4063-92B1-42A1-B82C-158476B4E544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0D91176-974A-4BDA-9049-243FD4F4A3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FD55520-CE1E-463B-ACE5-ECBAA31B6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55282-84EA-4300-A863-75CD4AECFE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568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E5A1994-0744-4D45-B71B-677AC9EA35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A4063-92B1-42A1-B82C-158476B4E544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D9CB19-1511-4B39-A0E9-CF290A9509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23AC6B-62F0-4297-830B-78CC5256E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55282-84EA-4300-A863-75CD4AECFE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62252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8256E4-5CA8-4B82-AA36-187938ED17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D1D8FB-5CC1-4B49-A169-44B9D1D7A8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C5C1F6-572B-4FAC-8AE1-9EA06EE4BC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CFC414-67F5-4FD7-A869-5C38279356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A4063-92B1-42A1-B82C-158476B4E544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9B4D35-9BAF-4886-9947-08BAB33E2C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ED9DFB-4A55-43E6-A80B-0A4EB592FD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55282-84EA-4300-A863-75CD4AECFE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8796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744B29-5116-40DD-A151-F4CCB9F1FD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A6FB26E-9A93-42A8-B1A9-148D2BC46DA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E4CC42-1FCA-4BC4-A88A-07025FF347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5F647C-16C4-4852-B94E-987A79AA54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A4063-92B1-42A1-B82C-158476B4E544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629E73-C011-49D8-AF5A-44F616ADD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1ED4C6-34E3-4AF6-853E-C5D4D56E16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55282-84EA-4300-A863-75CD4AECFE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50294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2D14D1-996F-41C0-AD3A-07EAF1FD97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36E9D6D-76C0-4454-8872-DA04777E9E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79FDDC-A264-4FD3-ACE1-75B9E080B7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A4063-92B1-42A1-B82C-158476B4E544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55A1B6-982F-4F74-A8C1-0CA0B39855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09BA55-5D82-4BE9-A4E2-7A85C4366F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55282-84EA-4300-A863-75CD4AECFE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7291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9AC2D00-8FC5-4A15-960D-17B47E4F60C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3D97911-4E77-4B45-AB6A-AA0F9EE2D0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810479-12AA-4E38-AF02-3DFB22D993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A4063-92B1-42A1-B82C-158476B4E544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04D00A-9934-45FB-826E-7566CCE2CE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098226-BF04-4C98-BD68-73D689AEAE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55282-84EA-4300-A863-75CD4AECFE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7287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F5CB773-F949-4BA9-9767-01A8F4F5ED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3E75D1-632B-4D2A-8AD7-E335A73651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23C05D-A8B9-42F8-AFB6-A0187739D3B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FA4063-92B1-42A1-B82C-158476B4E544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445FF5-EF98-44B7-988C-48727D450A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B218C7-C389-45C7-877E-6423F259C9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955282-84EA-4300-A863-75CD4AECFE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777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A1CCC6-D114-4F19-B4BE-FE6CEEFE4F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9382" y="1122363"/>
            <a:ext cx="11709070" cy="2387600"/>
          </a:xfrm>
        </p:spPr>
        <p:txBody>
          <a:bodyPr/>
          <a:lstStyle/>
          <a:p>
            <a:r>
              <a:rPr lang="en-US" dirty="0"/>
              <a:t>ECE461: Theoretical CS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0D227C-75C9-4EAE-9247-33217E5CBB8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6000" dirty="0"/>
              <a:t>The Classes L, NL, and coNL</a:t>
            </a:r>
          </a:p>
        </p:txBody>
      </p:sp>
    </p:spTree>
    <p:extLst>
      <p:ext uri="{BB962C8B-B14F-4D97-AF65-F5344CB8AC3E}">
        <p14:creationId xmlns:p14="http://schemas.microsoft.com/office/powerpoint/2010/main" val="29248316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30A800-BABD-4A75-84F8-A4B54764D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Brief Recap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7D9D37-6F2F-422B-8562-0E17E50682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dirty="0"/>
              <a:t>In our recent topics, we have been covering </a:t>
            </a:r>
            <a:r>
              <a:rPr lang="en-US" b="1" dirty="0"/>
              <a:t>complexity theory</a:t>
            </a:r>
          </a:p>
          <a:p>
            <a:r>
              <a:rPr lang="en-US" dirty="0"/>
              <a:t>We learned about the time complexity classes </a:t>
            </a:r>
            <a:r>
              <a:rPr lang="en-US" b="1" dirty="0">
                <a:latin typeface="Cambria Math" panose="02040503050406030204" pitchFamily="18" charset="0"/>
                <a:ea typeface="Cambria Math" panose="02040503050406030204" pitchFamily="18" charset="0"/>
              </a:rPr>
              <a:t>TIME(t(n))</a:t>
            </a:r>
            <a:r>
              <a:rPr lang="en-US" dirty="0"/>
              <a:t> and </a:t>
            </a:r>
            <a:r>
              <a:rPr lang="en-US" b="1" dirty="0">
                <a:latin typeface="Cambria Math" panose="02040503050406030204" pitchFamily="18" charset="0"/>
                <a:ea typeface="Cambria Math" panose="02040503050406030204" pitchFamily="18" charset="0"/>
              </a:rPr>
              <a:t>NTIME(t(n))</a:t>
            </a:r>
            <a:r>
              <a:rPr lang="en-US" dirty="0"/>
              <a:t>, which are related to </a:t>
            </a:r>
            <a:r>
              <a:rPr lang="en-US" b="1" dirty="0"/>
              <a:t>deterministic Turing machines</a:t>
            </a:r>
            <a:r>
              <a:rPr lang="en-US" dirty="0"/>
              <a:t> (DTMs) and </a:t>
            </a:r>
            <a:r>
              <a:rPr lang="en-US" b="1" dirty="0"/>
              <a:t>nondeterministic Turing machines</a:t>
            </a:r>
            <a:r>
              <a:rPr lang="en-US" dirty="0"/>
              <a:t> (NTMs); membership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dirty="0"/>
              <a:t>depends on the specific TM models being used</a:t>
            </a:r>
          </a:p>
          <a:p>
            <a:r>
              <a:rPr lang="en-US" dirty="0"/>
              <a:t>We defined </a:t>
            </a:r>
            <a:r>
              <a:rPr lang="en-US" b="1" dirty="0"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  <a:r>
              <a:rPr lang="en-US" dirty="0"/>
              <a:t>, the </a:t>
            </a:r>
            <a:r>
              <a:rPr lang="en-US" b="1" dirty="0"/>
              <a:t>time complexity class</a:t>
            </a:r>
            <a:r>
              <a:rPr lang="en-US" dirty="0"/>
              <a:t> containing all languages that can be decided in polynomial time by a single-tape TM; using any reasonably defined model for DTMs, the membership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  <a:r>
              <a:rPr lang="en-US" dirty="0"/>
              <a:t> would not change</a:t>
            </a:r>
          </a:p>
          <a:p>
            <a:r>
              <a:rPr lang="en-US" dirty="0"/>
              <a:t>We also defined another time complexity class, </a:t>
            </a:r>
            <a:r>
              <a:rPr lang="en-US" b="1" dirty="0">
                <a:latin typeface="Cambria Math" panose="02040503050406030204" pitchFamily="18" charset="0"/>
                <a:ea typeface="Cambria Math" panose="02040503050406030204" pitchFamily="18" charset="0"/>
              </a:rPr>
              <a:t>NP</a:t>
            </a:r>
            <a:r>
              <a:rPr lang="en-US" dirty="0"/>
              <a:t>, and we saw two formulations of it</a:t>
            </a:r>
          </a:p>
          <a:p>
            <a:r>
              <a:rPr lang="en-US" dirty="0"/>
              <a:t>It is unknown whether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 = NP</a:t>
            </a:r>
            <a:r>
              <a:rPr lang="en-US" dirty="0"/>
              <a:t>; the textbook refers to this open question as the </a:t>
            </a:r>
            <a:r>
              <a:rPr lang="en-US" b="1" dirty="0"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  <a:r>
              <a:rPr lang="en-US" b="1" dirty="0"/>
              <a:t> versus </a:t>
            </a:r>
            <a:r>
              <a:rPr lang="en-US" b="1" dirty="0">
                <a:latin typeface="Cambria Math" panose="02040503050406030204" pitchFamily="18" charset="0"/>
                <a:ea typeface="Cambria Math" panose="02040503050406030204" pitchFamily="18" charset="0"/>
              </a:rPr>
              <a:t>NP</a:t>
            </a:r>
            <a:r>
              <a:rPr lang="en-US" b="1" dirty="0"/>
              <a:t> question</a:t>
            </a:r>
          </a:p>
          <a:p>
            <a:r>
              <a:rPr lang="en-US" dirty="0"/>
              <a:t>We also learned about </a:t>
            </a:r>
            <a:r>
              <a:rPr lang="en-US" b="1" dirty="0"/>
              <a:t>coNP</a:t>
            </a:r>
            <a:r>
              <a:rPr lang="en-US" dirty="0"/>
              <a:t>, containing the complements of all languages in NP; it is unknown whether coNP = NP</a:t>
            </a:r>
          </a:p>
          <a:p>
            <a:r>
              <a:rPr lang="en-US" dirty="0"/>
              <a:t>We also learned about the hardest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NP</a:t>
            </a:r>
            <a:r>
              <a:rPr lang="en-US" dirty="0"/>
              <a:t> languages, known as </a:t>
            </a:r>
            <a:r>
              <a:rPr lang="en-US" b="1" dirty="0">
                <a:latin typeface="Cambria Math" panose="02040503050406030204" pitchFamily="18" charset="0"/>
                <a:ea typeface="Cambria Math" panose="02040503050406030204" pitchFamily="18" charset="0"/>
              </a:rPr>
              <a:t>NP</a:t>
            </a:r>
            <a:r>
              <a:rPr lang="en-US" b="1" dirty="0"/>
              <a:t>-complete</a:t>
            </a:r>
            <a:r>
              <a:rPr lang="en-US" dirty="0"/>
              <a:t> languages</a:t>
            </a:r>
          </a:p>
          <a:p>
            <a:r>
              <a:rPr lang="en-US" dirty="0"/>
              <a:t>Then, we shifted our discussion to </a:t>
            </a:r>
            <a:r>
              <a:rPr lang="en-US" b="1" dirty="0"/>
              <a:t>space complexity</a:t>
            </a:r>
            <a:r>
              <a:rPr lang="en-US" dirty="0"/>
              <a:t> and </a:t>
            </a:r>
            <a:r>
              <a:rPr lang="en-US" b="1" dirty="0"/>
              <a:t>space complexity classes</a:t>
            </a:r>
          </a:p>
          <a:p>
            <a:r>
              <a:rPr lang="en-US" dirty="0"/>
              <a:t>We learned about </a:t>
            </a:r>
            <a:r>
              <a:rPr lang="en-US" b="1" dirty="0">
                <a:latin typeface="Cambria Math" panose="02040503050406030204" pitchFamily="18" charset="0"/>
                <a:ea typeface="Cambria Math" panose="02040503050406030204" pitchFamily="18" charset="0"/>
              </a:rPr>
              <a:t>SPACE(f(n))</a:t>
            </a:r>
            <a:r>
              <a:rPr lang="en-US" dirty="0"/>
              <a:t> and </a:t>
            </a:r>
            <a:r>
              <a:rPr lang="en-US" b="1" dirty="0">
                <a:latin typeface="Cambria Math" panose="02040503050406030204" pitchFamily="18" charset="0"/>
                <a:ea typeface="Cambria Math" panose="02040503050406030204" pitchFamily="18" charset="0"/>
              </a:rPr>
              <a:t>NSPACE(f(N))</a:t>
            </a:r>
            <a:r>
              <a:rPr lang="en-US" dirty="0">
                <a:ea typeface="Cambria Math" panose="02040503050406030204" pitchFamily="18" charset="0"/>
              </a:rPr>
              <a:t>, and the more general space complexity classes, </a:t>
            </a:r>
            <a:r>
              <a:rPr lang="en-US" b="1" dirty="0">
                <a:ea typeface="Cambria Math" panose="02040503050406030204" pitchFamily="18" charset="0"/>
              </a:rPr>
              <a:t>PSPACE</a:t>
            </a:r>
            <a:r>
              <a:rPr lang="en-US" dirty="0">
                <a:ea typeface="Cambria Math" panose="02040503050406030204" pitchFamily="18" charset="0"/>
              </a:rPr>
              <a:t> and </a:t>
            </a:r>
            <a:r>
              <a:rPr lang="en-US" b="1" dirty="0">
                <a:ea typeface="Cambria Math" panose="02040503050406030204" pitchFamily="18" charset="0"/>
              </a:rPr>
              <a:t>NPSPACE</a:t>
            </a:r>
          </a:p>
          <a:p>
            <a:r>
              <a:rPr lang="en-US" b="1" dirty="0"/>
              <a:t>Savitch's theorem</a:t>
            </a:r>
            <a:r>
              <a:rPr lang="en-US" dirty="0"/>
              <a:t> implies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PSPACE = NPSPACE</a:t>
            </a:r>
          </a:p>
          <a:p>
            <a:r>
              <a:rPr lang="en-US" dirty="0"/>
              <a:t>We also learned about the hardest PSPACE languages, known as </a:t>
            </a:r>
            <a:r>
              <a:rPr lang="en-US" b="1" dirty="0">
                <a:latin typeface="Cambria Math" panose="02040503050406030204" pitchFamily="18" charset="0"/>
                <a:ea typeface="Cambria Math" panose="02040503050406030204" pitchFamily="18" charset="0"/>
              </a:rPr>
              <a:t>PSPACE</a:t>
            </a:r>
            <a:r>
              <a:rPr lang="en-US" b="1" dirty="0"/>
              <a:t>-complete</a:t>
            </a:r>
            <a:r>
              <a:rPr lang="en-US" dirty="0"/>
              <a:t> languages; TQBF is an example</a:t>
            </a:r>
          </a:p>
          <a:p>
            <a:r>
              <a:rPr lang="en-US" dirty="0"/>
              <a:t>In this topic, we will learn about complexity classes involving languages that require </a:t>
            </a:r>
            <a:r>
              <a:rPr lang="en-US" i="1" dirty="0"/>
              <a:t>sublinear space bounds</a:t>
            </a:r>
            <a:r>
              <a:rPr lang="en-US" dirty="0"/>
              <a:t>; however, such languages will require us to change our model of a Turing machine</a:t>
            </a:r>
          </a:p>
          <a:p>
            <a:r>
              <a:rPr lang="en-US" dirty="0"/>
              <a:t>This topic is based on Sections 8.4 – 8.6 of the textbook (we will not cover Section 8.6 in detail)</a:t>
            </a:r>
          </a:p>
        </p:txBody>
      </p:sp>
    </p:spTree>
    <p:extLst>
      <p:ext uri="{BB962C8B-B14F-4D97-AF65-F5344CB8AC3E}">
        <p14:creationId xmlns:p14="http://schemas.microsoft.com/office/powerpoint/2010/main" val="10521146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BFBADF-79E1-4101-8B4A-56F3DA644F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Turing Machines with Read-only Input Tape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C5B8AB-3FF7-4151-A1C6-C21E95A774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To define space complexity classes with sublinear space bounds, we are going to consider a different model of Turing machine</a:t>
            </a:r>
          </a:p>
          <a:p>
            <a:r>
              <a:rPr lang="en-US" dirty="0"/>
              <a:t>Our new model will consider TMs with two tapes</a:t>
            </a:r>
          </a:p>
          <a:p>
            <a:pPr lvl="1"/>
            <a:r>
              <a:rPr lang="en-US" dirty="0"/>
              <a:t>One will be a </a:t>
            </a:r>
            <a:r>
              <a:rPr lang="en-US" i="1" dirty="0"/>
              <a:t>read-only input tape</a:t>
            </a:r>
          </a:p>
          <a:p>
            <a:pPr lvl="1"/>
            <a:r>
              <a:rPr lang="en-US" dirty="0"/>
              <a:t>We assume that the machine can detect when the head is over the leftmost or rightmost cell</a:t>
            </a:r>
          </a:p>
          <a:p>
            <a:pPr lvl="1"/>
            <a:r>
              <a:rPr lang="en-US" dirty="0"/>
              <a:t>The TM is allowed to move this head over the input tape and read symbols but not change them</a:t>
            </a:r>
          </a:p>
          <a:p>
            <a:pPr lvl="1"/>
            <a:r>
              <a:rPr lang="en-US" dirty="0"/>
              <a:t>The other tape is a </a:t>
            </a:r>
            <a:r>
              <a:rPr lang="en-US" i="1" dirty="0"/>
              <a:t>work tape</a:t>
            </a:r>
          </a:p>
          <a:p>
            <a:pPr lvl="1"/>
            <a:r>
              <a:rPr lang="en-US" dirty="0"/>
              <a:t>This is like our typical TM tape; cells can be both read and written</a:t>
            </a:r>
          </a:p>
          <a:p>
            <a:r>
              <a:rPr lang="en-US" dirty="0"/>
              <a:t>In a dated reference, the textbook says we can think about the input tape like a CD-ROM</a:t>
            </a:r>
          </a:p>
          <a:p>
            <a:r>
              <a:rPr lang="en-US" dirty="0"/>
              <a:t>Book: "Sublinear space algorithms allow the computer to manipulate the data without storing all of it in main memory"</a:t>
            </a:r>
          </a:p>
        </p:txBody>
      </p:sp>
    </p:spTree>
    <p:extLst>
      <p:ext uri="{BB962C8B-B14F-4D97-AF65-F5344CB8AC3E}">
        <p14:creationId xmlns:p14="http://schemas.microsoft.com/office/powerpoint/2010/main" val="36617668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07A874-5EDA-4A38-8FF7-33856657D6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 and NL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B314C3-F4E5-44C4-A6FA-B84112BA37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Definition 8.17 defines the space complexity classes </a:t>
            </a:r>
            <a:r>
              <a:rPr lang="en-US" b="1" dirty="0">
                <a:latin typeface="Cambria Math" panose="02040503050406030204" pitchFamily="18" charset="0"/>
                <a:ea typeface="Cambria Math" panose="02040503050406030204" pitchFamily="18" charset="0"/>
              </a:rPr>
              <a:t>L</a:t>
            </a:r>
            <a:r>
              <a:rPr lang="en-US" dirty="0"/>
              <a:t> and </a:t>
            </a:r>
            <a:r>
              <a:rPr lang="en-US" b="1" dirty="0">
                <a:latin typeface="Cambria Math" panose="02040503050406030204" pitchFamily="18" charset="0"/>
                <a:ea typeface="Cambria Math" panose="02040503050406030204" pitchFamily="18" charset="0"/>
              </a:rPr>
              <a:t>NL</a:t>
            </a:r>
            <a:r>
              <a:rPr lang="en-US" dirty="0"/>
              <a:t> (I am keeping the books exact wording, but modifying the format a bit):</a:t>
            </a:r>
          </a:p>
          <a:p>
            <a:pPr marL="457200" lvl="1" indent="0">
              <a:buNone/>
            </a:pP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L</a:t>
            </a:r>
            <a:r>
              <a:rPr lang="en-US" dirty="0"/>
              <a:t> is the class of languages that are decidable in logarithmic space on a deterministic Turing machine. In other words,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L = SPACE(log n)</a:t>
            </a:r>
            <a:r>
              <a:rPr lang="en-US" dirty="0"/>
              <a:t>.</a:t>
            </a:r>
          </a:p>
          <a:p>
            <a:pPr marL="457200" lvl="1" indent="0">
              <a:buNone/>
            </a:pP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NL</a:t>
            </a:r>
            <a:r>
              <a:rPr lang="en-US" dirty="0"/>
              <a:t> is the class of languages that are decidable in logarithmic space on a nondeterministic Turing machine. In other words,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NL = NSPACE(log n)</a:t>
            </a:r>
            <a:r>
              <a:rPr lang="en-US" dirty="0"/>
              <a:t>.</a:t>
            </a:r>
          </a:p>
          <a:p>
            <a:r>
              <a:rPr lang="en-US" dirty="0"/>
              <a:t>The book mentions some reasons for concentrating on a logarithmic space bound:</a:t>
            </a:r>
          </a:p>
          <a:p>
            <a:pPr lvl="1"/>
            <a:r>
              <a:rPr lang="en-US" dirty="0"/>
              <a:t>It is large enough to solve some interesting problems</a:t>
            </a:r>
          </a:p>
          <a:p>
            <a:pPr lvl="1"/>
            <a:r>
              <a:rPr lang="en-US" dirty="0"/>
              <a:t>It has "attractive mathematical properties such as robustness even when the machine model and input encoding method change"</a:t>
            </a:r>
          </a:p>
          <a:p>
            <a:pPr lvl="1"/>
            <a:r>
              <a:rPr lang="en-US" dirty="0"/>
              <a:t>It can be used to represent "pointers into the input"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33804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37845E-A9DB-4972-B516-6D0ADE9CE1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Language: {0</a:t>
            </a:r>
            <a:r>
              <a:rPr lang="en-US" baseline="30000" dirty="0"/>
              <a:t>k</a:t>
            </a:r>
            <a:r>
              <a:rPr lang="en-US" dirty="0"/>
              <a:t>1</a:t>
            </a:r>
            <a:r>
              <a:rPr lang="en-US" baseline="30000" dirty="0"/>
              <a:t>k</a:t>
            </a:r>
            <a:r>
              <a:rPr lang="en-US" dirty="0"/>
              <a:t> | k ≥ 0} (revisited)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FF7E7A-5D6A-4BCB-8B46-899AF0D7FB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Recall the following language: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 = {0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k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k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| k ≥ 0}</a:t>
            </a:r>
          </a:p>
          <a:p>
            <a:r>
              <a:rPr lang="en-US" dirty="0"/>
              <a:t>We have previously examined this language's time complexity, and looked at a few algorithms to decide it</a:t>
            </a:r>
          </a:p>
          <a:p>
            <a:pPr lvl="1"/>
            <a:r>
              <a:rPr lang="en-US" dirty="0"/>
              <a:t>With a single-tape TM, we discussed a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O(N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)</a:t>
            </a:r>
            <a:r>
              <a:rPr lang="en-US" dirty="0"/>
              <a:t> algorithm and a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O(N log N)</a:t>
            </a:r>
            <a:r>
              <a:rPr lang="en-US" dirty="0"/>
              <a:t> algorithm</a:t>
            </a:r>
          </a:p>
          <a:p>
            <a:pPr lvl="1"/>
            <a:r>
              <a:rPr lang="en-US" dirty="0"/>
              <a:t>With a two-tape TM, we saw that the language can be decided in linear time</a:t>
            </a:r>
          </a:p>
          <a:p>
            <a:r>
              <a:rPr lang="en-US" dirty="0"/>
              <a:t>The textbook mentions that those algorithms, directly modified to fit the new model, would require linear space</a:t>
            </a:r>
          </a:p>
          <a:p>
            <a:r>
              <a:rPr lang="en-US" dirty="0"/>
              <a:t>However, there is a log space algorithm</a:t>
            </a:r>
          </a:p>
          <a:p>
            <a:pPr lvl="1"/>
            <a:r>
              <a:rPr lang="en-US" dirty="0"/>
              <a:t>First, the algorithm can count the number of 0s and, separately, the number of 1s, in binary, using the work tape</a:t>
            </a:r>
          </a:p>
          <a:p>
            <a:pPr lvl="1"/>
            <a:r>
              <a:rPr lang="en-US" dirty="0"/>
              <a:t>Then, it can check if the two counts are equal</a:t>
            </a:r>
          </a:p>
          <a:p>
            <a:pPr lvl="1"/>
            <a:r>
              <a:rPr lang="en-US" dirty="0"/>
              <a:t>Clearly, this algorithm uses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O(log n)</a:t>
            </a:r>
            <a:r>
              <a:rPr lang="en-US" dirty="0"/>
              <a:t> space</a:t>
            </a:r>
          </a:p>
          <a:p>
            <a:pPr lvl="1"/>
            <a:r>
              <a:rPr lang="en-US" dirty="0"/>
              <a:t>Therefore,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 ∈ L</a:t>
            </a:r>
          </a:p>
        </p:txBody>
      </p:sp>
    </p:spTree>
    <p:extLst>
      <p:ext uri="{BB962C8B-B14F-4D97-AF65-F5344CB8AC3E}">
        <p14:creationId xmlns:p14="http://schemas.microsoft.com/office/powerpoint/2010/main" val="38046398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560CAE-CA89-4801-AF99-896B9CC1EF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PATH (revisited)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4443C9-EB03-44BE-91D8-6F9326EF9F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Recall the language: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PATH = {&lt;G, s, t&gt; | G</a:t>
            </a:r>
            <a:r>
              <a:rPr lang="en-US" dirty="0"/>
              <a:t> is a directed graph that has a directed path from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en-US" dirty="0"/>
              <a:t> to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t}</a:t>
            </a:r>
          </a:p>
          <a:p>
            <a:r>
              <a:rPr lang="en-US" dirty="0">
                <a:ea typeface="Cambria Math" panose="02040503050406030204" pitchFamily="18" charset="0"/>
              </a:rPr>
              <a:t>We have previously seen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PATH ∈ P</a:t>
            </a:r>
            <a:endParaRPr lang="en-US" dirty="0">
              <a:ea typeface="Cambria Math" panose="02040503050406030204" pitchFamily="18" charset="0"/>
            </a:endParaRPr>
          </a:p>
          <a:p>
            <a:r>
              <a:rPr lang="en-US" dirty="0">
                <a:ea typeface="Cambria Math" panose="02040503050406030204" pitchFamily="18" charset="0"/>
              </a:rPr>
              <a:t>The book states that it is unknown if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PATH</a:t>
            </a:r>
            <a:r>
              <a:rPr lang="en-US" dirty="0">
                <a:ea typeface="Cambria Math" panose="02040503050406030204" pitchFamily="18" charset="0"/>
              </a:rPr>
              <a:t> can be decided in logarithmic space deterministically (i.e., it is unknown whether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PATH ∈ L</a:t>
            </a:r>
            <a:r>
              <a:rPr lang="en-US" dirty="0">
                <a:ea typeface="Cambria Math" panose="02040503050406030204" pitchFamily="18" charset="0"/>
              </a:rPr>
              <a:t>)</a:t>
            </a:r>
          </a:p>
          <a:p>
            <a:r>
              <a:rPr lang="en-US" dirty="0">
                <a:ea typeface="Cambria Math" panose="02040503050406030204" pitchFamily="18" charset="0"/>
              </a:rPr>
              <a:t>However, there is a known nondeterministic log space algorithm for deciding path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Starting 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en-US" dirty="0">
                <a:ea typeface="Cambria Math" panose="02040503050406030204" pitchFamily="18" charset="0"/>
              </a:rPr>
              <a:t>, nondeterministically guess the next node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On each path, only record the position of the current node on the work tape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Continue to nondeterministically guess the next node, and keep track of the count of nodes visited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If the algorithm ever finds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t</a:t>
            </a:r>
            <a:r>
              <a:rPr lang="en-US" dirty="0">
                <a:ea typeface="Cambria Math" panose="02040503050406030204" pitchFamily="18" charset="0"/>
              </a:rPr>
              <a:t>, accept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If the algorithm visits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>
                <a:ea typeface="Cambria Math" panose="02040503050406030204" pitchFamily="18" charset="0"/>
              </a:rPr>
              <a:t> nodes, where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>
                <a:ea typeface="Cambria Math" panose="02040503050406030204" pitchFamily="18" charset="0"/>
              </a:rPr>
              <a:t> is the number of nodes in the graph, without finding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t</a:t>
            </a:r>
            <a:r>
              <a:rPr lang="en-US" dirty="0">
                <a:ea typeface="Cambria Math" panose="02040503050406030204" pitchFamily="18" charset="0"/>
              </a:rPr>
              <a:t>, reject</a:t>
            </a:r>
          </a:p>
          <a:p>
            <a:r>
              <a:rPr lang="en-US" dirty="0">
                <a:ea typeface="Cambria Math" panose="02040503050406030204" pitchFamily="18" charset="0"/>
              </a:rPr>
              <a:t>Thus,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PATH ∈ NL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48045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96DFB-883B-4A8E-B913-9C2FEE908F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Configurations (revisited)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76B42D-9D15-48E0-B0A2-466FEC7F94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We need to modify the notion of a </a:t>
            </a:r>
            <a:r>
              <a:rPr lang="en-US" b="1" dirty="0"/>
              <a:t>configuration</a:t>
            </a:r>
            <a:r>
              <a:rPr lang="en-US" dirty="0"/>
              <a:t> for our new TM model</a:t>
            </a:r>
          </a:p>
          <a:p>
            <a:r>
              <a:rPr lang="en-US" dirty="0"/>
              <a:t>The </a:t>
            </a:r>
            <a:r>
              <a:rPr lang="en-US" i="1" dirty="0"/>
              <a:t>configuration of </a:t>
            </a:r>
            <a:r>
              <a:rPr lang="en-US" i="1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i="1" dirty="0"/>
              <a:t> on </a:t>
            </a:r>
            <a:r>
              <a:rPr lang="en-US" i="1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  <a:r>
              <a:rPr lang="en-US" i="1" dirty="0"/>
              <a:t>,</a:t>
            </a:r>
            <a:r>
              <a:rPr lang="en-US" dirty="0"/>
              <a:t> where w is the input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must indicate:</a:t>
            </a:r>
          </a:p>
          <a:p>
            <a:pPr lvl="1"/>
            <a:r>
              <a:rPr lang="en-US" dirty="0"/>
              <a:t>The current state</a:t>
            </a:r>
          </a:p>
          <a:p>
            <a:pPr lvl="1"/>
            <a:r>
              <a:rPr lang="en-US" dirty="0"/>
              <a:t>The contents of the work tape</a:t>
            </a:r>
          </a:p>
          <a:p>
            <a:pPr lvl="1"/>
            <a:r>
              <a:rPr lang="en-US" dirty="0"/>
              <a:t>The position of both read-write heads</a:t>
            </a:r>
          </a:p>
          <a:p>
            <a:r>
              <a:rPr lang="en-US" dirty="0"/>
              <a:t>Note that the input is not part of the configuration</a:t>
            </a:r>
          </a:p>
          <a:p>
            <a:r>
              <a:rPr lang="en-US" dirty="0"/>
              <a:t>The number of possible configurations of a TM,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, that runs in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f(n)</a:t>
            </a:r>
            <a:r>
              <a:rPr lang="en-US" dirty="0"/>
              <a:t> space on an input,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  <a:r>
              <a:rPr lang="en-US" dirty="0"/>
              <a:t>, of length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</a:t>
            </a:r>
            <a:r>
              <a:rPr lang="en-US" dirty="0"/>
              <a:t> is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n2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O(f(n))</a:t>
            </a:r>
          </a:p>
          <a:p>
            <a:r>
              <a:rPr lang="en-US" dirty="0"/>
              <a:t>The book derives this formula, but we'll skip the details (it is similar to things we've seen before)</a:t>
            </a:r>
          </a:p>
          <a:p>
            <a:r>
              <a:rPr lang="en-US" dirty="0"/>
              <a:t>The book points out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n2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O(f(n))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= 2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O(f(n))</a:t>
            </a:r>
            <a:r>
              <a:rPr lang="en-US" dirty="0"/>
              <a:t> when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f(n) ≥ log n</a:t>
            </a:r>
            <a:r>
              <a:rPr lang="en-US" dirty="0"/>
              <a:t>, so it is still true that "the time complexity of a machine is at most exponential in its space complexity"</a:t>
            </a:r>
          </a:p>
          <a:p>
            <a:r>
              <a:rPr lang="en-US" dirty="0"/>
              <a:t>The book also points out that Savitch's theorem holds for sublinear space bounds down to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f(n) ≥ log n</a:t>
            </a:r>
          </a:p>
          <a:p>
            <a:pPr lvl="1"/>
            <a:r>
              <a:rPr lang="en-US" dirty="0"/>
              <a:t>We previously proved Savitch's theorem for linear space complexity or higher</a:t>
            </a:r>
          </a:p>
          <a:p>
            <a:pPr lvl="1"/>
            <a:r>
              <a:rPr lang="en-US" dirty="0"/>
              <a:t>The book says that the same proof holds with the new model of a TM and the new definition of configuration</a:t>
            </a:r>
          </a:p>
        </p:txBody>
      </p:sp>
    </p:spTree>
    <p:extLst>
      <p:ext uri="{BB962C8B-B14F-4D97-AF65-F5344CB8AC3E}">
        <p14:creationId xmlns:p14="http://schemas.microsoft.com/office/powerpoint/2010/main" val="5744938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9F7B3A-4EFC-407B-91E8-00B4562BE4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NL-Completeness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120918-B9EC-456C-BF7C-E612B3CB86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Similar to the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  <a:r>
              <a:rPr lang="en-US" dirty="0"/>
              <a:t> versus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NP</a:t>
            </a:r>
            <a:r>
              <a:rPr lang="en-US" dirty="0"/>
              <a:t> question, it is unknown whether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L = NL</a:t>
            </a:r>
          </a:p>
          <a:p>
            <a:r>
              <a:rPr lang="en-US" dirty="0"/>
              <a:t>We have previously seen that certain problems are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NP</a:t>
            </a:r>
            <a:r>
              <a:rPr lang="en-US" dirty="0"/>
              <a:t>-complete and certain problems are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PSPACE</a:t>
            </a:r>
            <a:r>
              <a:rPr lang="en-US" dirty="0"/>
              <a:t>-complete</a:t>
            </a:r>
          </a:p>
          <a:p>
            <a:r>
              <a:rPr lang="en-US" dirty="0"/>
              <a:t>It is also known that certain problems are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NL</a:t>
            </a:r>
            <a:r>
              <a:rPr lang="en-US" dirty="0"/>
              <a:t>-complete; these are considered the hardest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NL</a:t>
            </a:r>
            <a:r>
              <a:rPr lang="en-US" dirty="0"/>
              <a:t> problems</a:t>
            </a:r>
          </a:p>
          <a:p>
            <a:r>
              <a:rPr lang="en-US" dirty="0"/>
              <a:t>However, the type of reduction used to define </a:t>
            </a:r>
            <a:r>
              <a:rPr lang="en-US" i="1" dirty="0">
                <a:latin typeface="Cambria Math" panose="02040503050406030204" pitchFamily="18" charset="0"/>
                <a:ea typeface="Cambria Math" panose="02040503050406030204" pitchFamily="18" charset="0"/>
              </a:rPr>
              <a:t>NL</a:t>
            </a:r>
            <a:r>
              <a:rPr lang="en-US" i="1" dirty="0"/>
              <a:t>-completeness</a:t>
            </a:r>
            <a:r>
              <a:rPr lang="en-US" dirty="0"/>
              <a:t> is one we have not yet seen</a:t>
            </a:r>
          </a:p>
          <a:p>
            <a:r>
              <a:rPr lang="en-US" dirty="0"/>
              <a:t>Definition 8.22 states (I am keeping the book's exact wording):</a:t>
            </a:r>
          </a:p>
          <a:p>
            <a:pPr lvl="1"/>
            <a:r>
              <a:rPr lang="en-US" dirty="0"/>
              <a:t>A language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  <a:r>
              <a:rPr lang="en-US" dirty="0"/>
              <a:t> is </a:t>
            </a:r>
            <a:r>
              <a:rPr lang="en-US" b="1" dirty="0"/>
              <a:t>NL-complete</a:t>
            </a:r>
            <a:r>
              <a:rPr lang="en-US" dirty="0"/>
              <a:t> if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</a:rPr>
              <a:t>B ∈ NL</a:t>
            </a:r>
            <a:r>
              <a:rPr lang="en-US" sz="2400" dirty="0"/>
              <a:t>, and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sz="2400" dirty="0"/>
              <a:t>Every </a:t>
            </a: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sz="2400" dirty="0"/>
              <a:t> in </a:t>
            </a: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</a:rPr>
              <a:t>NL</a:t>
            </a:r>
            <a:r>
              <a:rPr lang="en-US" sz="2400" dirty="0"/>
              <a:t> is </a:t>
            </a:r>
            <a:r>
              <a:rPr lang="en-US" sz="2400" i="1" dirty="0"/>
              <a:t>log space reducible</a:t>
            </a:r>
            <a:r>
              <a:rPr lang="en-US" sz="2400" dirty="0"/>
              <a:t> to </a:t>
            </a: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  <a:r>
              <a:rPr lang="en-US" sz="2400" dirty="0"/>
              <a:t>.</a:t>
            </a:r>
          </a:p>
          <a:p>
            <a:pPr marL="971550" lvl="1" indent="-514350">
              <a:buFont typeface="+mj-lt"/>
              <a:buAutoNum type="arabicPeriod"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56555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276763-06B8-4F41-865A-4D715D8530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 Space Reducibility (part 1)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750164-09FC-443C-B1BB-7A202B9C91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To define log space reducibility, we need to introduce a new model of a Turing machine</a:t>
            </a:r>
          </a:p>
          <a:p>
            <a:r>
              <a:rPr lang="en-US" dirty="0"/>
              <a:t>A </a:t>
            </a:r>
            <a:r>
              <a:rPr lang="en-US" b="1" dirty="0"/>
              <a:t>log space transducer</a:t>
            </a:r>
            <a:r>
              <a:rPr lang="en-US" dirty="0"/>
              <a:t> is a Turing machine with the following properties:</a:t>
            </a:r>
          </a:p>
          <a:p>
            <a:pPr lvl="1"/>
            <a:r>
              <a:rPr lang="en-US" dirty="0"/>
              <a:t>It has a read-only input tape</a:t>
            </a:r>
          </a:p>
          <a:p>
            <a:pPr lvl="1"/>
            <a:r>
              <a:rPr lang="en-US" dirty="0"/>
              <a:t>It has a write-only output tape</a:t>
            </a:r>
          </a:p>
          <a:p>
            <a:pPr lvl="1"/>
            <a:r>
              <a:rPr lang="en-US" dirty="0"/>
              <a:t>The head on the output tape cannot move left, so it cannot read what it has already written</a:t>
            </a:r>
          </a:p>
          <a:p>
            <a:pPr lvl="1"/>
            <a:r>
              <a:rPr lang="en-US" dirty="0"/>
              <a:t>The work tape may contain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O(log n)</a:t>
            </a:r>
            <a:r>
              <a:rPr lang="en-US" dirty="0"/>
              <a:t> symbols, where n is the size of the input</a:t>
            </a:r>
          </a:p>
          <a:p>
            <a:r>
              <a:rPr lang="en-US" dirty="0"/>
              <a:t>A log space transducer,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, computes a function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f: </a:t>
            </a:r>
            <a:r>
              <a:rPr lang="el-GR" dirty="0">
                <a:latin typeface="Cambria Math" panose="02040503050406030204" pitchFamily="18" charset="0"/>
                <a:ea typeface="Cambria Math" panose="02040503050406030204" pitchFamily="18" charset="0"/>
              </a:rPr>
              <a:t>Σ</a:t>
            </a:r>
            <a:r>
              <a:rPr lang="el-GR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∗</a:t>
            </a:r>
            <a:r>
              <a:rPr lang="el-GR" dirty="0">
                <a:latin typeface="Cambria Math" panose="02040503050406030204" pitchFamily="18" charset="0"/>
                <a:ea typeface="Cambria Math" panose="02040503050406030204" pitchFamily="18" charset="0"/>
              </a:rPr>
              <a:t>→Σ</a:t>
            </a:r>
            <a:r>
              <a:rPr lang="el-GR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∗</a:t>
            </a:r>
            <a:r>
              <a:rPr lang="el-GR" dirty="0"/>
              <a:t>,</a:t>
            </a:r>
            <a:r>
              <a:rPr lang="en-US" dirty="0"/>
              <a:t> where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f(w)</a:t>
            </a:r>
            <a:r>
              <a:rPr lang="en-US" dirty="0"/>
              <a:t> is the string on the output tape when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halts after processing input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</a:p>
          <a:p>
            <a:r>
              <a:rPr lang="en-US" dirty="0"/>
              <a:t>Any function that can be calculated by a log space transducer is said to be a </a:t>
            </a:r>
            <a:r>
              <a:rPr lang="en-US" i="1" dirty="0"/>
              <a:t>log space computable function</a:t>
            </a:r>
          </a:p>
          <a:p>
            <a:r>
              <a:rPr lang="en-US" dirty="0"/>
              <a:t>A language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dirty="0"/>
              <a:t> is </a:t>
            </a:r>
            <a:r>
              <a:rPr lang="en-US" b="1" dirty="0"/>
              <a:t>log space reducible</a:t>
            </a:r>
            <a:r>
              <a:rPr lang="en-US" dirty="0"/>
              <a:t> to language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  <a:r>
              <a:rPr lang="en-US" dirty="0"/>
              <a:t>, written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 ≤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L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B</a:t>
            </a:r>
            <a:r>
              <a:rPr lang="en-US" dirty="0"/>
              <a:t>, if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dirty="0"/>
              <a:t> is mapping reducible to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  <a:r>
              <a:rPr lang="en-US" dirty="0"/>
              <a:t> by means of a log space computable function</a:t>
            </a:r>
          </a:p>
        </p:txBody>
      </p:sp>
    </p:spTree>
    <p:extLst>
      <p:ext uri="{BB962C8B-B14F-4D97-AF65-F5344CB8AC3E}">
        <p14:creationId xmlns:p14="http://schemas.microsoft.com/office/powerpoint/2010/main" val="10029542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53465A-4474-452B-BF3F-277B7501AA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 Space Reducibility (part 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01B08A-E1C4-4755-936D-CFBD8D381C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Theorem 8.23 states: "If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 ≤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L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B </a:t>
            </a:r>
            <a:r>
              <a:rPr lang="en-US" dirty="0"/>
              <a:t>and </a:t>
            </a:r>
            <a:r>
              <a:rPr lang="en-US" sz="2800" dirty="0">
                <a:latin typeface="Cambria Math" panose="02040503050406030204" pitchFamily="18" charset="0"/>
                <a:ea typeface="Cambria Math" panose="02040503050406030204" pitchFamily="18" charset="0"/>
              </a:rPr>
              <a:t>B ∈ L</a:t>
            </a:r>
            <a:r>
              <a:rPr lang="en-US" dirty="0"/>
              <a:t>, then </a:t>
            </a:r>
            <a:r>
              <a:rPr lang="en-US" sz="2800" dirty="0">
                <a:latin typeface="Cambria Math" panose="02040503050406030204" pitchFamily="18" charset="0"/>
                <a:ea typeface="Cambria Math" panose="02040503050406030204" pitchFamily="18" charset="0"/>
              </a:rPr>
              <a:t>A ∈ L </a:t>
            </a:r>
            <a:r>
              <a:rPr lang="en-US" dirty="0"/>
              <a:t>"</a:t>
            </a:r>
          </a:p>
          <a:p>
            <a:r>
              <a:rPr lang="en-US" dirty="0"/>
              <a:t>Unlike similar theorems we have seen, this is not obvious!</a:t>
            </a:r>
          </a:p>
          <a:p>
            <a:r>
              <a:rPr lang="en-US" dirty="0"/>
              <a:t>Note that the definition of a log space transducer does not limit the length of the output; it only limits the space used by the work tape</a:t>
            </a:r>
          </a:p>
          <a:p>
            <a:r>
              <a:rPr lang="en-US" dirty="0"/>
              <a:t>To prove Theorem 8.23, the textbook explains that a transducer can produce one symbol at a time, when needed</a:t>
            </a:r>
          </a:p>
          <a:p>
            <a:r>
              <a:rPr lang="en-US" dirty="0"/>
              <a:t>Every time the machine that decide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  <a:r>
              <a:rPr lang="en-US" dirty="0"/>
              <a:t> needs another symbol from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f(w)</a:t>
            </a:r>
            <a:r>
              <a:rPr lang="en-US" dirty="0"/>
              <a:t>, the transducer can start over, until the needed symbol is computed</a:t>
            </a:r>
          </a:p>
          <a:p>
            <a:r>
              <a:rPr lang="en-US" dirty="0"/>
              <a:t>Of course, this may significantly affect the time complexity of the process, but it allows the entire process to use logarithmic space</a:t>
            </a:r>
          </a:p>
          <a:p>
            <a:r>
              <a:rPr lang="en-US" dirty="0"/>
              <a:t>Corollary 8.24 states: "If any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NL</a:t>
            </a:r>
            <a:r>
              <a:rPr lang="en-US" dirty="0"/>
              <a:t>-complete language is in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L</a:t>
            </a:r>
            <a:r>
              <a:rPr lang="en-US" dirty="0"/>
              <a:t>, then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L = NL</a:t>
            </a:r>
            <a:r>
              <a:rPr lang="en-US" dirty="0"/>
              <a:t>"</a:t>
            </a:r>
          </a:p>
        </p:txBody>
      </p:sp>
    </p:spTree>
    <p:extLst>
      <p:ext uri="{BB962C8B-B14F-4D97-AF65-F5344CB8AC3E}">
        <p14:creationId xmlns:p14="http://schemas.microsoft.com/office/powerpoint/2010/main" val="31925623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960452-6E99-4E02-B9EC-54F776B4D3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PATH (re-revisited)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BBCB09-1948-4852-94BB-4F105898B1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Theorem 8.25 states: "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PATH</a:t>
            </a:r>
            <a:r>
              <a:rPr lang="en-US" dirty="0"/>
              <a:t> is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NL</a:t>
            </a:r>
            <a:r>
              <a:rPr lang="en-US" dirty="0"/>
              <a:t>-complete"</a:t>
            </a:r>
          </a:p>
          <a:p>
            <a:r>
              <a:rPr lang="en-US" dirty="0"/>
              <a:t>We already showed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PATH </a:t>
            </a:r>
            <a:r>
              <a:rPr lang="en-US" sz="2800" dirty="0">
                <a:latin typeface="Cambria Math" panose="02040503050406030204" pitchFamily="18" charset="0"/>
                <a:ea typeface="Cambria Math" panose="02040503050406030204" pitchFamily="18" charset="0"/>
              </a:rPr>
              <a:t>∈ NL</a:t>
            </a:r>
            <a:r>
              <a:rPr lang="en-US" dirty="0"/>
              <a:t>, so what remains is to show that all language in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NL</a:t>
            </a:r>
            <a:r>
              <a:rPr lang="en-US" dirty="0"/>
              <a:t> are log space reducible to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PATH</a:t>
            </a:r>
          </a:p>
          <a:p>
            <a:r>
              <a:rPr lang="en-US" dirty="0"/>
              <a:t>Consider any NTM,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, that decides a language,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dirty="0"/>
              <a:t>, in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O(log n)</a:t>
            </a:r>
            <a:r>
              <a:rPr lang="en-US" dirty="0"/>
              <a:t> space</a:t>
            </a:r>
          </a:p>
          <a:p>
            <a:r>
              <a:rPr lang="en-US" dirty="0"/>
              <a:t>Given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and its input,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  <a:r>
              <a:rPr lang="en-US" dirty="0"/>
              <a:t>, we can construct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&lt;G, s, t&gt;</a:t>
            </a:r>
            <a:r>
              <a:rPr lang="en-US" dirty="0"/>
              <a:t> with a log space transducer, where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G</a:t>
            </a:r>
            <a:r>
              <a:rPr lang="en-US" dirty="0"/>
              <a:t> is a directed graph, and there is a path from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en-US" dirty="0"/>
              <a:t> to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t</a:t>
            </a:r>
            <a:r>
              <a:rPr lang="en-US" dirty="0"/>
              <a:t> iff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accepts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</a:p>
          <a:p>
            <a:r>
              <a:rPr lang="en-US" dirty="0"/>
              <a:t>The nodes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G</a:t>
            </a:r>
            <a:r>
              <a:rPr lang="en-US" dirty="0"/>
              <a:t> represent the possible configurations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on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  <a:r>
              <a:rPr lang="en-US" dirty="0"/>
              <a:t> (each occupies at most logarithmic space)</a:t>
            </a:r>
          </a:p>
          <a:p>
            <a:r>
              <a:rPr lang="en-US" dirty="0"/>
              <a:t>A directed edge connects the nodes representing configurations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dirty="0"/>
              <a:t> and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  <a:r>
              <a:rPr lang="en-US" dirty="0"/>
              <a:t> iff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dirty="0"/>
              <a:t> can yield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  <a:r>
              <a:rPr lang="en-US" dirty="0"/>
              <a:t> in a single step, according to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's transition function</a:t>
            </a:r>
          </a:p>
          <a:p>
            <a:r>
              <a:rPr lang="en-US" dirty="0"/>
              <a:t>Node s represents the start configuration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</a:p>
          <a:p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is modified to have a unique accepting configuration, represented by node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t</a:t>
            </a:r>
          </a:p>
          <a:p>
            <a:r>
              <a:rPr lang="en-US" dirty="0"/>
              <a:t>The transducer can sequentially try out every possible configuration, each using space at most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 log n</a:t>
            </a:r>
            <a:r>
              <a:rPr lang="en-US" dirty="0"/>
              <a:t>, for an appropriate constant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</a:t>
            </a:r>
            <a:r>
              <a:rPr lang="en-US" dirty="0"/>
              <a:t>, and output those that are legal</a:t>
            </a:r>
          </a:p>
          <a:p>
            <a:r>
              <a:rPr lang="en-US" dirty="0"/>
              <a:t>Similarly, it can try out all pairs of configurations and output those that represent legal edges</a:t>
            </a:r>
          </a:p>
          <a:p>
            <a:r>
              <a:rPr lang="en-US" dirty="0"/>
              <a:t>Recall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G</a:t>
            </a:r>
            <a:r>
              <a:rPr lang="en-US" dirty="0"/>
              <a:t> does not need to be stored at once; symbols can be computed one at a time, as needed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51789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C5B424-444B-4F93-8246-B7ED275E04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NL ⊆ 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C69393-8A49-44BD-A7C6-39C25193AA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Corollary 8.26 states: "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NL ⊆ P</a:t>
            </a:r>
            <a:r>
              <a:rPr lang="en-US" dirty="0"/>
              <a:t>"</a:t>
            </a:r>
          </a:p>
          <a:p>
            <a:r>
              <a:rPr lang="en-US" dirty="0"/>
              <a:t>Recall that we already showed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PATH</a:t>
            </a:r>
            <a:r>
              <a:rPr lang="en-US" dirty="0"/>
              <a:t> is in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</a:p>
          <a:p>
            <a:r>
              <a:rPr lang="en-US" dirty="0"/>
              <a:t>Now, we have also showed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PATH</a:t>
            </a:r>
            <a:r>
              <a:rPr lang="en-US" dirty="0"/>
              <a:t> is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NL</a:t>
            </a:r>
            <a:r>
              <a:rPr lang="en-US" dirty="0"/>
              <a:t>-complete</a:t>
            </a:r>
          </a:p>
          <a:p>
            <a:r>
              <a:rPr lang="en-US" dirty="0"/>
              <a:t>This means that all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NL</a:t>
            </a:r>
            <a:r>
              <a:rPr lang="en-US" dirty="0"/>
              <a:t> languages are log space reducible to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PATH</a:t>
            </a:r>
          </a:p>
          <a:p>
            <a:r>
              <a:rPr lang="en-US" dirty="0"/>
              <a:t>The proof of the corollary explains that if a language,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dirty="0"/>
              <a:t>, is log space reducible to a language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  <a:r>
              <a:rPr lang="en-US" dirty="0"/>
              <a:t>, it is also polynomial time reducible to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</a:p>
          <a:p>
            <a:r>
              <a:rPr lang="en-US" dirty="0"/>
              <a:t>This is because a TM that uses space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f(n)</a:t>
            </a:r>
            <a:r>
              <a:rPr lang="en-US" dirty="0"/>
              <a:t> runs in time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n2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O(f(N))</a:t>
            </a:r>
            <a:r>
              <a:rPr lang="en-US" dirty="0"/>
              <a:t>, as we have seen a few times</a:t>
            </a:r>
          </a:p>
        </p:txBody>
      </p:sp>
    </p:spTree>
    <p:extLst>
      <p:ext uri="{BB962C8B-B14F-4D97-AF65-F5344CB8AC3E}">
        <p14:creationId xmlns:p14="http://schemas.microsoft.com/office/powerpoint/2010/main" val="26228369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E8096C-B9E4-4E84-8317-361A92854E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NL = coNL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DB6D15A-BDFC-4257-BEB7-8443B30E517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62500" lnSpcReduction="20000"/>
              </a:bodyPr>
              <a:lstStyle/>
              <a:p>
                <a:r>
                  <a:rPr lang="en-US" dirty="0"/>
                  <a:t>Section 8.6 of the textbook proves that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NL = coNL</a:t>
                </a:r>
              </a:p>
              <a:p>
                <a:r>
                  <a:rPr lang="en-US" dirty="0"/>
                  <a:t>Based on other sources, this is known as the Immerman-Szelepcsényi theorem, first proved in 1987</a:t>
                </a:r>
              </a:p>
              <a:p>
                <a:r>
                  <a:rPr lang="en-US" dirty="0"/>
                  <a:t>Note that this result can be considered surprising; recall that it is believed (but not known) that NP ≠ coNP</a:t>
                </a:r>
              </a:p>
              <a:p>
                <a:r>
                  <a:rPr lang="en-US" dirty="0"/>
                  <a:t>We won't cover the proof (although I find it very interesting); I'll just cover the basic idea</a:t>
                </a:r>
              </a:p>
              <a:p>
                <a:pPr>
                  <a:lnSpc>
                    <a:spcPct val="100000"/>
                  </a:lnSpc>
                </a:pPr>
                <a:r>
                  <a:rPr lang="en-US" dirty="0"/>
                  <a:t>The constructive proof shows that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PATH</m:t>
                        </m:r>
                      </m:e>
                    </m:acc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m:rPr>
                        <m:nor/>
                      </m:rPr>
                      <a:rPr lang="en-US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NL</m:t>
                    </m:r>
                  </m:oMath>
                </a14:m>
                <a:r>
                  <a:rPr lang="en-US" dirty="0"/>
                  <a:t> by explaining a nondeterministic, log space algorithm to decide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PATH</m:t>
                        </m:r>
                      </m:e>
                    </m:acc>
                  </m:oMath>
                </a14:m>
                <a:endParaRPr lang="en-US" dirty="0"/>
              </a:p>
              <a:p>
                <a:r>
                  <a:rPr lang="en-US" dirty="0"/>
                  <a:t>Note that we already showed that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PATH</a:t>
                </a:r>
                <a:r>
                  <a:rPr lang="en-US" dirty="0"/>
                  <a:t> is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NL</a:t>
                </a:r>
                <a:r>
                  <a:rPr lang="en-US" dirty="0"/>
                  <a:t>-complete, which means that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PATH</m:t>
                        </m:r>
                      </m:e>
                    </m:acc>
                  </m:oMath>
                </a14:m>
                <a:r>
                  <a:rPr lang="en-US" dirty="0"/>
                  <a:t> is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coNL</a:t>
                </a:r>
                <a:r>
                  <a:rPr lang="en-US" dirty="0"/>
                  <a:t>-complete</a:t>
                </a:r>
              </a:p>
              <a:p>
                <a:r>
                  <a:rPr lang="en-US" dirty="0"/>
                  <a:t>Since a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coNL</a:t>
                </a:r>
                <a:r>
                  <a:rPr lang="en-US" dirty="0"/>
                  <a:t>-complete language is shown to be in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NL</a:t>
                </a:r>
                <a:r>
                  <a:rPr lang="en-US" dirty="0"/>
                  <a:t>, the two complexity classes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NL</a:t>
                </a:r>
                <a:r>
                  <a:rPr lang="en-US" dirty="0"/>
                  <a:t> and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coNL</a:t>
                </a:r>
                <a:r>
                  <a:rPr lang="en-US" dirty="0"/>
                  <a:t> must be the same</a:t>
                </a:r>
              </a:p>
              <a:p>
                <a:r>
                  <a:rPr lang="en-US" dirty="0"/>
                  <a:t>This leads to the following knowledge about some of the complexity classes that we have covered:</a:t>
                </a:r>
              </a:p>
              <a:p>
                <a:pPr marL="457200" lvl="1" indent="0">
                  <a:buNone/>
                </a:pPr>
                <a:r>
                  <a:rPr lang="en-US" sz="29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L ⊆ NL=coNL ⊆ P ⊆ NP ⊆ PSPACE</a:t>
                </a:r>
              </a:p>
              <a:p>
                <a:r>
                  <a:rPr lang="en-US" sz="2900" dirty="0">
                    <a:ea typeface="Cambria Math" panose="02040503050406030204" pitchFamily="18" charset="0"/>
                  </a:rPr>
                  <a:t>The textbook says that "most researchers conjecture that all these containments are proper"</a:t>
                </a:r>
              </a:p>
              <a:p>
                <a:r>
                  <a:rPr lang="en-US" sz="2900" dirty="0">
                    <a:ea typeface="Cambria Math" panose="02040503050406030204" pitchFamily="18" charset="0"/>
                  </a:rPr>
                  <a:t>In Chapter 9, with Corollary 9.6, the textbook proves that </a:t>
                </a:r>
                <a:r>
                  <a:rPr lang="en-US" sz="29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NL ⊊ PSPACE</a:t>
                </a:r>
                <a:r>
                  <a:rPr lang="en-US" sz="2900" dirty="0">
                    <a:ea typeface="Cambria Math" panose="02040503050406030204" pitchFamily="18" charset="0"/>
                  </a:rPr>
                  <a:t>, so at least one of the three right containments must be proper</a:t>
                </a:r>
                <a:endParaRPr lang="en-US" sz="29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DB6D15A-BDFC-4257-BEB7-8443B30E517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406" t="-2521" r="-2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354936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269</TotalTime>
  <Words>2101</Words>
  <Application>Microsoft Office PowerPoint</Application>
  <PresentationFormat>Widescreen</PresentationFormat>
  <Paragraphs>127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Cambria Math</vt:lpstr>
      <vt:lpstr>Office Theme</vt:lpstr>
      <vt:lpstr>ECE461: Theoretical CS</vt:lpstr>
      <vt:lpstr>Brief Recap</vt:lpstr>
      <vt:lpstr>Turing Machines with Read-only Input Tape</vt:lpstr>
      <vt:lpstr>L and NL</vt:lpstr>
      <vt:lpstr>Example Language: {0k1k | k ≥ 0} (revisited)</vt:lpstr>
      <vt:lpstr>PATH (revisited)</vt:lpstr>
      <vt:lpstr>Configurations (revisited)</vt:lpstr>
      <vt:lpstr>NL-Completeness</vt:lpstr>
      <vt:lpstr>Log Space Reducibility (part 1)</vt:lpstr>
      <vt:lpstr>Log Space Reducibility (part 2)</vt:lpstr>
      <vt:lpstr>PATH (re-revisited)</vt:lpstr>
      <vt:lpstr>NL ⊆ P</vt:lpstr>
      <vt:lpstr>NL = coNL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ECE461: Theoretical CS</dc:title>
  <dc:creator>Carl Sable</dc:creator>
  <cp:lastModifiedBy>Carl Sable</cp:lastModifiedBy>
  <cp:revision>12</cp:revision>
  <dcterms:created xsi:type="dcterms:W3CDTF">2022-04-20T12:12:32Z</dcterms:created>
  <dcterms:modified xsi:type="dcterms:W3CDTF">2022-04-21T02:34:01Z</dcterms:modified>
</cp:coreProperties>
</file>