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58" r:id="rId5"/>
    <p:sldId id="259"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34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401B1-7711-500E-1588-04F207726BC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3E1B5BD-A60E-55EA-F3E1-A0DB016C3F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536BB81-D974-F7B8-CDB3-3C9D9EE4D2FF}"/>
              </a:ext>
            </a:extLst>
          </p:cNvPr>
          <p:cNvSpPr>
            <a:spLocks noGrp="1"/>
          </p:cNvSpPr>
          <p:nvPr>
            <p:ph type="dt" sz="half" idx="10"/>
          </p:nvPr>
        </p:nvSpPr>
        <p:spPr/>
        <p:txBody>
          <a:bodyPr/>
          <a:lstStyle/>
          <a:p>
            <a:fld id="{E3185FB9-D3E9-4487-98DF-F48E6EDC9452}" type="datetimeFigureOut">
              <a:rPr lang="en-US" smtClean="0"/>
              <a:t>5/12/2022</a:t>
            </a:fld>
            <a:endParaRPr lang="en-US"/>
          </a:p>
        </p:txBody>
      </p:sp>
      <p:sp>
        <p:nvSpPr>
          <p:cNvPr id="5" name="Footer Placeholder 4">
            <a:extLst>
              <a:ext uri="{FF2B5EF4-FFF2-40B4-BE49-F238E27FC236}">
                <a16:creationId xmlns:a16="http://schemas.microsoft.com/office/drawing/2014/main" id="{5139DB44-C2D2-78AC-FEA9-0B1E000E4D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E325E5-2C90-3D4D-26B0-FCBBBA75A771}"/>
              </a:ext>
            </a:extLst>
          </p:cNvPr>
          <p:cNvSpPr>
            <a:spLocks noGrp="1"/>
          </p:cNvSpPr>
          <p:nvPr>
            <p:ph type="sldNum" sz="quarter" idx="12"/>
          </p:nvPr>
        </p:nvSpPr>
        <p:spPr/>
        <p:txBody>
          <a:bodyPr/>
          <a:lstStyle/>
          <a:p>
            <a:fld id="{CAEBC7F0-F2CE-434E-9BB6-F0569AB94DEB}" type="slidenum">
              <a:rPr lang="en-US" smtClean="0"/>
              <a:t>‹#›</a:t>
            </a:fld>
            <a:endParaRPr lang="en-US"/>
          </a:p>
        </p:txBody>
      </p:sp>
    </p:spTree>
    <p:extLst>
      <p:ext uri="{BB962C8B-B14F-4D97-AF65-F5344CB8AC3E}">
        <p14:creationId xmlns:p14="http://schemas.microsoft.com/office/powerpoint/2010/main" val="2787413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34AD5-DADB-5471-A16F-9060E8DFC46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EAE8D9-E059-631F-E30B-09C78B5335C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053D17-C72F-631C-D9A1-928517E1E260}"/>
              </a:ext>
            </a:extLst>
          </p:cNvPr>
          <p:cNvSpPr>
            <a:spLocks noGrp="1"/>
          </p:cNvSpPr>
          <p:nvPr>
            <p:ph type="dt" sz="half" idx="10"/>
          </p:nvPr>
        </p:nvSpPr>
        <p:spPr/>
        <p:txBody>
          <a:bodyPr/>
          <a:lstStyle/>
          <a:p>
            <a:fld id="{E3185FB9-D3E9-4487-98DF-F48E6EDC9452}" type="datetimeFigureOut">
              <a:rPr lang="en-US" smtClean="0"/>
              <a:t>5/12/2022</a:t>
            </a:fld>
            <a:endParaRPr lang="en-US"/>
          </a:p>
        </p:txBody>
      </p:sp>
      <p:sp>
        <p:nvSpPr>
          <p:cNvPr id="5" name="Footer Placeholder 4">
            <a:extLst>
              <a:ext uri="{FF2B5EF4-FFF2-40B4-BE49-F238E27FC236}">
                <a16:creationId xmlns:a16="http://schemas.microsoft.com/office/drawing/2014/main" id="{31487133-2523-0FC9-F7EA-B3ED24B122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2E013C-526F-7DA6-9639-5E07469BB9A4}"/>
              </a:ext>
            </a:extLst>
          </p:cNvPr>
          <p:cNvSpPr>
            <a:spLocks noGrp="1"/>
          </p:cNvSpPr>
          <p:nvPr>
            <p:ph type="sldNum" sz="quarter" idx="12"/>
          </p:nvPr>
        </p:nvSpPr>
        <p:spPr/>
        <p:txBody>
          <a:bodyPr/>
          <a:lstStyle/>
          <a:p>
            <a:fld id="{CAEBC7F0-F2CE-434E-9BB6-F0569AB94DEB}" type="slidenum">
              <a:rPr lang="en-US" smtClean="0"/>
              <a:t>‹#›</a:t>
            </a:fld>
            <a:endParaRPr lang="en-US"/>
          </a:p>
        </p:txBody>
      </p:sp>
    </p:spTree>
    <p:extLst>
      <p:ext uri="{BB962C8B-B14F-4D97-AF65-F5344CB8AC3E}">
        <p14:creationId xmlns:p14="http://schemas.microsoft.com/office/powerpoint/2010/main" val="222026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B7C5D-7608-E009-FA62-6297B86B1E2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45A229A-D4B8-FCD0-B248-B4295FBD673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15834E-45C2-980A-69A5-6D4913B1C412}"/>
              </a:ext>
            </a:extLst>
          </p:cNvPr>
          <p:cNvSpPr>
            <a:spLocks noGrp="1"/>
          </p:cNvSpPr>
          <p:nvPr>
            <p:ph type="dt" sz="half" idx="10"/>
          </p:nvPr>
        </p:nvSpPr>
        <p:spPr/>
        <p:txBody>
          <a:bodyPr/>
          <a:lstStyle/>
          <a:p>
            <a:fld id="{E3185FB9-D3E9-4487-98DF-F48E6EDC9452}" type="datetimeFigureOut">
              <a:rPr lang="en-US" smtClean="0"/>
              <a:t>5/12/2022</a:t>
            </a:fld>
            <a:endParaRPr lang="en-US"/>
          </a:p>
        </p:txBody>
      </p:sp>
      <p:sp>
        <p:nvSpPr>
          <p:cNvPr id="5" name="Footer Placeholder 4">
            <a:extLst>
              <a:ext uri="{FF2B5EF4-FFF2-40B4-BE49-F238E27FC236}">
                <a16:creationId xmlns:a16="http://schemas.microsoft.com/office/drawing/2014/main" id="{996E707D-53D5-431C-5568-633941E78D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A68A57-43B2-56F3-9148-C43D97292C4B}"/>
              </a:ext>
            </a:extLst>
          </p:cNvPr>
          <p:cNvSpPr>
            <a:spLocks noGrp="1"/>
          </p:cNvSpPr>
          <p:nvPr>
            <p:ph type="sldNum" sz="quarter" idx="12"/>
          </p:nvPr>
        </p:nvSpPr>
        <p:spPr/>
        <p:txBody>
          <a:bodyPr/>
          <a:lstStyle/>
          <a:p>
            <a:fld id="{CAEBC7F0-F2CE-434E-9BB6-F0569AB94DEB}" type="slidenum">
              <a:rPr lang="en-US" smtClean="0"/>
              <a:t>‹#›</a:t>
            </a:fld>
            <a:endParaRPr lang="en-US"/>
          </a:p>
        </p:txBody>
      </p:sp>
    </p:spTree>
    <p:extLst>
      <p:ext uri="{BB962C8B-B14F-4D97-AF65-F5344CB8AC3E}">
        <p14:creationId xmlns:p14="http://schemas.microsoft.com/office/powerpoint/2010/main" val="618132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AF8D5-B48C-B94D-703F-39324FE491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162B556-98A9-A484-BE4A-C1DBD240E8C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13288D9-A994-8099-44A3-30226CBECC3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8D00B4E-5934-9759-E0E1-9F71F25BA4BA}"/>
              </a:ext>
            </a:extLst>
          </p:cNvPr>
          <p:cNvSpPr>
            <a:spLocks noGrp="1"/>
          </p:cNvSpPr>
          <p:nvPr>
            <p:ph type="dt" sz="half" idx="10"/>
          </p:nvPr>
        </p:nvSpPr>
        <p:spPr/>
        <p:txBody>
          <a:bodyPr/>
          <a:lstStyle/>
          <a:p>
            <a:fld id="{E3185FB9-D3E9-4487-98DF-F48E6EDC9452}" type="datetimeFigureOut">
              <a:rPr lang="en-US" smtClean="0"/>
              <a:t>5/12/2022</a:t>
            </a:fld>
            <a:endParaRPr lang="en-US"/>
          </a:p>
        </p:txBody>
      </p:sp>
      <p:sp>
        <p:nvSpPr>
          <p:cNvPr id="6" name="Footer Placeholder 5">
            <a:extLst>
              <a:ext uri="{FF2B5EF4-FFF2-40B4-BE49-F238E27FC236}">
                <a16:creationId xmlns:a16="http://schemas.microsoft.com/office/drawing/2014/main" id="{F03BFC42-7E1F-D303-353C-82D085CF9A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951E3E-BFBC-F499-9966-641E1C388717}"/>
              </a:ext>
            </a:extLst>
          </p:cNvPr>
          <p:cNvSpPr>
            <a:spLocks noGrp="1"/>
          </p:cNvSpPr>
          <p:nvPr>
            <p:ph type="sldNum" sz="quarter" idx="12"/>
          </p:nvPr>
        </p:nvSpPr>
        <p:spPr/>
        <p:txBody>
          <a:bodyPr/>
          <a:lstStyle/>
          <a:p>
            <a:fld id="{CAEBC7F0-F2CE-434E-9BB6-F0569AB94DEB}" type="slidenum">
              <a:rPr lang="en-US" smtClean="0"/>
              <a:t>‹#›</a:t>
            </a:fld>
            <a:endParaRPr lang="en-US"/>
          </a:p>
        </p:txBody>
      </p:sp>
    </p:spTree>
    <p:extLst>
      <p:ext uri="{BB962C8B-B14F-4D97-AF65-F5344CB8AC3E}">
        <p14:creationId xmlns:p14="http://schemas.microsoft.com/office/powerpoint/2010/main" val="937000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921EA-E97D-FB99-0566-665CC4FE2B4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59E30F4-922C-AFF0-F498-A55B118A25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7EE486-25A0-9A30-E895-CFD608E3B48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708AB9E-7C59-662E-6057-873007D072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5E42AA0-E979-4B31-EE7D-6CE0532DF4C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A356BE-DA43-FF44-4B9C-B695ED83E841}"/>
              </a:ext>
            </a:extLst>
          </p:cNvPr>
          <p:cNvSpPr>
            <a:spLocks noGrp="1"/>
          </p:cNvSpPr>
          <p:nvPr>
            <p:ph type="dt" sz="half" idx="10"/>
          </p:nvPr>
        </p:nvSpPr>
        <p:spPr/>
        <p:txBody>
          <a:bodyPr/>
          <a:lstStyle/>
          <a:p>
            <a:fld id="{E3185FB9-D3E9-4487-98DF-F48E6EDC9452}" type="datetimeFigureOut">
              <a:rPr lang="en-US" smtClean="0"/>
              <a:t>5/12/2022</a:t>
            </a:fld>
            <a:endParaRPr lang="en-US"/>
          </a:p>
        </p:txBody>
      </p:sp>
      <p:sp>
        <p:nvSpPr>
          <p:cNvPr id="8" name="Footer Placeholder 7">
            <a:extLst>
              <a:ext uri="{FF2B5EF4-FFF2-40B4-BE49-F238E27FC236}">
                <a16:creationId xmlns:a16="http://schemas.microsoft.com/office/drawing/2014/main" id="{6CB4DF32-D6F3-100B-ECB1-014C5079F3E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A1AE084-F307-3CBF-F7E2-5C4C5C4BEE7E}"/>
              </a:ext>
            </a:extLst>
          </p:cNvPr>
          <p:cNvSpPr>
            <a:spLocks noGrp="1"/>
          </p:cNvSpPr>
          <p:nvPr>
            <p:ph type="sldNum" sz="quarter" idx="12"/>
          </p:nvPr>
        </p:nvSpPr>
        <p:spPr/>
        <p:txBody>
          <a:bodyPr/>
          <a:lstStyle/>
          <a:p>
            <a:fld id="{CAEBC7F0-F2CE-434E-9BB6-F0569AB94DEB}" type="slidenum">
              <a:rPr lang="en-US" smtClean="0"/>
              <a:t>‹#›</a:t>
            </a:fld>
            <a:endParaRPr lang="en-US"/>
          </a:p>
        </p:txBody>
      </p:sp>
    </p:spTree>
    <p:extLst>
      <p:ext uri="{BB962C8B-B14F-4D97-AF65-F5344CB8AC3E}">
        <p14:creationId xmlns:p14="http://schemas.microsoft.com/office/powerpoint/2010/main" val="2239675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6BF52-ACF4-685B-630D-92527AEECC5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4D93CC5-E495-4266-5163-21A380BEF1AB}"/>
              </a:ext>
            </a:extLst>
          </p:cNvPr>
          <p:cNvSpPr>
            <a:spLocks noGrp="1"/>
          </p:cNvSpPr>
          <p:nvPr>
            <p:ph type="dt" sz="half" idx="10"/>
          </p:nvPr>
        </p:nvSpPr>
        <p:spPr/>
        <p:txBody>
          <a:bodyPr/>
          <a:lstStyle/>
          <a:p>
            <a:fld id="{E3185FB9-D3E9-4487-98DF-F48E6EDC9452}" type="datetimeFigureOut">
              <a:rPr lang="en-US" smtClean="0"/>
              <a:t>5/12/2022</a:t>
            </a:fld>
            <a:endParaRPr lang="en-US"/>
          </a:p>
        </p:txBody>
      </p:sp>
      <p:sp>
        <p:nvSpPr>
          <p:cNvPr id="4" name="Footer Placeholder 3">
            <a:extLst>
              <a:ext uri="{FF2B5EF4-FFF2-40B4-BE49-F238E27FC236}">
                <a16:creationId xmlns:a16="http://schemas.microsoft.com/office/drawing/2014/main" id="{43927DFA-42E7-0AD2-FCC4-C57A271DC0D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69BD557-39EE-53C8-D571-27258EC083F9}"/>
              </a:ext>
            </a:extLst>
          </p:cNvPr>
          <p:cNvSpPr>
            <a:spLocks noGrp="1"/>
          </p:cNvSpPr>
          <p:nvPr>
            <p:ph type="sldNum" sz="quarter" idx="12"/>
          </p:nvPr>
        </p:nvSpPr>
        <p:spPr/>
        <p:txBody>
          <a:bodyPr/>
          <a:lstStyle/>
          <a:p>
            <a:fld id="{CAEBC7F0-F2CE-434E-9BB6-F0569AB94DEB}" type="slidenum">
              <a:rPr lang="en-US" smtClean="0"/>
              <a:t>‹#›</a:t>
            </a:fld>
            <a:endParaRPr lang="en-US"/>
          </a:p>
        </p:txBody>
      </p:sp>
    </p:spTree>
    <p:extLst>
      <p:ext uri="{BB962C8B-B14F-4D97-AF65-F5344CB8AC3E}">
        <p14:creationId xmlns:p14="http://schemas.microsoft.com/office/powerpoint/2010/main" val="1291330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1D7FBB1-FAC3-0C8A-FDCD-DF1BADDAD188}"/>
              </a:ext>
            </a:extLst>
          </p:cNvPr>
          <p:cNvSpPr>
            <a:spLocks noGrp="1"/>
          </p:cNvSpPr>
          <p:nvPr>
            <p:ph type="dt" sz="half" idx="10"/>
          </p:nvPr>
        </p:nvSpPr>
        <p:spPr/>
        <p:txBody>
          <a:bodyPr/>
          <a:lstStyle/>
          <a:p>
            <a:fld id="{E3185FB9-D3E9-4487-98DF-F48E6EDC9452}" type="datetimeFigureOut">
              <a:rPr lang="en-US" smtClean="0"/>
              <a:t>5/12/2022</a:t>
            </a:fld>
            <a:endParaRPr lang="en-US"/>
          </a:p>
        </p:txBody>
      </p:sp>
      <p:sp>
        <p:nvSpPr>
          <p:cNvPr id="3" name="Footer Placeholder 2">
            <a:extLst>
              <a:ext uri="{FF2B5EF4-FFF2-40B4-BE49-F238E27FC236}">
                <a16:creationId xmlns:a16="http://schemas.microsoft.com/office/drawing/2014/main" id="{642BC697-FF51-071C-1003-0354CB000F7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28014C-163E-BD0D-9DE3-78B10B4BFD4C}"/>
              </a:ext>
            </a:extLst>
          </p:cNvPr>
          <p:cNvSpPr>
            <a:spLocks noGrp="1"/>
          </p:cNvSpPr>
          <p:nvPr>
            <p:ph type="sldNum" sz="quarter" idx="12"/>
          </p:nvPr>
        </p:nvSpPr>
        <p:spPr/>
        <p:txBody>
          <a:bodyPr/>
          <a:lstStyle/>
          <a:p>
            <a:fld id="{CAEBC7F0-F2CE-434E-9BB6-F0569AB94DEB}" type="slidenum">
              <a:rPr lang="en-US" smtClean="0"/>
              <a:t>‹#›</a:t>
            </a:fld>
            <a:endParaRPr lang="en-US"/>
          </a:p>
        </p:txBody>
      </p:sp>
    </p:spTree>
    <p:extLst>
      <p:ext uri="{BB962C8B-B14F-4D97-AF65-F5344CB8AC3E}">
        <p14:creationId xmlns:p14="http://schemas.microsoft.com/office/powerpoint/2010/main" val="38482619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F7588-71F1-5257-2A05-8398A2B7F5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BC7A325-DDA2-86EE-50F4-A26BF8D4C7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6E98A6-244F-3CFE-559B-E52EF95310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B23CE4-400E-6360-DC2C-ADDD14DF1659}"/>
              </a:ext>
            </a:extLst>
          </p:cNvPr>
          <p:cNvSpPr>
            <a:spLocks noGrp="1"/>
          </p:cNvSpPr>
          <p:nvPr>
            <p:ph type="dt" sz="half" idx="10"/>
          </p:nvPr>
        </p:nvSpPr>
        <p:spPr/>
        <p:txBody>
          <a:bodyPr/>
          <a:lstStyle/>
          <a:p>
            <a:fld id="{E3185FB9-D3E9-4487-98DF-F48E6EDC9452}" type="datetimeFigureOut">
              <a:rPr lang="en-US" smtClean="0"/>
              <a:t>5/12/2022</a:t>
            </a:fld>
            <a:endParaRPr lang="en-US"/>
          </a:p>
        </p:txBody>
      </p:sp>
      <p:sp>
        <p:nvSpPr>
          <p:cNvPr id="6" name="Footer Placeholder 5">
            <a:extLst>
              <a:ext uri="{FF2B5EF4-FFF2-40B4-BE49-F238E27FC236}">
                <a16:creationId xmlns:a16="http://schemas.microsoft.com/office/drawing/2014/main" id="{83358A91-615F-73DA-E2F2-BBDD0ABAC6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AD3DC9-5EEF-5296-2BAB-6D2C51A22F3E}"/>
              </a:ext>
            </a:extLst>
          </p:cNvPr>
          <p:cNvSpPr>
            <a:spLocks noGrp="1"/>
          </p:cNvSpPr>
          <p:nvPr>
            <p:ph type="sldNum" sz="quarter" idx="12"/>
          </p:nvPr>
        </p:nvSpPr>
        <p:spPr/>
        <p:txBody>
          <a:bodyPr/>
          <a:lstStyle/>
          <a:p>
            <a:fld id="{CAEBC7F0-F2CE-434E-9BB6-F0569AB94DEB}" type="slidenum">
              <a:rPr lang="en-US" smtClean="0"/>
              <a:t>‹#›</a:t>
            </a:fld>
            <a:endParaRPr lang="en-US"/>
          </a:p>
        </p:txBody>
      </p:sp>
    </p:spTree>
    <p:extLst>
      <p:ext uri="{BB962C8B-B14F-4D97-AF65-F5344CB8AC3E}">
        <p14:creationId xmlns:p14="http://schemas.microsoft.com/office/powerpoint/2010/main" val="4082323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D381E-2429-77C4-2A3F-506F1BFD03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DAB4A89-C10B-B5F1-441D-14AB8AD006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133BF4C-C6EC-711D-70B1-B99AB7DA6F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35D997-85A9-8A33-DD2C-3BDA7C360F50}"/>
              </a:ext>
            </a:extLst>
          </p:cNvPr>
          <p:cNvSpPr>
            <a:spLocks noGrp="1"/>
          </p:cNvSpPr>
          <p:nvPr>
            <p:ph type="dt" sz="half" idx="10"/>
          </p:nvPr>
        </p:nvSpPr>
        <p:spPr/>
        <p:txBody>
          <a:bodyPr/>
          <a:lstStyle/>
          <a:p>
            <a:fld id="{E3185FB9-D3E9-4487-98DF-F48E6EDC9452}" type="datetimeFigureOut">
              <a:rPr lang="en-US" smtClean="0"/>
              <a:t>5/12/2022</a:t>
            </a:fld>
            <a:endParaRPr lang="en-US"/>
          </a:p>
        </p:txBody>
      </p:sp>
      <p:sp>
        <p:nvSpPr>
          <p:cNvPr id="6" name="Footer Placeholder 5">
            <a:extLst>
              <a:ext uri="{FF2B5EF4-FFF2-40B4-BE49-F238E27FC236}">
                <a16:creationId xmlns:a16="http://schemas.microsoft.com/office/drawing/2014/main" id="{C747C243-B620-FCC7-265B-A8AA352E51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410A6-DFA7-A5A6-EC27-68B44CD3E9A3}"/>
              </a:ext>
            </a:extLst>
          </p:cNvPr>
          <p:cNvSpPr>
            <a:spLocks noGrp="1"/>
          </p:cNvSpPr>
          <p:nvPr>
            <p:ph type="sldNum" sz="quarter" idx="12"/>
          </p:nvPr>
        </p:nvSpPr>
        <p:spPr/>
        <p:txBody>
          <a:bodyPr/>
          <a:lstStyle/>
          <a:p>
            <a:fld id="{CAEBC7F0-F2CE-434E-9BB6-F0569AB94DEB}" type="slidenum">
              <a:rPr lang="en-US" smtClean="0"/>
              <a:t>‹#›</a:t>
            </a:fld>
            <a:endParaRPr lang="en-US"/>
          </a:p>
        </p:txBody>
      </p:sp>
    </p:spTree>
    <p:extLst>
      <p:ext uri="{BB962C8B-B14F-4D97-AF65-F5344CB8AC3E}">
        <p14:creationId xmlns:p14="http://schemas.microsoft.com/office/powerpoint/2010/main" val="592691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CEE80-5797-31A3-108C-E62A67F8F07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1C2A17B-0772-458B-471C-C3CC12901D7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C76AD3-4330-6E8C-35B5-397A49120B3D}"/>
              </a:ext>
            </a:extLst>
          </p:cNvPr>
          <p:cNvSpPr>
            <a:spLocks noGrp="1"/>
          </p:cNvSpPr>
          <p:nvPr>
            <p:ph type="dt" sz="half" idx="10"/>
          </p:nvPr>
        </p:nvSpPr>
        <p:spPr/>
        <p:txBody>
          <a:bodyPr/>
          <a:lstStyle/>
          <a:p>
            <a:fld id="{E3185FB9-D3E9-4487-98DF-F48E6EDC9452}" type="datetimeFigureOut">
              <a:rPr lang="en-US" smtClean="0"/>
              <a:t>5/12/2022</a:t>
            </a:fld>
            <a:endParaRPr lang="en-US"/>
          </a:p>
        </p:txBody>
      </p:sp>
      <p:sp>
        <p:nvSpPr>
          <p:cNvPr id="5" name="Footer Placeholder 4">
            <a:extLst>
              <a:ext uri="{FF2B5EF4-FFF2-40B4-BE49-F238E27FC236}">
                <a16:creationId xmlns:a16="http://schemas.microsoft.com/office/drawing/2014/main" id="{220B4DBA-BD0B-F5F3-37A7-E624B847BD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F8A13A-F3D6-CBFF-DE83-C7ACF1B4C434}"/>
              </a:ext>
            </a:extLst>
          </p:cNvPr>
          <p:cNvSpPr>
            <a:spLocks noGrp="1"/>
          </p:cNvSpPr>
          <p:nvPr>
            <p:ph type="sldNum" sz="quarter" idx="12"/>
          </p:nvPr>
        </p:nvSpPr>
        <p:spPr/>
        <p:txBody>
          <a:bodyPr/>
          <a:lstStyle/>
          <a:p>
            <a:fld id="{CAEBC7F0-F2CE-434E-9BB6-F0569AB94DEB}" type="slidenum">
              <a:rPr lang="en-US" smtClean="0"/>
              <a:t>‹#›</a:t>
            </a:fld>
            <a:endParaRPr lang="en-US"/>
          </a:p>
        </p:txBody>
      </p:sp>
    </p:spTree>
    <p:extLst>
      <p:ext uri="{BB962C8B-B14F-4D97-AF65-F5344CB8AC3E}">
        <p14:creationId xmlns:p14="http://schemas.microsoft.com/office/powerpoint/2010/main" val="3305452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0650E8-C056-95A1-36FE-6265ED07063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FCF3B5E-6694-B25C-A56D-9300C0372CC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640F9E-449D-5355-6C10-39B235200B89}"/>
              </a:ext>
            </a:extLst>
          </p:cNvPr>
          <p:cNvSpPr>
            <a:spLocks noGrp="1"/>
          </p:cNvSpPr>
          <p:nvPr>
            <p:ph type="dt" sz="half" idx="10"/>
          </p:nvPr>
        </p:nvSpPr>
        <p:spPr/>
        <p:txBody>
          <a:bodyPr/>
          <a:lstStyle/>
          <a:p>
            <a:fld id="{E3185FB9-D3E9-4487-98DF-F48E6EDC9452}" type="datetimeFigureOut">
              <a:rPr lang="en-US" smtClean="0"/>
              <a:t>5/12/2022</a:t>
            </a:fld>
            <a:endParaRPr lang="en-US"/>
          </a:p>
        </p:txBody>
      </p:sp>
      <p:sp>
        <p:nvSpPr>
          <p:cNvPr id="5" name="Footer Placeholder 4">
            <a:extLst>
              <a:ext uri="{FF2B5EF4-FFF2-40B4-BE49-F238E27FC236}">
                <a16:creationId xmlns:a16="http://schemas.microsoft.com/office/drawing/2014/main" id="{D80E4F7F-F26A-C1E1-0986-11D54499EF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82C2DF-7F71-7329-9C14-DED8D85ECE69}"/>
              </a:ext>
            </a:extLst>
          </p:cNvPr>
          <p:cNvSpPr>
            <a:spLocks noGrp="1"/>
          </p:cNvSpPr>
          <p:nvPr>
            <p:ph type="sldNum" sz="quarter" idx="12"/>
          </p:nvPr>
        </p:nvSpPr>
        <p:spPr/>
        <p:txBody>
          <a:bodyPr/>
          <a:lstStyle/>
          <a:p>
            <a:fld id="{CAEBC7F0-F2CE-434E-9BB6-F0569AB94DEB}" type="slidenum">
              <a:rPr lang="en-US" smtClean="0"/>
              <a:t>‹#›</a:t>
            </a:fld>
            <a:endParaRPr lang="en-US"/>
          </a:p>
        </p:txBody>
      </p:sp>
    </p:spTree>
    <p:extLst>
      <p:ext uri="{BB962C8B-B14F-4D97-AF65-F5344CB8AC3E}">
        <p14:creationId xmlns:p14="http://schemas.microsoft.com/office/powerpoint/2010/main" val="2450017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92CC46-9652-55B2-3E0E-CA2F6B3C1E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641463B-A8D5-8838-A6D5-57933EB52D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4E9B2B-4CB3-6939-684C-BEE8A7EF91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185FB9-D3E9-4487-98DF-F48E6EDC9452}" type="datetimeFigureOut">
              <a:rPr lang="en-US" smtClean="0"/>
              <a:t>5/12/2022</a:t>
            </a:fld>
            <a:endParaRPr lang="en-US"/>
          </a:p>
        </p:txBody>
      </p:sp>
      <p:sp>
        <p:nvSpPr>
          <p:cNvPr id="5" name="Footer Placeholder 4">
            <a:extLst>
              <a:ext uri="{FF2B5EF4-FFF2-40B4-BE49-F238E27FC236}">
                <a16:creationId xmlns:a16="http://schemas.microsoft.com/office/drawing/2014/main" id="{595BC387-6C12-4664-BF78-673BEA3FDE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820068D-5323-0BEB-DA56-7A13C12A3A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EBC7F0-F2CE-434E-9BB6-F0569AB94DEB}" type="slidenum">
              <a:rPr lang="en-US" smtClean="0"/>
              <a:t>‹#›</a:t>
            </a:fld>
            <a:endParaRPr lang="en-US"/>
          </a:p>
        </p:txBody>
      </p:sp>
    </p:spTree>
    <p:extLst>
      <p:ext uri="{BB962C8B-B14F-4D97-AF65-F5344CB8AC3E}">
        <p14:creationId xmlns:p14="http://schemas.microsoft.com/office/powerpoint/2010/main" val="30052165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ECE461: Theoretical CS</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a:bodyPr>
          <a:lstStyle/>
          <a:p>
            <a:r>
              <a:rPr lang="en-US" sz="6000" dirty="0"/>
              <a:t>Interactive Proof Systems</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6004B-7AF6-4126-8CC1-CA68CF9B7875}"/>
              </a:ext>
            </a:extLst>
          </p:cNvPr>
          <p:cNvSpPr>
            <a:spLocks noGrp="1"/>
          </p:cNvSpPr>
          <p:nvPr>
            <p:ph type="title"/>
          </p:nvPr>
        </p:nvSpPr>
        <p:spPr/>
        <p:txBody>
          <a:bodyPr/>
          <a:lstStyle/>
          <a:p>
            <a:r>
              <a:rPr lang="en-US" dirty="0"/>
              <a:t>Brief Recap</a:t>
            </a:r>
          </a:p>
        </p:txBody>
      </p:sp>
      <p:sp>
        <p:nvSpPr>
          <p:cNvPr id="3" name="Content Placeholder 2">
            <a:extLst>
              <a:ext uri="{FF2B5EF4-FFF2-40B4-BE49-F238E27FC236}">
                <a16:creationId xmlns:a16="http://schemas.microsoft.com/office/drawing/2014/main" id="{848F58DF-9F9A-4023-AAB5-E2A566D705BD}"/>
              </a:ext>
            </a:extLst>
          </p:cNvPr>
          <p:cNvSpPr>
            <a:spLocks noGrp="1"/>
          </p:cNvSpPr>
          <p:nvPr>
            <p:ph idx="1"/>
          </p:nvPr>
        </p:nvSpPr>
        <p:spPr/>
        <p:txBody>
          <a:bodyPr>
            <a:normAutofit fontScale="62500" lnSpcReduction="20000"/>
          </a:bodyPr>
          <a:lstStyle/>
          <a:p>
            <a:r>
              <a:rPr lang="en-US" dirty="0"/>
              <a:t>Earlier in the course, we discussed topics related to </a:t>
            </a:r>
            <a:r>
              <a:rPr lang="en-US" b="1" dirty="0"/>
              <a:t>computability theory</a:t>
            </a:r>
            <a:r>
              <a:rPr lang="en-US" dirty="0"/>
              <a:t>, which relates to the question of which </a:t>
            </a:r>
            <a:r>
              <a:rPr lang="en-US" b="1" dirty="0"/>
              <a:t>languages</a:t>
            </a:r>
            <a:r>
              <a:rPr lang="en-US" dirty="0"/>
              <a:t> (or, alternatively, </a:t>
            </a:r>
            <a:r>
              <a:rPr lang="en-US" i="1" dirty="0"/>
              <a:t>decision problems</a:t>
            </a:r>
            <a:r>
              <a:rPr lang="en-US" dirty="0"/>
              <a:t>) are decidable</a:t>
            </a:r>
            <a:endParaRPr lang="en-US" b="1" dirty="0"/>
          </a:p>
          <a:p>
            <a:r>
              <a:rPr lang="en-US" dirty="0"/>
              <a:t>Our primary models of computation have been </a:t>
            </a:r>
            <a:r>
              <a:rPr lang="en-US" b="1" dirty="0"/>
              <a:t>deterministic Turing machines</a:t>
            </a:r>
            <a:r>
              <a:rPr lang="en-US" dirty="0"/>
              <a:t> (DTMs) and </a:t>
            </a:r>
            <a:r>
              <a:rPr lang="en-US" b="1" dirty="0"/>
              <a:t>nondeterministic Turing machines</a:t>
            </a:r>
            <a:r>
              <a:rPr lang="en-US" dirty="0"/>
              <a:t> (NTMs)</a:t>
            </a:r>
          </a:p>
          <a:p>
            <a:r>
              <a:rPr lang="en-US" dirty="0"/>
              <a:t>If we accept </a:t>
            </a:r>
            <a:r>
              <a:rPr lang="en-US" b="1" dirty="0"/>
              <a:t>the Church-Turing thesis</a:t>
            </a:r>
            <a:r>
              <a:rPr lang="en-US" dirty="0"/>
              <a:t>, </a:t>
            </a:r>
            <a:r>
              <a:rPr lang="en-US" i="1" dirty="0"/>
              <a:t>all algorithms can be implemented by Turing machines</a:t>
            </a:r>
            <a:endParaRPr lang="en-US" dirty="0"/>
          </a:p>
          <a:p>
            <a:r>
              <a:rPr lang="en-US" dirty="0"/>
              <a:t>Then we started to cover </a:t>
            </a:r>
            <a:r>
              <a:rPr lang="en-US" b="1" dirty="0"/>
              <a:t>complexity theory</a:t>
            </a:r>
            <a:r>
              <a:rPr lang="en-US" dirty="0"/>
              <a:t>, which explores which languages can be decided </a:t>
            </a:r>
            <a:r>
              <a:rPr lang="en-US" i="1" dirty="0"/>
              <a:t>efficiently</a:t>
            </a:r>
          </a:p>
          <a:p>
            <a:r>
              <a:rPr lang="en-US" dirty="0"/>
              <a:t>We introduced time and space </a:t>
            </a:r>
            <a:r>
              <a:rPr lang="en-US" b="1" dirty="0"/>
              <a:t>complexity classes</a:t>
            </a:r>
            <a:r>
              <a:rPr lang="en-US" dirty="0"/>
              <a:t>; two important </a:t>
            </a:r>
            <a:r>
              <a:rPr lang="en-US" i="1" dirty="0"/>
              <a:t>time complexity classes</a:t>
            </a:r>
            <a:r>
              <a:rPr lang="en-US" dirty="0"/>
              <a:t> are </a:t>
            </a:r>
            <a:r>
              <a:rPr lang="en-US" b="1" dirty="0">
                <a:latin typeface="Cambria Math" panose="02040503050406030204" pitchFamily="18" charset="0"/>
                <a:ea typeface="Cambria Math" panose="02040503050406030204" pitchFamily="18" charset="0"/>
              </a:rPr>
              <a:t>P</a:t>
            </a:r>
            <a:r>
              <a:rPr lang="en-US" dirty="0"/>
              <a:t> and </a:t>
            </a:r>
            <a:r>
              <a:rPr lang="en-US" b="1" dirty="0">
                <a:latin typeface="Cambria Math" panose="02040503050406030204" pitchFamily="18" charset="0"/>
                <a:ea typeface="Cambria Math" panose="02040503050406030204" pitchFamily="18" charset="0"/>
              </a:rPr>
              <a:t>NP</a:t>
            </a:r>
            <a:r>
              <a:rPr lang="en-US" dirty="0"/>
              <a:t>, which are believed to be different, but the </a:t>
            </a:r>
            <a:r>
              <a:rPr lang="en-US" b="1" dirty="0">
                <a:latin typeface="Cambria Math" panose="02040503050406030204" pitchFamily="18" charset="0"/>
                <a:ea typeface="Cambria Math" panose="02040503050406030204" pitchFamily="18" charset="0"/>
              </a:rPr>
              <a:t>P</a:t>
            </a:r>
            <a:r>
              <a:rPr lang="en-US" b="1" dirty="0"/>
              <a:t> versus </a:t>
            </a:r>
            <a:r>
              <a:rPr lang="en-US" b="1" dirty="0">
                <a:latin typeface="Cambria Math" panose="02040503050406030204" pitchFamily="18" charset="0"/>
                <a:ea typeface="Cambria Math" panose="02040503050406030204" pitchFamily="18" charset="0"/>
              </a:rPr>
              <a:t>NP</a:t>
            </a:r>
            <a:r>
              <a:rPr lang="en-US" b="1" dirty="0"/>
              <a:t> question</a:t>
            </a:r>
            <a:r>
              <a:rPr lang="en-US" dirty="0"/>
              <a:t> has never been solved</a:t>
            </a:r>
          </a:p>
          <a:p>
            <a:r>
              <a:rPr lang="en-US" dirty="0"/>
              <a:t>We also learned that some languages are </a:t>
            </a:r>
            <a:r>
              <a:rPr lang="en-US" b="1" dirty="0"/>
              <a:t>intractable</a:t>
            </a:r>
            <a:r>
              <a:rPr lang="en-US" dirty="0"/>
              <a:t>; the </a:t>
            </a:r>
            <a:r>
              <a:rPr lang="en-US" b="1" dirty="0"/>
              <a:t>NP-complete</a:t>
            </a:r>
            <a:r>
              <a:rPr lang="en-US" dirty="0"/>
              <a:t> problems are probably intractable, but we don't know for sure</a:t>
            </a:r>
          </a:p>
          <a:p>
            <a:r>
              <a:rPr lang="en-US" dirty="0"/>
              <a:t>We also learned about space complexity classes, such as </a:t>
            </a:r>
            <a:r>
              <a:rPr lang="en-US" b="1" dirty="0">
                <a:latin typeface="Cambria Math" panose="02040503050406030204" pitchFamily="18" charset="0"/>
                <a:ea typeface="Cambria Math" panose="02040503050406030204" pitchFamily="18" charset="0"/>
              </a:rPr>
              <a:t>PSPACE</a:t>
            </a:r>
            <a:r>
              <a:rPr lang="en-US" dirty="0"/>
              <a:t>; one consequence of </a:t>
            </a:r>
            <a:r>
              <a:rPr lang="en-US" i="1" dirty="0"/>
              <a:t>Savitch's theorem</a:t>
            </a:r>
            <a:r>
              <a:rPr lang="en-US" dirty="0"/>
              <a:t> is that </a:t>
            </a:r>
            <a:r>
              <a:rPr lang="en-US" dirty="0">
                <a:latin typeface="Cambria Math" panose="02040503050406030204" pitchFamily="18" charset="0"/>
                <a:ea typeface="Cambria Math" panose="02040503050406030204" pitchFamily="18" charset="0"/>
              </a:rPr>
              <a:t>PSPACE = NPSPACE</a:t>
            </a:r>
          </a:p>
          <a:p>
            <a:r>
              <a:rPr lang="en-US" dirty="0"/>
              <a:t>In our last topic, we added </a:t>
            </a:r>
            <a:r>
              <a:rPr lang="en-US" b="1" dirty="0"/>
              <a:t>randomization</a:t>
            </a:r>
            <a:r>
              <a:rPr lang="en-US" dirty="0"/>
              <a:t> to our TM model; TMs that rely on randomness are known as </a:t>
            </a:r>
            <a:r>
              <a:rPr lang="en-US" i="1" dirty="0"/>
              <a:t>probabilistic Turing machines</a:t>
            </a:r>
            <a:r>
              <a:rPr lang="en-US" dirty="0"/>
              <a:t>, and they implement </a:t>
            </a:r>
            <a:r>
              <a:rPr lang="en-US" i="1" dirty="0"/>
              <a:t>probabilistic algorithms</a:t>
            </a:r>
            <a:endParaRPr lang="en-US" b="1" i="1" dirty="0"/>
          </a:p>
          <a:p>
            <a:r>
              <a:rPr lang="en-US" dirty="0"/>
              <a:t>We defined the complexity class </a:t>
            </a:r>
            <a:r>
              <a:rPr lang="en-US" b="1" dirty="0">
                <a:latin typeface="Cambria Math" panose="02040503050406030204" pitchFamily="18" charset="0"/>
                <a:ea typeface="Cambria Math" panose="02040503050406030204" pitchFamily="18" charset="0"/>
              </a:rPr>
              <a:t>BPP</a:t>
            </a:r>
            <a:r>
              <a:rPr lang="en-US" dirty="0"/>
              <a:t>, which includes languages that can be decided in polynomial time with a small </a:t>
            </a:r>
            <a:r>
              <a:rPr lang="en-US" b="1" dirty="0"/>
              <a:t>error probability</a:t>
            </a:r>
            <a:r>
              <a:rPr lang="en-US" dirty="0"/>
              <a:t> in both directions; it is unclear if </a:t>
            </a:r>
            <a:r>
              <a:rPr lang="en-US" dirty="0">
                <a:latin typeface="Cambria Math" panose="02040503050406030204" pitchFamily="18" charset="0"/>
                <a:ea typeface="Cambria Math" panose="02040503050406030204" pitchFamily="18" charset="0"/>
              </a:rPr>
              <a:t>BPP</a:t>
            </a:r>
            <a:r>
              <a:rPr lang="en-US" dirty="0"/>
              <a:t> includes any languages that are not in </a:t>
            </a:r>
            <a:r>
              <a:rPr lang="en-US" dirty="0">
                <a:latin typeface="Cambria Math" panose="02040503050406030204" pitchFamily="18" charset="0"/>
                <a:ea typeface="Cambria Math" panose="02040503050406030204" pitchFamily="18" charset="0"/>
              </a:rPr>
              <a:t>P</a:t>
            </a:r>
          </a:p>
        </p:txBody>
      </p:sp>
    </p:spTree>
    <p:extLst>
      <p:ext uri="{BB962C8B-B14F-4D97-AF65-F5344CB8AC3E}">
        <p14:creationId xmlns:p14="http://schemas.microsoft.com/office/powerpoint/2010/main" val="550750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EAD28-FE96-94C1-A18A-E3ACD94C5DDA}"/>
              </a:ext>
            </a:extLst>
          </p:cNvPr>
          <p:cNvSpPr>
            <a:spLocks noGrp="1"/>
          </p:cNvSpPr>
          <p:nvPr>
            <p:ph type="title"/>
          </p:nvPr>
        </p:nvSpPr>
        <p:spPr/>
        <p:txBody>
          <a:bodyPr/>
          <a:lstStyle/>
          <a:p>
            <a:r>
              <a:rPr lang="en-US" dirty="0"/>
              <a:t>NP, Verifiers, and Certificates (revisited)</a:t>
            </a:r>
          </a:p>
        </p:txBody>
      </p:sp>
      <p:sp>
        <p:nvSpPr>
          <p:cNvPr id="3" name="Content Placeholder 2">
            <a:extLst>
              <a:ext uri="{FF2B5EF4-FFF2-40B4-BE49-F238E27FC236}">
                <a16:creationId xmlns:a16="http://schemas.microsoft.com/office/drawing/2014/main" id="{06A56671-5F41-16C8-01C0-A17A690F2689}"/>
              </a:ext>
            </a:extLst>
          </p:cNvPr>
          <p:cNvSpPr>
            <a:spLocks noGrp="1"/>
          </p:cNvSpPr>
          <p:nvPr>
            <p:ph idx="1"/>
          </p:nvPr>
        </p:nvSpPr>
        <p:spPr/>
        <p:txBody>
          <a:bodyPr>
            <a:normAutofit fontScale="85000" lnSpcReduction="20000"/>
          </a:bodyPr>
          <a:lstStyle/>
          <a:p>
            <a:r>
              <a:rPr lang="en-US" dirty="0"/>
              <a:t>Recall that the complexity class NP had two formulations</a:t>
            </a:r>
          </a:p>
          <a:p>
            <a:pPr lvl="1"/>
            <a:r>
              <a:rPr lang="en-US" dirty="0"/>
              <a:t>One formulation of </a:t>
            </a:r>
            <a:r>
              <a:rPr lang="en-US" dirty="0">
                <a:latin typeface="Cambria Math" panose="02040503050406030204" pitchFamily="18" charset="0"/>
                <a:ea typeface="Cambria Math" panose="02040503050406030204" pitchFamily="18" charset="0"/>
              </a:rPr>
              <a:t>NP</a:t>
            </a:r>
            <a:r>
              <a:rPr lang="en-US" dirty="0"/>
              <a:t> is based on Definition 7.19 of the textbook, which states: "</a:t>
            </a:r>
            <a:r>
              <a:rPr lang="en-US" dirty="0">
                <a:latin typeface="Cambria Math" panose="02040503050406030204" pitchFamily="18" charset="0"/>
                <a:ea typeface="Cambria Math" panose="02040503050406030204" pitchFamily="18" charset="0"/>
              </a:rPr>
              <a:t>NP</a:t>
            </a:r>
            <a:r>
              <a:rPr lang="en-US" dirty="0"/>
              <a:t> is the class of languages that have polynomial time </a:t>
            </a:r>
            <a:r>
              <a:rPr lang="en-US" b="1" dirty="0"/>
              <a:t>verifiers</a:t>
            </a:r>
            <a:r>
              <a:rPr lang="en-US" dirty="0"/>
              <a:t>."</a:t>
            </a:r>
          </a:p>
          <a:p>
            <a:pPr lvl="1"/>
            <a:r>
              <a:rPr lang="en-US" dirty="0"/>
              <a:t>A second formulation is stated by Theorem 7.20: "A language is in </a:t>
            </a:r>
            <a:r>
              <a:rPr lang="en-US" dirty="0">
                <a:latin typeface="Cambria Math" panose="02040503050406030204" pitchFamily="18" charset="0"/>
                <a:ea typeface="Cambria Math" panose="02040503050406030204" pitchFamily="18" charset="0"/>
              </a:rPr>
              <a:t>NP</a:t>
            </a:r>
            <a:r>
              <a:rPr lang="en-US" dirty="0"/>
              <a:t> iff it is decided by some nondeterministic polynomial time Turing machine."</a:t>
            </a:r>
          </a:p>
          <a:p>
            <a:r>
              <a:rPr lang="en-US" dirty="0"/>
              <a:t>The first formulation is the one that is more relevant to our current topic</a:t>
            </a:r>
          </a:p>
          <a:p>
            <a:r>
              <a:rPr lang="en-US" dirty="0"/>
              <a:t>Definition 7.18 states (I am keeping the textbook's exact wording, but changing the formatting a bit):</a:t>
            </a:r>
          </a:p>
          <a:p>
            <a:pPr marL="457200" lvl="1" indent="0">
              <a:buNone/>
            </a:pPr>
            <a:r>
              <a:rPr lang="en-US" dirty="0"/>
              <a:t>A </a:t>
            </a:r>
            <a:r>
              <a:rPr lang="en-US" b="1" dirty="0"/>
              <a:t>verifier</a:t>
            </a:r>
            <a:r>
              <a:rPr lang="en-US" dirty="0"/>
              <a:t> for a language </a:t>
            </a:r>
            <a:r>
              <a:rPr lang="en-US" dirty="0">
                <a:latin typeface="Cambria Math" panose="02040503050406030204" pitchFamily="18" charset="0"/>
                <a:ea typeface="Cambria Math" panose="02040503050406030204" pitchFamily="18" charset="0"/>
              </a:rPr>
              <a:t>A</a:t>
            </a:r>
            <a:r>
              <a:rPr lang="en-US" dirty="0"/>
              <a:t> is an algorithm </a:t>
            </a:r>
            <a:r>
              <a:rPr lang="en-US" dirty="0">
                <a:latin typeface="Cambria Math" panose="02040503050406030204" pitchFamily="18" charset="0"/>
                <a:ea typeface="Cambria Math" panose="02040503050406030204" pitchFamily="18" charset="0"/>
              </a:rPr>
              <a:t>V</a:t>
            </a:r>
            <a:r>
              <a:rPr lang="en-US" dirty="0"/>
              <a:t> , where </a:t>
            </a:r>
            <a:r>
              <a:rPr lang="en-US" dirty="0">
                <a:latin typeface="Cambria Math" panose="02040503050406030204" pitchFamily="18" charset="0"/>
                <a:ea typeface="Cambria Math" panose="02040503050406030204" pitchFamily="18" charset="0"/>
              </a:rPr>
              <a:t>A = {w| V</a:t>
            </a:r>
            <a:r>
              <a:rPr lang="en-US" dirty="0">
                <a:ea typeface="Cambria Math" panose="02040503050406030204" pitchFamily="18" charset="0"/>
              </a:rPr>
              <a:t> accepts </a:t>
            </a:r>
            <a:r>
              <a:rPr lang="en-US" dirty="0">
                <a:latin typeface="Cambria Math" panose="02040503050406030204" pitchFamily="18" charset="0"/>
                <a:ea typeface="Cambria Math" panose="02040503050406030204" pitchFamily="18" charset="0"/>
              </a:rPr>
              <a:t>⟨w, c⟩</a:t>
            </a:r>
            <a:r>
              <a:rPr lang="en-US" dirty="0">
                <a:ea typeface="Cambria Math" panose="02040503050406030204" pitchFamily="18" charset="0"/>
              </a:rPr>
              <a:t> for some string </a:t>
            </a:r>
            <a:r>
              <a:rPr lang="en-US" dirty="0">
                <a:latin typeface="Cambria Math" panose="02040503050406030204" pitchFamily="18" charset="0"/>
                <a:ea typeface="Cambria Math" panose="02040503050406030204" pitchFamily="18" charset="0"/>
              </a:rPr>
              <a:t>c}</a:t>
            </a:r>
            <a:r>
              <a:rPr lang="en-US" dirty="0"/>
              <a:t>. We measure the time of a verifier only in terms of the length of </a:t>
            </a:r>
            <a:r>
              <a:rPr lang="en-US" dirty="0">
                <a:latin typeface="Cambria Math" panose="02040503050406030204" pitchFamily="18" charset="0"/>
                <a:ea typeface="Cambria Math" panose="02040503050406030204" pitchFamily="18" charset="0"/>
              </a:rPr>
              <a:t>w</a:t>
            </a:r>
            <a:r>
              <a:rPr lang="en-US" dirty="0"/>
              <a:t>, so a </a:t>
            </a:r>
            <a:r>
              <a:rPr lang="en-US" i="1" dirty="0"/>
              <a:t>polynomial time verifier</a:t>
            </a:r>
            <a:r>
              <a:rPr lang="en-US" dirty="0"/>
              <a:t> runs in polynomial time in the length of </a:t>
            </a:r>
            <a:r>
              <a:rPr lang="en-US" dirty="0">
                <a:latin typeface="Cambria Math" panose="02040503050406030204" pitchFamily="18" charset="0"/>
                <a:ea typeface="Cambria Math" panose="02040503050406030204" pitchFamily="18" charset="0"/>
              </a:rPr>
              <a:t>w</a:t>
            </a:r>
            <a:r>
              <a:rPr lang="en-US" dirty="0"/>
              <a:t>. </a:t>
            </a:r>
            <a:r>
              <a:rPr lang="en-US" dirty="0">
                <a:ea typeface="Cambria Math" panose="02040503050406030204" pitchFamily="18" charset="0"/>
              </a:rPr>
              <a:t>A</a:t>
            </a:r>
            <a:r>
              <a:rPr lang="en-US" dirty="0"/>
              <a:t> language </a:t>
            </a:r>
            <a:r>
              <a:rPr lang="en-US" dirty="0">
                <a:latin typeface="Cambria Math" panose="02040503050406030204" pitchFamily="18" charset="0"/>
                <a:ea typeface="Cambria Math" panose="02040503050406030204" pitchFamily="18" charset="0"/>
              </a:rPr>
              <a:t>A</a:t>
            </a:r>
            <a:r>
              <a:rPr lang="en-US" dirty="0"/>
              <a:t> is </a:t>
            </a:r>
            <a:r>
              <a:rPr lang="en-US" i="1" dirty="0"/>
              <a:t>polynomially verifiable</a:t>
            </a:r>
            <a:r>
              <a:rPr lang="en-US" dirty="0"/>
              <a:t> if it has a polynomial time verifier.</a:t>
            </a:r>
          </a:p>
          <a:p>
            <a:r>
              <a:rPr lang="en-US" dirty="0"/>
              <a:t>The book refers to </a:t>
            </a:r>
            <a:r>
              <a:rPr lang="en-US" dirty="0">
                <a:latin typeface="Cambria Math" panose="02040503050406030204" pitchFamily="18" charset="0"/>
                <a:ea typeface="Cambria Math" panose="02040503050406030204" pitchFamily="18" charset="0"/>
              </a:rPr>
              <a:t>c</a:t>
            </a:r>
            <a:r>
              <a:rPr lang="en-US" dirty="0"/>
              <a:t> as "additional information" used by the verifier to verify that the string, </a:t>
            </a:r>
            <a:r>
              <a:rPr lang="en-US" dirty="0">
                <a:latin typeface="Cambria Math" panose="02040503050406030204" pitchFamily="18" charset="0"/>
                <a:ea typeface="Cambria Math" panose="02040503050406030204" pitchFamily="18" charset="0"/>
              </a:rPr>
              <a:t>w</a:t>
            </a:r>
            <a:r>
              <a:rPr lang="en-US" dirty="0"/>
              <a:t>, is a member of the language, </a:t>
            </a:r>
            <a:r>
              <a:rPr lang="en-US" dirty="0">
                <a:latin typeface="Cambria Math" panose="02040503050406030204" pitchFamily="18" charset="0"/>
                <a:ea typeface="Cambria Math" panose="02040503050406030204" pitchFamily="18" charset="0"/>
              </a:rPr>
              <a:t>A</a:t>
            </a:r>
          </a:p>
          <a:p>
            <a:r>
              <a:rPr lang="en-US" dirty="0"/>
              <a:t>Book: "This information is called a </a:t>
            </a:r>
            <a:r>
              <a:rPr lang="en-US" b="1" dirty="0"/>
              <a:t>certificate</a:t>
            </a:r>
            <a:r>
              <a:rPr lang="en-US" dirty="0"/>
              <a:t>, or </a:t>
            </a:r>
            <a:r>
              <a:rPr lang="en-US" b="1" dirty="0"/>
              <a:t>proof</a:t>
            </a:r>
            <a:r>
              <a:rPr lang="en-US" dirty="0"/>
              <a:t>, of membership in </a:t>
            </a:r>
            <a:r>
              <a:rPr lang="en-US" dirty="0">
                <a:latin typeface="Cambria Math" panose="02040503050406030204" pitchFamily="18" charset="0"/>
                <a:ea typeface="Cambria Math" panose="02040503050406030204" pitchFamily="18" charset="0"/>
              </a:rPr>
              <a:t>A</a:t>
            </a:r>
            <a:r>
              <a:rPr lang="en-US" dirty="0"/>
              <a:t>."</a:t>
            </a:r>
          </a:p>
        </p:txBody>
      </p:sp>
    </p:spTree>
    <p:extLst>
      <p:ext uri="{BB962C8B-B14F-4D97-AF65-F5344CB8AC3E}">
        <p14:creationId xmlns:p14="http://schemas.microsoft.com/office/powerpoint/2010/main" val="724360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0F825-E3C5-51FE-34AD-F7A334B9A55E}"/>
              </a:ext>
            </a:extLst>
          </p:cNvPr>
          <p:cNvSpPr>
            <a:spLocks noGrp="1"/>
          </p:cNvSpPr>
          <p:nvPr>
            <p:ph type="title"/>
          </p:nvPr>
        </p:nvSpPr>
        <p:spPr/>
        <p:txBody>
          <a:bodyPr/>
          <a:lstStyle/>
          <a:p>
            <a:r>
              <a:rPr lang="en-US" dirty="0"/>
              <a:t>Interactive Proof Systems</a:t>
            </a:r>
          </a:p>
        </p:txBody>
      </p:sp>
      <p:sp>
        <p:nvSpPr>
          <p:cNvPr id="3" name="Content Placeholder 2">
            <a:extLst>
              <a:ext uri="{FF2B5EF4-FFF2-40B4-BE49-F238E27FC236}">
                <a16:creationId xmlns:a16="http://schemas.microsoft.com/office/drawing/2014/main" id="{B0AFE2C8-5DB5-05C2-1607-5F88049F4D72}"/>
              </a:ext>
            </a:extLst>
          </p:cNvPr>
          <p:cNvSpPr>
            <a:spLocks noGrp="1"/>
          </p:cNvSpPr>
          <p:nvPr>
            <p:ph idx="1"/>
          </p:nvPr>
        </p:nvSpPr>
        <p:spPr/>
        <p:txBody>
          <a:bodyPr>
            <a:normAutofit fontScale="70000" lnSpcReduction="20000"/>
          </a:bodyPr>
          <a:lstStyle/>
          <a:p>
            <a:r>
              <a:rPr lang="en-US" dirty="0"/>
              <a:t>This topic is based on Section 10.4 of the textbook</a:t>
            </a:r>
          </a:p>
          <a:p>
            <a:r>
              <a:rPr lang="en-US" dirty="0"/>
              <a:t>The textbook says that </a:t>
            </a:r>
            <a:r>
              <a:rPr lang="en-US" i="1" dirty="0"/>
              <a:t>probabilistic Turing </a:t>
            </a:r>
            <a:r>
              <a:rPr lang="en-US" dirty="0"/>
              <a:t>machines (covered during our previous topic), which implement </a:t>
            </a:r>
            <a:r>
              <a:rPr lang="en-US" i="1" dirty="0"/>
              <a:t>probabilistic algorithms</a:t>
            </a:r>
            <a:r>
              <a:rPr lang="en-US" dirty="0"/>
              <a:t>, provide "a probabilistic analog to </a:t>
            </a:r>
            <a:r>
              <a:rPr lang="en-US" dirty="0">
                <a:latin typeface="Cambria Math" panose="02040503050406030204" pitchFamily="18" charset="0"/>
                <a:ea typeface="Cambria Math" panose="02040503050406030204" pitchFamily="18" charset="0"/>
              </a:rPr>
              <a:t>P</a:t>
            </a:r>
            <a:r>
              <a:rPr lang="en-US" dirty="0"/>
              <a:t>"</a:t>
            </a:r>
          </a:p>
          <a:p>
            <a:r>
              <a:rPr lang="en-US" dirty="0"/>
              <a:t>They introduce </a:t>
            </a:r>
            <a:r>
              <a:rPr lang="en-US" b="1" dirty="0"/>
              <a:t>interactive proof systems</a:t>
            </a:r>
            <a:r>
              <a:rPr lang="en-US" dirty="0"/>
              <a:t> to "provide a way to define a probabilistic analog of </a:t>
            </a:r>
            <a:r>
              <a:rPr lang="en-US" dirty="0">
                <a:latin typeface="Cambria Math" panose="02040503050406030204" pitchFamily="18" charset="0"/>
                <a:ea typeface="Cambria Math" panose="02040503050406030204" pitchFamily="18" charset="0"/>
              </a:rPr>
              <a:t>NP</a:t>
            </a:r>
            <a:r>
              <a:rPr lang="en-US" dirty="0"/>
              <a:t>"</a:t>
            </a:r>
          </a:p>
          <a:p>
            <a:r>
              <a:rPr lang="en-US" dirty="0"/>
              <a:t>An interactive proof system can be casually defined as follows:</a:t>
            </a:r>
          </a:p>
          <a:p>
            <a:pPr lvl="1"/>
            <a:r>
              <a:rPr lang="en-US" dirty="0"/>
              <a:t>An interactive proof system includes a </a:t>
            </a:r>
            <a:r>
              <a:rPr lang="en-US" b="1" dirty="0"/>
              <a:t>Verifier</a:t>
            </a:r>
            <a:r>
              <a:rPr lang="en-US" dirty="0"/>
              <a:t> and a </a:t>
            </a:r>
            <a:r>
              <a:rPr lang="en-US" b="1" dirty="0"/>
              <a:t>Prover</a:t>
            </a:r>
            <a:r>
              <a:rPr lang="en-US" dirty="0"/>
              <a:t> (I am following the book's convention to capitalize these terms in this context)</a:t>
            </a:r>
          </a:p>
          <a:p>
            <a:pPr lvl="1"/>
            <a:r>
              <a:rPr lang="en-US" dirty="0"/>
              <a:t>The Verifier must implement a polynomially bounded algorithm, but it is allowed to rely on randomization, and it is allowed to accept or reject its input with a small </a:t>
            </a:r>
            <a:r>
              <a:rPr lang="en-US" i="1" dirty="0"/>
              <a:t>error probability</a:t>
            </a:r>
          </a:p>
          <a:p>
            <a:pPr lvl="1"/>
            <a:r>
              <a:rPr lang="en-US" dirty="0"/>
              <a:t>The Prover has no computational bound</a:t>
            </a:r>
          </a:p>
          <a:p>
            <a:pPr lvl="1"/>
            <a:r>
              <a:rPr lang="en-US" dirty="0"/>
              <a:t>The Verifier and the Prover are allowed to interact, using a convention we will explain more formally soon</a:t>
            </a:r>
          </a:p>
          <a:p>
            <a:pPr lvl="1"/>
            <a:r>
              <a:rPr lang="en-US" dirty="0"/>
              <a:t>The job of the Prover is to </a:t>
            </a:r>
            <a:r>
              <a:rPr lang="en-US" i="1" dirty="0"/>
              <a:t>convince</a:t>
            </a:r>
            <a:r>
              <a:rPr lang="en-US" dirty="0"/>
              <a:t> the Verifier to accept its input (i.e., it tries to convince the Verifier that its input, </a:t>
            </a:r>
            <a:r>
              <a:rPr lang="en-US" dirty="0">
                <a:latin typeface="Cambria Math" panose="02040503050406030204" pitchFamily="18" charset="0"/>
                <a:ea typeface="Cambria Math" panose="02040503050406030204" pitchFamily="18" charset="0"/>
              </a:rPr>
              <a:t>w</a:t>
            </a:r>
            <a:r>
              <a:rPr lang="en-US" dirty="0"/>
              <a:t>, is a member of the language it is attempting to verify)</a:t>
            </a:r>
          </a:p>
          <a:p>
            <a:pPr lvl="1"/>
            <a:r>
              <a:rPr lang="en-US" dirty="0"/>
              <a:t>The Verifier does not necessarily trust the Prover, which may not be an honest broker; that is, the Prover is trying to convince the Verifier to accept </a:t>
            </a:r>
            <a:r>
              <a:rPr lang="en-US" dirty="0">
                <a:latin typeface="Cambria Math" panose="02040503050406030204" pitchFamily="18" charset="0"/>
                <a:ea typeface="Cambria Math" panose="02040503050406030204" pitchFamily="18" charset="0"/>
              </a:rPr>
              <a:t>w</a:t>
            </a:r>
            <a:r>
              <a:rPr lang="en-US" dirty="0"/>
              <a:t> regardless of whether </a:t>
            </a:r>
            <a:r>
              <a:rPr lang="en-US" dirty="0">
                <a:latin typeface="Cambria Math" panose="02040503050406030204" pitchFamily="18" charset="0"/>
                <a:ea typeface="Cambria Math" panose="02040503050406030204" pitchFamily="18" charset="0"/>
              </a:rPr>
              <a:t>w</a:t>
            </a:r>
            <a:r>
              <a:rPr lang="en-US" dirty="0"/>
              <a:t> is truly a member of the language</a:t>
            </a:r>
          </a:p>
          <a:p>
            <a:r>
              <a:rPr lang="en-US" dirty="0"/>
              <a:t>Book: "The development of interactive proof systems has profoundly affected complexity theory and has led to important advances in the fields of cryptography and approximation algorithms."</a:t>
            </a:r>
          </a:p>
          <a:p>
            <a:endParaRPr lang="en-US" dirty="0"/>
          </a:p>
        </p:txBody>
      </p:sp>
    </p:spTree>
    <p:extLst>
      <p:ext uri="{BB962C8B-B14F-4D97-AF65-F5344CB8AC3E}">
        <p14:creationId xmlns:p14="http://schemas.microsoft.com/office/powerpoint/2010/main" val="1123697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FBA7C-1E84-B375-C5C2-45ECB5D103B2}"/>
              </a:ext>
            </a:extLst>
          </p:cNvPr>
          <p:cNvSpPr>
            <a:spLocks noGrp="1"/>
          </p:cNvSpPr>
          <p:nvPr>
            <p:ph type="title"/>
          </p:nvPr>
        </p:nvSpPr>
        <p:spPr/>
        <p:txBody>
          <a:bodyPr/>
          <a:lstStyle/>
          <a:p>
            <a:r>
              <a:rPr lang="en-US" dirty="0"/>
              <a:t>NONISO (part 1)</a:t>
            </a:r>
          </a:p>
        </p:txBody>
      </p:sp>
      <p:sp>
        <p:nvSpPr>
          <p:cNvPr id="3" name="Content Placeholder 2">
            <a:extLst>
              <a:ext uri="{FF2B5EF4-FFF2-40B4-BE49-F238E27FC236}">
                <a16:creationId xmlns:a16="http://schemas.microsoft.com/office/drawing/2014/main" id="{65BA461F-9175-1B6C-F66B-46D1A65D59C7}"/>
              </a:ext>
            </a:extLst>
          </p:cNvPr>
          <p:cNvSpPr>
            <a:spLocks noGrp="1"/>
          </p:cNvSpPr>
          <p:nvPr>
            <p:ph idx="1"/>
          </p:nvPr>
        </p:nvSpPr>
        <p:spPr/>
        <p:txBody>
          <a:bodyPr>
            <a:normAutofit fontScale="62500" lnSpcReduction="20000"/>
          </a:bodyPr>
          <a:lstStyle/>
          <a:p>
            <a:r>
              <a:rPr lang="en-US" dirty="0"/>
              <a:t>Before we formally define interactive proof systems, we will explain the concept via an example</a:t>
            </a:r>
          </a:p>
          <a:p>
            <a:r>
              <a:rPr lang="en-US" dirty="0"/>
              <a:t>Two graphs, </a:t>
            </a:r>
            <a:r>
              <a:rPr lang="en-US" dirty="0">
                <a:latin typeface="Cambria Math" panose="02040503050406030204" pitchFamily="18" charset="0"/>
                <a:ea typeface="Cambria Math" panose="02040503050406030204" pitchFamily="18" charset="0"/>
              </a:rPr>
              <a:t>G</a:t>
            </a:r>
            <a:r>
              <a:rPr lang="en-US" dirty="0"/>
              <a:t> and </a:t>
            </a:r>
            <a:r>
              <a:rPr lang="en-US" dirty="0">
                <a:latin typeface="Cambria Math" panose="02040503050406030204" pitchFamily="18" charset="0"/>
                <a:ea typeface="Cambria Math" panose="02040503050406030204" pitchFamily="18" charset="0"/>
              </a:rPr>
              <a:t>H</a:t>
            </a:r>
            <a:r>
              <a:rPr lang="en-US" dirty="0"/>
              <a:t>, are </a:t>
            </a:r>
            <a:r>
              <a:rPr lang="en-US" i="1" dirty="0"/>
              <a:t>isomorphic</a:t>
            </a:r>
            <a:r>
              <a:rPr lang="en-US" dirty="0"/>
              <a:t> "if the nodes of </a:t>
            </a:r>
            <a:r>
              <a:rPr lang="en-US" dirty="0">
                <a:latin typeface="Cambria Math" panose="02040503050406030204" pitchFamily="18" charset="0"/>
                <a:ea typeface="Cambria Math" panose="02040503050406030204" pitchFamily="18" charset="0"/>
              </a:rPr>
              <a:t>G</a:t>
            </a:r>
            <a:r>
              <a:rPr lang="en-US" dirty="0"/>
              <a:t> may be reordered so that it is identical to </a:t>
            </a:r>
            <a:r>
              <a:rPr lang="en-US" dirty="0">
                <a:latin typeface="Cambria Math" panose="02040503050406030204" pitchFamily="18" charset="0"/>
                <a:ea typeface="Cambria Math" panose="02040503050406030204" pitchFamily="18" charset="0"/>
              </a:rPr>
              <a:t>H</a:t>
            </a:r>
            <a:r>
              <a:rPr lang="en-US" dirty="0"/>
              <a:t>"</a:t>
            </a:r>
          </a:p>
          <a:p>
            <a:r>
              <a:rPr lang="en-US" dirty="0"/>
              <a:t>The textbook defines the language: </a:t>
            </a:r>
            <a:r>
              <a:rPr lang="en-US" dirty="0">
                <a:latin typeface="Cambria Math" panose="02040503050406030204" pitchFamily="18" charset="0"/>
                <a:ea typeface="Cambria Math" panose="02040503050406030204" pitchFamily="18" charset="0"/>
              </a:rPr>
              <a:t>ISO = {&lt;G, H&gt; | G</a:t>
            </a:r>
            <a:r>
              <a:rPr lang="en-US" dirty="0"/>
              <a:t> and </a:t>
            </a:r>
            <a:r>
              <a:rPr lang="en-US" dirty="0">
                <a:latin typeface="Cambria Math" panose="02040503050406030204" pitchFamily="18" charset="0"/>
                <a:ea typeface="Cambria Math" panose="02040503050406030204" pitchFamily="18" charset="0"/>
              </a:rPr>
              <a:t>H</a:t>
            </a:r>
            <a:r>
              <a:rPr lang="en-US" dirty="0"/>
              <a:t> are isomorphic graphs</a:t>
            </a:r>
            <a:r>
              <a:rPr lang="en-US" dirty="0">
                <a:latin typeface="Cambria Math" panose="02040503050406030204" pitchFamily="18" charset="0"/>
                <a:ea typeface="Cambria Math" panose="02040503050406030204" pitchFamily="18" charset="0"/>
              </a:rPr>
              <a:t>}</a:t>
            </a:r>
          </a:p>
          <a:p>
            <a:r>
              <a:rPr lang="en-US" dirty="0">
                <a:ea typeface="Cambria Math" panose="02040503050406030204" pitchFamily="18" charset="0"/>
              </a:rPr>
              <a:t>Book: "Although </a:t>
            </a:r>
            <a:r>
              <a:rPr lang="en-US" dirty="0">
                <a:latin typeface="Cambria Math" panose="02040503050406030204" pitchFamily="18" charset="0"/>
                <a:ea typeface="Cambria Math" panose="02040503050406030204" pitchFamily="18" charset="0"/>
              </a:rPr>
              <a:t>ISO</a:t>
            </a:r>
            <a:r>
              <a:rPr lang="en-US" dirty="0">
                <a:ea typeface="Cambria Math" panose="02040503050406030204" pitchFamily="18" charset="0"/>
              </a:rPr>
              <a:t> is obviously in </a:t>
            </a:r>
            <a:r>
              <a:rPr lang="en-US" dirty="0">
                <a:latin typeface="Cambria Math" panose="02040503050406030204" pitchFamily="18" charset="0"/>
                <a:ea typeface="Cambria Math" panose="02040503050406030204" pitchFamily="18" charset="0"/>
              </a:rPr>
              <a:t>NP</a:t>
            </a:r>
            <a:r>
              <a:rPr lang="en-US" dirty="0">
                <a:ea typeface="Cambria Math" panose="02040503050406030204" pitchFamily="18" charset="0"/>
              </a:rPr>
              <a:t>, extensive research has so far failed to demonstrate either a polynomial time algorithm for this problem or a proof that it is </a:t>
            </a:r>
            <a:r>
              <a:rPr lang="en-US" dirty="0">
                <a:latin typeface="Cambria Math" panose="02040503050406030204" pitchFamily="18" charset="0"/>
                <a:ea typeface="Cambria Math" panose="02040503050406030204" pitchFamily="18" charset="0"/>
              </a:rPr>
              <a:t>NP</a:t>
            </a:r>
            <a:r>
              <a:rPr lang="en-US" dirty="0">
                <a:ea typeface="Cambria Math" panose="02040503050406030204" pitchFamily="18" charset="0"/>
              </a:rPr>
              <a:t>-complete."</a:t>
            </a:r>
          </a:p>
          <a:p>
            <a:r>
              <a:rPr lang="en-US" dirty="0">
                <a:ea typeface="Cambria Math" panose="02040503050406030204" pitchFamily="18" charset="0"/>
              </a:rPr>
              <a:t>I add: The reason </a:t>
            </a:r>
            <a:r>
              <a:rPr lang="en-US" dirty="0">
                <a:latin typeface="Cambria Math" panose="02040503050406030204" pitchFamily="18" charset="0"/>
                <a:ea typeface="Cambria Math" panose="02040503050406030204" pitchFamily="18" charset="0"/>
              </a:rPr>
              <a:t>ISO</a:t>
            </a:r>
            <a:r>
              <a:rPr lang="en-US" dirty="0">
                <a:ea typeface="Cambria Math" panose="02040503050406030204" pitchFamily="18" charset="0"/>
              </a:rPr>
              <a:t> is obviously in </a:t>
            </a:r>
            <a:r>
              <a:rPr lang="en-US" dirty="0">
                <a:latin typeface="Cambria Math" panose="02040503050406030204" pitchFamily="18" charset="0"/>
                <a:ea typeface="Cambria Math" panose="02040503050406030204" pitchFamily="18" charset="0"/>
              </a:rPr>
              <a:t>NP</a:t>
            </a:r>
            <a:r>
              <a:rPr lang="en-US" dirty="0">
                <a:ea typeface="Cambria Math" panose="02040503050406030204" pitchFamily="18" charset="0"/>
              </a:rPr>
              <a:t> is that we can provide a certificate showing how the vertices of one graph can be reordered in such a way as to be identical to the other graph</a:t>
            </a:r>
          </a:p>
          <a:p>
            <a:r>
              <a:rPr lang="en-US" dirty="0">
                <a:ea typeface="Cambria Math" panose="02040503050406030204" pitchFamily="18" charset="0"/>
              </a:rPr>
              <a:t>The book continues: "It is one of a relatively small number of naturally occurring languages in NP that haven’t been placed in either category."</a:t>
            </a:r>
          </a:p>
          <a:p>
            <a:r>
              <a:rPr lang="en-US" dirty="0">
                <a:ea typeface="Cambria Math" panose="02040503050406030204" pitchFamily="18" charset="0"/>
              </a:rPr>
              <a:t>The book then defines the complementary language: </a:t>
            </a:r>
            <a:r>
              <a:rPr lang="en-US" dirty="0">
                <a:latin typeface="Cambria Math" panose="02040503050406030204" pitchFamily="18" charset="0"/>
                <a:ea typeface="Cambria Math" panose="02040503050406030204" pitchFamily="18" charset="0"/>
              </a:rPr>
              <a:t>NONISO = {&lt;G, H&gt; | G</a:t>
            </a:r>
            <a:r>
              <a:rPr lang="en-US" dirty="0"/>
              <a:t> and </a:t>
            </a:r>
            <a:r>
              <a:rPr lang="en-US" dirty="0">
                <a:latin typeface="Cambria Math" panose="02040503050406030204" pitchFamily="18" charset="0"/>
                <a:ea typeface="Cambria Math" panose="02040503050406030204" pitchFamily="18" charset="0"/>
              </a:rPr>
              <a:t>H</a:t>
            </a:r>
            <a:r>
              <a:rPr lang="en-US" dirty="0"/>
              <a:t> are not isomorphic graphs</a:t>
            </a:r>
            <a:r>
              <a:rPr lang="en-US" dirty="0">
                <a:latin typeface="Cambria Math" panose="02040503050406030204" pitchFamily="18" charset="0"/>
                <a:ea typeface="Cambria Math" panose="02040503050406030204" pitchFamily="18" charset="0"/>
              </a:rPr>
              <a:t>}</a:t>
            </a:r>
            <a:endParaRPr lang="en-US" dirty="0">
              <a:ea typeface="Cambria Math" panose="02040503050406030204" pitchFamily="18" charset="0"/>
            </a:endParaRPr>
          </a:p>
          <a:p>
            <a:r>
              <a:rPr lang="en-US" dirty="0">
                <a:ea typeface="Cambria Math" panose="02040503050406030204" pitchFamily="18" charset="0"/>
              </a:rPr>
              <a:t>Book: "</a:t>
            </a:r>
            <a:r>
              <a:rPr lang="en-US" dirty="0">
                <a:latin typeface="Cambria Math" panose="02040503050406030204" pitchFamily="18" charset="0"/>
                <a:ea typeface="Cambria Math" panose="02040503050406030204" pitchFamily="18" charset="0"/>
              </a:rPr>
              <a:t>NONISO</a:t>
            </a:r>
            <a:r>
              <a:rPr lang="en-US" dirty="0">
                <a:ea typeface="Cambria Math" panose="02040503050406030204" pitchFamily="18" charset="0"/>
              </a:rPr>
              <a:t> is not known to be in </a:t>
            </a:r>
            <a:r>
              <a:rPr lang="en-US" dirty="0">
                <a:latin typeface="Cambria Math" panose="02040503050406030204" pitchFamily="18" charset="0"/>
                <a:ea typeface="Cambria Math" panose="02040503050406030204" pitchFamily="18" charset="0"/>
              </a:rPr>
              <a:t>NP</a:t>
            </a:r>
            <a:r>
              <a:rPr lang="en-US" dirty="0">
                <a:ea typeface="Cambria Math" panose="02040503050406030204" pitchFamily="18" charset="0"/>
              </a:rPr>
              <a:t> because we don't know how to provide short certificates that graphs aren't isomorphic."</a:t>
            </a:r>
          </a:p>
          <a:p>
            <a:r>
              <a:rPr lang="en-US" dirty="0">
                <a:ea typeface="Cambria Math" panose="02040503050406030204" pitchFamily="18" charset="0"/>
              </a:rPr>
              <a:t>Later in the section, the book also point out that </a:t>
            </a:r>
            <a:r>
              <a:rPr lang="en-US" dirty="0">
                <a:latin typeface="Cambria Math" panose="02040503050406030204" pitchFamily="18" charset="0"/>
                <a:ea typeface="Cambria Math" panose="02040503050406030204" pitchFamily="18" charset="0"/>
              </a:rPr>
              <a:t>NONISO</a:t>
            </a:r>
            <a:r>
              <a:rPr lang="en-US" dirty="0">
                <a:ea typeface="Cambria Math" panose="02040503050406030204" pitchFamily="18" charset="0"/>
              </a:rPr>
              <a:t> is not known to be in </a:t>
            </a:r>
            <a:r>
              <a:rPr lang="en-US" dirty="0">
                <a:latin typeface="Cambria Math" panose="02040503050406030204" pitchFamily="18" charset="0"/>
                <a:ea typeface="Cambria Math" panose="02040503050406030204" pitchFamily="18" charset="0"/>
              </a:rPr>
              <a:t>BPP</a:t>
            </a:r>
          </a:p>
          <a:p>
            <a:r>
              <a:rPr lang="en-US" dirty="0">
                <a:ea typeface="Cambria Math" panose="02040503050406030204" pitchFamily="18" charset="0"/>
              </a:rPr>
              <a:t>Nonetheless, we can set up an interactive proof system in which a Prover can convince a Verifier that two graphs are not isomorphic (and hence, the pair is a member of the language </a:t>
            </a:r>
            <a:r>
              <a:rPr lang="en-US" dirty="0">
                <a:latin typeface="Cambria Math" panose="02040503050406030204" pitchFamily="18" charset="0"/>
                <a:ea typeface="Cambria Math" panose="02040503050406030204" pitchFamily="18" charset="0"/>
              </a:rPr>
              <a:t>NONISO</a:t>
            </a:r>
            <a:r>
              <a:rPr lang="en-US" dirty="0">
                <a:ea typeface="Cambria Math" panose="02040503050406030204" pitchFamily="18" charset="0"/>
              </a:rPr>
              <a:t>)</a:t>
            </a:r>
          </a:p>
        </p:txBody>
      </p:sp>
    </p:spTree>
    <p:extLst>
      <p:ext uri="{BB962C8B-B14F-4D97-AF65-F5344CB8AC3E}">
        <p14:creationId xmlns:p14="http://schemas.microsoft.com/office/powerpoint/2010/main" val="1217674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4B05A-2754-D2ED-AB97-C4CBDAD66183}"/>
              </a:ext>
            </a:extLst>
          </p:cNvPr>
          <p:cNvSpPr>
            <a:spLocks noGrp="1"/>
          </p:cNvSpPr>
          <p:nvPr>
            <p:ph type="title"/>
          </p:nvPr>
        </p:nvSpPr>
        <p:spPr/>
        <p:txBody>
          <a:bodyPr/>
          <a:lstStyle/>
          <a:p>
            <a:r>
              <a:rPr lang="en-US" dirty="0"/>
              <a:t>NONISO (part 2)</a:t>
            </a:r>
          </a:p>
        </p:txBody>
      </p:sp>
      <p:sp>
        <p:nvSpPr>
          <p:cNvPr id="3" name="Content Placeholder 2">
            <a:extLst>
              <a:ext uri="{FF2B5EF4-FFF2-40B4-BE49-F238E27FC236}">
                <a16:creationId xmlns:a16="http://schemas.microsoft.com/office/drawing/2014/main" id="{C0F6C6E1-ECB3-BF7D-8B5C-A38E5B4F64CC}"/>
              </a:ext>
            </a:extLst>
          </p:cNvPr>
          <p:cNvSpPr>
            <a:spLocks noGrp="1"/>
          </p:cNvSpPr>
          <p:nvPr>
            <p:ph idx="1"/>
          </p:nvPr>
        </p:nvSpPr>
        <p:spPr/>
        <p:txBody>
          <a:bodyPr>
            <a:normAutofit fontScale="70000" lnSpcReduction="20000"/>
          </a:bodyPr>
          <a:lstStyle/>
          <a:p>
            <a:r>
              <a:rPr lang="en-US" dirty="0"/>
              <a:t>Recall that a Prover has unbounded computational abilities</a:t>
            </a:r>
          </a:p>
          <a:p>
            <a:pPr lvl="1"/>
            <a:r>
              <a:rPr lang="en-US" dirty="0"/>
              <a:t>Therefore, a Prover can try out all permutations of one graph, </a:t>
            </a:r>
            <a:r>
              <a:rPr lang="en-US" dirty="0">
                <a:latin typeface="Cambria Math" panose="02040503050406030204" pitchFamily="18" charset="0"/>
                <a:ea typeface="Cambria Math" panose="02040503050406030204" pitchFamily="18" charset="0"/>
              </a:rPr>
              <a:t>G</a:t>
            </a:r>
            <a:r>
              <a:rPr lang="en-US" baseline="-25000" dirty="0">
                <a:latin typeface="Cambria Math" panose="02040503050406030204" pitchFamily="18" charset="0"/>
                <a:ea typeface="Cambria Math" panose="02040503050406030204" pitchFamily="18" charset="0"/>
              </a:rPr>
              <a:t>1</a:t>
            </a:r>
            <a:r>
              <a:rPr lang="en-US" dirty="0"/>
              <a:t>, to determine if it is identical to </a:t>
            </a:r>
            <a:r>
              <a:rPr lang="en-US" dirty="0">
                <a:latin typeface="Cambria Math" panose="02040503050406030204" pitchFamily="18" charset="0"/>
                <a:ea typeface="Cambria Math" panose="02040503050406030204" pitchFamily="18" charset="0"/>
              </a:rPr>
              <a:t>G</a:t>
            </a:r>
            <a:r>
              <a:rPr lang="en-US" baseline="-25000" dirty="0">
                <a:latin typeface="Cambria Math" panose="02040503050406030204" pitchFamily="18" charset="0"/>
                <a:ea typeface="Cambria Math" panose="02040503050406030204" pitchFamily="18" charset="0"/>
              </a:rPr>
              <a:t>2</a:t>
            </a:r>
          </a:p>
          <a:p>
            <a:pPr lvl="1"/>
            <a:r>
              <a:rPr lang="en-US" dirty="0"/>
              <a:t>A Prover could convince a Verifier of membership in </a:t>
            </a:r>
            <a:r>
              <a:rPr lang="en-US" dirty="0">
                <a:latin typeface="Cambria Math" panose="02040503050406030204" pitchFamily="18" charset="0"/>
                <a:ea typeface="Cambria Math" panose="02040503050406030204" pitchFamily="18" charset="0"/>
              </a:rPr>
              <a:t>ISO</a:t>
            </a:r>
            <a:r>
              <a:rPr lang="en-US" dirty="0"/>
              <a:t> by precenting the appropriate reordering (this would be a standard certificate)</a:t>
            </a:r>
          </a:p>
          <a:p>
            <a:r>
              <a:rPr lang="en-US" dirty="0"/>
              <a:t>Now let's consider the case where </a:t>
            </a:r>
            <a:r>
              <a:rPr lang="en-US" dirty="0">
                <a:latin typeface="Cambria Math" panose="02040503050406030204" pitchFamily="18" charset="0"/>
                <a:ea typeface="Cambria Math" panose="02040503050406030204" pitchFamily="18" charset="0"/>
              </a:rPr>
              <a:t>G</a:t>
            </a:r>
            <a:r>
              <a:rPr lang="en-US" baseline="-25000" dirty="0">
                <a:latin typeface="Cambria Math" panose="02040503050406030204" pitchFamily="18" charset="0"/>
                <a:ea typeface="Cambria Math" panose="02040503050406030204" pitchFamily="18" charset="0"/>
              </a:rPr>
              <a:t>1</a:t>
            </a:r>
            <a:r>
              <a:rPr lang="en-US" dirty="0"/>
              <a:t> and </a:t>
            </a:r>
            <a:r>
              <a:rPr lang="en-US" dirty="0">
                <a:latin typeface="Cambria Math" panose="02040503050406030204" pitchFamily="18" charset="0"/>
                <a:ea typeface="Cambria Math" panose="02040503050406030204" pitchFamily="18" charset="0"/>
              </a:rPr>
              <a:t>G</a:t>
            </a:r>
            <a:r>
              <a:rPr lang="en-US" baseline="-25000" dirty="0">
                <a:latin typeface="Cambria Math" panose="02040503050406030204" pitchFamily="18" charset="0"/>
                <a:ea typeface="Cambria Math" panose="02040503050406030204" pitchFamily="18" charset="0"/>
              </a:rPr>
              <a:t>2</a:t>
            </a:r>
            <a:r>
              <a:rPr lang="en-US" dirty="0"/>
              <a:t> are not isomorphic</a:t>
            </a:r>
          </a:p>
          <a:p>
            <a:pPr lvl="1"/>
            <a:r>
              <a:rPr lang="en-US" dirty="0"/>
              <a:t>A Prover could determine this by trying out all permutations and seeing that they all fail</a:t>
            </a:r>
          </a:p>
          <a:p>
            <a:pPr lvl="1"/>
            <a:r>
              <a:rPr lang="en-US" dirty="0"/>
              <a:t>However, a Prover cannot just declare that </a:t>
            </a:r>
            <a:r>
              <a:rPr lang="en-US" dirty="0">
                <a:latin typeface="Cambria Math" panose="02040503050406030204" pitchFamily="18" charset="0"/>
                <a:ea typeface="Cambria Math" panose="02040503050406030204" pitchFamily="18" charset="0"/>
              </a:rPr>
              <a:t>G</a:t>
            </a:r>
            <a:r>
              <a:rPr lang="en-US" baseline="-25000" dirty="0">
                <a:latin typeface="Cambria Math" panose="02040503050406030204" pitchFamily="18" charset="0"/>
                <a:ea typeface="Cambria Math" panose="02040503050406030204" pitchFamily="18" charset="0"/>
              </a:rPr>
              <a:t>1</a:t>
            </a:r>
            <a:r>
              <a:rPr lang="en-US" dirty="0"/>
              <a:t> and </a:t>
            </a:r>
            <a:r>
              <a:rPr lang="en-US" dirty="0">
                <a:latin typeface="Cambria Math" panose="02040503050406030204" pitchFamily="18" charset="0"/>
                <a:ea typeface="Cambria Math" panose="02040503050406030204" pitchFamily="18" charset="0"/>
              </a:rPr>
              <a:t>G</a:t>
            </a:r>
            <a:r>
              <a:rPr lang="en-US" baseline="-25000" dirty="0">
                <a:latin typeface="Cambria Math" panose="02040503050406030204" pitchFamily="18" charset="0"/>
                <a:ea typeface="Cambria Math" panose="02040503050406030204" pitchFamily="18" charset="0"/>
              </a:rPr>
              <a:t>2</a:t>
            </a:r>
            <a:r>
              <a:rPr lang="en-US" dirty="0"/>
              <a:t> are non-isomorphic and accept a Verifier to accept this, because the Verifier would not trust the Prover</a:t>
            </a:r>
          </a:p>
          <a:p>
            <a:r>
              <a:rPr lang="en-US" dirty="0"/>
              <a:t>However, an interactive proof system can be constructed whereby a Prover can convince a Verifier that two graphs are non-isomorphic as follows</a:t>
            </a:r>
          </a:p>
          <a:p>
            <a:pPr lvl="1"/>
            <a:r>
              <a:rPr lang="en-US" dirty="0"/>
              <a:t>The Verifier can randomly select either </a:t>
            </a:r>
            <a:r>
              <a:rPr lang="en-US" dirty="0">
                <a:latin typeface="Cambria Math" panose="02040503050406030204" pitchFamily="18" charset="0"/>
                <a:ea typeface="Cambria Math" panose="02040503050406030204" pitchFamily="18" charset="0"/>
              </a:rPr>
              <a:t>G</a:t>
            </a:r>
            <a:r>
              <a:rPr lang="en-US" baseline="-25000" dirty="0">
                <a:latin typeface="Cambria Math" panose="02040503050406030204" pitchFamily="18" charset="0"/>
                <a:ea typeface="Cambria Math" panose="02040503050406030204" pitchFamily="18" charset="0"/>
              </a:rPr>
              <a:t>1</a:t>
            </a:r>
            <a:r>
              <a:rPr lang="en-US" dirty="0"/>
              <a:t> or </a:t>
            </a:r>
            <a:r>
              <a:rPr lang="en-US" dirty="0">
                <a:latin typeface="Cambria Math" panose="02040503050406030204" pitchFamily="18" charset="0"/>
                <a:ea typeface="Cambria Math" panose="02040503050406030204" pitchFamily="18" charset="0"/>
              </a:rPr>
              <a:t>G</a:t>
            </a:r>
            <a:r>
              <a:rPr lang="en-US" baseline="-25000" dirty="0">
                <a:latin typeface="Cambria Math" panose="02040503050406030204" pitchFamily="18" charset="0"/>
                <a:ea typeface="Cambria Math" panose="02040503050406030204" pitchFamily="18" charset="0"/>
              </a:rPr>
              <a:t>2</a:t>
            </a:r>
            <a:r>
              <a:rPr lang="en-US" dirty="0"/>
              <a:t>, and randomly reorder its nodes to obtain a new graph, </a:t>
            </a:r>
            <a:r>
              <a:rPr lang="en-US" dirty="0">
                <a:latin typeface="Cambria Math" panose="02040503050406030204" pitchFamily="18" charset="0"/>
                <a:ea typeface="Cambria Math" panose="02040503050406030204" pitchFamily="18" charset="0"/>
              </a:rPr>
              <a:t>H</a:t>
            </a:r>
          </a:p>
          <a:p>
            <a:pPr lvl="1"/>
            <a:r>
              <a:rPr lang="en-US" dirty="0"/>
              <a:t>The Verifier can send a message to the Prover, asking it to predict if </a:t>
            </a:r>
            <a:r>
              <a:rPr lang="en-US" dirty="0">
                <a:latin typeface="Cambria Math" panose="02040503050406030204" pitchFamily="18" charset="0"/>
                <a:ea typeface="Cambria Math" panose="02040503050406030204" pitchFamily="18" charset="0"/>
              </a:rPr>
              <a:t>H</a:t>
            </a:r>
            <a:r>
              <a:rPr lang="en-US" dirty="0"/>
              <a:t> was created from </a:t>
            </a:r>
            <a:r>
              <a:rPr lang="en-US" dirty="0">
                <a:latin typeface="Cambria Math" panose="02040503050406030204" pitchFamily="18" charset="0"/>
                <a:ea typeface="Cambria Math" panose="02040503050406030204" pitchFamily="18" charset="0"/>
              </a:rPr>
              <a:t>G</a:t>
            </a:r>
            <a:r>
              <a:rPr lang="en-US" baseline="-25000" dirty="0">
                <a:latin typeface="Cambria Math" panose="02040503050406030204" pitchFamily="18" charset="0"/>
                <a:ea typeface="Cambria Math" panose="02040503050406030204" pitchFamily="18" charset="0"/>
              </a:rPr>
              <a:t>1</a:t>
            </a:r>
            <a:r>
              <a:rPr lang="en-US" dirty="0"/>
              <a:t> or </a:t>
            </a:r>
            <a:r>
              <a:rPr lang="en-US" dirty="0">
                <a:latin typeface="Cambria Math" panose="02040503050406030204" pitchFamily="18" charset="0"/>
                <a:ea typeface="Cambria Math" panose="02040503050406030204" pitchFamily="18" charset="0"/>
              </a:rPr>
              <a:t>G</a:t>
            </a:r>
            <a:r>
              <a:rPr lang="en-US" baseline="-25000" dirty="0">
                <a:latin typeface="Cambria Math" panose="02040503050406030204" pitchFamily="18" charset="0"/>
                <a:ea typeface="Cambria Math" panose="02040503050406030204" pitchFamily="18" charset="0"/>
              </a:rPr>
              <a:t>2</a:t>
            </a:r>
          </a:p>
          <a:p>
            <a:pPr lvl="1"/>
            <a:r>
              <a:rPr lang="en-US" dirty="0"/>
              <a:t>If </a:t>
            </a:r>
            <a:r>
              <a:rPr lang="en-US" dirty="0">
                <a:latin typeface="Cambria Math" panose="02040503050406030204" pitchFamily="18" charset="0"/>
                <a:ea typeface="Cambria Math" panose="02040503050406030204" pitchFamily="18" charset="0"/>
              </a:rPr>
              <a:t>G</a:t>
            </a:r>
            <a:r>
              <a:rPr lang="en-US" baseline="-25000" dirty="0">
                <a:latin typeface="Cambria Math" panose="02040503050406030204" pitchFamily="18" charset="0"/>
                <a:ea typeface="Cambria Math" panose="02040503050406030204" pitchFamily="18" charset="0"/>
              </a:rPr>
              <a:t>1</a:t>
            </a:r>
            <a:r>
              <a:rPr lang="en-US" dirty="0"/>
              <a:t> and </a:t>
            </a:r>
            <a:r>
              <a:rPr lang="en-US" dirty="0">
                <a:latin typeface="Cambria Math" panose="02040503050406030204" pitchFamily="18" charset="0"/>
                <a:ea typeface="Cambria Math" panose="02040503050406030204" pitchFamily="18" charset="0"/>
              </a:rPr>
              <a:t>G</a:t>
            </a:r>
            <a:r>
              <a:rPr lang="en-US" baseline="-25000" dirty="0">
                <a:latin typeface="Cambria Math" panose="02040503050406030204" pitchFamily="18" charset="0"/>
                <a:ea typeface="Cambria Math" panose="02040503050406030204" pitchFamily="18" charset="0"/>
              </a:rPr>
              <a:t>2</a:t>
            </a:r>
            <a:r>
              <a:rPr lang="en-US" dirty="0"/>
              <a:t> are not isomorphic, the Prover will be able to figure out the right answer every time</a:t>
            </a:r>
          </a:p>
          <a:p>
            <a:pPr lvl="1"/>
            <a:r>
              <a:rPr lang="en-US" dirty="0"/>
              <a:t>If </a:t>
            </a:r>
            <a:r>
              <a:rPr lang="en-US" dirty="0">
                <a:latin typeface="Cambria Math" panose="02040503050406030204" pitchFamily="18" charset="0"/>
                <a:ea typeface="Cambria Math" panose="02040503050406030204" pitchFamily="18" charset="0"/>
              </a:rPr>
              <a:t>G</a:t>
            </a:r>
            <a:r>
              <a:rPr lang="en-US" baseline="-25000" dirty="0">
                <a:latin typeface="Cambria Math" panose="02040503050406030204" pitchFamily="18" charset="0"/>
                <a:ea typeface="Cambria Math" panose="02040503050406030204" pitchFamily="18" charset="0"/>
              </a:rPr>
              <a:t>1</a:t>
            </a:r>
            <a:r>
              <a:rPr lang="en-US" dirty="0"/>
              <a:t> and </a:t>
            </a:r>
            <a:r>
              <a:rPr lang="en-US" dirty="0">
                <a:latin typeface="Cambria Math" panose="02040503050406030204" pitchFamily="18" charset="0"/>
                <a:ea typeface="Cambria Math" panose="02040503050406030204" pitchFamily="18" charset="0"/>
              </a:rPr>
              <a:t>G</a:t>
            </a:r>
            <a:r>
              <a:rPr lang="en-US" baseline="-25000" dirty="0">
                <a:latin typeface="Cambria Math" panose="02040503050406030204" pitchFamily="18" charset="0"/>
                <a:ea typeface="Cambria Math" panose="02040503050406030204" pitchFamily="18" charset="0"/>
              </a:rPr>
              <a:t>2</a:t>
            </a:r>
            <a:r>
              <a:rPr lang="en-US" dirty="0"/>
              <a:t> are isomorphic, the Prover will be forced to take a guess, with a ½ probability of guessing right</a:t>
            </a:r>
          </a:p>
          <a:p>
            <a:pPr lvl="1"/>
            <a:r>
              <a:rPr lang="en-US" dirty="0"/>
              <a:t>If this process is repeated many times (e.g., 100 times), and the Prover gets the right answer every time, the Verifier should be convinced that the two graphs are almost certainly non-isomorphic</a:t>
            </a:r>
          </a:p>
        </p:txBody>
      </p:sp>
    </p:spTree>
    <p:extLst>
      <p:ext uri="{BB962C8B-B14F-4D97-AF65-F5344CB8AC3E}">
        <p14:creationId xmlns:p14="http://schemas.microsoft.com/office/powerpoint/2010/main" val="1869916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644E4-0D71-92FD-0A9B-7144377C5463}"/>
              </a:ext>
            </a:extLst>
          </p:cNvPr>
          <p:cNvSpPr>
            <a:spLocks noGrp="1"/>
          </p:cNvSpPr>
          <p:nvPr>
            <p:ph type="title"/>
          </p:nvPr>
        </p:nvSpPr>
        <p:spPr/>
        <p:txBody>
          <a:bodyPr/>
          <a:lstStyle/>
          <a:p>
            <a:r>
              <a:rPr lang="en-US" dirty="0"/>
              <a:t>Interactive Proof Systems: The Verifier</a:t>
            </a:r>
          </a:p>
        </p:txBody>
      </p:sp>
      <p:sp>
        <p:nvSpPr>
          <p:cNvPr id="3" name="Content Placeholder 2">
            <a:extLst>
              <a:ext uri="{FF2B5EF4-FFF2-40B4-BE49-F238E27FC236}">
                <a16:creationId xmlns:a16="http://schemas.microsoft.com/office/drawing/2014/main" id="{8DD341EF-8419-55E5-3689-D4956693071A}"/>
              </a:ext>
            </a:extLst>
          </p:cNvPr>
          <p:cNvSpPr>
            <a:spLocks noGrp="1"/>
          </p:cNvSpPr>
          <p:nvPr>
            <p:ph idx="1"/>
          </p:nvPr>
        </p:nvSpPr>
        <p:spPr/>
        <p:txBody>
          <a:bodyPr>
            <a:normAutofit fontScale="77500" lnSpcReduction="20000"/>
          </a:bodyPr>
          <a:lstStyle/>
          <a:p>
            <a:r>
              <a:rPr lang="en-US" dirty="0"/>
              <a:t>The book formally defines the Verifier "to be a function </a:t>
            </a:r>
            <a:r>
              <a:rPr lang="en-US" dirty="0">
                <a:latin typeface="Cambria Math" panose="02040503050406030204" pitchFamily="18" charset="0"/>
                <a:ea typeface="Cambria Math" panose="02040503050406030204" pitchFamily="18" charset="0"/>
              </a:rPr>
              <a:t>V</a:t>
            </a:r>
            <a:r>
              <a:rPr lang="en-US" dirty="0"/>
              <a:t> that computes its next transmission to the Prover from the message history sent so far"</a:t>
            </a:r>
          </a:p>
          <a:p>
            <a:r>
              <a:rPr lang="en-US" dirty="0"/>
              <a:t>The function, </a:t>
            </a:r>
            <a:r>
              <a:rPr lang="en-US" dirty="0">
                <a:latin typeface="Cambria Math" panose="02040503050406030204" pitchFamily="18" charset="0"/>
                <a:ea typeface="Cambria Math" panose="02040503050406030204" pitchFamily="18" charset="0"/>
              </a:rPr>
              <a:t>V</a:t>
            </a:r>
            <a:r>
              <a:rPr lang="en-US" dirty="0"/>
              <a:t>, has three inputs:</a:t>
            </a:r>
          </a:p>
          <a:p>
            <a:pPr lvl="1"/>
            <a:r>
              <a:rPr lang="en-US" dirty="0"/>
              <a:t>The input string</a:t>
            </a:r>
          </a:p>
          <a:p>
            <a:pPr lvl="2"/>
            <a:r>
              <a:rPr lang="en-US" dirty="0"/>
              <a:t>This is what we typically think of as an input to a verify</a:t>
            </a:r>
          </a:p>
          <a:p>
            <a:pPr lvl="2"/>
            <a:r>
              <a:rPr lang="en-US" dirty="0"/>
              <a:t>It is some string, </a:t>
            </a:r>
            <a:r>
              <a:rPr lang="en-US" dirty="0">
                <a:latin typeface="Cambria Math" panose="02040503050406030204" pitchFamily="18" charset="0"/>
                <a:ea typeface="Cambria Math" panose="02040503050406030204" pitchFamily="18" charset="0"/>
              </a:rPr>
              <a:t>w</a:t>
            </a:r>
            <a:r>
              <a:rPr lang="en-US" dirty="0"/>
              <a:t>, and the Verifier needs to determine if </a:t>
            </a:r>
            <a:r>
              <a:rPr lang="en-US" dirty="0">
                <a:latin typeface="Cambria Math" panose="02040503050406030204" pitchFamily="18" charset="0"/>
                <a:ea typeface="Cambria Math" panose="02040503050406030204" pitchFamily="18" charset="0"/>
              </a:rPr>
              <a:t>w</a:t>
            </a:r>
            <a:r>
              <a:rPr lang="en-US" dirty="0"/>
              <a:t> is a member of some language</a:t>
            </a:r>
          </a:p>
          <a:p>
            <a:pPr lvl="1"/>
            <a:r>
              <a:rPr lang="en-US" dirty="0"/>
              <a:t>Random input</a:t>
            </a:r>
          </a:p>
          <a:p>
            <a:pPr lvl="2"/>
            <a:r>
              <a:rPr lang="en-US" dirty="0"/>
              <a:t>Rather than give the Verifier the ability to do coin flips, as with a probabilistic TM, they hypothesize that </a:t>
            </a:r>
            <a:r>
              <a:rPr lang="en-US" dirty="0">
                <a:latin typeface="Cambria Math" panose="02040503050406030204" pitchFamily="18" charset="0"/>
                <a:ea typeface="Cambria Math" panose="02040503050406030204" pitchFamily="18" charset="0"/>
              </a:rPr>
              <a:t>V</a:t>
            </a:r>
            <a:r>
              <a:rPr lang="en-US" dirty="0"/>
              <a:t> is given a "randomly chosen input string" we will call </a:t>
            </a:r>
            <a:r>
              <a:rPr lang="en-US" dirty="0">
                <a:latin typeface="Cambria Math" panose="02040503050406030204" pitchFamily="18" charset="0"/>
                <a:ea typeface="Cambria Math" panose="02040503050406030204" pitchFamily="18" charset="0"/>
              </a:rPr>
              <a:t>r</a:t>
            </a:r>
            <a:r>
              <a:rPr lang="en-US" dirty="0">
                <a:ea typeface="Cambria Math" panose="02040503050406030204" pitchFamily="18" charset="0"/>
              </a:rPr>
              <a:t> </a:t>
            </a:r>
          </a:p>
          <a:p>
            <a:pPr lvl="2"/>
            <a:r>
              <a:rPr lang="en-US" dirty="0">
                <a:ea typeface="Cambria Math" panose="02040503050406030204" pitchFamily="18" charset="0"/>
              </a:rPr>
              <a:t>The book does not specify </a:t>
            </a:r>
            <a:r>
              <a:rPr lang="en-US" dirty="0">
                <a:latin typeface="Cambria Math" panose="02040503050406030204" pitchFamily="18" charset="0"/>
                <a:ea typeface="Cambria Math" panose="02040503050406030204" pitchFamily="18" charset="0"/>
              </a:rPr>
              <a:t>r</a:t>
            </a:r>
            <a:r>
              <a:rPr lang="en-US" dirty="0">
                <a:ea typeface="Cambria Math" panose="02040503050406030204" pitchFamily="18" charset="0"/>
              </a:rPr>
              <a:t>'s alphabet, but I think it contains random bits, analogous to fair coin flips</a:t>
            </a:r>
          </a:p>
          <a:p>
            <a:pPr lvl="2"/>
            <a:r>
              <a:rPr lang="en-US" dirty="0"/>
              <a:t>The book explains that the length of </a:t>
            </a:r>
            <a:r>
              <a:rPr lang="en-US" dirty="0">
                <a:latin typeface="Cambria Math" panose="02040503050406030204" pitchFamily="18" charset="0"/>
                <a:ea typeface="Cambria Math" panose="02040503050406030204" pitchFamily="18" charset="0"/>
              </a:rPr>
              <a:t>r</a:t>
            </a:r>
            <a:r>
              <a:rPr lang="en-US" dirty="0"/>
              <a:t> is </a:t>
            </a:r>
            <a:r>
              <a:rPr lang="en-US" dirty="0">
                <a:latin typeface="Cambria Math" panose="02040503050406030204" pitchFamily="18" charset="0"/>
                <a:ea typeface="Cambria Math" panose="02040503050406030204" pitchFamily="18" charset="0"/>
              </a:rPr>
              <a:t>p(n)</a:t>
            </a:r>
            <a:r>
              <a:rPr lang="en-US" dirty="0"/>
              <a:t>, where </a:t>
            </a:r>
            <a:r>
              <a:rPr lang="en-US" dirty="0">
                <a:latin typeface="Cambria Math" panose="02040503050406030204" pitchFamily="18" charset="0"/>
                <a:ea typeface="Cambria Math" panose="02040503050406030204" pitchFamily="18" charset="0"/>
              </a:rPr>
              <a:t>p(n)</a:t>
            </a:r>
            <a:r>
              <a:rPr lang="en-US" dirty="0"/>
              <a:t> is the upper bound for the total number of messages exchanged between the Verifier and the Prover</a:t>
            </a:r>
          </a:p>
          <a:p>
            <a:pPr lvl="1"/>
            <a:r>
              <a:rPr lang="en-US" dirty="0"/>
              <a:t>Partial message history</a:t>
            </a:r>
          </a:p>
          <a:p>
            <a:pPr lvl="2"/>
            <a:r>
              <a:rPr lang="en-US" dirty="0"/>
              <a:t>These are all the messages sent between the Verifier and the Prover so far</a:t>
            </a:r>
          </a:p>
          <a:p>
            <a:pPr lvl="2"/>
            <a:r>
              <a:rPr lang="en-US" dirty="0"/>
              <a:t>The format is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i</a:t>
            </a:r>
            <a:r>
              <a:rPr lang="en-US" dirty="0"/>
              <a:t>, where </a:t>
            </a:r>
            <a:r>
              <a:rPr lang="en-US" dirty="0">
                <a:latin typeface="Cambria Math" panose="02040503050406030204" pitchFamily="18" charset="0"/>
                <a:ea typeface="Cambria Math" panose="02040503050406030204" pitchFamily="18" charset="0"/>
              </a:rPr>
              <a:t>i</a:t>
            </a:r>
            <a:r>
              <a:rPr lang="en-US" dirty="0"/>
              <a:t> is the number of messages sent so far</a:t>
            </a:r>
          </a:p>
          <a:p>
            <a:r>
              <a:rPr lang="en-US" dirty="0"/>
              <a:t>The output of </a:t>
            </a:r>
            <a:r>
              <a:rPr lang="en-US" dirty="0">
                <a:latin typeface="Cambria Math" panose="02040503050406030204" pitchFamily="18" charset="0"/>
                <a:ea typeface="Cambria Math" panose="02040503050406030204" pitchFamily="18" charset="0"/>
              </a:rPr>
              <a:t>V</a:t>
            </a:r>
            <a:r>
              <a:rPr lang="en-US" dirty="0"/>
              <a:t> is either the next message,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i+1</a:t>
            </a:r>
            <a:r>
              <a:rPr lang="en-US" dirty="0"/>
              <a:t>, or accept or reject; so, the function </a:t>
            </a:r>
            <a:r>
              <a:rPr lang="en-US" dirty="0">
                <a:latin typeface="Cambria Math" panose="02040503050406030204" pitchFamily="18" charset="0"/>
                <a:ea typeface="Cambria Math" panose="02040503050406030204" pitchFamily="18" charset="0"/>
              </a:rPr>
              <a:t>V</a:t>
            </a:r>
            <a:r>
              <a:rPr lang="en-US" dirty="0"/>
              <a:t> has the form: </a:t>
            </a:r>
            <a:r>
              <a:rPr lang="en-US" dirty="0">
                <a:latin typeface="Cambria Math" panose="02040503050406030204" pitchFamily="18" charset="0"/>
                <a:ea typeface="Cambria Math" panose="02040503050406030204" pitchFamily="18" charset="0"/>
              </a:rPr>
              <a:t>V: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x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x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 {accept, reject}</a:t>
            </a:r>
          </a:p>
        </p:txBody>
      </p:sp>
    </p:spTree>
    <p:extLst>
      <p:ext uri="{BB962C8B-B14F-4D97-AF65-F5344CB8AC3E}">
        <p14:creationId xmlns:p14="http://schemas.microsoft.com/office/powerpoint/2010/main" val="2173955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4F86A-FE54-730B-00D2-2A38F9C2C9EC}"/>
              </a:ext>
            </a:extLst>
          </p:cNvPr>
          <p:cNvSpPr>
            <a:spLocks noGrp="1"/>
          </p:cNvSpPr>
          <p:nvPr>
            <p:ph type="title"/>
          </p:nvPr>
        </p:nvSpPr>
        <p:spPr/>
        <p:txBody>
          <a:bodyPr/>
          <a:lstStyle/>
          <a:p>
            <a:r>
              <a:rPr lang="en-US" dirty="0"/>
              <a:t>Interactive Proof Systems: The Prover</a:t>
            </a:r>
          </a:p>
        </p:txBody>
      </p:sp>
      <p:sp>
        <p:nvSpPr>
          <p:cNvPr id="3" name="Content Placeholder 2">
            <a:extLst>
              <a:ext uri="{FF2B5EF4-FFF2-40B4-BE49-F238E27FC236}">
                <a16:creationId xmlns:a16="http://schemas.microsoft.com/office/drawing/2014/main" id="{362F9B21-2373-7157-C8AE-DA0EBDECF02F}"/>
              </a:ext>
            </a:extLst>
          </p:cNvPr>
          <p:cNvSpPr>
            <a:spLocks noGrp="1"/>
          </p:cNvSpPr>
          <p:nvPr>
            <p:ph idx="1"/>
          </p:nvPr>
        </p:nvSpPr>
        <p:spPr/>
        <p:txBody>
          <a:bodyPr>
            <a:normAutofit fontScale="85000" lnSpcReduction="20000"/>
          </a:bodyPr>
          <a:lstStyle/>
          <a:p>
            <a:r>
              <a:rPr lang="en-US" dirty="0"/>
              <a:t>Book: "The Prover is a party with unlimited computational ability"</a:t>
            </a:r>
          </a:p>
          <a:p>
            <a:r>
              <a:rPr lang="en-US" dirty="0"/>
              <a:t>I would like to add a couple of thoughts about this:</a:t>
            </a:r>
          </a:p>
          <a:p>
            <a:pPr lvl="1"/>
            <a:r>
              <a:rPr lang="en-US" dirty="0"/>
              <a:t>A prover is unbounded in terms of space and time, but I believe it still must apply computation (i.e., something that can be done by a TM) to determine its messages</a:t>
            </a:r>
          </a:p>
          <a:p>
            <a:pPr lvl="1"/>
            <a:r>
              <a:rPr lang="en-US" dirty="0"/>
              <a:t>This is not the same as an oracle, which we can posit even for undecidable problems</a:t>
            </a:r>
          </a:p>
          <a:p>
            <a:pPr lvl="1"/>
            <a:r>
              <a:rPr lang="en-US" dirty="0"/>
              <a:t>I have seen some online sources claim that the Prover can be allowed to compute undecidable functions, but this does not seem consistent to me</a:t>
            </a:r>
          </a:p>
          <a:p>
            <a:pPr lvl="1"/>
            <a:r>
              <a:rPr lang="en-US" dirty="0"/>
              <a:t>Perhaps allowing the Prover to compute undecidable functions wouldn't change membership in </a:t>
            </a:r>
            <a:r>
              <a:rPr lang="en-US" dirty="0">
                <a:latin typeface="Cambria Math" panose="02040503050406030204" pitchFamily="18" charset="0"/>
                <a:ea typeface="Cambria Math" panose="02040503050406030204" pitchFamily="18" charset="0"/>
              </a:rPr>
              <a:t>IP</a:t>
            </a:r>
            <a:r>
              <a:rPr lang="en-US" dirty="0"/>
              <a:t> (to be discussed soon), because the Verifier doesn't trust the Prover anyway</a:t>
            </a:r>
          </a:p>
          <a:p>
            <a:pPr lvl="1"/>
            <a:r>
              <a:rPr lang="en-US" dirty="0"/>
              <a:t>Also, a Prover does not have access to, or knowledge of, </a:t>
            </a:r>
            <a:r>
              <a:rPr lang="en-US" dirty="0">
                <a:latin typeface="Cambria Math" panose="02040503050406030204" pitchFamily="18" charset="0"/>
                <a:ea typeface="Cambria Math" panose="02040503050406030204" pitchFamily="18" charset="0"/>
              </a:rPr>
              <a:t>r</a:t>
            </a:r>
            <a:r>
              <a:rPr lang="en-US" dirty="0"/>
              <a:t>, the random string used by </a:t>
            </a:r>
            <a:r>
              <a:rPr lang="en-US" dirty="0">
                <a:latin typeface="Cambria Math" panose="02040503050406030204" pitchFamily="18" charset="0"/>
                <a:ea typeface="Cambria Math" panose="02040503050406030204" pitchFamily="18" charset="0"/>
              </a:rPr>
              <a:t>V</a:t>
            </a:r>
          </a:p>
          <a:p>
            <a:r>
              <a:rPr lang="en-US" dirty="0"/>
              <a:t>They define the Prover "to be a function P with two inputs"; the inputs are:</a:t>
            </a:r>
          </a:p>
          <a:p>
            <a:pPr lvl="1"/>
            <a:r>
              <a:rPr lang="en-US" dirty="0"/>
              <a:t>The input string – this is the same input string, w, available to the Verifier</a:t>
            </a:r>
          </a:p>
          <a:p>
            <a:pPr lvl="1"/>
            <a:r>
              <a:rPr lang="en-US" dirty="0"/>
              <a:t>Partial message history – this is the same message history that is available to the Verifier</a:t>
            </a:r>
          </a:p>
          <a:p>
            <a:r>
              <a:rPr lang="en-US" dirty="0"/>
              <a:t>The output of </a:t>
            </a:r>
            <a:r>
              <a:rPr lang="en-US" dirty="0">
                <a:latin typeface="Cambria Math" panose="02040503050406030204" pitchFamily="18" charset="0"/>
                <a:ea typeface="Cambria Math" panose="02040503050406030204" pitchFamily="18" charset="0"/>
              </a:rPr>
              <a:t>P</a:t>
            </a:r>
            <a:r>
              <a:rPr lang="en-US" dirty="0"/>
              <a:t> is always the next message,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i+1</a:t>
            </a:r>
            <a:r>
              <a:rPr lang="en-US" dirty="0"/>
              <a:t>; so, the function </a:t>
            </a:r>
            <a:r>
              <a:rPr lang="en-US" dirty="0">
                <a:latin typeface="Cambria Math" panose="02040503050406030204" pitchFamily="18" charset="0"/>
                <a:ea typeface="Cambria Math" panose="02040503050406030204" pitchFamily="18" charset="0"/>
              </a:rPr>
              <a:t>P</a:t>
            </a:r>
            <a:r>
              <a:rPr lang="en-US" dirty="0"/>
              <a:t> has the form: </a:t>
            </a:r>
            <a:r>
              <a:rPr lang="en-US" dirty="0">
                <a:latin typeface="Cambria Math" panose="02040503050406030204" pitchFamily="18" charset="0"/>
                <a:ea typeface="Cambria Math" panose="02040503050406030204" pitchFamily="18" charset="0"/>
              </a:rPr>
              <a:t>P: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x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a:t>
            </a:r>
            <a:endParaRPr lang="en-US" dirty="0"/>
          </a:p>
          <a:p>
            <a:endParaRPr lang="en-US" dirty="0"/>
          </a:p>
        </p:txBody>
      </p:sp>
    </p:spTree>
    <p:extLst>
      <p:ext uri="{BB962C8B-B14F-4D97-AF65-F5344CB8AC3E}">
        <p14:creationId xmlns:p14="http://schemas.microsoft.com/office/powerpoint/2010/main" val="1340755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649C0-E686-091F-B836-46774792A645}"/>
              </a:ext>
            </a:extLst>
          </p:cNvPr>
          <p:cNvSpPr>
            <a:spLocks noGrp="1"/>
          </p:cNvSpPr>
          <p:nvPr>
            <p:ph type="title"/>
          </p:nvPr>
        </p:nvSpPr>
        <p:spPr/>
        <p:txBody>
          <a:bodyPr/>
          <a:lstStyle/>
          <a:p>
            <a:r>
              <a:rPr lang="en-US" dirty="0"/>
              <a:t>Interactive Proof Systems: Interaction</a:t>
            </a:r>
          </a:p>
        </p:txBody>
      </p:sp>
      <p:sp>
        <p:nvSpPr>
          <p:cNvPr id="3" name="Content Placeholder 2">
            <a:extLst>
              <a:ext uri="{FF2B5EF4-FFF2-40B4-BE49-F238E27FC236}">
                <a16:creationId xmlns:a16="http://schemas.microsoft.com/office/drawing/2014/main" id="{1503FA42-BBA2-C4BB-3654-D1462AD1E4C3}"/>
              </a:ext>
            </a:extLst>
          </p:cNvPr>
          <p:cNvSpPr>
            <a:spLocks noGrp="1"/>
          </p:cNvSpPr>
          <p:nvPr>
            <p:ph idx="1"/>
          </p:nvPr>
        </p:nvSpPr>
        <p:spPr/>
        <p:txBody>
          <a:bodyPr>
            <a:normAutofit fontScale="70000" lnSpcReduction="20000"/>
          </a:bodyPr>
          <a:lstStyle/>
          <a:p>
            <a:r>
              <a:rPr lang="en-US" dirty="0"/>
              <a:t>Next, the book formally defines the way that interaction works between the Verifier and Prover (I am keeping the book's exact wording):</a:t>
            </a:r>
          </a:p>
          <a:p>
            <a:pPr marL="457200" lvl="1" indent="0">
              <a:buNone/>
            </a:pPr>
            <a:r>
              <a:rPr lang="en-US" dirty="0"/>
              <a:t>For particular strings </a:t>
            </a:r>
            <a:r>
              <a:rPr lang="en-US" dirty="0">
                <a:latin typeface="Cambria Math" panose="02040503050406030204" pitchFamily="18" charset="0"/>
                <a:ea typeface="Cambria Math" panose="02040503050406030204" pitchFamily="18" charset="0"/>
              </a:rPr>
              <a:t>w</a:t>
            </a:r>
            <a:r>
              <a:rPr lang="en-US" dirty="0"/>
              <a:t> and </a:t>
            </a:r>
            <a:r>
              <a:rPr lang="en-US" dirty="0">
                <a:latin typeface="Cambria Math" panose="02040503050406030204" pitchFamily="18" charset="0"/>
                <a:ea typeface="Cambria Math" panose="02040503050406030204" pitchFamily="18" charset="0"/>
              </a:rPr>
              <a:t>r</a:t>
            </a:r>
            <a:r>
              <a:rPr lang="en-US" dirty="0"/>
              <a:t>, we write </a:t>
            </a:r>
            <a:r>
              <a:rPr lang="en-US" dirty="0">
                <a:latin typeface="Cambria Math" panose="02040503050406030204" pitchFamily="18" charset="0"/>
                <a:ea typeface="Cambria Math" panose="02040503050406030204" pitchFamily="18" charset="0"/>
              </a:rPr>
              <a:t>(V↔P)(w, r) = accept</a:t>
            </a:r>
            <a:r>
              <a:rPr lang="en-US" dirty="0"/>
              <a:t> if a message sequence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1</a:t>
            </a:r>
            <a:r>
              <a:rPr lang="en-US" dirty="0"/>
              <a:t> through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k</a:t>
            </a:r>
            <a:r>
              <a:rPr lang="en-US" dirty="0"/>
              <a:t> exists for some </a:t>
            </a:r>
            <a:r>
              <a:rPr lang="en-US" dirty="0">
                <a:latin typeface="Cambria Math" panose="02040503050406030204" pitchFamily="18" charset="0"/>
                <a:ea typeface="Cambria Math" panose="02040503050406030204" pitchFamily="18" charset="0"/>
              </a:rPr>
              <a:t>k</a:t>
            </a:r>
            <a:r>
              <a:rPr lang="en-US" dirty="0"/>
              <a:t> whereby</a:t>
            </a:r>
          </a:p>
          <a:p>
            <a:pPr marL="1371600" lvl="2" indent="-457200">
              <a:buFont typeface="+mj-lt"/>
              <a:buAutoNum type="arabicPeriod"/>
            </a:pPr>
            <a:r>
              <a:rPr lang="en-US" dirty="0"/>
              <a:t>for </a:t>
            </a:r>
            <a:r>
              <a:rPr lang="en-US" dirty="0">
                <a:latin typeface="Cambria Math" panose="02040503050406030204" pitchFamily="18" charset="0"/>
                <a:ea typeface="Cambria Math" panose="02040503050406030204" pitchFamily="18" charset="0"/>
              </a:rPr>
              <a:t>0 ≤ i &lt; k</a:t>
            </a:r>
            <a:r>
              <a:rPr lang="en-US" dirty="0"/>
              <a:t>, where i is an even number, </a:t>
            </a:r>
            <a:r>
              <a:rPr lang="en-US" dirty="0">
                <a:latin typeface="Cambria Math" panose="02040503050406030204" pitchFamily="18" charset="0"/>
                <a:ea typeface="Cambria Math" panose="02040503050406030204" pitchFamily="18" charset="0"/>
              </a:rPr>
              <a:t>V (w, r, m</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 · #m</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 = m</a:t>
            </a:r>
            <a:r>
              <a:rPr lang="en-US" baseline="-25000" dirty="0">
                <a:latin typeface="Cambria Math" panose="02040503050406030204" pitchFamily="18" charset="0"/>
                <a:ea typeface="Cambria Math" panose="02040503050406030204" pitchFamily="18" charset="0"/>
              </a:rPr>
              <a:t>i+1</a:t>
            </a:r>
            <a:r>
              <a:rPr lang="en-US" dirty="0"/>
              <a:t>;</a:t>
            </a:r>
          </a:p>
          <a:p>
            <a:pPr marL="1371600" lvl="2" indent="-457200">
              <a:buFont typeface="+mj-lt"/>
              <a:buAutoNum type="arabicPeriod"/>
            </a:pPr>
            <a:r>
              <a:rPr lang="en-US" dirty="0"/>
              <a:t>for </a:t>
            </a:r>
            <a:r>
              <a:rPr lang="en-US" dirty="0">
                <a:latin typeface="Cambria Math" panose="02040503050406030204" pitchFamily="18" charset="0"/>
                <a:ea typeface="Cambria Math" panose="02040503050406030204" pitchFamily="18" charset="0"/>
              </a:rPr>
              <a:t>0 &lt; i &lt; k</a:t>
            </a:r>
            <a:r>
              <a:rPr lang="en-US" dirty="0"/>
              <a:t>, where i is an odd number, </a:t>
            </a:r>
            <a:r>
              <a:rPr lang="en-US" dirty="0">
                <a:latin typeface="Cambria Math" panose="02040503050406030204" pitchFamily="18" charset="0"/>
                <a:ea typeface="Cambria Math" panose="02040503050406030204" pitchFamily="18" charset="0"/>
              </a:rPr>
              <a:t>P(w, m</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 · #m</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 = m</a:t>
            </a:r>
            <a:r>
              <a:rPr lang="en-US" baseline="-25000" dirty="0">
                <a:latin typeface="Cambria Math" panose="02040503050406030204" pitchFamily="18" charset="0"/>
                <a:ea typeface="Cambria Math" panose="02040503050406030204" pitchFamily="18" charset="0"/>
              </a:rPr>
              <a:t>i+1</a:t>
            </a:r>
            <a:r>
              <a:rPr lang="en-US" dirty="0"/>
              <a:t>; and</a:t>
            </a:r>
          </a:p>
          <a:p>
            <a:pPr marL="1371600" lvl="2" indent="-457200">
              <a:buFont typeface="+mj-lt"/>
              <a:buAutoNum type="arabicPeriod"/>
            </a:pPr>
            <a:r>
              <a:rPr lang="en-US" dirty="0"/>
              <a:t>the final message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k</a:t>
            </a:r>
            <a:r>
              <a:rPr lang="en-US" dirty="0"/>
              <a:t> in the message history is </a:t>
            </a:r>
            <a:r>
              <a:rPr lang="en-US" dirty="0">
                <a:latin typeface="Cambria Math" panose="02040503050406030204" pitchFamily="18" charset="0"/>
                <a:ea typeface="Cambria Math" panose="02040503050406030204" pitchFamily="18" charset="0"/>
              </a:rPr>
              <a:t>accept</a:t>
            </a:r>
            <a:r>
              <a:rPr lang="en-US" dirty="0"/>
              <a:t>.</a:t>
            </a:r>
          </a:p>
          <a:p>
            <a:r>
              <a:rPr lang="en-US" dirty="0"/>
              <a:t>The book also defines for any string </a:t>
            </a:r>
            <a:r>
              <a:rPr lang="en-US" dirty="0">
                <a:latin typeface="Cambria Math" panose="02040503050406030204" pitchFamily="18" charset="0"/>
                <a:ea typeface="Cambria Math" panose="02040503050406030204" pitchFamily="18" charset="0"/>
              </a:rPr>
              <a:t>w</a:t>
            </a:r>
            <a:r>
              <a:rPr lang="en-US" dirty="0"/>
              <a:t> of length </a:t>
            </a:r>
            <a:r>
              <a:rPr lang="en-US" dirty="0">
                <a:latin typeface="Cambria Math" panose="02040503050406030204" pitchFamily="18" charset="0"/>
                <a:ea typeface="Cambria Math" panose="02040503050406030204" pitchFamily="18" charset="0"/>
              </a:rPr>
              <a:t>n</a:t>
            </a:r>
            <a:r>
              <a:rPr lang="en-US" dirty="0"/>
              <a:t> (I am keeping book's exact wording but modifying the format a bit):</a:t>
            </a:r>
          </a:p>
          <a:p>
            <a:pPr marL="457200" lvl="1" indent="0">
              <a:buNone/>
            </a:pPr>
            <a:r>
              <a:rPr lang="en-US" dirty="0">
                <a:latin typeface="Cambria Math" panose="02040503050406030204" pitchFamily="18" charset="0"/>
                <a:ea typeface="Cambria Math" panose="02040503050406030204" pitchFamily="18" charset="0"/>
              </a:rPr>
              <a:t>Pr[V↔P accepts w] = Pr[(V↔P)(w, r) = accept]</a:t>
            </a:r>
            <a:r>
              <a:rPr lang="en-US" dirty="0"/>
              <a:t>, where </a:t>
            </a:r>
            <a:r>
              <a:rPr lang="en-US" dirty="0">
                <a:latin typeface="Cambria Math" panose="02040503050406030204" pitchFamily="18" charset="0"/>
                <a:ea typeface="Cambria Math" panose="02040503050406030204" pitchFamily="18" charset="0"/>
              </a:rPr>
              <a:t>r</a:t>
            </a:r>
            <a:r>
              <a:rPr lang="en-US" dirty="0"/>
              <a:t> is a randomly selected string of length </a:t>
            </a:r>
            <a:r>
              <a:rPr lang="en-US" dirty="0">
                <a:latin typeface="Cambria Math" panose="02040503050406030204" pitchFamily="18" charset="0"/>
                <a:ea typeface="Cambria Math" panose="02040503050406030204" pitchFamily="18" charset="0"/>
              </a:rPr>
              <a:t>p(n)</a:t>
            </a:r>
          </a:p>
          <a:p>
            <a:r>
              <a:rPr lang="en-US" dirty="0"/>
              <a:t>I have a few thoughts about the interaction and definitions here:</a:t>
            </a:r>
          </a:p>
          <a:p>
            <a:pPr lvl="1"/>
            <a:r>
              <a:rPr lang="en-US" dirty="0"/>
              <a:t>Note that </a:t>
            </a:r>
            <a:r>
              <a:rPr lang="en-US" dirty="0">
                <a:latin typeface="Cambria Math" panose="02040503050406030204" pitchFamily="18" charset="0"/>
                <a:ea typeface="Cambria Math" panose="02040503050406030204" pitchFamily="18" charset="0"/>
              </a:rPr>
              <a:t>V</a:t>
            </a:r>
            <a:r>
              <a:rPr lang="en-US" dirty="0"/>
              <a:t> produces messages on even numbered turns (starting at 0) and </a:t>
            </a:r>
            <a:r>
              <a:rPr lang="en-US" dirty="0">
                <a:latin typeface="Cambria Math" panose="02040503050406030204" pitchFamily="18" charset="0"/>
                <a:ea typeface="Cambria Math" panose="02040503050406030204" pitchFamily="18" charset="0"/>
              </a:rPr>
              <a:t>P</a:t>
            </a:r>
            <a:r>
              <a:rPr lang="en-US" dirty="0"/>
              <a:t> produces messages on odd numbered turns; the messages are exchanged until the Verifier makes a decision</a:t>
            </a:r>
          </a:p>
          <a:p>
            <a:pPr lvl="1"/>
            <a:r>
              <a:rPr lang="en-US" dirty="0"/>
              <a:t>I'm sure that they could define an analogous notation for what happens when the system rejects</a:t>
            </a:r>
          </a:p>
          <a:p>
            <a:pPr lvl="1"/>
            <a:r>
              <a:rPr lang="en-US" dirty="0"/>
              <a:t>I think, in general, it is probably possible for a Verifier to loop forever, but we will only be considering polynomial time verifiers, which means that they ultimately accept or reject within polynomial time</a:t>
            </a:r>
          </a:p>
          <a:p>
            <a:pPr lvl="1"/>
            <a:r>
              <a:rPr lang="en-US" dirty="0"/>
              <a:t>Once </a:t>
            </a:r>
            <a:r>
              <a:rPr lang="en-US" dirty="0">
                <a:latin typeface="Cambria Math" panose="02040503050406030204" pitchFamily="18" charset="0"/>
                <a:ea typeface="Cambria Math" panose="02040503050406030204" pitchFamily="18" charset="0"/>
              </a:rPr>
              <a:t>r</a:t>
            </a:r>
            <a:r>
              <a:rPr lang="en-US" dirty="0"/>
              <a:t> (which has been randomly generated) is provided, everything from that point on is deterministic, so the interactive proof system will either accept or reject deterministically, given </a:t>
            </a:r>
            <a:r>
              <a:rPr lang="en-US" dirty="0">
                <a:latin typeface="Cambria Math" panose="02040503050406030204" pitchFamily="18" charset="0"/>
                <a:ea typeface="Cambria Math" panose="02040503050406030204" pitchFamily="18" charset="0"/>
              </a:rPr>
              <a:t>r</a:t>
            </a:r>
          </a:p>
        </p:txBody>
      </p:sp>
    </p:spTree>
    <p:extLst>
      <p:ext uri="{BB962C8B-B14F-4D97-AF65-F5344CB8AC3E}">
        <p14:creationId xmlns:p14="http://schemas.microsoft.com/office/powerpoint/2010/main" val="3715508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7C0A4-127D-78FA-5440-B418A631E3C1}"/>
              </a:ext>
            </a:extLst>
          </p:cNvPr>
          <p:cNvSpPr>
            <a:spLocks noGrp="1"/>
          </p:cNvSpPr>
          <p:nvPr>
            <p:ph type="title"/>
          </p:nvPr>
        </p:nvSpPr>
        <p:spPr/>
        <p:txBody>
          <a:bodyPr/>
          <a:lstStyle/>
          <a:p>
            <a:r>
              <a:rPr lang="en-US" dirty="0"/>
              <a:t>IP</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D72F622-B05C-882C-D341-4FB4E0599857}"/>
                  </a:ext>
                </a:extLst>
              </p:cNvPr>
              <p:cNvSpPr>
                <a:spLocks noGrp="1"/>
              </p:cNvSpPr>
              <p:nvPr>
                <p:ph idx="1"/>
              </p:nvPr>
            </p:nvSpPr>
            <p:spPr/>
            <p:txBody>
              <a:bodyPr>
                <a:normAutofit fontScale="62500" lnSpcReduction="20000"/>
              </a:bodyPr>
              <a:lstStyle/>
              <a:p>
                <a:r>
                  <a:rPr lang="en-US" dirty="0"/>
                  <a:t>Now we will define a complexity class called </a:t>
                </a:r>
                <a:r>
                  <a:rPr lang="en-US" b="1" dirty="0">
                    <a:latin typeface="Cambria Math" panose="02040503050406030204" pitchFamily="18" charset="0"/>
                    <a:ea typeface="Cambria Math" panose="02040503050406030204" pitchFamily="18" charset="0"/>
                  </a:rPr>
                  <a:t>IP</a:t>
                </a:r>
              </a:p>
              <a:p>
                <a:r>
                  <a:rPr lang="en-US" dirty="0"/>
                  <a:t>Based on online sources, </a:t>
                </a:r>
                <a:r>
                  <a:rPr lang="en-US" dirty="0">
                    <a:latin typeface="Cambria Math" panose="02040503050406030204" pitchFamily="18" charset="0"/>
                    <a:ea typeface="Cambria Math" panose="02040503050406030204" pitchFamily="18" charset="0"/>
                  </a:rPr>
                  <a:t>IP</a:t>
                </a:r>
                <a:r>
                  <a:rPr lang="en-US" dirty="0"/>
                  <a:t> stands for "interactive polynomial time", although the type of system we are dealing with is an "interactive proof" system)</a:t>
                </a:r>
              </a:p>
              <a:p>
                <a:r>
                  <a:rPr lang="en-US" dirty="0"/>
                  <a:t>Definition 10.28 states (I am keeping the book's exact wording):</a:t>
                </a:r>
              </a:p>
              <a:p>
                <a:pPr marL="457200" lvl="1" indent="0">
                  <a:lnSpc>
                    <a:spcPct val="100000"/>
                  </a:lnSpc>
                  <a:buNone/>
                </a:pPr>
                <a:r>
                  <a:rPr lang="en-US" sz="2600" dirty="0"/>
                  <a:t>Say that language </a:t>
                </a:r>
                <a:r>
                  <a:rPr lang="en-US" sz="2600" dirty="0">
                    <a:latin typeface="Cambria Math" panose="02040503050406030204" pitchFamily="18" charset="0"/>
                    <a:ea typeface="Cambria Math" panose="02040503050406030204" pitchFamily="18" charset="0"/>
                  </a:rPr>
                  <a:t>A</a:t>
                </a:r>
                <a:r>
                  <a:rPr lang="en-US" sz="2600" dirty="0"/>
                  <a:t> is in </a:t>
                </a:r>
                <a:r>
                  <a:rPr lang="en-US" sz="2600" dirty="0">
                    <a:latin typeface="Cambria Math" panose="02040503050406030204" pitchFamily="18" charset="0"/>
                    <a:ea typeface="Cambria Math" panose="02040503050406030204" pitchFamily="18" charset="0"/>
                  </a:rPr>
                  <a:t>IP</a:t>
                </a:r>
                <a:r>
                  <a:rPr lang="en-US" sz="2600" dirty="0"/>
                  <a:t> if some polynomial time computable function </a:t>
                </a:r>
                <a:r>
                  <a:rPr lang="en-US" sz="2600" dirty="0">
                    <a:latin typeface="Cambria Math" panose="02040503050406030204" pitchFamily="18" charset="0"/>
                    <a:ea typeface="Cambria Math" panose="02040503050406030204" pitchFamily="18" charset="0"/>
                  </a:rPr>
                  <a:t>V</a:t>
                </a:r>
                <a:r>
                  <a:rPr lang="en-US" sz="2600" dirty="0"/>
                  <a:t> exists such that for some (arbitrary) function </a:t>
                </a:r>
                <a:r>
                  <a:rPr lang="en-US" sz="2600" dirty="0">
                    <a:latin typeface="Cambria Math" panose="02040503050406030204" pitchFamily="18" charset="0"/>
                    <a:ea typeface="Cambria Math" panose="02040503050406030204" pitchFamily="18" charset="0"/>
                  </a:rPr>
                  <a:t>P</a:t>
                </a:r>
                <a:r>
                  <a:rPr lang="en-US" sz="2600" dirty="0"/>
                  <a:t> and for every (arbitrary) function </a:t>
                </a:r>
                <a14:m>
                  <m:oMath xmlns:m="http://schemas.openxmlformats.org/officeDocument/2006/math">
                    <m:acc>
                      <m:accPr>
                        <m:chr m:val="̃"/>
                        <m:ctrlPr>
                          <a:rPr lang="en-US" sz="2600" i="1" smtClean="0">
                            <a:latin typeface="Cambria Math" panose="02040503050406030204" pitchFamily="18" charset="0"/>
                          </a:rPr>
                        </m:ctrlPr>
                      </m:accPr>
                      <m:e>
                        <m:r>
                          <m:rPr>
                            <m:sty m:val="p"/>
                          </m:rPr>
                          <a:rPr lang="en-US" sz="2600" b="0" i="0" smtClean="0">
                            <a:latin typeface="Cambria Math" panose="02040503050406030204" pitchFamily="18" charset="0"/>
                            <a:ea typeface="Cambria Math" panose="02040503050406030204" pitchFamily="18" charset="0"/>
                          </a:rPr>
                          <m:t>P</m:t>
                        </m:r>
                      </m:e>
                    </m:acc>
                  </m:oMath>
                </a14:m>
                <a:r>
                  <a:rPr lang="en-US" sz="2600" dirty="0"/>
                  <a:t> and for every string </a:t>
                </a:r>
                <a:r>
                  <a:rPr lang="en-US" sz="2600" dirty="0">
                    <a:latin typeface="Cambria Math" panose="02040503050406030204" pitchFamily="18" charset="0"/>
                    <a:ea typeface="Cambria Math" panose="02040503050406030204" pitchFamily="18" charset="0"/>
                  </a:rPr>
                  <a:t>w</a:t>
                </a:r>
                <a:r>
                  <a:rPr lang="en-US" sz="2600" dirty="0"/>
                  <a:t>,</a:t>
                </a:r>
              </a:p>
              <a:p>
                <a:pPr marL="1371600" lvl="2" indent="-457200">
                  <a:buFont typeface="+mj-lt"/>
                  <a:buAutoNum type="arabicPeriod"/>
                </a:pPr>
                <a:r>
                  <a:rPr lang="en-US" sz="2600" dirty="0">
                    <a:latin typeface="Cambria Math" panose="02040503050406030204" pitchFamily="18" charset="0"/>
                    <a:ea typeface="Cambria Math" panose="02040503050406030204" pitchFamily="18" charset="0"/>
                  </a:rPr>
                  <a:t>w ∈ A</a:t>
                </a:r>
                <a:r>
                  <a:rPr lang="en-US" sz="2600" dirty="0"/>
                  <a:t> implies </a:t>
                </a:r>
                <a:r>
                  <a:rPr lang="en-US" sz="2600" dirty="0">
                    <a:latin typeface="Cambria Math" panose="02040503050406030204" pitchFamily="18" charset="0"/>
                    <a:ea typeface="Cambria Math" panose="02040503050406030204" pitchFamily="18" charset="0"/>
                  </a:rPr>
                  <a:t>Pr[V↔P accepts w] ≥ ⅔</a:t>
                </a:r>
                <a:r>
                  <a:rPr lang="en-US" sz="2600" dirty="0"/>
                  <a:t>, and</a:t>
                </a:r>
              </a:p>
              <a:p>
                <a:pPr marL="1371600" lvl="2" indent="-457200">
                  <a:buFont typeface="+mj-lt"/>
                  <a:buAutoNum type="arabicPeriod"/>
                </a:pPr>
                <a:r>
                  <a:rPr lang="en-US" sz="2600" dirty="0">
                    <a:latin typeface="Cambria Math" panose="02040503050406030204" pitchFamily="18" charset="0"/>
                    <a:ea typeface="Cambria Math" panose="02040503050406030204" pitchFamily="18" charset="0"/>
                  </a:rPr>
                  <a:t>w ∉ A</a:t>
                </a:r>
                <a:r>
                  <a:rPr lang="en-US" sz="2600" dirty="0"/>
                  <a:t> implies </a:t>
                </a:r>
                <a:r>
                  <a:rPr lang="en-US" sz="2600" dirty="0">
                    <a:latin typeface="Cambria Math" panose="02040503050406030204" pitchFamily="18" charset="0"/>
                    <a:ea typeface="Cambria Math" panose="02040503050406030204" pitchFamily="18" charset="0"/>
                  </a:rPr>
                  <a:t>Pr[V↔</a:t>
                </a:r>
                <a14:m>
                  <m:oMath xmlns:m="http://schemas.openxmlformats.org/officeDocument/2006/math">
                    <m:acc>
                      <m:accPr>
                        <m:chr m:val="̃"/>
                        <m:ctrlPr>
                          <a:rPr lang="en-US" sz="2600" i="1" smtClean="0">
                            <a:latin typeface="Cambria Math" panose="02040503050406030204" pitchFamily="18" charset="0"/>
                            <a:ea typeface="Cambria Math" panose="02040503050406030204" pitchFamily="18" charset="0"/>
                          </a:rPr>
                        </m:ctrlPr>
                      </m:accPr>
                      <m:e>
                        <m:r>
                          <m:rPr>
                            <m:sty m:val="p"/>
                          </m:rPr>
                          <a:rPr lang="en-US" sz="2600" b="0" i="0" smtClean="0">
                            <a:latin typeface="Cambria Math" panose="02040503050406030204" pitchFamily="18" charset="0"/>
                            <a:ea typeface="Cambria Math" panose="02040503050406030204" pitchFamily="18" charset="0"/>
                          </a:rPr>
                          <m:t>P</m:t>
                        </m:r>
                      </m:e>
                    </m:acc>
                  </m:oMath>
                </a14:m>
                <a:r>
                  <a:rPr lang="en-US" sz="2600" dirty="0">
                    <a:latin typeface="Cambria Math" panose="02040503050406030204" pitchFamily="18" charset="0"/>
                    <a:ea typeface="Cambria Math" panose="02040503050406030204" pitchFamily="18" charset="0"/>
                  </a:rPr>
                  <a:t> accepts w] ≤ ⅓.</a:t>
                </a:r>
                <a:endParaRPr lang="en-US" sz="2600" dirty="0"/>
              </a:p>
              <a:p>
                <a:r>
                  <a:rPr lang="en-US" dirty="0"/>
                  <a:t>This definition states two facts that the book casually summarizes as:</a:t>
                </a:r>
              </a:p>
              <a:p>
                <a:pPr lvl="1"/>
                <a:r>
                  <a:rPr lang="en-US" sz="2600" dirty="0"/>
                  <a:t>"…if </a:t>
                </a:r>
                <a:r>
                  <a:rPr lang="en-US" sz="2600" dirty="0">
                    <a:latin typeface="Cambria Math" panose="02040503050406030204" pitchFamily="18" charset="0"/>
                    <a:ea typeface="Cambria Math" panose="02040503050406030204" pitchFamily="18" charset="0"/>
                  </a:rPr>
                  <a:t>w ∈ A</a:t>
                </a:r>
                <a:r>
                  <a:rPr lang="en-US" sz="2600" dirty="0"/>
                  <a:t> then some Prover </a:t>
                </a:r>
                <a:r>
                  <a:rPr lang="en-US" sz="2600" dirty="0">
                    <a:latin typeface="Cambria Math" panose="02040503050406030204" pitchFamily="18" charset="0"/>
                    <a:ea typeface="Cambria Math" panose="02040503050406030204" pitchFamily="18" charset="0"/>
                  </a:rPr>
                  <a:t>P</a:t>
                </a:r>
                <a:r>
                  <a:rPr lang="en-US" sz="2600" dirty="0"/>
                  <a:t> (an 'honest' Prover) causes the Verifier to accept with high probability"</a:t>
                </a:r>
              </a:p>
              <a:p>
                <a:pPr lvl="1"/>
                <a:r>
                  <a:rPr lang="en-US" sz="2600" dirty="0"/>
                  <a:t>"…if </a:t>
                </a:r>
                <a:r>
                  <a:rPr lang="en-US" sz="2600" dirty="0">
                    <a:latin typeface="Cambria Math" panose="02040503050406030204" pitchFamily="18" charset="0"/>
                    <a:ea typeface="Cambria Math" panose="02040503050406030204" pitchFamily="18" charset="0"/>
                  </a:rPr>
                  <a:t>w ∉ A</a:t>
                </a:r>
                <a:r>
                  <a:rPr lang="en-US" sz="2600" dirty="0">
                    <a:ea typeface="Cambria Math" panose="02040503050406030204" pitchFamily="18" charset="0"/>
                  </a:rPr>
                  <a:t>,</a:t>
                </a:r>
                <a:r>
                  <a:rPr lang="en-US" sz="2600" dirty="0"/>
                  <a:t> then no Prover (not even a 'crooked' Prover </a:t>
                </a:r>
                <a14:m>
                  <m:oMath xmlns:m="http://schemas.openxmlformats.org/officeDocument/2006/math">
                    <m:acc>
                      <m:accPr>
                        <m:chr m:val="̃"/>
                        <m:ctrlPr>
                          <a:rPr lang="en-US" sz="2600" i="1" smtClean="0">
                            <a:latin typeface="Cambria Math" panose="02040503050406030204" pitchFamily="18" charset="0"/>
                          </a:rPr>
                        </m:ctrlPr>
                      </m:accPr>
                      <m:e>
                        <m:r>
                          <m:rPr>
                            <m:sty m:val="p"/>
                          </m:rPr>
                          <a:rPr lang="en-US" sz="2600" b="0" i="0" smtClean="0">
                            <a:latin typeface="Cambria Math" panose="02040503050406030204" pitchFamily="18" charset="0"/>
                            <a:ea typeface="Cambria Math" panose="02040503050406030204" pitchFamily="18" charset="0"/>
                          </a:rPr>
                          <m:t>P</m:t>
                        </m:r>
                      </m:e>
                    </m:acc>
                  </m:oMath>
                </a14:m>
                <a:r>
                  <a:rPr lang="en-US" sz="2600" dirty="0"/>
                  <a:t>) causes the Verifier to accept with high probability"</a:t>
                </a:r>
              </a:p>
              <a:p>
                <a:r>
                  <a:rPr lang="en-US" dirty="0"/>
                  <a:t>As with probabilistic Turing machines (discussed during our previous topic), we can </a:t>
                </a:r>
                <a:r>
                  <a:rPr lang="en-US" i="1" dirty="0"/>
                  <a:t>amplify</a:t>
                </a:r>
                <a:r>
                  <a:rPr lang="en-US" dirty="0"/>
                  <a:t> the probability of a correct decision by repetition, making the error probability as small as we desire</a:t>
                </a:r>
              </a:p>
              <a:p>
                <a:r>
                  <a:rPr lang="en-US" dirty="0"/>
                  <a:t>Book: "Obviously, IP contains both the classes NP and BPP"; I add: this is clear because:</a:t>
                </a:r>
              </a:p>
              <a:p>
                <a:pPr lvl="1"/>
                <a:r>
                  <a:rPr lang="en-US" sz="2600" dirty="0"/>
                  <a:t>IP contains NP because a Prover could provide the certificate to the Verifier (no further interaction is needed)</a:t>
                </a:r>
              </a:p>
              <a:p>
                <a:pPr lvl="1"/>
                <a:r>
                  <a:rPr lang="en-US" sz="2600" dirty="0"/>
                  <a:t>IP contains BPP because the Verifier has all the abilities of a probabilistic TM (no interaction is needed)</a:t>
                </a:r>
              </a:p>
            </p:txBody>
          </p:sp>
        </mc:Choice>
        <mc:Fallback xmlns="">
          <p:sp>
            <p:nvSpPr>
              <p:cNvPr id="3" name="Content Placeholder 2">
                <a:extLst>
                  <a:ext uri="{FF2B5EF4-FFF2-40B4-BE49-F238E27FC236}">
                    <a16:creationId xmlns:a16="http://schemas.microsoft.com/office/drawing/2014/main" id="{4D72F622-B05C-882C-D341-4FB4E0599857}"/>
                  </a:ext>
                </a:extLst>
              </p:cNvPr>
              <p:cNvSpPr>
                <a:spLocks noGrp="1" noRot="1" noChangeAspect="1" noMove="1" noResize="1" noEditPoints="1" noAdjustHandles="1" noChangeArrowheads="1" noChangeShapeType="1" noTextEdit="1"/>
              </p:cNvSpPr>
              <p:nvPr>
                <p:ph idx="1"/>
              </p:nvPr>
            </p:nvSpPr>
            <p:spPr>
              <a:blipFill>
                <a:blip r:embed="rId2"/>
                <a:stretch>
                  <a:fillRect l="-406" t="-2521" r="-870"/>
                </a:stretch>
              </a:blipFill>
            </p:spPr>
            <p:txBody>
              <a:bodyPr/>
              <a:lstStyle/>
              <a:p>
                <a:r>
                  <a:rPr lang="en-US">
                    <a:noFill/>
                  </a:rPr>
                  <a:t> </a:t>
                </a:r>
              </a:p>
            </p:txBody>
          </p:sp>
        </mc:Fallback>
      </mc:AlternateContent>
    </p:spTree>
    <p:extLst>
      <p:ext uri="{BB962C8B-B14F-4D97-AF65-F5344CB8AC3E}">
        <p14:creationId xmlns:p14="http://schemas.microsoft.com/office/powerpoint/2010/main" val="12568084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91BDA-467B-6BC8-9350-C097960648A9}"/>
              </a:ext>
            </a:extLst>
          </p:cNvPr>
          <p:cNvSpPr>
            <a:spLocks noGrp="1"/>
          </p:cNvSpPr>
          <p:nvPr>
            <p:ph type="title"/>
          </p:nvPr>
        </p:nvSpPr>
        <p:spPr/>
        <p:txBody>
          <a:bodyPr/>
          <a:lstStyle/>
          <a:p>
            <a:r>
              <a:rPr lang="en-US" dirty="0"/>
              <a:t>IP = PSPACE (part 1)</a:t>
            </a:r>
          </a:p>
        </p:txBody>
      </p:sp>
      <p:sp>
        <p:nvSpPr>
          <p:cNvPr id="3" name="Content Placeholder 2">
            <a:extLst>
              <a:ext uri="{FF2B5EF4-FFF2-40B4-BE49-F238E27FC236}">
                <a16:creationId xmlns:a16="http://schemas.microsoft.com/office/drawing/2014/main" id="{3EACA187-7145-CA44-8A81-F502D42840C9}"/>
              </a:ext>
            </a:extLst>
          </p:cNvPr>
          <p:cNvSpPr>
            <a:spLocks noGrp="1"/>
          </p:cNvSpPr>
          <p:nvPr>
            <p:ph idx="1"/>
          </p:nvPr>
        </p:nvSpPr>
        <p:spPr/>
        <p:txBody>
          <a:bodyPr>
            <a:normAutofit fontScale="85000" lnSpcReduction="20000"/>
          </a:bodyPr>
          <a:lstStyle/>
          <a:p>
            <a:r>
              <a:rPr lang="en-US" dirty="0"/>
              <a:t>We now know that </a:t>
            </a:r>
            <a:r>
              <a:rPr lang="en-US" dirty="0">
                <a:latin typeface="Cambria Math" panose="02040503050406030204" pitchFamily="18" charset="0"/>
                <a:ea typeface="Cambria Math" panose="02040503050406030204" pitchFamily="18" charset="0"/>
              </a:rPr>
              <a:t>IP</a:t>
            </a:r>
            <a:r>
              <a:rPr lang="en-US" dirty="0"/>
              <a:t> contains </a:t>
            </a:r>
            <a:r>
              <a:rPr lang="en-US" dirty="0">
                <a:latin typeface="Cambria Math" panose="02040503050406030204" pitchFamily="18" charset="0"/>
                <a:ea typeface="Cambria Math" panose="02040503050406030204" pitchFamily="18" charset="0"/>
              </a:rPr>
              <a:t>BPP</a:t>
            </a:r>
            <a:r>
              <a:rPr lang="en-US" dirty="0"/>
              <a:t> and </a:t>
            </a:r>
            <a:r>
              <a:rPr lang="en-US" dirty="0">
                <a:latin typeface="Cambria Math" panose="02040503050406030204" pitchFamily="18" charset="0"/>
                <a:ea typeface="Cambria Math" panose="02040503050406030204" pitchFamily="18" charset="0"/>
              </a:rPr>
              <a:t>NP</a:t>
            </a:r>
          </a:p>
          <a:p>
            <a:r>
              <a:rPr lang="en-US" dirty="0"/>
              <a:t>Recall that, near the start of the topic, we saw that </a:t>
            </a:r>
            <a:r>
              <a:rPr lang="en-US" dirty="0">
                <a:latin typeface="Cambria Math" panose="02040503050406030204" pitchFamily="18" charset="0"/>
                <a:ea typeface="Cambria Math" panose="02040503050406030204" pitchFamily="18" charset="0"/>
              </a:rPr>
              <a:t>IP</a:t>
            </a:r>
            <a:r>
              <a:rPr lang="en-US" dirty="0"/>
              <a:t> contains </a:t>
            </a:r>
            <a:r>
              <a:rPr lang="en-US" dirty="0">
                <a:latin typeface="Cambria Math" panose="02040503050406030204" pitchFamily="18" charset="0"/>
                <a:ea typeface="Cambria Math" panose="02040503050406030204" pitchFamily="18" charset="0"/>
              </a:rPr>
              <a:t>NONISO</a:t>
            </a:r>
            <a:r>
              <a:rPr lang="en-US" dirty="0"/>
              <a:t>, which is not known to be in either </a:t>
            </a:r>
            <a:r>
              <a:rPr lang="en-US" dirty="0">
                <a:latin typeface="Cambria Math" panose="02040503050406030204" pitchFamily="18" charset="0"/>
                <a:ea typeface="Cambria Math" panose="02040503050406030204" pitchFamily="18" charset="0"/>
              </a:rPr>
              <a:t>NP</a:t>
            </a:r>
            <a:r>
              <a:rPr lang="en-US" dirty="0"/>
              <a:t> or </a:t>
            </a:r>
            <a:r>
              <a:rPr lang="en-US" dirty="0">
                <a:latin typeface="Cambria Math" panose="02040503050406030204" pitchFamily="18" charset="0"/>
                <a:ea typeface="Cambria Math" panose="02040503050406030204" pitchFamily="18" charset="0"/>
              </a:rPr>
              <a:t>BPP</a:t>
            </a:r>
          </a:p>
          <a:p>
            <a:r>
              <a:rPr lang="en-US" dirty="0"/>
              <a:t>Of course, this leads to the question: How big is the </a:t>
            </a:r>
            <a:r>
              <a:rPr lang="en-US" dirty="0">
                <a:latin typeface="Cambria Math" panose="02040503050406030204" pitchFamily="18" charset="0"/>
                <a:ea typeface="Cambria Math" panose="02040503050406030204" pitchFamily="18" charset="0"/>
              </a:rPr>
              <a:t>IP</a:t>
            </a:r>
            <a:r>
              <a:rPr lang="en-US" dirty="0"/>
              <a:t> complexity class?</a:t>
            </a:r>
          </a:p>
          <a:p>
            <a:r>
              <a:rPr lang="en-US" dirty="0"/>
              <a:t>Theorem 10.29 states: "</a:t>
            </a:r>
            <a:r>
              <a:rPr lang="en-US" dirty="0">
                <a:latin typeface="Cambria Math" panose="02040503050406030204" pitchFamily="18" charset="0"/>
                <a:ea typeface="Cambria Math" panose="02040503050406030204" pitchFamily="18" charset="0"/>
              </a:rPr>
              <a:t>IP = PSPACE</a:t>
            </a:r>
            <a:r>
              <a:rPr lang="en-US" dirty="0"/>
              <a:t>"</a:t>
            </a:r>
          </a:p>
          <a:p>
            <a:pPr lvl="1"/>
            <a:r>
              <a:rPr lang="en-US" dirty="0"/>
              <a:t>The textbook calls this "one of the more remarkable theorems in complexity theory"</a:t>
            </a:r>
          </a:p>
          <a:p>
            <a:pPr lvl="1"/>
            <a:r>
              <a:rPr lang="en-US" dirty="0"/>
              <a:t>This theorem was first proved by Shamir in 1990, who presented his preliminary results at a conference that year</a:t>
            </a:r>
          </a:p>
          <a:p>
            <a:pPr lvl="1"/>
            <a:r>
              <a:rPr lang="en-US" dirty="0"/>
              <a:t>Shamir was building upon recent results by Lund, Fortnow, Karloff, and Nisan, who also first published their preliminary results (jointly) in 1990</a:t>
            </a:r>
          </a:p>
          <a:p>
            <a:pPr lvl="1"/>
            <a:r>
              <a:rPr lang="en-US" dirty="0"/>
              <a:t>The Arora and Barak book explains that, prior to this, it was known that </a:t>
            </a:r>
            <a:r>
              <a:rPr lang="en-US" dirty="0">
                <a:latin typeface="Cambria Math" panose="02040503050406030204" pitchFamily="18" charset="0"/>
                <a:ea typeface="Cambria Math" panose="02040503050406030204" pitchFamily="18" charset="0"/>
              </a:rPr>
              <a:t>NP ⊆ IP ⊆ PSPACE</a:t>
            </a:r>
          </a:p>
          <a:p>
            <a:pPr lvl="1"/>
            <a:r>
              <a:rPr lang="en-US" dirty="0"/>
              <a:t>They state that there was evidence that the first containment was proper, and that most computer scientists had an expectation that both containments were likely proper</a:t>
            </a:r>
          </a:p>
          <a:p>
            <a:pPr lvl="1"/>
            <a:r>
              <a:rPr lang="en-US" dirty="0"/>
              <a:t>They state that the theorem being discussed shows "that this intuition was drastically wrong"</a:t>
            </a:r>
          </a:p>
          <a:p>
            <a:pPr lvl="1"/>
            <a:r>
              <a:rPr lang="en-US" dirty="0"/>
              <a:t>I add: Recall we still don't know for certain that </a:t>
            </a:r>
            <a:r>
              <a:rPr lang="en-US" dirty="0">
                <a:latin typeface="Cambria Math" panose="02040503050406030204" pitchFamily="18" charset="0"/>
                <a:ea typeface="Cambria Math" panose="02040503050406030204" pitchFamily="18" charset="0"/>
              </a:rPr>
              <a:t>NP ≠ PSPACE</a:t>
            </a:r>
            <a:r>
              <a:rPr lang="en-US" dirty="0"/>
              <a:t>, or even that </a:t>
            </a:r>
            <a:r>
              <a:rPr lang="en-US" dirty="0">
                <a:latin typeface="Cambria Math" panose="02040503050406030204" pitchFamily="18" charset="0"/>
                <a:ea typeface="Cambria Math" panose="02040503050406030204" pitchFamily="18" charset="0"/>
              </a:rPr>
              <a:t>P ≠ PSPACE</a:t>
            </a:r>
            <a:r>
              <a:rPr lang="en-US" dirty="0">
                <a:ea typeface="Cambria Math" panose="02040503050406030204" pitchFamily="18" charset="0"/>
              </a:rPr>
              <a:t>!</a:t>
            </a:r>
            <a:endParaRPr lang="en-US" dirty="0"/>
          </a:p>
        </p:txBody>
      </p:sp>
    </p:spTree>
    <p:extLst>
      <p:ext uri="{BB962C8B-B14F-4D97-AF65-F5344CB8AC3E}">
        <p14:creationId xmlns:p14="http://schemas.microsoft.com/office/powerpoint/2010/main" val="42730374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83BB6-502F-9FF4-5286-33972BDE91EE}"/>
              </a:ext>
            </a:extLst>
          </p:cNvPr>
          <p:cNvSpPr>
            <a:spLocks noGrp="1"/>
          </p:cNvSpPr>
          <p:nvPr>
            <p:ph type="title"/>
          </p:nvPr>
        </p:nvSpPr>
        <p:spPr/>
        <p:txBody>
          <a:bodyPr/>
          <a:lstStyle/>
          <a:p>
            <a:r>
              <a:rPr lang="en-US" dirty="0"/>
              <a:t>IP = PSPACE (part 2)</a:t>
            </a:r>
          </a:p>
        </p:txBody>
      </p:sp>
      <p:sp>
        <p:nvSpPr>
          <p:cNvPr id="3" name="Content Placeholder 2">
            <a:extLst>
              <a:ext uri="{FF2B5EF4-FFF2-40B4-BE49-F238E27FC236}">
                <a16:creationId xmlns:a16="http://schemas.microsoft.com/office/drawing/2014/main" id="{66CBD86C-3BDB-60FD-798E-F2C0D8B446F0}"/>
              </a:ext>
            </a:extLst>
          </p:cNvPr>
          <p:cNvSpPr>
            <a:spLocks noGrp="1"/>
          </p:cNvSpPr>
          <p:nvPr>
            <p:ph idx="1"/>
          </p:nvPr>
        </p:nvSpPr>
        <p:spPr/>
        <p:txBody>
          <a:bodyPr/>
          <a:lstStyle/>
          <a:p>
            <a:r>
              <a:rPr lang="en-US" dirty="0"/>
              <a:t>The Sipser textbook splits the proof of the theorem "into lemmas that establish containment in each direction"</a:t>
            </a:r>
          </a:p>
          <a:p>
            <a:r>
              <a:rPr lang="en-US" dirty="0"/>
              <a:t>Lemma 10.30 states: "</a:t>
            </a:r>
            <a:r>
              <a:rPr lang="en-US" dirty="0">
                <a:latin typeface="Cambria Math" panose="02040503050406030204" pitchFamily="18" charset="0"/>
                <a:ea typeface="Cambria Math" panose="02040503050406030204" pitchFamily="18" charset="0"/>
              </a:rPr>
              <a:t>IP ⊆ PSPACE</a:t>
            </a:r>
            <a:r>
              <a:rPr lang="en-US" dirty="0"/>
              <a:t>" </a:t>
            </a:r>
          </a:p>
          <a:p>
            <a:r>
              <a:rPr lang="en-US" dirty="0"/>
              <a:t>Lemma 10.32 states: "</a:t>
            </a:r>
            <a:r>
              <a:rPr lang="en-US" dirty="0">
                <a:latin typeface="Cambria Math" panose="02040503050406030204" pitchFamily="18" charset="0"/>
                <a:ea typeface="Cambria Math" panose="02040503050406030204" pitchFamily="18" charset="0"/>
              </a:rPr>
              <a:t>PSPACE ⊆ IP</a:t>
            </a:r>
            <a:r>
              <a:rPr lang="en-US" dirty="0"/>
              <a:t>" </a:t>
            </a:r>
          </a:p>
          <a:p>
            <a:r>
              <a:rPr lang="en-US" dirty="0"/>
              <a:t>Of course, if we prove both lemmas, we have proven Theorem 10.29</a:t>
            </a:r>
          </a:p>
          <a:p>
            <a:r>
              <a:rPr lang="en-US" dirty="0"/>
              <a:t>The textbook proves both lemmas with detailed proofs</a:t>
            </a:r>
          </a:p>
          <a:p>
            <a:r>
              <a:rPr lang="en-US" dirty="0"/>
              <a:t>In class, we will only discuss the high-level details of each direction</a:t>
            </a:r>
          </a:p>
        </p:txBody>
      </p:sp>
    </p:spTree>
    <p:extLst>
      <p:ext uri="{BB962C8B-B14F-4D97-AF65-F5344CB8AC3E}">
        <p14:creationId xmlns:p14="http://schemas.microsoft.com/office/powerpoint/2010/main" val="239369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415EE-C318-80CB-1944-37BF99C5D9F9}"/>
              </a:ext>
            </a:extLst>
          </p:cNvPr>
          <p:cNvSpPr>
            <a:spLocks noGrp="1"/>
          </p:cNvSpPr>
          <p:nvPr>
            <p:ph type="title"/>
          </p:nvPr>
        </p:nvSpPr>
        <p:spPr/>
        <p:txBody>
          <a:bodyPr/>
          <a:lstStyle/>
          <a:p>
            <a:r>
              <a:rPr lang="en-US" dirty="0"/>
              <a:t>IP = PSPACE (part 3)</a:t>
            </a:r>
          </a:p>
        </p:txBody>
      </p:sp>
      <p:sp>
        <p:nvSpPr>
          <p:cNvPr id="3" name="Content Placeholder 2">
            <a:extLst>
              <a:ext uri="{FF2B5EF4-FFF2-40B4-BE49-F238E27FC236}">
                <a16:creationId xmlns:a16="http://schemas.microsoft.com/office/drawing/2014/main" id="{92F5EBE9-1206-F39D-1184-92708CE2F599}"/>
              </a:ext>
            </a:extLst>
          </p:cNvPr>
          <p:cNvSpPr>
            <a:spLocks noGrp="1"/>
          </p:cNvSpPr>
          <p:nvPr>
            <p:ph idx="1"/>
          </p:nvPr>
        </p:nvSpPr>
        <p:spPr/>
        <p:txBody>
          <a:bodyPr>
            <a:normAutofit fontScale="62500" lnSpcReduction="20000"/>
          </a:bodyPr>
          <a:lstStyle/>
          <a:p>
            <a:r>
              <a:rPr lang="en-US" dirty="0"/>
              <a:t>The textbook's proof that </a:t>
            </a:r>
            <a:r>
              <a:rPr lang="en-US" dirty="0">
                <a:latin typeface="Cambria Math" panose="02040503050406030204" pitchFamily="18" charset="0"/>
                <a:ea typeface="Cambria Math" panose="02040503050406030204" pitchFamily="18" charset="0"/>
              </a:rPr>
              <a:t>IP ⊆ PSPACE</a:t>
            </a:r>
            <a:r>
              <a:rPr lang="en-US" dirty="0"/>
              <a:t> is a constructive proof, presenting a polynomial space algorithm to compute the probability that a given verifier will accept a given input string, </a:t>
            </a:r>
            <a:r>
              <a:rPr lang="en-US" dirty="0">
                <a:latin typeface="Cambria Math" panose="02040503050406030204" pitchFamily="18" charset="0"/>
                <a:ea typeface="Cambria Math" panose="02040503050406030204" pitchFamily="18" charset="0"/>
              </a:rPr>
              <a:t>w</a:t>
            </a:r>
          </a:p>
          <a:p>
            <a:r>
              <a:rPr lang="en-US" dirty="0"/>
              <a:t>Along the way, we see that polynomial space is enough to do all the following things:</a:t>
            </a:r>
          </a:p>
          <a:p>
            <a:pPr lvl="1"/>
            <a:r>
              <a:rPr lang="en-US" sz="2600" dirty="0"/>
              <a:t>To examine every possible random string, </a:t>
            </a:r>
            <a:r>
              <a:rPr lang="en-US" sz="2600" dirty="0">
                <a:latin typeface="Cambria Math" panose="02040503050406030204" pitchFamily="18" charset="0"/>
                <a:ea typeface="Cambria Math" panose="02040503050406030204" pitchFamily="18" charset="0"/>
              </a:rPr>
              <a:t>r</a:t>
            </a:r>
            <a:r>
              <a:rPr lang="en-US" sz="2600" dirty="0"/>
              <a:t>, of length </a:t>
            </a:r>
            <a:r>
              <a:rPr lang="en-US" sz="2600" dirty="0">
                <a:latin typeface="Cambria Math" panose="02040503050406030204" pitchFamily="18" charset="0"/>
                <a:ea typeface="Cambria Math" panose="02040503050406030204" pitchFamily="18" charset="0"/>
              </a:rPr>
              <a:t>p(n)</a:t>
            </a:r>
          </a:p>
          <a:p>
            <a:pPr lvl="1"/>
            <a:r>
              <a:rPr lang="en-US" sz="2600" dirty="0"/>
              <a:t>To examine every possible sequence of </a:t>
            </a:r>
            <a:r>
              <a:rPr lang="en-US" sz="2600" dirty="0">
                <a:latin typeface="Cambria Math" panose="02040503050406030204" pitchFamily="18" charset="0"/>
                <a:ea typeface="Cambria Math" panose="02040503050406030204" pitchFamily="18" charset="0"/>
              </a:rPr>
              <a:t>p(n)</a:t>
            </a:r>
            <a:r>
              <a:rPr lang="en-US" sz="2600" dirty="0"/>
              <a:t> polynomial-length messages</a:t>
            </a:r>
          </a:p>
          <a:p>
            <a:pPr lvl="1"/>
            <a:r>
              <a:rPr lang="en-US" sz="2600" dirty="0"/>
              <a:t>To determine if a sequence of messages is consistent with </a:t>
            </a:r>
            <a:r>
              <a:rPr lang="en-US" sz="2600" dirty="0">
                <a:latin typeface="Cambria Math" panose="02040503050406030204" pitchFamily="18" charset="0"/>
                <a:ea typeface="Cambria Math" panose="02040503050406030204" pitchFamily="18" charset="0"/>
              </a:rPr>
              <a:t>r</a:t>
            </a:r>
          </a:p>
          <a:p>
            <a:pPr lvl="1"/>
            <a:r>
              <a:rPr lang="en-US" sz="2600" dirty="0"/>
              <a:t>To determine whether a Verifier, </a:t>
            </a:r>
            <a:r>
              <a:rPr lang="en-US" sz="2600" dirty="0">
                <a:latin typeface="Cambria Math" panose="02040503050406030204" pitchFamily="18" charset="0"/>
                <a:ea typeface="Cambria Math" panose="02040503050406030204" pitchFamily="18" charset="0"/>
              </a:rPr>
              <a:t>V</a:t>
            </a:r>
            <a:r>
              <a:rPr lang="en-US" sz="2600" dirty="0"/>
              <a:t>, would accept </a:t>
            </a:r>
            <a:r>
              <a:rPr lang="en-US" sz="2600" dirty="0">
                <a:latin typeface="Cambria Math" panose="02040503050406030204" pitchFamily="18" charset="0"/>
                <a:ea typeface="Cambria Math" panose="02040503050406030204" pitchFamily="18" charset="0"/>
              </a:rPr>
              <a:t>w</a:t>
            </a:r>
            <a:r>
              <a:rPr lang="en-US" sz="2600" dirty="0"/>
              <a:t> given a sequence of messages</a:t>
            </a:r>
          </a:p>
          <a:p>
            <a:r>
              <a:rPr lang="en-US" dirty="0"/>
              <a:t>Note that things don't actually happen in the order listed above; the algorithm roughly proceeds as follows:</a:t>
            </a:r>
          </a:p>
          <a:p>
            <a:pPr lvl="1"/>
            <a:r>
              <a:rPr lang="en-US" sz="2600" dirty="0"/>
              <a:t>First, it computes the probabilities that </a:t>
            </a:r>
            <a:r>
              <a:rPr lang="en-US" sz="2600" dirty="0">
                <a:latin typeface="Cambria Math" panose="02040503050406030204" pitchFamily="18" charset="0"/>
                <a:ea typeface="Cambria Math" panose="02040503050406030204" pitchFamily="18" charset="0"/>
              </a:rPr>
              <a:t>V</a:t>
            </a:r>
            <a:r>
              <a:rPr lang="en-US" sz="2600" dirty="0"/>
              <a:t> accepts </a:t>
            </a:r>
            <a:r>
              <a:rPr lang="en-US" sz="2600" dirty="0">
                <a:latin typeface="Cambria Math" panose="02040503050406030204" pitchFamily="18" charset="0"/>
                <a:ea typeface="Cambria Math" panose="02040503050406030204" pitchFamily="18" charset="0"/>
              </a:rPr>
              <a:t>w</a:t>
            </a:r>
            <a:r>
              <a:rPr lang="en-US" sz="2600" dirty="0"/>
              <a:t> given full message sequences (each is either 0 or 1)</a:t>
            </a:r>
          </a:p>
          <a:p>
            <a:pPr lvl="1"/>
            <a:r>
              <a:rPr lang="en-US" sz="2600" dirty="0"/>
              <a:t>Then, it iteratively computes the probabilities that </a:t>
            </a:r>
            <a:r>
              <a:rPr lang="en-US" sz="2600" dirty="0">
                <a:latin typeface="Cambria Math" panose="02040503050406030204" pitchFamily="18" charset="0"/>
                <a:ea typeface="Cambria Math" panose="02040503050406030204" pitchFamily="18" charset="0"/>
              </a:rPr>
              <a:t>V</a:t>
            </a:r>
            <a:r>
              <a:rPr lang="en-US" sz="2600" dirty="0"/>
              <a:t> accepts </a:t>
            </a:r>
            <a:r>
              <a:rPr lang="en-US" sz="2600" dirty="0">
                <a:latin typeface="Cambria Math" panose="02040503050406030204" pitchFamily="18" charset="0"/>
                <a:ea typeface="Cambria Math" panose="02040503050406030204" pitchFamily="18" charset="0"/>
              </a:rPr>
              <a:t>w</a:t>
            </a:r>
            <a:r>
              <a:rPr lang="en-US" sz="2600" dirty="0"/>
              <a:t> given all possible partial  message sequences (each involves computing a weighted average or taking a max, depending on whose turn it is to produce the next message)</a:t>
            </a:r>
          </a:p>
          <a:p>
            <a:pPr lvl="1"/>
            <a:r>
              <a:rPr lang="en-US" sz="2600" dirty="0"/>
              <a:t>Finally, the algorithm computes the probability that </a:t>
            </a:r>
            <a:r>
              <a:rPr lang="en-US" sz="2600" dirty="0">
                <a:latin typeface="Cambria Math" panose="02040503050406030204" pitchFamily="18" charset="0"/>
                <a:ea typeface="Cambria Math" panose="02040503050406030204" pitchFamily="18" charset="0"/>
              </a:rPr>
              <a:t>V</a:t>
            </a:r>
            <a:r>
              <a:rPr lang="en-US" sz="2600" dirty="0"/>
              <a:t> accepts </a:t>
            </a:r>
            <a:r>
              <a:rPr lang="en-US" sz="2600" dirty="0">
                <a:latin typeface="Cambria Math" panose="02040503050406030204" pitchFamily="18" charset="0"/>
                <a:ea typeface="Cambria Math" panose="02040503050406030204" pitchFamily="18" charset="0"/>
              </a:rPr>
              <a:t>w</a:t>
            </a:r>
            <a:r>
              <a:rPr lang="en-US" sz="2600" dirty="0"/>
              <a:t> starting with an empty sequence of messages</a:t>
            </a:r>
          </a:p>
          <a:p>
            <a:r>
              <a:rPr lang="en-US" dirty="0"/>
              <a:t>It seems to me that the proof in the book leaves out an important point</a:t>
            </a:r>
          </a:p>
          <a:p>
            <a:pPr lvl="1"/>
            <a:r>
              <a:rPr lang="en-US" sz="2600" dirty="0"/>
              <a:t>If </a:t>
            </a:r>
            <a:r>
              <a:rPr lang="en-US" sz="2600" dirty="0">
                <a:latin typeface="Cambria Math" panose="02040503050406030204" pitchFamily="18" charset="0"/>
                <a:ea typeface="Cambria Math" panose="02040503050406030204" pitchFamily="18" charset="0"/>
              </a:rPr>
              <a:t>w</a:t>
            </a:r>
            <a:r>
              <a:rPr lang="en-US" sz="2600" dirty="0"/>
              <a:t> is a member of the language, </a:t>
            </a:r>
            <a:r>
              <a:rPr lang="en-US" sz="2600" dirty="0">
                <a:latin typeface="Cambria Math" panose="02040503050406030204" pitchFamily="18" charset="0"/>
                <a:ea typeface="Cambria Math" panose="02040503050406030204" pitchFamily="18" charset="0"/>
              </a:rPr>
              <a:t>A</a:t>
            </a:r>
            <a:r>
              <a:rPr lang="en-US" sz="2600" dirty="0"/>
              <a:t>, being probabilistically decided, the probably that the Verifier accepts </a:t>
            </a:r>
            <a:r>
              <a:rPr lang="en-US" sz="2600" dirty="0">
                <a:latin typeface="Cambria Math" panose="02040503050406030204" pitchFamily="18" charset="0"/>
                <a:ea typeface="Cambria Math" panose="02040503050406030204" pitchFamily="18" charset="0"/>
              </a:rPr>
              <a:t>w</a:t>
            </a:r>
            <a:r>
              <a:rPr lang="en-US" sz="2600" dirty="0"/>
              <a:t> will be greater than 2/3, given that </a:t>
            </a:r>
            <a:r>
              <a:rPr lang="en-US" sz="2600" dirty="0">
                <a:latin typeface="Cambria Math" panose="02040503050406030204" pitchFamily="18" charset="0"/>
                <a:ea typeface="Cambria Math" panose="02040503050406030204" pitchFamily="18" charset="0"/>
              </a:rPr>
              <a:t>A ∈ IP</a:t>
            </a:r>
          </a:p>
          <a:p>
            <a:pPr lvl="1"/>
            <a:r>
              <a:rPr lang="en-US" sz="2600" dirty="0"/>
              <a:t>If </a:t>
            </a:r>
            <a:r>
              <a:rPr lang="en-US" sz="2600" dirty="0">
                <a:latin typeface="Cambria Math" panose="02040503050406030204" pitchFamily="18" charset="0"/>
                <a:ea typeface="Cambria Math" panose="02040503050406030204" pitchFamily="18" charset="0"/>
              </a:rPr>
              <a:t>w</a:t>
            </a:r>
            <a:r>
              <a:rPr lang="en-US" sz="2600" dirty="0"/>
              <a:t> is not a member of the language, </a:t>
            </a:r>
            <a:r>
              <a:rPr lang="en-US" sz="2600" dirty="0">
                <a:latin typeface="Cambria Math" panose="02040503050406030204" pitchFamily="18" charset="0"/>
                <a:ea typeface="Cambria Math" panose="02040503050406030204" pitchFamily="18" charset="0"/>
              </a:rPr>
              <a:t>A</a:t>
            </a:r>
            <a:r>
              <a:rPr lang="en-US" sz="2600" dirty="0"/>
              <a:t>, being probabilistically decided, the probably that the Verifier accepts </a:t>
            </a:r>
            <a:r>
              <a:rPr lang="en-US" sz="2600" dirty="0">
                <a:latin typeface="Cambria Math" panose="02040503050406030204" pitchFamily="18" charset="0"/>
                <a:ea typeface="Cambria Math" panose="02040503050406030204" pitchFamily="18" charset="0"/>
              </a:rPr>
              <a:t>w</a:t>
            </a:r>
            <a:r>
              <a:rPr lang="en-US" sz="2600" dirty="0"/>
              <a:t> will be less than 1/3, given that </a:t>
            </a:r>
            <a:r>
              <a:rPr lang="en-US" sz="2600" dirty="0">
                <a:latin typeface="Cambria Math" panose="02040503050406030204" pitchFamily="18" charset="0"/>
                <a:ea typeface="Cambria Math" panose="02040503050406030204" pitchFamily="18" charset="0"/>
              </a:rPr>
              <a:t>A ∈ IP</a:t>
            </a:r>
          </a:p>
          <a:p>
            <a:endParaRPr lang="en-US" dirty="0"/>
          </a:p>
          <a:p>
            <a:pPr lvl="1"/>
            <a:endParaRPr lang="en-US" dirty="0"/>
          </a:p>
        </p:txBody>
      </p:sp>
    </p:spTree>
    <p:extLst>
      <p:ext uri="{BB962C8B-B14F-4D97-AF65-F5344CB8AC3E}">
        <p14:creationId xmlns:p14="http://schemas.microsoft.com/office/powerpoint/2010/main" val="3369321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FA998-C05E-7D80-BDBF-AFFDF862154D}"/>
              </a:ext>
            </a:extLst>
          </p:cNvPr>
          <p:cNvSpPr>
            <a:spLocks noGrp="1"/>
          </p:cNvSpPr>
          <p:nvPr>
            <p:ph type="title"/>
          </p:nvPr>
        </p:nvSpPr>
        <p:spPr/>
        <p:txBody>
          <a:bodyPr/>
          <a:lstStyle/>
          <a:p>
            <a:r>
              <a:rPr lang="en-US" dirty="0"/>
              <a:t>IP = PSPACE (part 4)</a:t>
            </a:r>
          </a:p>
        </p:txBody>
      </p:sp>
      <p:sp>
        <p:nvSpPr>
          <p:cNvPr id="3" name="Content Placeholder 2">
            <a:extLst>
              <a:ext uri="{FF2B5EF4-FFF2-40B4-BE49-F238E27FC236}">
                <a16:creationId xmlns:a16="http://schemas.microsoft.com/office/drawing/2014/main" id="{2D44A7F7-F6EA-016A-9361-C638017BBE2C}"/>
              </a:ext>
            </a:extLst>
          </p:cNvPr>
          <p:cNvSpPr>
            <a:spLocks noGrp="1"/>
          </p:cNvSpPr>
          <p:nvPr>
            <p:ph idx="1"/>
          </p:nvPr>
        </p:nvSpPr>
        <p:spPr/>
        <p:txBody>
          <a:bodyPr>
            <a:normAutofit fontScale="70000" lnSpcReduction="20000"/>
          </a:bodyPr>
          <a:lstStyle/>
          <a:p>
            <a:r>
              <a:rPr lang="en-US" dirty="0"/>
              <a:t>The textbook's proof that </a:t>
            </a:r>
            <a:r>
              <a:rPr lang="en-US" dirty="0">
                <a:latin typeface="Cambria Math" panose="02040503050406030204" pitchFamily="18" charset="0"/>
                <a:ea typeface="Cambria Math" panose="02040503050406030204" pitchFamily="18" charset="0"/>
              </a:rPr>
              <a:t>PSPACE ⊆ IP</a:t>
            </a:r>
            <a:r>
              <a:rPr lang="en-US" dirty="0"/>
              <a:t> is significantly more complicated, occupying about 7 pages in the book; we will only discuss it at a high level</a:t>
            </a:r>
          </a:p>
          <a:p>
            <a:r>
              <a:rPr lang="en-US" dirty="0"/>
              <a:t>Along the way, they first that another problem is in </a:t>
            </a:r>
            <a:r>
              <a:rPr lang="en-US" dirty="0">
                <a:latin typeface="Cambria Math" panose="02040503050406030204" pitchFamily="18" charset="0"/>
                <a:ea typeface="Cambria Math" panose="02040503050406030204" pitchFamily="18" charset="0"/>
              </a:rPr>
              <a:t>IP</a:t>
            </a:r>
          </a:p>
          <a:p>
            <a:pPr lvl="1"/>
            <a:r>
              <a:rPr lang="en-US" dirty="0"/>
              <a:t>The book defines the language: </a:t>
            </a:r>
            <a:r>
              <a:rPr lang="en-US" dirty="0">
                <a:latin typeface="Cambria Math" panose="02040503050406030204" pitchFamily="18" charset="0"/>
                <a:ea typeface="Cambria Math" panose="02040503050406030204" pitchFamily="18" charset="0"/>
              </a:rPr>
              <a:t>#SAT = {⟨φ, k⟩| φ</a:t>
            </a:r>
            <a:r>
              <a:rPr lang="en-US" dirty="0"/>
              <a:t> is a </a:t>
            </a:r>
            <a:r>
              <a:rPr lang="en-US" dirty="0" err="1"/>
              <a:t>cnf</a:t>
            </a:r>
            <a:r>
              <a:rPr lang="en-US" dirty="0"/>
              <a:t>-formula with exactly </a:t>
            </a:r>
            <a:r>
              <a:rPr lang="en-US" dirty="0">
                <a:latin typeface="Cambria Math" panose="02040503050406030204" pitchFamily="18" charset="0"/>
                <a:ea typeface="Cambria Math" panose="02040503050406030204" pitchFamily="18" charset="0"/>
              </a:rPr>
              <a:t>k</a:t>
            </a:r>
            <a:r>
              <a:rPr lang="en-US" dirty="0"/>
              <a:t> satisfying assignments</a:t>
            </a:r>
            <a:r>
              <a:rPr lang="en-US" dirty="0">
                <a:latin typeface="Cambria Math" panose="02040503050406030204" pitchFamily="18" charset="0"/>
                <a:ea typeface="Cambria Math" panose="02040503050406030204" pitchFamily="18" charset="0"/>
              </a:rPr>
              <a:t>}</a:t>
            </a:r>
          </a:p>
          <a:p>
            <a:pPr lvl="1"/>
            <a:r>
              <a:rPr lang="en-US" dirty="0"/>
              <a:t>The textbook calls this the </a:t>
            </a:r>
            <a:r>
              <a:rPr lang="en-US" i="1" dirty="0"/>
              <a:t>counting problem</a:t>
            </a:r>
            <a:r>
              <a:rPr lang="en-US" dirty="0"/>
              <a:t> for satisfiability</a:t>
            </a:r>
          </a:p>
          <a:p>
            <a:pPr lvl="1"/>
            <a:r>
              <a:rPr lang="en-US" dirty="0"/>
              <a:t>Based on other sources, this counting problem, a.k.a. </a:t>
            </a:r>
            <a:r>
              <a:rPr lang="en-US" dirty="0">
                <a:latin typeface="Cambria Math" panose="02040503050406030204" pitchFamily="18" charset="0"/>
                <a:ea typeface="Cambria Math" panose="02040503050406030204" pitchFamily="18" charset="0"/>
              </a:rPr>
              <a:t>Sharp-SAT</a:t>
            </a:r>
            <a:r>
              <a:rPr lang="en-US" dirty="0"/>
              <a:t>, is often defined more generally, such that you are given </a:t>
            </a:r>
            <a:r>
              <a:rPr lang="en-US" dirty="0">
                <a:latin typeface="Cambria Math" panose="02040503050406030204" pitchFamily="18" charset="0"/>
                <a:ea typeface="Cambria Math" panose="02040503050406030204" pitchFamily="18" charset="0"/>
              </a:rPr>
              <a:t>φ</a:t>
            </a:r>
            <a:r>
              <a:rPr lang="en-US" dirty="0"/>
              <a:t> and asked to determine </a:t>
            </a:r>
            <a:r>
              <a:rPr lang="en-US" dirty="0">
                <a:latin typeface="Cambria Math" panose="02040503050406030204" pitchFamily="18" charset="0"/>
                <a:ea typeface="Cambria Math" panose="02040503050406030204" pitchFamily="18" charset="0"/>
              </a:rPr>
              <a:t>k</a:t>
            </a:r>
            <a:r>
              <a:rPr lang="en-US" dirty="0">
                <a:ea typeface="Cambria Math" panose="02040503050406030204" pitchFamily="18" charset="0"/>
              </a:rPr>
              <a:t>, the number of satisfying solutions for </a:t>
            </a:r>
            <a:r>
              <a:rPr lang="en-US" dirty="0">
                <a:latin typeface="Cambria Math" panose="02040503050406030204" pitchFamily="18" charset="0"/>
                <a:ea typeface="Cambria Math" panose="02040503050406030204" pitchFamily="18" charset="0"/>
              </a:rPr>
              <a:t>φ</a:t>
            </a:r>
          </a:p>
          <a:p>
            <a:pPr lvl="1"/>
            <a:r>
              <a:rPr lang="en-US" dirty="0">
                <a:ea typeface="Cambria Math" panose="02040503050406030204" pitchFamily="18" charset="0"/>
              </a:rPr>
              <a:t>Note that the way the textbook defines it, if </a:t>
            </a:r>
            <a:r>
              <a:rPr lang="en-US" dirty="0">
                <a:latin typeface="Cambria Math" panose="02040503050406030204" pitchFamily="18" charset="0"/>
                <a:ea typeface="Cambria Math" panose="02040503050406030204" pitchFamily="18" charset="0"/>
              </a:rPr>
              <a:t>k</a:t>
            </a:r>
            <a:r>
              <a:rPr lang="en-US" dirty="0">
                <a:ea typeface="Cambria Math" panose="02040503050406030204" pitchFamily="18" charset="0"/>
              </a:rPr>
              <a:t> is 0, this is the complement of </a:t>
            </a:r>
            <a:r>
              <a:rPr lang="en-US" dirty="0">
                <a:latin typeface="Cambria Math" panose="02040503050406030204" pitchFamily="18" charset="0"/>
                <a:ea typeface="Cambria Math" panose="02040503050406030204" pitchFamily="18" charset="0"/>
              </a:rPr>
              <a:t>SAT</a:t>
            </a:r>
            <a:r>
              <a:rPr lang="en-US" dirty="0">
                <a:ea typeface="Cambria Math" panose="02040503050406030204" pitchFamily="18" charset="0"/>
              </a:rPr>
              <a:t>, which is </a:t>
            </a:r>
            <a:r>
              <a:rPr lang="en-US" dirty="0">
                <a:latin typeface="Cambria Math" panose="02040503050406030204" pitchFamily="18" charset="0"/>
                <a:ea typeface="Cambria Math" panose="02040503050406030204" pitchFamily="18" charset="0"/>
              </a:rPr>
              <a:t>coNP</a:t>
            </a:r>
            <a:r>
              <a:rPr lang="en-US" dirty="0">
                <a:ea typeface="Cambria Math" panose="02040503050406030204" pitchFamily="18" charset="0"/>
              </a:rPr>
              <a:t>-complete</a:t>
            </a:r>
          </a:p>
          <a:p>
            <a:pPr lvl="1"/>
            <a:r>
              <a:rPr lang="en-US" dirty="0"/>
              <a:t>To show that </a:t>
            </a:r>
            <a:r>
              <a:rPr lang="en-US" dirty="0">
                <a:latin typeface="Cambria Math" panose="02040503050406030204" pitchFamily="18" charset="0"/>
                <a:ea typeface="Cambria Math" panose="02040503050406030204" pitchFamily="18" charset="0"/>
              </a:rPr>
              <a:t>#SAT</a:t>
            </a:r>
            <a:r>
              <a:rPr lang="en-US" dirty="0"/>
              <a:t> is in </a:t>
            </a:r>
            <a:r>
              <a:rPr lang="en-US" dirty="0">
                <a:latin typeface="Cambria Math" panose="02040503050406030204" pitchFamily="18" charset="0"/>
                <a:ea typeface="Cambria Math" panose="02040503050406030204" pitchFamily="18" charset="0"/>
              </a:rPr>
              <a:t>IP</a:t>
            </a:r>
            <a:r>
              <a:rPr lang="en-US" dirty="0"/>
              <a:t>, the program introduces a technique called </a:t>
            </a:r>
            <a:r>
              <a:rPr lang="en-US" i="1" dirty="0"/>
              <a:t>arithmetization</a:t>
            </a:r>
          </a:p>
          <a:p>
            <a:pPr lvl="1"/>
            <a:r>
              <a:rPr lang="en-US" dirty="0"/>
              <a:t>At a high level, the cnf-formula, </a:t>
            </a:r>
            <a:r>
              <a:rPr lang="en-US" dirty="0">
                <a:latin typeface="Cambria Math" panose="02040503050406030204" pitchFamily="18" charset="0"/>
                <a:ea typeface="Cambria Math" panose="02040503050406030204" pitchFamily="18" charset="0"/>
              </a:rPr>
              <a:t>φ</a:t>
            </a:r>
            <a:r>
              <a:rPr lang="en-US" dirty="0"/>
              <a:t>, along with </a:t>
            </a:r>
            <a:r>
              <a:rPr lang="en-US" dirty="0">
                <a:latin typeface="Cambria Math" panose="02040503050406030204" pitchFamily="18" charset="0"/>
                <a:ea typeface="Cambria Math" panose="02040503050406030204" pitchFamily="18" charset="0"/>
              </a:rPr>
              <a:t>k</a:t>
            </a:r>
            <a:r>
              <a:rPr lang="en-US" dirty="0"/>
              <a:t>, is converted to a series of formulas that can be fed randomly chosen integer parameters</a:t>
            </a:r>
          </a:p>
          <a:p>
            <a:pPr lvl="1"/>
            <a:r>
              <a:rPr lang="en-US" dirty="0"/>
              <a:t>The computed values of the functions are guaranteed to satisfy certain constraints, if </a:t>
            </a:r>
            <a:r>
              <a:rPr lang="en-US" dirty="0">
                <a:latin typeface="Cambria Math" panose="02040503050406030204" pitchFamily="18" charset="0"/>
                <a:ea typeface="Cambria Math" panose="02040503050406030204" pitchFamily="18" charset="0"/>
              </a:rPr>
              <a:t>φ </a:t>
            </a:r>
            <a:r>
              <a:rPr lang="en-US" dirty="0"/>
              <a:t>has exactly </a:t>
            </a:r>
            <a:r>
              <a:rPr lang="en-US" dirty="0">
                <a:latin typeface="Cambria Math" panose="02040503050406030204" pitchFamily="18" charset="0"/>
                <a:ea typeface="Cambria Math" panose="02040503050406030204" pitchFamily="18" charset="0"/>
              </a:rPr>
              <a:t>k</a:t>
            </a:r>
            <a:r>
              <a:rPr lang="en-US" dirty="0"/>
              <a:t> solutions</a:t>
            </a:r>
          </a:p>
          <a:p>
            <a:pPr lvl="1"/>
            <a:r>
              <a:rPr lang="en-US" dirty="0"/>
              <a:t>When </a:t>
            </a:r>
            <a:r>
              <a:rPr lang="en-US" dirty="0">
                <a:latin typeface="Cambria Math" panose="02040503050406030204" pitchFamily="18" charset="0"/>
                <a:ea typeface="Cambria Math" panose="02040503050406030204" pitchFamily="18" charset="0"/>
              </a:rPr>
              <a:t>φ</a:t>
            </a:r>
            <a:r>
              <a:rPr lang="en-US" dirty="0">
                <a:ea typeface="Cambria Math" panose="02040503050406030204" pitchFamily="18" charset="0"/>
              </a:rPr>
              <a:t> </a:t>
            </a:r>
            <a:r>
              <a:rPr lang="en-US" dirty="0"/>
              <a:t>is not satisfiable, the Prover is forced to lie to prevent the Verifier from rejecting</a:t>
            </a:r>
          </a:p>
          <a:p>
            <a:pPr lvl="1"/>
            <a:r>
              <a:rPr lang="en-US" dirty="0"/>
              <a:t>Unless the Prover gets lucky, its lies will get caught in the final phase of the algorithm</a:t>
            </a:r>
          </a:p>
          <a:p>
            <a:r>
              <a:rPr lang="en-US" dirty="0"/>
              <a:t>The textbook then shows how a more complex version of this approach can be used to prove that </a:t>
            </a:r>
            <a:r>
              <a:rPr lang="en-US" dirty="0">
                <a:latin typeface="Cambria Math" panose="02040503050406030204" pitchFamily="18" charset="0"/>
                <a:ea typeface="Cambria Math" panose="02040503050406030204" pitchFamily="18" charset="0"/>
              </a:rPr>
              <a:t>TQBF</a:t>
            </a:r>
            <a:r>
              <a:rPr lang="en-US" dirty="0"/>
              <a:t> is in </a:t>
            </a:r>
            <a:r>
              <a:rPr lang="en-US" dirty="0">
                <a:latin typeface="Cambria Math" panose="02040503050406030204" pitchFamily="18" charset="0"/>
                <a:ea typeface="Cambria Math" panose="02040503050406030204" pitchFamily="18" charset="0"/>
              </a:rPr>
              <a:t>IP</a:t>
            </a:r>
            <a:r>
              <a:rPr lang="en-US" dirty="0"/>
              <a:t> (the details of the algorithms for both </a:t>
            </a:r>
            <a:r>
              <a:rPr lang="en-US" dirty="0">
                <a:latin typeface="Cambria Math" panose="02040503050406030204" pitchFamily="18" charset="0"/>
                <a:ea typeface="Cambria Math" panose="02040503050406030204" pitchFamily="18" charset="0"/>
              </a:rPr>
              <a:t>#SAT</a:t>
            </a:r>
            <a:r>
              <a:rPr lang="en-US" dirty="0"/>
              <a:t> and </a:t>
            </a:r>
            <a:r>
              <a:rPr lang="en-US" dirty="0">
                <a:latin typeface="Cambria Math" panose="02040503050406030204" pitchFamily="18" charset="0"/>
                <a:ea typeface="Cambria Math" panose="02040503050406030204" pitchFamily="18" charset="0"/>
              </a:rPr>
              <a:t>TQBF</a:t>
            </a:r>
            <a:r>
              <a:rPr lang="en-US" dirty="0"/>
              <a:t> are in the book)</a:t>
            </a:r>
          </a:p>
          <a:p>
            <a:r>
              <a:rPr lang="en-US" dirty="0"/>
              <a:t>Since </a:t>
            </a:r>
            <a:r>
              <a:rPr lang="en-US" dirty="0">
                <a:latin typeface="Cambria Math" panose="02040503050406030204" pitchFamily="18" charset="0"/>
                <a:ea typeface="Cambria Math" panose="02040503050406030204" pitchFamily="18" charset="0"/>
              </a:rPr>
              <a:t>TQBF</a:t>
            </a:r>
            <a:r>
              <a:rPr lang="en-US" dirty="0"/>
              <a:t> is </a:t>
            </a:r>
            <a:r>
              <a:rPr lang="en-US" dirty="0">
                <a:latin typeface="Cambria Math" panose="02040503050406030204" pitchFamily="18" charset="0"/>
                <a:ea typeface="Cambria Math" panose="02040503050406030204" pitchFamily="18" charset="0"/>
              </a:rPr>
              <a:t>PSPACE</a:t>
            </a:r>
            <a:r>
              <a:rPr lang="en-US" dirty="0"/>
              <a:t>-complete, this proves that all </a:t>
            </a:r>
            <a:r>
              <a:rPr lang="en-US" dirty="0">
                <a:latin typeface="Cambria Math" panose="02040503050406030204" pitchFamily="18" charset="0"/>
                <a:ea typeface="Cambria Math" panose="02040503050406030204" pitchFamily="18" charset="0"/>
              </a:rPr>
              <a:t>PSPACE</a:t>
            </a:r>
            <a:r>
              <a:rPr lang="en-US" dirty="0"/>
              <a:t> problems are in </a:t>
            </a:r>
            <a:r>
              <a:rPr lang="en-US" dirty="0">
                <a:latin typeface="Cambria Math" panose="02040503050406030204" pitchFamily="18" charset="0"/>
                <a:ea typeface="Cambria Math" panose="02040503050406030204" pitchFamily="18" charset="0"/>
              </a:rPr>
              <a:t>IP</a:t>
            </a:r>
          </a:p>
          <a:p>
            <a:pPr lvl="1"/>
            <a:endParaRPr lang="en-US" dirty="0"/>
          </a:p>
        </p:txBody>
      </p:sp>
    </p:spTree>
    <p:extLst>
      <p:ext uri="{BB962C8B-B14F-4D97-AF65-F5344CB8AC3E}">
        <p14:creationId xmlns:p14="http://schemas.microsoft.com/office/powerpoint/2010/main" val="42256623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2062</TotalTime>
  <Words>3276</Words>
  <Application>Microsoft Office PowerPoint</Application>
  <PresentationFormat>Widescreen</PresentationFormat>
  <Paragraphs>157</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Cambria Math</vt:lpstr>
      <vt:lpstr>Office Theme</vt:lpstr>
      <vt:lpstr>ECE461: Theoretical CS</vt:lpstr>
      <vt:lpstr>Brief Recap</vt:lpstr>
      <vt:lpstr>NP, Verifiers, and Certificates (revisited)</vt:lpstr>
      <vt:lpstr>Interactive Proof Systems</vt:lpstr>
      <vt:lpstr>NONISO (part 1)</vt:lpstr>
      <vt:lpstr>NONISO (part 2)</vt:lpstr>
      <vt:lpstr>Interactive Proof Systems: The Verifier</vt:lpstr>
      <vt:lpstr>Interactive Proof Systems: The Prover</vt:lpstr>
      <vt:lpstr>Interactive Proof Systems: Interaction</vt:lpstr>
      <vt:lpstr>IP</vt:lpstr>
      <vt:lpstr>IP = PSPACE (part 1)</vt:lpstr>
      <vt:lpstr>IP = PSPACE (part 2)</vt:lpstr>
      <vt:lpstr>IP = PSPACE (part 3)</vt:lpstr>
      <vt:lpstr>IP = PSPACE (part 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ECE461: Theoretical CS</dc:title>
  <dc:creator>Carl Sable</dc:creator>
  <cp:lastModifiedBy>Carl Sable</cp:lastModifiedBy>
  <cp:revision>30</cp:revision>
  <dcterms:created xsi:type="dcterms:W3CDTF">2022-05-08T14:47:40Z</dcterms:created>
  <dcterms:modified xsi:type="dcterms:W3CDTF">2022-05-12T23:58:22Z</dcterms:modified>
</cp:coreProperties>
</file>