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44C33-8663-4484-8D3F-B46007AE6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7C752-C015-498B-BCFD-FA6D2FD82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AB4BA-6D8F-4377-B532-042E47054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EF347-17A1-4A6B-A97A-EF5810ECA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B3106-3FEA-4302-9886-5F68BBD85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6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09041-0DA5-46FD-9209-7B584BB5D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914E-4EA0-4E00-AD1D-0042B856D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65780-059D-45FD-B8B9-2A61EA73B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CE297-57E1-43D3-BA44-5153E88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F8BAC-0655-41D2-90D0-8DD12BEE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2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3AC93-3A00-4FE5-9FE7-17388394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0CD81-AAF3-4B86-8E65-F2C9F73EA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D3931-7E95-4109-90D0-D1405ED8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F4FE6-C219-4474-BAE2-C3B1A549C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52C9A-73E9-44E2-BFFA-2F6E56D2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4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FC88-8116-4BDF-A2D9-DE994DA8C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B9AC6-7BB6-43DF-9946-50253989F3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EA1B0A-23D7-4105-9B44-127E83ACA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06275-BDC1-4588-B3E8-70C4E7B3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5EB1F-C516-4CFF-BB16-CD33C545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AEE4D-72D1-4BC2-B983-2526FC75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2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91DA-AE73-4D67-B850-3B4504451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C173F-3E9D-4076-AAED-D1BD0D3CB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23A54-7162-4306-B69B-712AA9BD2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E5D4B1-3393-4391-A745-1BCB2A766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86AC97-B986-4E37-A27D-3761D612B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6A41E2-E288-439D-8B2D-371C1BEC9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BD8037-7351-4E45-A986-7C2D52FE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45ABF-0D4B-4460-98E2-9690081D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2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C0D2E-CBB5-42FD-AF2F-21A1686E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2C9FF-DABA-48B5-A8DE-2C23E672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4BCC1-4732-4948-B7B5-E20EA6355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A19C6-8D2F-4944-885F-46CD9FAD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0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EBD08-36E8-4462-BC79-38002755C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99F7C-DD27-4069-A908-2DAC176A5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6CD06-B395-411B-86CE-6A2E8470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3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BD472-793E-4013-9B54-0B5CBE9E0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DAC73-01A5-4BCD-836C-A95C1D330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54EFD-AE6A-4231-9979-CEAC7576C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4AA69-C6D7-4509-822D-6619A922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A5EB0-5CA6-4644-850D-90A3C6412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F8F41-C1F6-47DA-95D1-193362DA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7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5866A-B59B-4AAA-890F-498BAFD9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EB2E6-DB12-4A25-AFB0-16329C815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054EF-6DF7-47F2-B4A2-6505484E9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8FDCC-EF36-49EE-8724-750475FD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B2B71-93C3-48F0-B548-DB2AD2D3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32966-E6C7-47D8-A776-58748210E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56A4-9F86-4C11-95B4-CBA277AB1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06E26-274A-4D06-8406-42FABBADD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D042E-F7C9-4076-9A3C-2EA5E578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ACD1A-A848-4F03-8930-9C4E606D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84968-0489-4C77-B5A2-0C010907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8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833E53-75E1-4D21-9880-040AE60409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893F6-12F3-4CA1-9394-58DA40359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165D8-EA14-4618-8E9F-EFC8CB271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64910-45B3-4CA6-A74D-D85302E9D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367C6-6DA8-4821-9585-79E7A925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81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331E15-3358-405F-A837-296D73C5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60388-848B-48AA-8EB1-FB67935EE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9B9FE-BD62-4ED3-9BF9-1A891CEB7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AE7C4-6C03-498A-99C5-51E6917857EB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0496-6875-440C-AA41-7E4596C90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59695-0B53-4E98-901F-119AD69B9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CB1F6-3E0D-45D9-B2E1-39F43EE25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3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Decidable Languages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earlier topics, we explored </a:t>
            </a:r>
            <a:r>
              <a:rPr lang="en-US" i="1" dirty="0"/>
              <a:t>formalisms</a:t>
            </a:r>
            <a:r>
              <a:rPr lang="en-US" dirty="0"/>
              <a:t> that are sufficient for describing the </a:t>
            </a:r>
            <a:r>
              <a:rPr lang="en-US" b="1" dirty="0"/>
              <a:t>regular languages</a:t>
            </a:r>
            <a:r>
              <a:rPr lang="en-US" i="1" dirty="0"/>
              <a:t> </a:t>
            </a:r>
            <a:r>
              <a:rPr lang="en-US" dirty="0"/>
              <a:t>and the </a:t>
            </a:r>
            <a:r>
              <a:rPr lang="en-US" b="1" dirty="0"/>
              <a:t>context-free languages</a:t>
            </a:r>
          </a:p>
          <a:p>
            <a:r>
              <a:rPr lang="en-US" dirty="0"/>
              <a:t>Although they are useful for various purposes, those formalisms are quite limited in </a:t>
            </a:r>
            <a:r>
              <a:rPr lang="en-US" i="1" dirty="0"/>
              <a:t>power</a:t>
            </a:r>
            <a:r>
              <a:rPr lang="en-US" dirty="0"/>
              <a:t>; they cannot describe all languages that can be described by more powerful formalisms</a:t>
            </a:r>
          </a:p>
          <a:p>
            <a:r>
              <a:rPr lang="en-US" dirty="0"/>
              <a:t>In our previous topic, we discussed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then </a:t>
            </a:r>
            <a:r>
              <a:rPr lang="en-US" i="1" dirty="0"/>
              <a:t>all algorithms can be implemented by Turing machines</a:t>
            </a:r>
            <a:r>
              <a:rPr lang="en-US" dirty="0"/>
              <a:t>, and there cannot be a more powerful, reasonable formalism</a:t>
            </a:r>
          </a:p>
          <a:p>
            <a:r>
              <a:rPr lang="en-US" dirty="0"/>
              <a:t>In this topic, we will see some examples of </a:t>
            </a:r>
            <a:r>
              <a:rPr lang="en-US" b="1" dirty="0"/>
              <a:t>decidable languages</a:t>
            </a:r>
          </a:p>
          <a:p>
            <a:pPr lvl="1"/>
            <a:r>
              <a:rPr lang="en-US" dirty="0"/>
              <a:t>Of course, all previous examples we've seen of regular languages, context-free languages, and </a:t>
            </a:r>
            <a:r>
              <a:rPr lang="en-US" i="1" dirty="0"/>
              <a:t>Turing-decidable</a:t>
            </a:r>
            <a:r>
              <a:rPr lang="en-US" dirty="0"/>
              <a:t> languages also fits this description (decidable and Turing-decidable mean the same thing)</a:t>
            </a:r>
          </a:p>
          <a:p>
            <a:pPr lvl="1"/>
            <a:r>
              <a:rPr lang="en-US" dirty="0"/>
              <a:t>In this topic, we will examine decidable languages that are related to regular languages or context-free languages and the formalisms that describe them (that will make more sense after we see some example)</a:t>
            </a:r>
          </a:p>
          <a:p>
            <a:r>
              <a:rPr lang="en-US" dirty="0"/>
              <a:t>This topic is based on Section 4.1 of the textbook</a:t>
            </a:r>
          </a:p>
          <a:p>
            <a:r>
              <a:rPr lang="en-US" dirty="0"/>
              <a:t>In our next topic, we will start to explore </a:t>
            </a:r>
            <a:r>
              <a:rPr lang="en-US" b="1" dirty="0"/>
              <a:t>undecidable languages</a:t>
            </a:r>
            <a:r>
              <a:rPr lang="en-US" dirty="0"/>
              <a:t>, that is, languages that cannot be decided by any Turing machine, and thus, cannot be decided by any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BC9F-BDD4-4BAE-82AC-F13298B3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F58C8-DBDD-4724-A656-2AF848DC4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first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{&lt;B, w&gt; | B</a:t>
            </a:r>
            <a:r>
              <a:rPr lang="en-US" dirty="0"/>
              <a:t> is a DFA that accepts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pPr lvl="1"/>
            <a:r>
              <a:rPr lang="en-US" dirty="0"/>
              <a:t>This is the language of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(&lt;B&gt;, w)</a:t>
            </a:r>
            <a:r>
              <a:rPr lang="en-US" dirty="0"/>
              <a:t> pairs such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(the DFA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  <a:r>
              <a:rPr lang="en-US" dirty="0"/>
              <a:t>)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Deciding whether a string is a member of this language is equivalent to deciding if the DFA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  <a:r>
              <a:rPr lang="en-US" dirty="0"/>
              <a:t> accepts the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This is known as the </a:t>
            </a:r>
            <a:r>
              <a:rPr lang="en-US" i="1" dirty="0"/>
              <a:t>acceptance problem for DFAs</a:t>
            </a:r>
          </a:p>
          <a:p>
            <a:r>
              <a:rPr lang="en-US" dirty="0"/>
              <a:t>Theorem 4.1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/>
              <a:t> is a decidable language"</a:t>
            </a:r>
          </a:p>
          <a:p>
            <a:r>
              <a:rPr lang="en-US" dirty="0"/>
              <a:t>The theorem is almost obvious; we can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and accepts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accepts</a:t>
            </a:r>
          </a:p>
          <a:p>
            <a:pPr lvl="1"/>
            <a:r>
              <a:rPr lang="en-US" dirty="0"/>
              <a:t>The book goes into a bit more detail; but not much</a:t>
            </a:r>
          </a:p>
          <a:p>
            <a:pPr lvl="1"/>
            <a:r>
              <a:rPr lang="en-US" dirty="0"/>
              <a:t>I'm not claiming it would be simple to construct such a TM in a formal way, or to express the state diagram</a:t>
            </a:r>
          </a:p>
          <a:p>
            <a:pPr lvl="1"/>
            <a:r>
              <a:rPr lang="en-US" dirty="0"/>
              <a:t>However, we should all be convinced at this point that it is possible</a:t>
            </a:r>
          </a:p>
          <a:p>
            <a:pPr lvl="1"/>
            <a:r>
              <a:rPr lang="en-US" dirty="0"/>
              <a:t>Recall that if you can do it with a multi-tape TM, that's good enough, because we've already seen that any multi-tape TM can be simulated by a single-tape TM</a:t>
            </a:r>
          </a:p>
          <a:p>
            <a:pPr lvl="1"/>
            <a:r>
              <a:rPr lang="en-US" dirty="0"/>
              <a:t>We have also discussed the fact that the </a:t>
            </a:r>
            <a:r>
              <a:rPr lang="en-US" i="1" dirty="0"/>
              <a:t>universal Turing machine</a:t>
            </a:r>
            <a:r>
              <a:rPr lang="en-US" dirty="0"/>
              <a:t> (not yet introduced in the book) can simulate any other Turing machine, and a DFA is simpler than a Turing machine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00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62771-62AE-4527-9762-96E5AB424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NFA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4072-9E75-4BAF-8BD2-432EE8DA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NFA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{&lt;B, w&gt; | B</a:t>
            </a:r>
            <a:r>
              <a:rPr lang="en-US" dirty="0"/>
              <a:t> is an NFA that accepts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4.2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NFA</a:t>
            </a:r>
            <a:r>
              <a:rPr lang="en-US" dirty="0"/>
              <a:t> is a decidable language"</a:t>
            </a:r>
          </a:p>
          <a:p>
            <a:r>
              <a:rPr lang="en-US" dirty="0"/>
              <a:t>We could construct a Turing machine to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directly, like what we proposed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</a:p>
          <a:p>
            <a:r>
              <a:rPr lang="en-US" dirty="0"/>
              <a:t>However, there is also another approach</a:t>
            </a:r>
          </a:p>
          <a:p>
            <a:pPr lvl="1"/>
            <a:r>
              <a:rPr lang="en-US" dirty="0"/>
              <a:t>We could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that first converts the NFA to a DFA (which we saw was possible in a previous topic)</a:t>
            </a:r>
          </a:p>
          <a:p>
            <a:pPr lvl="1"/>
            <a:r>
              <a:rPr lang="en-US" dirty="0"/>
              <a:t>Then, it could simulate that DFA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and accept if the DFA accepts</a:t>
            </a:r>
          </a:p>
          <a:p>
            <a:pPr lvl="1"/>
            <a:r>
              <a:rPr lang="en-US" dirty="0"/>
              <a:t>The book describes this as having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as a subroutine", where M is the TM discussed on the previous slide</a:t>
            </a:r>
          </a:p>
          <a:p>
            <a:pPr lvl="1"/>
            <a:r>
              <a:rPr lang="en-US" dirty="0"/>
              <a:t>Of course, Turing machines don't actually have subroutines, i.e., cannot make a calls to other TMs; but clearly, N can be constructed to do whatever it is that M does as part of its computation</a:t>
            </a:r>
          </a:p>
          <a:p>
            <a:pPr lvl="1"/>
            <a:r>
              <a:rPr lang="en-US" dirty="0"/>
              <a:t>It helps me to think about this more like an inline function call</a:t>
            </a:r>
          </a:p>
          <a:p>
            <a:pPr lvl="1"/>
            <a:r>
              <a:rPr lang="en-US" dirty="0"/>
              <a:t>For example, in this case,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would not actually be calling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; the actual situation would be more like a copy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states and rules being utilized at the point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where the functionality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would be useful</a:t>
            </a:r>
          </a:p>
          <a:p>
            <a:r>
              <a:rPr lang="en-US" dirty="0"/>
              <a:t>Again, regardless of whether constructing the actual Turing machine would be simple or hard, this is clearly possible with an algorithm, and therefore, with a Turing machine</a:t>
            </a:r>
          </a:p>
        </p:txBody>
      </p:sp>
    </p:spTree>
    <p:extLst>
      <p:ext uri="{BB962C8B-B14F-4D97-AF65-F5344CB8AC3E}">
        <p14:creationId xmlns:p14="http://schemas.microsoft.com/office/powerpoint/2010/main" val="381412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0641-D29E-4D06-AD08-4E0350C3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REX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687BD-37EA-46A6-9CDD-D044AF676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REX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{&lt;R, w&gt; | R</a:t>
            </a:r>
            <a:r>
              <a:rPr lang="en-US" dirty="0"/>
              <a:t> is a regular expression that generates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4.3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REX</a:t>
            </a:r>
            <a:r>
              <a:rPr lang="en-US" dirty="0"/>
              <a:t> is a decidable language"</a:t>
            </a:r>
          </a:p>
          <a:p>
            <a:r>
              <a:rPr lang="en-US" dirty="0"/>
              <a:t>We can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that decides this language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can convert the regular expression,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to an NFA,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/>
              <a:t>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can run the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that was described on the previous slide to see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accept; otherwise, reject</a:t>
            </a:r>
          </a:p>
        </p:txBody>
      </p:sp>
    </p:spTree>
    <p:extLst>
      <p:ext uri="{BB962C8B-B14F-4D97-AF65-F5344CB8AC3E}">
        <p14:creationId xmlns:p14="http://schemas.microsoft.com/office/powerpoint/2010/main" val="394822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6159-F2F8-46B9-9C5B-4FD7D13E3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2AE7C-C2C3-406C-9722-F0DCEC3A8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{&lt;A&gt; | A</a:t>
            </a:r>
            <a:r>
              <a:rPr lang="en-US" dirty="0"/>
              <a:t> is a DFA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L(A) = ∅}</a:t>
            </a:r>
          </a:p>
          <a:p>
            <a:r>
              <a:rPr lang="en-US" dirty="0"/>
              <a:t>Checking if a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&lt;A&gt;</a:t>
            </a:r>
            <a:r>
              <a:rPr lang="en-US" dirty="0"/>
              <a:t> is a member of this language is equivalent to checking if the DFA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&lt;A&gt;</a:t>
            </a:r>
            <a:r>
              <a:rPr lang="en-US" dirty="0"/>
              <a:t> does not accept any string; this is an example of </a:t>
            </a:r>
            <a:r>
              <a:rPr lang="en-US" i="1" dirty="0"/>
              <a:t>emptiness testing</a:t>
            </a:r>
          </a:p>
          <a:p>
            <a:r>
              <a:rPr lang="en-US" dirty="0"/>
              <a:t>Theorem 4.4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/>
              <a:t> is a decidable language"</a:t>
            </a:r>
          </a:p>
          <a:p>
            <a:r>
              <a:rPr lang="en-US" dirty="0"/>
              <a:t>The book explains a proof by construction</a:t>
            </a:r>
          </a:p>
          <a:p>
            <a:r>
              <a:rPr lang="en-US" dirty="0"/>
              <a:t>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, that takes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&lt;A&gt;</a:t>
            </a:r>
            <a:r>
              <a:rPr lang="en-US" dirty="0"/>
              <a:t> as input,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 DFA, and proceeds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starts by marking the start state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(we have previously explained how a TM can simulate marking a symbol)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then repeatedly iterates through all transitions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/>
              <a:t>Whenever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finds a transition from a marked state to an unmarked state, it marks the destination state</a:t>
            </a:r>
          </a:p>
          <a:p>
            <a:pPr lvl="1"/>
            <a:r>
              <a:rPr lang="en-US" dirty="0"/>
              <a:t>If a full iteration fails to mark any new state,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breaks out of its loop</a:t>
            </a:r>
          </a:p>
          <a:p>
            <a:pPr lvl="1"/>
            <a:r>
              <a:rPr lang="en-US" dirty="0"/>
              <a:t>At the end, if no accept state is marked,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accepts; 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rejects</a:t>
            </a:r>
          </a:p>
          <a:p>
            <a:pPr marL="1428750" lvl="2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5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596A1-CBC6-4345-AF1D-7B85A53CE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DFA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133211-61F6-4433-86A4-8ED17A9952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Our next decidable language about languages is: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DFA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{&lt;A, B&gt; | A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/>
                  <a:t> are DFAs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 = L(B)}</a:t>
                </a:r>
              </a:p>
              <a:p>
                <a:r>
                  <a:rPr lang="en-US" dirty="0"/>
                  <a:t>Checking if a string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&lt;A, B&gt;</a:t>
                </a:r>
                <a:r>
                  <a:rPr lang="en-US" dirty="0"/>
                  <a:t> is a member of this language is equivalent to determining if the DFAs encoded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&lt;A&gt;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&lt;B&gt;</a:t>
                </a:r>
                <a:r>
                  <a:rPr lang="en-US" dirty="0"/>
                  <a:t> recognize the same language</a:t>
                </a:r>
              </a:p>
              <a:p>
                <a:r>
                  <a:rPr lang="en-US" dirty="0"/>
                  <a:t>Theorem 4.5 in the book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DFA</a:t>
                </a:r>
                <a:r>
                  <a:rPr lang="en-US" dirty="0"/>
                  <a:t> is a decidable language"</a:t>
                </a:r>
              </a:p>
              <a:p>
                <a:pPr>
                  <a:lnSpc>
                    <a:spcPct val="120000"/>
                  </a:lnSpc>
                  <a:spcBef>
                    <a:spcPts val="700"/>
                  </a:spcBef>
                </a:pPr>
                <a:r>
                  <a:rPr lang="en-US" dirty="0"/>
                  <a:t>Their proof involves the construction of a DFA,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that recognizes the </a:t>
                </a:r>
                <a:r>
                  <a:rPr lang="en-US" i="1" dirty="0"/>
                  <a:t>symmetric difference</a:t>
                </a:r>
                <a:r>
                  <a:rPr lang="en-US" dirty="0"/>
                  <a:t>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L(B)</a:t>
                </a:r>
                <a:r>
                  <a:rPr lang="en-US" dirty="0"/>
                  <a:t>, defines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)∩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acc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acc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Recall that we have previously proven that regular languages are closed under union, intersection, and complementation</a:t>
                </a:r>
              </a:p>
              <a:p>
                <a:pPr lvl="1"/>
                <a:r>
                  <a:rPr lang="en-US" dirty="0"/>
                  <a:t>Therefore, the symmetric difference of two regular languages is regular, and can be recognized by a DFA</a:t>
                </a:r>
              </a:p>
              <a:p>
                <a:pPr lvl="1"/>
                <a:r>
                  <a:rPr lang="en-US" dirty="0"/>
                  <a:t>The figure on the next slide helps to explain the concept of symmetric difference</a:t>
                </a:r>
              </a:p>
              <a:p>
                <a:pPr lvl="1"/>
                <a:r>
                  <a:rPr lang="en-US" dirty="0"/>
                  <a:t>Note that if two languages are identical, then then the symmetric difference of those two languages is the empty set; more specifically,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L(C) = ∅</a:t>
                </a:r>
                <a:r>
                  <a:rPr lang="en-US" dirty="0"/>
                  <a:t>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 = L(B)</a:t>
                </a:r>
              </a:p>
              <a:p>
                <a:r>
                  <a:rPr lang="en-US" dirty="0"/>
                  <a:t>We can thus proceed with a proof by construction</a:t>
                </a:r>
              </a:p>
              <a:p>
                <a:r>
                  <a:rPr lang="en-US" dirty="0"/>
                  <a:t>Consider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, that takes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&lt;A, B&gt;</a:t>
                </a:r>
                <a:r>
                  <a:rPr lang="en-US" dirty="0"/>
                  <a:t> as input,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/>
                  <a:t> are DFAs, and proceeds as follows: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constructs the DFA,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that recognizes the symmetric difference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utilizes the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, described on the previous slide, applied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&lt;C&gt;</a:t>
                </a:r>
                <a:r>
                  <a:rPr lang="en-US" dirty="0"/>
                  <a:t>, to determine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 is the empty language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&lt;C&gt;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accepts; otherwise,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rejects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133211-61F6-4433-86A4-8ED17A9952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69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CE36-CAC6-4479-BF8F-F983327C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Difference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3D5E04-CC01-4413-A852-8AB98A2B0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6562" y="2020868"/>
            <a:ext cx="6238875" cy="3152775"/>
          </a:xfrm>
        </p:spPr>
      </p:pic>
    </p:spTree>
    <p:extLst>
      <p:ext uri="{BB962C8B-B14F-4D97-AF65-F5344CB8AC3E}">
        <p14:creationId xmlns:p14="http://schemas.microsoft.com/office/powerpoint/2010/main" val="325558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1E125-440C-4C4B-8F2E-E335826D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8D143-B4B8-45CF-88CE-A9ECDF05E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 far, the decidable languages we have examined in this topic have been related to regular languages</a:t>
            </a:r>
          </a:p>
          <a:p>
            <a:r>
              <a:rPr lang="en-US" dirty="0"/>
              <a:t>Now, we will start to examine decidable languages related to context-free languages</a:t>
            </a:r>
          </a:p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{&lt;G, w&gt; | G</a:t>
            </a:r>
            <a:r>
              <a:rPr lang="en-US" dirty="0"/>
              <a:t> is a CFG that generates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4.7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a decidable language"</a:t>
            </a:r>
          </a:p>
          <a:p>
            <a:r>
              <a:rPr lang="en-US" dirty="0"/>
              <a:t>One idea might be to search for a derivation starting at the start symbol of G that generates w</a:t>
            </a:r>
          </a:p>
          <a:p>
            <a:pPr lvl="1"/>
            <a:r>
              <a:rPr lang="en-US" dirty="0"/>
              <a:t>This doesn't work, because infinite loops could occur, and a TM employing this strategy might never halt</a:t>
            </a:r>
          </a:p>
          <a:p>
            <a:pPr lvl="1"/>
            <a:r>
              <a:rPr lang="en-US" dirty="0"/>
              <a:t>This would be a recognizer for A</a:t>
            </a:r>
            <a:r>
              <a:rPr lang="en-US" baseline="-25000" dirty="0"/>
              <a:t>CFG</a:t>
            </a:r>
            <a:r>
              <a:rPr lang="en-US" dirty="0"/>
              <a:t>, but not a decider for A</a:t>
            </a:r>
            <a:r>
              <a:rPr lang="en-US" baseline="-25000" dirty="0"/>
              <a:t>CFG</a:t>
            </a:r>
          </a:p>
          <a:p>
            <a:pPr lvl="1"/>
            <a:r>
              <a:rPr lang="en-US" dirty="0"/>
              <a:t>Therefore, another strategy is necessary (this is discussed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2029380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C999-FD92-4067-ACD8-8C9FFD616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that A</a:t>
            </a:r>
            <a:r>
              <a:rPr lang="en-US" baseline="-25000" dirty="0"/>
              <a:t>CFG</a:t>
            </a:r>
            <a:r>
              <a:rPr lang="en-US" dirty="0"/>
              <a:t> is Decidable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C5F7A-86A6-4F14-AB9C-8E6C014B9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that any CFG can be converted to </a:t>
            </a:r>
            <a:r>
              <a:rPr lang="en-US" i="1" dirty="0"/>
              <a:t>Chomsky normal form</a:t>
            </a:r>
            <a:r>
              <a:rPr lang="en-US" dirty="0"/>
              <a:t> (we discussed how to do this when we covered CFGs)</a:t>
            </a:r>
          </a:p>
          <a:p>
            <a:pPr lvl="1"/>
            <a:r>
              <a:rPr lang="en-US" dirty="0"/>
              <a:t>In Chomsky normal form, all rules have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BC </a:t>
            </a:r>
            <a:r>
              <a:rPr lang="en-US" dirty="0">
                <a:sym typeface="Wingdings" panose="05000000000000000000" pitchFamily="2" charset="2"/>
              </a:rPr>
              <a:t>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a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are nonterminals (a.k.a. variables) and a is a terminal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Optionally, one extra rule can be added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</a:t>
            </a:r>
            <a:r>
              <a:rPr lang="en-US" dirty="0">
                <a:sym typeface="Wingdings" panose="05000000000000000000" pitchFamily="2" charset="2"/>
              </a:rPr>
              <a:t> is the start variable of the CFG</a:t>
            </a:r>
          </a:p>
          <a:p>
            <a:r>
              <a:rPr lang="en-US" dirty="0">
                <a:sym typeface="Wingdings" panose="05000000000000000000" pitchFamily="2" charset="2"/>
              </a:rPr>
              <a:t>It is easy to show that if a CFG is in Chomsky normal form, then any derivation of a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w</a:t>
            </a:r>
            <a:r>
              <a:rPr lang="en-US" dirty="0">
                <a:sym typeface="Wingdings" panose="05000000000000000000" pitchFamily="2" charset="2"/>
              </a:rPr>
              <a:t>,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n ≥ 1</a:t>
            </a:r>
            <a:r>
              <a:rPr lang="en-US" dirty="0">
                <a:sym typeface="Wingdings" panose="05000000000000000000" pitchFamily="2" charset="2"/>
              </a:rPr>
              <a:t> has exactly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2n-1</a:t>
            </a:r>
            <a:r>
              <a:rPr lang="en-US" dirty="0">
                <a:sym typeface="Wingdings" panose="05000000000000000000" pitchFamily="2" charset="2"/>
              </a:rPr>
              <a:t> steps (see Problem 2.26 from the book)</a:t>
            </a:r>
          </a:p>
          <a:p>
            <a:r>
              <a:rPr lang="en-US" dirty="0"/>
              <a:t>We can thus proceed with a proof by construction</a:t>
            </a:r>
          </a:p>
          <a:p>
            <a:r>
              <a:rPr lang="en-US" dirty="0"/>
              <a:t>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, that takes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w&gt;</a:t>
            </a:r>
            <a:r>
              <a:rPr lang="en-US" dirty="0"/>
              <a:t> as input,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 is a CFG and w is a string</a:t>
            </a:r>
            <a:r>
              <a:rPr lang="en-US" dirty="0"/>
              <a:t>, and proceeds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converts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to Chomsky normal form</a:t>
            </a:r>
          </a:p>
          <a:p>
            <a:pPr lvl="1"/>
            <a:r>
              <a:rPr lang="en-US" dirty="0"/>
              <a:t>If w is the empty string, check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is a rule of the converted grammar</a:t>
            </a:r>
            <a:endParaRPr lang="en-US" dirty="0"/>
          </a:p>
          <a:p>
            <a:pPr lvl="1"/>
            <a:r>
              <a:rPr lang="en-US" dirty="0"/>
              <a:t>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≥ 1</a:t>
            </a:r>
            <a:r>
              <a:rPr lang="en-US" dirty="0">
                <a:sym typeface="Wingdings" panose="05000000000000000000" pitchFamily="2" charset="2"/>
              </a:rPr>
              <a:t>, so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explores all derivations with exactly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2n-1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If any of these derivations generate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accepts; 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rejects</a:t>
            </a:r>
          </a:p>
          <a:p>
            <a:r>
              <a:rPr lang="en-US" dirty="0">
                <a:sym typeface="Wingdings" panose="05000000000000000000" pitchFamily="2" charset="2"/>
              </a:rPr>
              <a:t>The textbook points out that determining if a string is valid according to a CFG is important for compiling computer programs</a:t>
            </a:r>
          </a:p>
          <a:p>
            <a:r>
              <a:rPr lang="en-US" dirty="0">
                <a:sym typeface="Wingdings" panose="05000000000000000000" pitchFamily="2" charset="2"/>
              </a:rPr>
              <a:t>We will see a more efficient algorithm for doing this in a future topic (this is related to Theorem 7.16 in the textbook)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2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713D-3B4F-41A4-BC61-FC04949EE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F291D-A0AE-4D34-BD86-F4B873A26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next decidable language about languages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{&lt;G&gt; | G</a:t>
            </a:r>
            <a:r>
              <a:rPr lang="en-US" dirty="0"/>
              <a:t> is a CFG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∅}</a:t>
            </a:r>
          </a:p>
          <a:p>
            <a:r>
              <a:rPr lang="en-US" dirty="0"/>
              <a:t>Theorem 4.8 in the 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a decidable language"</a:t>
            </a:r>
          </a:p>
          <a:p>
            <a:r>
              <a:rPr lang="en-US" dirty="0"/>
              <a:t>Determining if the language described by a CFG is empty is equivalent to determining if the start variable can generate any string</a:t>
            </a:r>
          </a:p>
          <a:p>
            <a:r>
              <a:rPr lang="en-US" dirty="0"/>
              <a:t>The algorithm we will discuss achieves something more general; it determines if each variable in the CFG is capably of generating any string</a:t>
            </a:r>
          </a:p>
          <a:p>
            <a:r>
              <a:rPr lang="en-US" dirty="0"/>
              <a:t>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that takes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&lt;G&gt;</a:t>
            </a:r>
            <a:r>
              <a:rPr lang="en-US" dirty="0"/>
              <a:t> as input,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is a CFG, and proceeds as follows:</a:t>
            </a:r>
          </a:p>
          <a:p>
            <a:pPr lvl="1"/>
            <a:r>
              <a:rPr lang="en-US" dirty="0"/>
              <a:t>First, R marks all the terminal symbols in G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then repeatedly iterates through all the productions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pPr lvl="1"/>
            <a:r>
              <a:rPr lang="en-US" dirty="0"/>
              <a:t>Whenever R finds a production (a.k.a. rule) such that all symbols on the right-hand side have been marked, R also marks the variable on the left-hand side</a:t>
            </a:r>
          </a:p>
          <a:p>
            <a:pPr lvl="1"/>
            <a:r>
              <a:rPr lang="en-US" dirty="0"/>
              <a:t>If a full iteration fails to mark any new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breaks out of its loop</a:t>
            </a:r>
          </a:p>
          <a:p>
            <a:pPr lvl="1"/>
            <a:r>
              <a:rPr lang="en-US" dirty="0"/>
              <a:t>At the end, if the start variable is not marked,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accepts; 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</a:t>
            </a:r>
          </a:p>
        </p:txBody>
      </p:sp>
    </p:spTree>
    <p:extLst>
      <p:ext uri="{BB962C8B-B14F-4D97-AF65-F5344CB8AC3E}">
        <p14:creationId xmlns:p14="http://schemas.microsoft.com/office/powerpoint/2010/main" val="1664878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77B2-7CAD-4AE7-8D14-352D0966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86D7C-1EBD-4F2F-A0A3-60B45D772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Now consider this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{&lt;G, H&gt; | G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are CFGs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L(H)}</a:t>
            </a:r>
          </a:p>
          <a:p>
            <a:r>
              <a:rPr lang="en-US" dirty="0">
                <a:ea typeface="Cambria Math" panose="02040503050406030204" pitchFamily="18" charset="0"/>
              </a:rPr>
              <a:t>Based on the pattern we have been seeing, you may expect a proof that this language is decidable</a:t>
            </a:r>
          </a:p>
          <a:p>
            <a:r>
              <a:rPr lang="en-US" dirty="0">
                <a:ea typeface="Cambria Math" panose="02040503050406030204" pitchFamily="18" charset="0"/>
              </a:rPr>
              <a:t>However, the technique used 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>
                <a:ea typeface="Cambria Math" panose="02040503050406030204" pitchFamily="18" charset="0"/>
              </a:rPr>
              <a:t> is decidable does not work here, because the class of CFGs is not closed under intersection of complementation</a:t>
            </a:r>
          </a:p>
          <a:p>
            <a:r>
              <a:rPr lang="en-US" dirty="0">
                <a:ea typeface="Cambria Math" panose="02040503050406030204" pitchFamily="18" charset="0"/>
              </a:rPr>
              <a:t>In fact, this language is not decidable; it is an example of an </a:t>
            </a:r>
            <a:r>
              <a:rPr lang="en-US" b="1" dirty="0">
                <a:ea typeface="Cambria Math" panose="02040503050406030204" pitchFamily="18" charset="0"/>
              </a:rPr>
              <a:t>undecidable language</a:t>
            </a:r>
          </a:p>
          <a:p>
            <a:r>
              <a:rPr lang="en-US" dirty="0">
                <a:ea typeface="Cambria Math" panose="02040503050406030204" pitchFamily="18" charset="0"/>
              </a:rPr>
              <a:t>No Turing machine, and thus no algorithm, is capable of deciding whether two CFGs describe the same language!</a:t>
            </a:r>
          </a:p>
          <a:p>
            <a:r>
              <a:rPr lang="en-US" dirty="0">
                <a:ea typeface="Cambria Math" panose="02040503050406030204" pitchFamily="18" charset="0"/>
              </a:rPr>
              <a:t>Of course, there will be algorithms that will be able to determine the answer for some cases, but not for all cases</a:t>
            </a:r>
          </a:p>
          <a:p>
            <a:r>
              <a:rPr lang="en-US" dirty="0">
                <a:ea typeface="Cambria Math" panose="02040503050406030204" pitchFamily="18" charset="0"/>
              </a:rPr>
              <a:t>We will learn about techniques for proving things like this in our next two topics; Exercise 5.1 in the textbook challenges you to prove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85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FB06F-EE47-47D7-8606-F60264979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 Context-Free Language is Decidable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3E7C9-9CE1-4438-8DDB-463DAF634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Theorem 4.9 of the textbook states: "Every context-free language is decidable"</a:t>
            </a:r>
          </a:p>
          <a:p>
            <a:r>
              <a:rPr lang="en-US" dirty="0"/>
              <a:t>To me, this sound extremely similar to Theorem 4.7, which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a decidable language"</a:t>
            </a:r>
          </a:p>
          <a:p>
            <a:pPr lvl="1"/>
            <a:r>
              <a:rPr lang="en-US" dirty="0"/>
              <a:t>In fact, it is extremely similar</a:t>
            </a:r>
          </a:p>
          <a:p>
            <a:pPr lvl="1"/>
            <a:r>
              <a:rPr lang="en-US" dirty="0"/>
              <a:t>To prove Theorem 4.7, we had to show that there is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accepts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w&gt;</a:t>
            </a:r>
            <a:r>
              <a:rPr lang="en-US" dirty="0"/>
              <a:t> if and only if the CFG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can generate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To prove Theorem 4.9, we have to show that for every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we can construct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that accepts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can generate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Clearly, this is possible; we can simply have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pass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&lt;G, w&gt;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the Turing machine constructed to prove Theorem 4.7</a:t>
            </a:r>
          </a:p>
          <a:p>
            <a:r>
              <a:rPr lang="en-US" dirty="0"/>
              <a:t>We now know that every context-free language is decidable, and we have seen some decidable languages that are not context-free</a:t>
            </a:r>
          </a:p>
          <a:p>
            <a:r>
              <a:rPr lang="en-US" dirty="0"/>
              <a:t>We have also previously shown that the class of regular languages is a proper subset of the class of context-free languages</a:t>
            </a:r>
          </a:p>
          <a:p>
            <a:r>
              <a:rPr lang="en-US" dirty="0"/>
              <a:t>Although we have not proven it yet, we have stated that some languages are Turing-recognizable but not Turing-decidable</a:t>
            </a:r>
          </a:p>
          <a:p>
            <a:r>
              <a:rPr lang="en-US" dirty="0"/>
              <a:t>Given this information, the figure on the next slide depicts the relationship among the four main classes of languages that we have studied so far</a:t>
            </a:r>
          </a:p>
        </p:txBody>
      </p:sp>
    </p:spTree>
    <p:extLst>
      <p:ext uri="{BB962C8B-B14F-4D97-AF65-F5344CB8AC3E}">
        <p14:creationId xmlns:p14="http://schemas.microsoft.com/office/powerpoint/2010/main" val="4153315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E84F8-DF29-4D07-9717-81453370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Important Classes of Languages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E525D0-C4E1-4284-9EC4-AC0E7F703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0" y="1962944"/>
            <a:ext cx="6477000" cy="4076700"/>
          </a:xfrm>
        </p:spPr>
      </p:pic>
    </p:spTree>
    <p:extLst>
      <p:ext uri="{BB962C8B-B14F-4D97-AF65-F5344CB8AC3E}">
        <p14:creationId xmlns:p14="http://schemas.microsoft.com/office/powerpoint/2010/main" val="782110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2368</Words>
  <Application>Microsoft Office PowerPoint</Application>
  <PresentationFormat>Widescreen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ADFA</vt:lpstr>
      <vt:lpstr>ANFA</vt:lpstr>
      <vt:lpstr>AREX</vt:lpstr>
      <vt:lpstr>EDFA</vt:lpstr>
      <vt:lpstr>EQDFA</vt:lpstr>
      <vt:lpstr>Symmetric Difference Example</vt:lpstr>
      <vt:lpstr>ACFG</vt:lpstr>
      <vt:lpstr>Proving that ACFG is Decidable</vt:lpstr>
      <vt:lpstr>ECFG</vt:lpstr>
      <vt:lpstr>EQCFG</vt:lpstr>
      <vt:lpstr>Every Context-Free Language is Decidable</vt:lpstr>
      <vt:lpstr>Four Important Classes of Languages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11</cp:revision>
  <dcterms:created xsi:type="dcterms:W3CDTF">2022-02-19T00:14:53Z</dcterms:created>
  <dcterms:modified xsi:type="dcterms:W3CDTF">2022-02-21T13:12:13Z</dcterms:modified>
</cp:coreProperties>
</file>