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E79ED-562B-44A6-BCE3-25B2E0B456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A2C077-9394-45AE-B923-4FC5D1AD3D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0E83E7-F641-4AD0-956D-22760641A408}"/>
              </a:ext>
            </a:extLst>
          </p:cNvPr>
          <p:cNvSpPr>
            <a:spLocks noGrp="1"/>
          </p:cNvSpPr>
          <p:nvPr>
            <p:ph type="dt" sz="half" idx="10"/>
          </p:nvPr>
        </p:nvSpPr>
        <p:spPr/>
        <p:txBody>
          <a:bodyPr/>
          <a:lstStyle/>
          <a:p>
            <a:fld id="{97F40830-AE16-44E7-85BA-ED70CDF22D14}" type="datetimeFigureOut">
              <a:rPr lang="en-US" smtClean="0"/>
              <a:t>1/20/2022</a:t>
            </a:fld>
            <a:endParaRPr lang="en-US"/>
          </a:p>
        </p:txBody>
      </p:sp>
      <p:sp>
        <p:nvSpPr>
          <p:cNvPr id="5" name="Footer Placeholder 4">
            <a:extLst>
              <a:ext uri="{FF2B5EF4-FFF2-40B4-BE49-F238E27FC236}">
                <a16:creationId xmlns:a16="http://schemas.microsoft.com/office/drawing/2014/main" id="{D4E24EF7-79E5-4CD1-BEBA-312BE3FB18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1DB05C-1B68-440A-8AE8-4B58C41F5221}"/>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1555211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9C0B7-2811-49C8-86F0-DAEC7388D4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DB2183-3853-415F-BD87-BAF10EFC06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C8036F-AC05-42B1-A13B-1125AC7BBD3E}"/>
              </a:ext>
            </a:extLst>
          </p:cNvPr>
          <p:cNvSpPr>
            <a:spLocks noGrp="1"/>
          </p:cNvSpPr>
          <p:nvPr>
            <p:ph type="dt" sz="half" idx="10"/>
          </p:nvPr>
        </p:nvSpPr>
        <p:spPr/>
        <p:txBody>
          <a:bodyPr/>
          <a:lstStyle/>
          <a:p>
            <a:fld id="{97F40830-AE16-44E7-85BA-ED70CDF22D14}" type="datetimeFigureOut">
              <a:rPr lang="en-US" smtClean="0"/>
              <a:t>1/20/2022</a:t>
            </a:fld>
            <a:endParaRPr lang="en-US"/>
          </a:p>
        </p:txBody>
      </p:sp>
      <p:sp>
        <p:nvSpPr>
          <p:cNvPr id="5" name="Footer Placeholder 4">
            <a:extLst>
              <a:ext uri="{FF2B5EF4-FFF2-40B4-BE49-F238E27FC236}">
                <a16:creationId xmlns:a16="http://schemas.microsoft.com/office/drawing/2014/main" id="{F852E057-CCD3-4A90-9552-C5E93B0554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EFCAC7-507B-4E30-9921-8F6395C3C6FF}"/>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1998953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E1C13-132D-4977-BDFE-5862AB2C7B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9A768E-40DF-4A26-AF14-4F216E702C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AE267F-A873-4834-885B-41DF5A075AB0}"/>
              </a:ext>
            </a:extLst>
          </p:cNvPr>
          <p:cNvSpPr>
            <a:spLocks noGrp="1"/>
          </p:cNvSpPr>
          <p:nvPr>
            <p:ph type="dt" sz="half" idx="10"/>
          </p:nvPr>
        </p:nvSpPr>
        <p:spPr/>
        <p:txBody>
          <a:bodyPr/>
          <a:lstStyle/>
          <a:p>
            <a:fld id="{97F40830-AE16-44E7-85BA-ED70CDF22D14}" type="datetimeFigureOut">
              <a:rPr lang="en-US" smtClean="0"/>
              <a:t>1/20/2022</a:t>
            </a:fld>
            <a:endParaRPr lang="en-US"/>
          </a:p>
        </p:txBody>
      </p:sp>
      <p:sp>
        <p:nvSpPr>
          <p:cNvPr id="5" name="Footer Placeholder 4">
            <a:extLst>
              <a:ext uri="{FF2B5EF4-FFF2-40B4-BE49-F238E27FC236}">
                <a16:creationId xmlns:a16="http://schemas.microsoft.com/office/drawing/2014/main" id="{9A1DAB47-A2B7-44DB-B194-6DCC160B9C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38221-F601-4DFA-956E-1FE97CF7FAFE}"/>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2935980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F4C3-224B-4CAC-8389-4C53D98067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C6616C-1A1C-4191-9A7F-CDB15618DB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513223-A37B-42CC-982E-2F0533E15B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6EA4F5-5C81-4243-AE1C-54D3446EA9FE}"/>
              </a:ext>
            </a:extLst>
          </p:cNvPr>
          <p:cNvSpPr>
            <a:spLocks noGrp="1"/>
          </p:cNvSpPr>
          <p:nvPr>
            <p:ph type="dt" sz="half" idx="10"/>
          </p:nvPr>
        </p:nvSpPr>
        <p:spPr/>
        <p:txBody>
          <a:bodyPr/>
          <a:lstStyle/>
          <a:p>
            <a:fld id="{97F40830-AE16-44E7-85BA-ED70CDF22D14}" type="datetimeFigureOut">
              <a:rPr lang="en-US" smtClean="0"/>
              <a:t>1/20/2022</a:t>
            </a:fld>
            <a:endParaRPr lang="en-US"/>
          </a:p>
        </p:txBody>
      </p:sp>
      <p:sp>
        <p:nvSpPr>
          <p:cNvPr id="6" name="Footer Placeholder 5">
            <a:extLst>
              <a:ext uri="{FF2B5EF4-FFF2-40B4-BE49-F238E27FC236}">
                <a16:creationId xmlns:a16="http://schemas.microsoft.com/office/drawing/2014/main" id="{F515C099-490D-4413-96D3-F5DCDDA06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4EFDB0-E3A7-4043-94FB-20ACA0EC849D}"/>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953159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5C6D4-E580-40D8-B170-F93A5A7A0F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1DAEC6-460C-4EF4-A1AB-B1FB2574BC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A0580E-C6CB-4758-843D-2B838F7CC6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F6C4BB-0D08-4F3B-9DB6-9136CBA10D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64C56E-F82B-428F-8032-64CEFBE557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388382-9EFD-456D-A344-E1C5DCA123CB}"/>
              </a:ext>
            </a:extLst>
          </p:cNvPr>
          <p:cNvSpPr>
            <a:spLocks noGrp="1"/>
          </p:cNvSpPr>
          <p:nvPr>
            <p:ph type="dt" sz="half" idx="10"/>
          </p:nvPr>
        </p:nvSpPr>
        <p:spPr/>
        <p:txBody>
          <a:bodyPr/>
          <a:lstStyle/>
          <a:p>
            <a:fld id="{97F40830-AE16-44E7-85BA-ED70CDF22D14}" type="datetimeFigureOut">
              <a:rPr lang="en-US" smtClean="0"/>
              <a:t>1/20/2022</a:t>
            </a:fld>
            <a:endParaRPr lang="en-US"/>
          </a:p>
        </p:txBody>
      </p:sp>
      <p:sp>
        <p:nvSpPr>
          <p:cNvPr id="8" name="Footer Placeholder 7">
            <a:extLst>
              <a:ext uri="{FF2B5EF4-FFF2-40B4-BE49-F238E27FC236}">
                <a16:creationId xmlns:a16="http://schemas.microsoft.com/office/drawing/2014/main" id="{40BF23EE-0D94-4BC8-BD38-EA715F509F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FD5289-AA99-432D-B6D0-20492C340D82}"/>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563474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198A-67D2-4A6B-9391-0EADBC0C73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1E89EE-95D4-4F37-BD5B-9695D4411857}"/>
              </a:ext>
            </a:extLst>
          </p:cNvPr>
          <p:cNvSpPr>
            <a:spLocks noGrp="1"/>
          </p:cNvSpPr>
          <p:nvPr>
            <p:ph type="dt" sz="half" idx="10"/>
          </p:nvPr>
        </p:nvSpPr>
        <p:spPr/>
        <p:txBody>
          <a:bodyPr/>
          <a:lstStyle/>
          <a:p>
            <a:fld id="{97F40830-AE16-44E7-85BA-ED70CDF22D14}" type="datetimeFigureOut">
              <a:rPr lang="en-US" smtClean="0"/>
              <a:t>1/20/2022</a:t>
            </a:fld>
            <a:endParaRPr lang="en-US"/>
          </a:p>
        </p:txBody>
      </p:sp>
      <p:sp>
        <p:nvSpPr>
          <p:cNvPr id="4" name="Footer Placeholder 3">
            <a:extLst>
              <a:ext uri="{FF2B5EF4-FFF2-40B4-BE49-F238E27FC236}">
                <a16:creationId xmlns:a16="http://schemas.microsoft.com/office/drawing/2014/main" id="{AA76D36A-5CBE-482F-8F05-5E2179E526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169652-2D1D-430D-A8E4-025282E65295}"/>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84425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2C4ECD-4AF1-4ECC-9A10-E06A90384F03}"/>
              </a:ext>
            </a:extLst>
          </p:cNvPr>
          <p:cNvSpPr>
            <a:spLocks noGrp="1"/>
          </p:cNvSpPr>
          <p:nvPr>
            <p:ph type="dt" sz="half" idx="10"/>
          </p:nvPr>
        </p:nvSpPr>
        <p:spPr/>
        <p:txBody>
          <a:bodyPr/>
          <a:lstStyle/>
          <a:p>
            <a:fld id="{97F40830-AE16-44E7-85BA-ED70CDF22D14}" type="datetimeFigureOut">
              <a:rPr lang="en-US" smtClean="0"/>
              <a:t>1/20/2022</a:t>
            </a:fld>
            <a:endParaRPr lang="en-US"/>
          </a:p>
        </p:txBody>
      </p:sp>
      <p:sp>
        <p:nvSpPr>
          <p:cNvPr id="3" name="Footer Placeholder 2">
            <a:extLst>
              <a:ext uri="{FF2B5EF4-FFF2-40B4-BE49-F238E27FC236}">
                <a16:creationId xmlns:a16="http://schemas.microsoft.com/office/drawing/2014/main" id="{95E6DDAC-E393-44F8-B970-30EFF52CCE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D279A5-053A-45FC-9930-68057E2A8284}"/>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759049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63DC1-8C99-423E-BD19-F7EF54EE29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5121E5-EEFA-4476-A483-86ED52CE13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CD34B5-3C1C-4D26-B20B-86A6D9BAF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F97656-0329-44F4-8E67-BC4BA5F83590}"/>
              </a:ext>
            </a:extLst>
          </p:cNvPr>
          <p:cNvSpPr>
            <a:spLocks noGrp="1"/>
          </p:cNvSpPr>
          <p:nvPr>
            <p:ph type="dt" sz="half" idx="10"/>
          </p:nvPr>
        </p:nvSpPr>
        <p:spPr/>
        <p:txBody>
          <a:bodyPr/>
          <a:lstStyle/>
          <a:p>
            <a:fld id="{97F40830-AE16-44E7-85BA-ED70CDF22D14}" type="datetimeFigureOut">
              <a:rPr lang="en-US" smtClean="0"/>
              <a:t>1/20/2022</a:t>
            </a:fld>
            <a:endParaRPr lang="en-US"/>
          </a:p>
        </p:txBody>
      </p:sp>
      <p:sp>
        <p:nvSpPr>
          <p:cNvPr id="6" name="Footer Placeholder 5">
            <a:extLst>
              <a:ext uri="{FF2B5EF4-FFF2-40B4-BE49-F238E27FC236}">
                <a16:creationId xmlns:a16="http://schemas.microsoft.com/office/drawing/2014/main" id="{B65E87E6-7D52-470F-9846-F3CFF67D66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81B54B-1AD3-47F4-8FB6-39C3CAE9C89E}"/>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30524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709E1-B938-4940-9381-6250C075E5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13CF75-9B99-444E-AFD3-B9D40B6C48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7884D0-EFE3-42ED-AFCF-59D97DC964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4F075E-C6F0-4D8E-8550-12542F91CD6F}"/>
              </a:ext>
            </a:extLst>
          </p:cNvPr>
          <p:cNvSpPr>
            <a:spLocks noGrp="1"/>
          </p:cNvSpPr>
          <p:nvPr>
            <p:ph type="dt" sz="half" idx="10"/>
          </p:nvPr>
        </p:nvSpPr>
        <p:spPr/>
        <p:txBody>
          <a:bodyPr/>
          <a:lstStyle/>
          <a:p>
            <a:fld id="{97F40830-AE16-44E7-85BA-ED70CDF22D14}" type="datetimeFigureOut">
              <a:rPr lang="en-US" smtClean="0"/>
              <a:t>1/20/2022</a:t>
            </a:fld>
            <a:endParaRPr lang="en-US"/>
          </a:p>
        </p:txBody>
      </p:sp>
      <p:sp>
        <p:nvSpPr>
          <p:cNvPr id="6" name="Footer Placeholder 5">
            <a:extLst>
              <a:ext uri="{FF2B5EF4-FFF2-40B4-BE49-F238E27FC236}">
                <a16:creationId xmlns:a16="http://schemas.microsoft.com/office/drawing/2014/main" id="{77287540-F14D-466E-9D24-C32F0DF023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E3CD1B-F47B-40B3-A09A-C214A67CC00E}"/>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816501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8383E-D882-4BD3-861C-33240DC577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9A5D3F-FC88-4841-86ED-B1EBE47E34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B411C8-D6CF-485F-9536-DCB306385C2D}"/>
              </a:ext>
            </a:extLst>
          </p:cNvPr>
          <p:cNvSpPr>
            <a:spLocks noGrp="1"/>
          </p:cNvSpPr>
          <p:nvPr>
            <p:ph type="dt" sz="half" idx="10"/>
          </p:nvPr>
        </p:nvSpPr>
        <p:spPr/>
        <p:txBody>
          <a:bodyPr/>
          <a:lstStyle/>
          <a:p>
            <a:fld id="{97F40830-AE16-44E7-85BA-ED70CDF22D14}" type="datetimeFigureOut">
              <a:rPr lang="en-US" smtClean="0"/>
              <a:t>1/20/2022</a:t>
            </a:fld>
            <a:endParaRPr lang="en-US"/>
          </a:p>
        </p:txBody>
      </p:sp>
      <p:sp>
        <p:nvSpPr>
          <p:cNvPr id="5" name="Footer Placeholder 4">
            <a:extLst>
              <a:ext uri="{FF2B5EF4-FFF2-40B4-BE49-F238E27FC236}">
                <a16:creationId xmlns:a16="http://schemas.microsoft.com/office/drawing/2014/main" id="{EBAF266D-B4F3-4C85-83C1-1A5495D320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49861-46AC-452B-9EB1-4A5C9A8957B9}"/>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357640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D20EFC-96DB-4B7E-9F74-0C35918824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DB0978-C9BB-4A03-B59C-F535C1783E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4E3DC4-6862-4EA3-B31A-AF79371D4051}"/>
              </a:ext>
            </a:extLst>
          </p:cNvPr>
          <p:cNvSpPr>
            <a:spLocks noGrp="1"/>
          </p:cNvSpPr>
          <p:nvPr>
            <p:ph type="dt" sz="half" idx="10"/>
          </p:nvPr>
        </p:nvSpPr>
        <p:spPr/>
        <p:txBody>
          <a:bodyPr/>
          <a:lstStyle/>
          <a:p>
            <a:fld id="{97F40830-AE16-44E7-85BA-ED70CDF22D14}" type="datetimeFigureOut">
              <a:rPr lang="en-US" smtClean="0"/>
              <a:t>1/20/2022</a:t>
            </a:fld>
            <a:endParaRPr lang="en-US"/>
          </a:p>
        </p:txBody>
      </p:sp>
      <p:sp>
        <p:nvSpPr>
          <p:cNvPr id="5" name="Footer Placeholder 4">
            <a:extLst>
              <a:ext uri="{FF2B5EF4-FFF2-40B4-BE49-F238E27FC236}">
                <a16:creationId xmlns:a16="http://schemas.microsoft.com/office/drawing/2014/main" id="{F54509B5-03BF-4899-A867-C500591C5D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82010-6FC3-4B40-ADA0-08028E3A72D3}"/>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2436602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BBB1-734B-472F-82EC-3EA1324D6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13B7DA-EA67-4CC5-94DB-E84615E18C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32342B-EDF4-43B7-9857-AF3F734D5D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40830-AE16-44E7-85BA-ED70CDF22D14}" type="datetimeFigureOut">
              <a:rPr lang="en-US" smtClean="0"/>
              <a:t>1/20/2022</a:t>
            </a:fld>
            <a:endParaRPr lang="en-US"/>
          </a:p>
        </p:txBody>
      </p:sp>
      <p:sp>
        <p:nvSpPr>
          <p:cNvPr id="5" name="Footer Placeholder 4">
            <a:extLst>
              <a:ext uri="{FF2B5EF4-FFF2-40B4-BE49-F238E27FC236}">
                <a16:creationId xmlns:a16="http://schemas.microsoft.com/office/drawing/2014/main" id="{18B2AFD1-7DAA-46A9-8F33-8D1FF1321E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87A198-76D0-4A3F-8CFB-33D5FEE6E3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C980E4-CF5D-4DF8-B6D4-6148FC3B92E3}" type="slidenum">
              <a:rPr lang="en-US" smtClean="0"/>
              <a:t>‹#›</a:t>
            </a:fld>
            <a:endParaRPr lang="en-US"/>
          </a:p>
        </p:txBody>
      </p:sp>
    </p:spTree>
    <p:extLst>
      <p:ext uri="{BB962C8B-B14F-4D97-AF65-F5344CB8AC3E}">
        <p14:creationId xmlns:p14="http://schemas.microsoft.com/office/powerpoint/2010/main" val="3340521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carl.sable@cooper.edu" TargetMode="External"/><Relationship Id="rId2" Type="http://schemas.openxmlformats.org/officeDocument/2006/relationships/hyperlink" Target="http://faculty.cooper.edu/sable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lnSpcReduction="10000"/>
          </a:bodyPr>
          <a:lstStyle/>
          <a:p>
            <a:r>
              <a:rPr lang="en-US" sz="6000" dirty="0"/>
              <a:t>Course Introduction, Notations, and Terminology</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F40DE-592C-45DA-82AE-44360D88B94D}"/>
              </a:ext>
            </a:extLst>
          </p:cNvPr>
          <p:cNvSpPr>
            <a:spLocks noGrp="1"/>
          </p:cNvSpPr>
          <p:nvPr>
            <p:ph type="title"/>
          </p:nvPr>
        </p:nvSpPr>
        <p:spPr/>
        <p:txBody>
          <a:bodyPr/>
          <a:lstStyle/>
          <a:p>
            <a:r>
              <a:rPr lang="en-US" dirty="0"/>
              <a:t>The Basics</a:t>
            </a:r>
          </a:p>
        </p:txBody>
      </p:sp>
      <p:sp>
        <p:nvSpPr>
          <p:cNvPr id="3" name="Content Placeholder 2">
            <a:extLst>
              <a:ext uri="{FF2B5EF4-FFF2-40B4-BE49-F238E27FC236}">
                <a16:creationId xmlns:a16="http://schemas.microsoft.com/office/drawing/2014/main" id="{30FF5A99-B49A-4382-8215-63AEB40014D7}"/>
              </a:ext>
            </a:extLst>
          </p:cNvPr>
          <p:cNvSpPr>
            <a:spLocks noGrp="1"/>
          </p:cNvSpPr>
          <p:nvPr>
            <p:ph idx="1"/>
          </p:nvPr>
        </p:nvSpPr>
        <p:spPr/>
        <p:txBody>
          <a:bodyPr>
            <a:normAutofit/>
          </a:bodyPr>
          <a:lstStyle/>
          <a:p>
            <a:r>
              <a:rPr lang="en-US" dirty="0"/>
              <a:t>Lectures will be in Rm. 427, once we are in person</a:t>
            </a:r>
          </a:p>
          <a:p>
            <a:pPr lvl="1"/>
            <a:r>
              <a:rPr lang="en-US" dirty="0"/>
              <a:t>Tuesdays from 5 pm – 6 pm</a:t>
            </a:r>
          </a:p>
          <a:p>
            <a:pPr lvl="1"/>
            <a:r>
              <a:rPr lang="en-US" dirty="0"/>
              <a:t>Thursdays from 2 pm – 4 pm</a:t>
            </a:r>
          </a:p>
          <a:p>
            <a:pPr lvl="1"/>
            <a:r>
              <a:rPr lang="en-US" dirty="0"/>
              <a:t>When we are forced to be remote, lectures will take place over Teams</a:t>
            </a:r>
          </a:p>
          <a:p>
            <a:r>
              <a:rPr lang="en-US" dirty="0"/>
              <a:t>My Cooper webpage: </a:t>
            </a:r>
            <a:r>
              <a:rPr lang="en-US" dirty="0">
                <a:hlinkClick r:id="rId2"/>
              </a:rPr>
              <a:t>http://faculty.cooper.edu/sable2</a:t>
            </a:r>
            <a:endParaRPr lang="en-US" dirty="0"/>
          </a:p>
          <a:p>
            <a:pPr lvl="1"/>
            <a:r>
              <a:rPr lang="en-US" dirty="0"/>
              <a:t>From there, you can fine a link to the course webpage</a:t>
            </a:r>
          </a:p>
          <a:p>
            <a:pPr lvl="1"/>
            <a:r>
              <a:rPr lang="en-US" dirty="0"/>
              <a:t>I’ll post syllabus info and assignments on the course webpage</a:t>
            </a:r>
          </a:p>
          <a:p>
            <a:pPr lvl="1"/>
            <a:r>
              <a:rPr lang="en-US" dirty="0"/>
              <a:t>General course policies can be found using the "policies" link on my Cooper webpage (not the course webpage)</a:t>
            </a:r>
          </a:p>
          <a:p>
            <a:r>
              <a:rPr lang="en-US" dirty="0"/>
              <a:t>E-mail: </a:t>
            </a:r>
            <a:r>
              <a:rPr lang="en-US" dirty="0">
                <a:hlinkClick r:id="rId3"/>
              </a:rPr>
              <a:t>carl.sable@cooper.edu</a:t>
            </a:r>
            <a:r>
              <a:rPr lang="en-US" dirty="0"/>
              <a:t> </a:t>
            </a:r>
          </a:p>
        </p:txBody>
      </p:sp>
    </p:spTree>
    <p:extLst>
      <p:ext uri="{BB962C8B-B14F-4D97-AF65-F5344CB8AC3E}">
        <p14:creationId xmlns:p14="http://schemas.microsoft.com/office/powerpoint/2010/main" val="1037298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B2B6D-0147-4D36-B5FC-7ECE949BE2A6}"/>
              </a:ext>
            </a:extLst>
          </p:cNvPr>
          <p:cNvSpPr>
            <a:spLocks noGrp="1"/>
          </p:cNvSpPr>
          <p:nvPr>
            <p:ph type="title"/>
          </p:nvPr>
        </p:nvSpPr>
        <p:spPr/>
        <p:txBody>
          <a:bodyPr/>
          <a:lstStyle/>
          <a:p>
            <a:r>
              <a:rPr lang="en-US" dirty="0"/>
              <a:t>Textbook</a:t>
            </a:r>
          </a:p>
        </p:txBody>
      </p:sp>
      <p:sp>
        <p:nvSpPr>
          <p:cNvPr id="3" name="Content Placeholder 2">
            <a:extLst>
              <a:ext uri="{FF2B5EF4-FFF2-40B4-BE49-F238E27FC236}">
                <a16:creationId xmlns:a16="http://schemas.microsoft.com/office/drawing/2014/main" id="{B90897FD-D26A-411E-BD72-CD58ACAE8715}"/>
              </a:ext>
            </a:extLst>
          </p:cNvPr>
          <p:cNvSpPr>
            <a:spLocks noGrp="1"/>
          </p:cNvSpPr>
          <p:nvPr>
            <p:ph idx="1"/>
          </p:nvPr>
        </p:nvSpPr>
        <p:spPr/>
        <p:txBody>
          <a:bodyPr>
            <a:normAutofit/>
          </a:bodyPr>
          <a:lstStyle/>
          <a:p>
            <a:r>
              <a:rPr lang="en-US" dirty="0"/>
              <a:t>The main textbook is:</a:t>
            </a:r>
          </a:p>
          <a:p>
            <a:pPr lvl="1"/>
            <a:r>
              <a:rPr lang="en-US" dirty="0"/>
              <a:t>"Introduction to the Theory of Computation, 3</a:t>
            </a:r>
            <a:r>
              <a:rPr lang="en-US" baseline="30000" dirty="0"/>
              <a:t>rd</a:t>
            </a:r>
            <a:r>
              <a:rPr lang="en-US" dirty="0"/>
              <a:t> Edition" by Michael Sipser</a:t>
            </a:r>
          </a:p>
          <a:p>
            <a:pPr lvl="1"/>
            <a:r>
              <a:rPr lang="en-US" dirty="0"/>
              <a:t>The 2</a:t>
            </a:r>
            <a:r>
              <a:rPr lang="en-US" baseline="30000" dirty="0"/>
              <a:t>nd</a:t>
            </a:r>
            <a:r>
              <a:rPr lang="en-US" dirty="0"/>
              <a:t> edition is also fine (it lacks one section that we are skipping anyway)</a:t>
            </a:r>
          </a:p>
          <a:p>
            <a:pPr lvl="1"/>
            <a:r>
              <a:rPr lang="en-US" dirty="0"/>
              <a:t>You can use either a physical digital version of either edition, obtained however you choose</a:t>
            </a:r>
          </a:p>
          <a:p>
            <a:pPr lvl="1"/>
            <a:r>
              <a:rPr lang="en-US" i="1" dirty="0"/>
              <a:t>I expect students to keep with the reading</a:t>
            </a:r>
            <a:r>
              <a:rPr lang="en-US" dirty="0"/>
              <a:t>, starting for week 2 of the course!</a:t>
            </a:r>
          </a:p>
          <a:p>
            <a:r>
              <a:rPr lang="en-US" dirty="0"/>
              <a:t>Other references (I don't expect students to have these):</a:t>
            </a:r>
          </a:p>
          <a:p>
            <a:pPr lvl="1"/>
            <a:r>
              <a:rPr lang="en-US" dirty="0"/>
              <a:t>"Computational Complexity: A Modern Approach" by Sanjeev Arora and Boaz Barak</a:t>
            </a:r>
          </a:p>
          <a:p>
            <a:pPr lvl="1"/>
            <a:r>
              <a:rPr lang="en-US" dirty="0"/>
              <a:t>"Computational Complexity" by Christos Papadimitriou</a:t>
            </a:r>
          </a:p>
        </p:txBody>
      </p:sp>
    </p:spTree>
    <p:extLst>
      <p:ext uri="{BB962C8B-B14F-4D97-AF65-F5344CB8AC3E}">
        <p14:creationId xmlns:p14="http://schemas.microsoft.com/office/powerpoint/2010/main" val="1918370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C7857-B019-4CDC-B9B3-5DCB53E2DC9D}"/>
              </a:ext>
            </a:extLst>
          </p:cNvPr>
          <p:cNvSpPr>
            <a:spLocks noGrp="1"/>
          </p:cNvSpPr>
          <p:nvPr>
            <p:ph type="title"/>
          </p:nvPr>
        </p:nvSpPr>
        <p:spPr/>
        <p:txBody>
          <a:bodyPr/>
          <a:lstStyle/>
          <a:p>
            <a:r>
              <a:rPr lang="en-US" dirty="0"/>
              <a:t>Topics Covered</a:t>
            </a:r>
          </a:p>
        </p:txBody>
      </p:sp>
      <p:sp>
        <p:nvSpPr>
          <p:cNvPr id="3" name="Content Placeholder 2">
            <a:extLst>
              <a:ext uri="{FF2B5EF4-FFF2-40B4-BE49-F238E27FC236}">
                <a16:creationId xmlns:a16="http://schemas.microsoft.com/office/drawing/2014/main" id="{CC0A0A63-0A34-48A4-8165-E0EB74AB6105}"/>
              </a:ext>
            </a:extLst>
          </p:cNvPr>
          <p:cNvSpPr>
            <a:spLocks noGrp="1"/>
          </p:cNvSpPr>
          <p:nvPr>
            <p:ph idx="1"/>
          </p:nvPr>
        </p:nvSpPr>
        <p:spPr/>
        <p:txBody>
          <a:bodyPr>
            <a:normAutofit fontScale="85000" lnSpcReduction="20000"/>
          </a:bodyPr>
          <a:lstStyle/>
          <a:p>
            <a:r>
              <a:rPr lang="en-US" dirty="0"/>
              <a:t>I expect to cover most of the Sipser textbook</a:t>
            </a:r>
          </a:p>
          <a:p>
            <a:r>
              <a:rPr lang="en-US" dirty="0"/>
              <a:t>The textbook has 11 chapters, including a Chapter 0 which I will summarize today (you don't have to read that one)</a:t>
            </a:r>
          </a:p>
          <a:p>
            <a:r>
              <a:rPr lang="en-US" dirty="0"/>
              <a:t>Not counting Chapter 0, the textbook is divided into three parts:</a:t>
            </a:r>
          </a:p>
          <a:p>
            <a:pPr lvl="1"/>
            <a:r>
              <a:rPr lang="en-US" b="1" dirty="0"/>
              <a:t>Automata</a:t>
            </a:r>
            <a:r>
              <a:rPr lang="en-US" dirty="0"/>
              <a:t> and </a:t>
            </a:r>
            <a:r>
              <a:rPr lang="en-US" b="1" dirty="0"/>
              <a:t>Languages</a:t>
            </a:r>
            <a:r>
              <a:rPr lang="en-US" dirty="0"/>
              <a:t> (Chapters 1 – 2, although I might include Chapter 3 here)</a:t>
            </a:r>
          </a:p>
          <a:p>
            <a:pPr lvl="1"/>
            <a:r>
              <a:rPr lang="en-US" b="1" dirty="0"/>
              <a:t>Computability Theory </a:t>
            </a:r>
            <a:r>
              <a:rPr lang="en-US" dirty="0"/>
              <a:t>(Chapters 3 through 6, although again, Chapter 3 really straddles the first two main ideas of the book)</a:t>
            </a:r>
          </a:p>
          <a:p>
            <a:pPr lvl="1"/>
            <a:r>
              <a:rPr lang="en-US" b="1" dirty="0"/>
              <a:t>Complexity Theory </a:t>
            </a:r>
            <a:r>
              <a:rPr lang="en-US" dirty="0"/>
              <a:t>(Chapters 7 through 10)</a:t>
            </a:r>
          </a:p>
          <a:p>
            <a:r>
              <a:rPr lang="en-US" dirty="0"/>
              <a:t>One might say that these three parts of the book roughly relate to three theoretical questions:</a:t>
            </a:r>
          </a:p>
          <a:p>
            <a:pPr lvl="1"/>
            <a:r>
              <a:rPr lang="en-US" dirty="0"/>
              <a:t>What models might we use to compute things?</a:t>
            </a:r>
          </a:p>
          <a:p>
            <a:pPr lvl="1"/>
            <a:r>
              <a:rPr lang="en-US" dirty="0"/>
              <a:t>What is and is not possible to compute with each model?</a:t>
            </a:r>
          </a:p>
          <a:p>
            <a:pPr lvl="1"/>
            <a:r>
              <a:rPr lang="en-US" dirty="0"/>
              <a:t>Of those things that can be computed, what can be computed efficiently?</a:t>
            </a:r>
          </a:p>
          <a:p>
            <a:r>
              <a:rPr lang="en-US" dirty="0"/>
              <a:t>A </a:t>
            </a:r>
            <a:r>
              <a:rPr lang="en-US" i="1" dirty="0"/>
              <a:t>tentative schedule </a:t>
            </a:r>
            <a:r>
              <a:rPr lang="en-US" dirty="0"/>
              <a:t>is currently listed on the course webpage</a:t>
            </a:r>
          </a:p>
        </p:txBody>
      </p:sp>
    </p:spTree>
    <p:extLst>
      <p:ext uri="{BB962C8B-B14F-4D97-AF65-F5344CB8AC3E}">
        <p14:creationId xmlns:p14="http://schemas.microsoft.com/office/powerpoint/2010/main" val="4064699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C64CF-B800-4663-A470-C95AAB08C85B}"/>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4445A30C-E024-40E2-8F7D-6ECA9BD7F01B}"/>
              </a:ext>
            </a:extLst>
          </p:cNvPr>
          <p:cNvSpPr>
            <a:spLocks noGrp="1"/>
          </p:cNvSpPr>
          <p:nvPr>
            <p:ph idx="1"/>
          </p:nvPr>
        </p:nvSpPr>
        <p:spPr/>
        <p:txBody>
          <a:bodyPr>
            <a:normAutofit fontScale="92500" lnSpcReduction="10000"/>
          </a:bodyPr>
          <a:lstStyle/>
          <a:p>
            <a:r>
              <a:rPr lang="en-US" dirty="0"/>
              <a:t>There will be (probably) 4 problem sets and (probably) 4 short quizzes</a:t>
            </a:r>
          </a:p>
          <a:p>
            <a:r>
              <a:rPr lang="en-US" dirty="0"/>
              <a:t>The problem sets will be difficult, in my opinion!</a:t>
            </a:r>
          </a:p>
          <a:p>
            <a:pPr lvl="1"/>
            <a:r>
              <a:rPr lang="en-US" dirty="0"/>
              <a:t>Many of the problems will require a lot of thought</a:t>
            </a:r>
          </a:p>
          <a:p>
            <a:pPr lvl="1"/>
            <a:r>
              <a:rPr lang="en-US" dirty="0"/>
              <a:t>Problems may involve, e.g., proving things true or false, determining interesting reductions, or solving difficult problems using a particular model of computation</a:t>
            </a:r>
          </a:p>
          <a:p>
            <a:r>
              <a:rPr lang="en-US" dirty="0"/>
              <a:t>The quizzes will (hopefully) be easy</a:t>
            </a:r>
          </a:p>
          <a:p>
            <a:pPr lvl="1"/>
            <a:r>
              <a:rPr lang="en-US" dirty="0"/>
              <a:t>Quizzes will consist of a small number of conceptual, short answer questions</a:t>
            </a:r>
          </a:p>
          <a:p>
            <a:pPr lvl="1"/>
            <a:r>
              <a:rPr lang="en-US" dirty="0"/>
              <a:t>The main purpose of these quizzes will be to make sure you are keeping up with the class (attending lectures, paying attention, and reading)</a:t>
            </a:r>
          </a:p>
          <a:p>
            <a:pPr lvl="1"/>
            <a:r>
              <a:rPr lang="en-US" dirty="0"/>
              <a:t>The quizzes will probably be close book, closed notes (assuming we are in person)</a:t>
            </a:r>
          </a:p>
          <a:p>
            <a:r>
              <a:rPr lang="en-US" dirty="0"/>
              <a:t>I'll weight problem sets and quizzes equally at the end of the semester (but problem sets will be graded in an unusual fashion – see the next slide)</a:t>
            </a:r>
          </a:p>
        </p:txBody>
      </p:sp>
    </p:spTree>
    <p:extLst>
      <p:ext uri="{BB962C8B-B14F-4D97-AF65-F5344CB8AC3E}">
        <p14:creationId xmlns:p14="http://schemas.microsoft.com/office/powerpoint/2010/main" val="748439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F1730-133C-42F6-81CE-A330C8606835}"/>
              </a:ext>
            </a:extLst>
          </p:cNvPr>
          <p:cNvSpPr>
            <a:spLocks noGrp="1"/>
          </p:cNvSpPr>
          <p:nvPr>
            <p:ph type="title"/>
          </p:nvPr>
        </p:nvSpPr>
        <p:spPr/>
        <p:txBody>
          <a:bodyPr/>
          <a:lstStyle/>
          <a:p>
            <a:r>
              <a:rPr lang="en-US" dirty="0"/>
              <a:t>Grading Problem Sets</a:t>
            </a:r>
          </a:p>
        </p:txBody>
      </p:sp>
      <p:sp>
        <p:nvSpPr>
          <p:cNvPr id="3" name="Content Placeholder 2">
            <a:extLst>
              <a:ext uri="{FF2B5EF4-FFF2-40B4-BE49-F238E27FC236}">
                <a16:creationId xmlns:a16="http://schemas.microsoft.com/office/drawing/2014/main" id="{54E06DE6-8EDF-4AC4-88A7-2BAE21117669}"/>
              </a:ext>
            </a:extLst>
          </p:cNvPr>
          <p:cNvSpPr>
            <a:spLocks noGrp="1"/>
          </p:cNvSpPr>
          <p:nvPr>
            <p:ph idx="1"/>
          </p:nvPr>
        </p:nvSpPr>
        <p:spPr/>
        <p:txBody>
          <a:bodyPr>
            <a:normAutofit fontScale="70000" lnSpcReduction="20000"/>
          </a:bodyPr>
          <a:lstStyle/>
          <a:p>
            <a:r>
              <a:rPr lang="en-US" dirty="0"/>
              <a:t>When grading problem sets, I will grade each question on a scale from 0 to 4, with meaning as follows:</a:t>
            </a:r>
          </a:p>
          <a:p>
            <a:pPr lvl="1"/>
            <a:r>
              <a:rPr lang="en-US" dirty="0"/>
              <a:t>4 - The answer is entirely (or almost entirely) correct. All of the main points needed to answer the question have been addressed, and the correct solution was determined. There can possibly be one or two minor points not mentioned or stated incorrectly, as long as they do not affect the overall gist of the solution.</a:t>
            </a:r>
          </a:p>
          <a:p>
            <a:pPr lvl="1"/>
            <a:r>
              <a:rPr lang="en-US" dirty="0"/>
              <a:t>3 - The answer is mostly correct. Most of the main points are correctly addressed. However, either one main point is missing or incorrect, or multiple minor issues exist in the stated solution.</a:t>
            </a:r>
          </a:p>
          <a:p>
            <a:pPr lvl="1"/>
            <a:r>
              <a:rPr lang="en-US" dirty="0"/>
              <a:t>2 - The answer is on the right track. One or more of the main points of the solution are correctly addressed, but other main points are missing. Further leaps were needed to complete the solution.</a:t>
            </a:r>
          </a:p>
          <a:p>
            <a:pPr lvl="1"/>
            <a:r>
              <a:rPr lang="en-US" dirty="0"/>
              <a:t>1 - The answer is mostly wrong. Perhaps one main point out of several is stated correctly, but others are wrong. Or, maybe a few minor details related to the correct solution are stated correctly. However, the gist of the stated solution is wrong.</a:t>
            </a:r>
          </a:p>
          <a:p>
            <a:pPr lvl="1"/>
            <a:r>
              <a:rPr lang="en-US" dirty="0"/>
              <a:t>0 - The answer is entirely (or almost entirely) incorrect, or the question was not answered at all. Note that it is still possible that effort was put into the problem. However, the stated solution does not work, perhaps because it makes incorrect leaps, or because it relies on incorrect assumptions, or because there was a misunderstanding of the question, etc.</a:t>
            </a:r>
          </a:p>
          <a:p>
            <a:r>
              <a:rPr lang="en-US" dirty="0"/>
              <a:t>At the end of the semester, I will computer a percentage, which is the sum of all scores for all problems, divided by the maximum possible score (4 times the number of total questions)</a:t>
            </a:r>
          </a:p>
        </p:txBody>
      </p:sp>
    </p:spTree>
    <p:extLst>
      <p:ext uri="{BB962C8B-B14F-4D97-AF65-F5344CB8AC3E}">
        <p14:creationId xmlns:p14="http://schemas.microsoft.com/office/powerpoint/2010/main" val="3669968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87E54-EE35-46B4-90B8-831A26087117}"/>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E82ED95B-9444-4463-9EDC-8147693CB92D}"/>
              </a:ext>
            </a:extLst>
          </p:cNvPr>
          <p:cNvSpPr>
            <a:spLocks noGrp="1"/>
          </p:cNvSpPr>
          <p:nvPr>
            <p:ph idx="1"/>
          </p:nvPr>
        </p:nvSpPr>
        <p:spPr/>
        <p:txBody>
          <a:bodyPr>
            <a:normAutofit fontScale="92500" lnSpcReduction="20000"/>
          </a:bodyPr>
          <a:lstStyle/>
          <a:p>
            <a:r>
              <a:rPr lang="en-US" dirty="0"/>
              <a:t>The rest of today's lecture (and the corresponding slides) is based on parts of Chapter 0 of the textbook, titled "Introduction"</a:t>
            </a:r>
          </a:p>
          <a:p>
            <a:r>
              <a:rPr lang="en-US" dirty="0"/>
              <a:t>This chapter gives an overview of some of the background material necessary to understand later topics in the book</a:t>
            </a:r>
          </a:p>
          <a:p>
            <a:r>
              <a:rPr lang="en-US" dirty="0"/>
              <a:t>Much of this material involves topics that were covered in Data Structures or Algorithms I or II</a:t>
            </a:r>
          </a:p>
          <a:p>
            <a:r>
              <a:rPr lang="en-US" dirty="0"/>
              <a:t>Some of it was likely covered in other courses that you probably already took (such as DLD), but it's OK if you haven't taken them</a:t>
            </a:r>
          </a:p>
          <a:p>
            <a:r>
              <a:rPr lang="en-US" dirty="0"/>
              <a:t>The chapter also introduces terminology and notations used throughout the book</a:t>
            </a:r>
          </a:p>
          <a:p>
            <a:r>
              <a:rPr lang="en-US" dirty="0"/>
              <a:t>Note: I like the textbook's discussion on page 2 about what makes some problems hard (a question to which the answer is not known)</a:t>
            </a:r>
          </a:p>
          <a:p>
            <a:endParaRPr lang="en-US" dirty="0"/>
          </a:p>
        </p:txBody>
      </p:sp>
    </p:spTree>
    <p:extLst>
      <p:ext uri="{BB962C8B-B14F-4D97-AF65-F5344CB8AC3E}">
        <p14:creationId xmlns:p14="http://schemas.microsoft.com/office/powerpoint/2010/main" val="3764991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C2B7F-3171-4498-B82D-7CD1C9ADA6B2}"/>
              </a:ext>
            </a:extLst>
          </p:cNvPr>
          <p:cNvSpPr>
            <a:spLocks noGrp="1"/>
          </p:cNvSpPr>
          <p:nvPr>
            <p:ph type="title"/>
          </p:nvPr>
        </p:nvSpPr>
        <p:spPr/>
        <p:txBody>
          <a:bodyPr/>
          <a:lstStyle/>
          <a:p>
            <a:r>
              <a:rPr lang="en-US" dirty="0"/>
              <a:t>Sets</a:t>
            </a:r>
          </a:p>
        </p:txBody>
      </p:sp>
      <p:sp>
        <p:nvSpPr>
          <p:cNvPr id="3" name="Content Placeholder 2">
            <a:extLst>
              <a:ext uri="{FF2B5EF4-FFF2-40B4-BE49-F238E27FC236}">
                <a16:creationId xmlns:a16="http://schemas.microsoft.com/office/drawing/2014/main" id="{B47B68D4-73BC-4DF4-AB97-85E3E349BB13}"/>
              </a:ext>
            </a:extLst>
          </p:cNvPr>
          <p:cNvSpPr>
            <a:spLocks noGrp="1"/>
          </p:cNvSpPr>
          <p:nvPr>
            <p:ph idx="1"/>
          </p:nvPr>
        </p:nvSpPr>
        <p:spPr/>
        <p:txBody>
          <a:bodyPr>
            <a:normAutofit fontScale="77500" lnSpcReduction="20000"/>
          </a:bodyPr>
          <a:lstStyle/>
          <a:p>
            <a:r>
              <a:rPr lang="en-US" dirty="0"/>
              <a:t>Book: "A </a:t>
            </a:r>
            <a:r>
              <a:rPr lang="en-US" b="1" dirty="0"/>
              <a:t>set</a:t>
            </a:r>
            <a:r>
              <a:rPr lang="en-US" dirty="0"/>
              <a:t> is a group of objects represented as a unit."</a:t>
            </a:r>
          </a:p>
          <a:p>
            <a:r>
              <a:rPr lang="en-US" dirty="0"/>
              <a:t>Each object in a set (i.e., each </a:t>
            </a:r>
            <a:r>
              <a:rPr lang="en-US" i="1" dirty="0"/>
              <a:t>member</a:t>
            </a:r>
            <a:r>
              <a:rPr lang="en-US" dirty="0"/>
              <a:t>, or </a:t>
            </a:r>
            <a:r>
              <a:rPr lang="en-US" i="1" dirty="0"/>
              <a:t>element</a:t>
            </a:r>
            <a:r>
              <a:rPr lang="en-US" dirty="0"/>
              <a:t>, of the set) might be a number, a symbol, another set, etc.</a:t>
            </a:r>
          </a:p>
          <a:p>
            <a:r>
              <a:rPr lang="en-US" dirty="0"/>
              <a:t>A set can be described by listing all its elements within curly braces; for example, </a:t>
            </a:r>
            <a:r>
              <a:rPr lang="en-US" sz="2400" dirty="0">
                <a:latin typeface="Cambria Math" panose="02040503050406030204" pitchFamily="18" charset="0"/>
                <a:ea typeface="Cambria Math" panose="02040503050406030204" pitchFamily="18" charset="0"/>
                <a:cs typeface="Courier New" panose="02070309020205020404" pitchFamily="49" charset="0"/>
              </a:rPr>
              <a:t>S = {7, 21, 57}</a:t>
            </a:r>
          </a:p>
          <a:p>
            <a:r>
              <a:rPr lang="en-US" dirty="0"/>
              <a:t>The symbols </a:t>
            </a:r>
            <a:r>
              <a:rPr lang="en-US" sz="1800" dirty="0">
                <a:effectLst/>
                <a:latin typeface="Cambria Math" panose="02040503050406030204" pitchFamily="18" charset="0"/>
                <a:ea typeface="Calibri" panose="020F0502020204030204" pitchFamily="34" charset="0"/>
                <a:cs typeface="Cambria Math" panose="02040503050406030204" pitchFamily="18" charset="0"/>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lang="en-US" sz="1800" dirty="0">
                <a:effectLst/>
                <a:latin typeface="Cambria Math" panose="02040503050406030204" pitchFamily="18" charset="0"/>
                <a:ea typeface="Calibri" panose="020F0502020204030204" pitchFamily="34" charset="0"/>
                <a:cs typeface="Cambria Math" panose="02040503050406030204" pitchFamily="18" charset="0"/>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represent membership and not non-membership, respectively</a:t>
            </a:r>
          </a:p>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So, we can say, e.g., </a:t>
            </a:r>
            <a:r>
              <a:rPr lang="en-US" sz="24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7 </a:t>
            </a:r>
            <a:r>
              <a:rPr lang="en-US" sz="2400" dirty="0">
                <a:effectLst/>
                <a:latin typeface="Cambria Math" panose="02040503050406030204" pitchFamily="18" charset="0"/>
                <a:ea typeface="Cambria Math" panose="02040503050406030204" pitchFamily="18" charset="0"/>
                <a:cs typeface="Courier New" panose="02070309020205020404" pitchFamily="49" charset="0"/>
              </a:rPr>
              <a:t>∈</a:t>
            </a:r>
            <a:r>
              <a:rPr lang="en-US" sz="24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 {7, 21, 57}</a:t>
            </a:r>
            <a:r>
              <a:rPr lang="en-US" dirty="0">
                <a:solidFill>
                  <a:prstClr val="black"/>
                </a:solidFill>
                <a:latin typeface="Courier New" panose="02070309020205020404" pitchFamily="49" charset="0"/>
                <a:cs typeface="Courier New" panose="02070309020205020404" pitchFamily="49" charset="0"/>
              </a:rPr>
              <a:t> </a:t>
            </a:r>
            <a:r>
              <a:rPr lang="en-US" dirty="0">
                <a:solidFill>
                  <a:prstClr val="black"/>
                </a:solidFill>
                <a:latin typeface="Calibri" panose="020F0502020204030204"/>
              </a:rPr>
              <a:t>and </a:t>
            </a:r>
            <a:r>
              <a:rPr lang="en-US" sz="24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 </a:t>
            </a:r>
            <a:r>
              <a:rPr lang="en-US" sz="2400" dirty="0">
                <a:effectLst/>
                <a:latin typeface="Cambria Math" panose="02040503050406030204" pitchFamily="18" charset="0"/>
                <a:ea typeface="Cambria Math" panose="02040503050406030204" pitchFamily="18" charset="0"/>
                <a:cs typeface="Courier New" panose="02070309020205020404" pitchFamily="49" charset="0"/>
              </a:rPr>
              <a:t>∉</a:t>
            </a:r>
            <a:r>
              <a:rPr lang="en-US" sz="24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 {7, 21, 57}</a:t>
            </a:r>
            <a:endParaRPr lang="en-US" sz="2400" dirty="0">
              <a:effectLst/>
              <a:latin typeface="Cambria Math" panose="02040503050406030204" pitchFamily="18" charset="0"/>
              <a:ea typeface="Cambria Math" panose="02040503050406030204" pitchFamily="18" charset="0"/>
              <a:cs typeface="Courier New" panose="02070309020205020404" pitchFamily="49" charset="0"/>
            </a:endParaRPr>
          </a:p>
          <a:p>
            <a:r>
              <a:rPr lang="en-US" dirty="0"/>
              <a:t>For two sets A and B, if every member of A is also a member of B, then A is a </a:t>
            </a:r>
            <a:r>
              <a:rPr lang="en-US" i="1" dirty="0"/>
              <a:t>subset</a:t>
            </a:r>
            <a:r>
              <a:rPr lang="en-US" dirty="0"/>
              <a:t> of B, which can be written as </a:t>
            </a:r>
            <a:r>
              <a:rPr lang="en-US" sz="2400" dirty="0">
                <a:latin typeface="Cambria Math" panose="02040503050406030204" pitchFamily="18" charset="0"/>
                <a:ea typeface="Cambria Math" panose="02040503050406030204" pitchFamily="18" charset="0"/>
              </a:rPr>
              <a:t>A </a:t>
            </a:r>
            <a:r>
              <a:rPr lang="en-US" sz="2400" dirty="0">
                <a:effectLst/>
                <a:latin typeface="Cambria Math" panose="02040503050406030204" pitchFamily="18" charset="0"/>
                <a:ea typeface="Cambria Math" panose="02040503050406030204" pitchFamily="18" charset="0"/>
                <a:cs typeface="Cambria Math" panose="02040503050406030204" pitchFamily="18" charset="0"/>
              </a:rPr>
              <a:t>⊆ B</a:t>
            </a:r>
          </a:p>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If A is a subset of B but A≠B, then A is a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proper subset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of B, which can be written as </a:t>
            </a:r>
            <a:r>
              <a:rPr lang="en-US" sz="2400" dirty="0">
                <a:latin typeface="Cambria Math" panose="02040503050406030204" pitchFamily="18" charset="0"/>
                <a:ea typeface="Cambria Math" panose="02040503050406030204" pitchFamily="18" charset="0"/>
              </a:rPr>
              <a:t>A </a:t>
            </a:r>
            <a:r>
              <a:rPr lang="en-US" sz="2400" dirty="0">
                <a:effectLst/>
                <a:latin typeface="Cambria Math" panose="02040503050406030204" pitchFamily="18" charset="0"/>
                <a:ea typeface="Calibri" panose="020F0502020204030204" pitchFamily="34" charset="0"/>
                <a:cs typeface="Cambria Math" panose="02040503050406030204" pitchFamily="18" charset="0"/>
              </a:rPr>
              <a:t>⊊</a:t>
            </a:r>
            <a:r>
              <a:rPr lang="en-US" sz="2400" dirty="0">
                <a:effectLst/>
                <a:latin typeface="Cambria Math" panose="02040503050406030204" pitchFamily="18" charset="0"/>
                <a:ea typeface="Cambria Math" panose="02040503050406030204" pitchFamily="18" charset="0"/>
                <a:cs typeface="Cambria Math" panose="02040503050406030204" pitchFamily="18" charset="0"/>
              </a:rPr>
              <a:t> B</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US" dirty="0">
                <a:solidFill>
                  <a:prstClr val="black"/>
                </a:solidFill>
                <a:latin typeface="Calibri" panose="020F0502020204030204"/>
              </a:rPr>
              <a:t>The order of elements in a set, and the number of repetitions of its members, do not matter</a:t>
            </a:r>
          </a:p>
          <a:p>
            <a:r>
              <a:rPr lang="en-US" dirty="0">
                <a:solidFill>
                  <a:prstClr val="black"/>
                </a:solidFill>
                <a:latin typeface="Calibri" panose="020F0502020204030204"/>
              </a:rPr>
              <a:t>If we want the number of repetitions (but not order) to matter, we can use a </a:t>
            </a:r>
            <a:r>
              <a:rPr lang="en-US" i="1" dirty="0">
                <a:solidFill>
                  <a:prstClr val="black"/>
                </a:solidFill>
                <a:latin typeface="Calibri" panose="020F0502020204030204"/>
              </a:rPr>
              <a:t>multiset</a:t>
            </a:r>
          </a:p>
        </p:txBody>
      </p:sp>
    </p:spTree>
    <p:extLst>
      <p:ext uri="{BB962C8B-B14F-4D97-AF65-F5344CB8AC3E}">
        <p14:creationId xmlns:p14="http://schemas.microsoft.com/office/powerpoint/2010/main" val="1890399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BA985-D85E-433F-8050-B38338A216C2}"/>
              </a:ext>
            </a:extLst>
          </p:cNvPr>
          <p:cNvSpPr>
            <a:spLocks noGrp="1"/>
          </p:cNvSpPr>
          <p:nvPr>
            <p:ph type="title"/>
          </p:nvPr>
        </p:nvSpPr>
        <p:spPr/>
        <p:txBody>
          <a:bodyPr/>
          <a:lstStyle/>
          <a:p>
            <a:r>
              <a:rPr lang="en-US" dirty="0"/>
              <a:t>Working with Sets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649E6F-2CDB-4970-9A3E-E807DA9046BE}"/>
                  </a:ext>
                </a:extLst>
              </p:cNvPr>
              <p:cNvSpPr>
                <a:spLocks noGrp="1"/>
              </p:cNvSpPr>
              <p:nvPr>
                <p:ph idx="1"/>
              </p:nvPr>
            </p:nvSpPr>
            <p:spPr/>
            <p:txBody>
              <a:bodyPr>
                <a:normAutofit fontScale="62500" lnSpcReduction="20000"/>
              </a:bodyPr>
              <a:lstStyle/>
              <a:p>
                <a:r>
                  <a:rPr lang="en-US" dirty="0"/>
                  <a:t>Some sets are </a:t>
                </a:r>
                <a:r>
                  <a:rPr lang="en-US" i="1" dirty="0"/>
                  <a:t>infinite sets</a:t>
                </a:r>
                <a:r>
                  <a:rPr lang="en-US" dirty="0"/>
                  <a:t>, meaning they contain an infinite number of elements</a:t>
                </a:r>
              </a:p>
              <a:p>
                <a:r>
                  <a:rPr lang="en-US" dirty="0"/>
                  <a:t>Three important infinite sets are (sometimes, special fonts are used for the letters):</a:t>
                </a:r>
              </a:p>
              <a:p>
                <a:pPr lvl="1"/>
                <a:r>
                  <a:rPr lang="en-US" dirty="0"/>
                  <a:t>The set of integers, which can be expressed as: </a:t>
                </a:r>
                <a:r>
                  <a:rPr lang="en-US" dirty="0">
                    <a:latin typeface="Cambria Math" panose="02040503050406030204" pitchFamily="18" charset="0"/>
                    <a:ea typeface="Cambria Math" panose="02040503050406030204" pitchFamily="18" charset="0"/>
                  </a:rPr>
                  <a:t>Z = {…, -2, -1, 0, 1, 2, … }</a:t>
                </a:r>
              </a:p>
              <a:p>
                <a:pPr lvl="1"/>
                <a:r>
                  <a:rPr lang="en-US" dirty="0"/>
                  <a:t>The set of natural numbers, which can be expressed as: </a:t>
                </a:r>
                <a:r>
                  <a:rPr lang="en-US" dirty="0">
                    <a:latin typeface="Cambria Math" panose="02040503050406030204" pitchFamily="18" charset="0"/>
                    <a:ea typeface="Cambria Math" panose="02040503050406030204" pitchFamily="18" charset="0"/>
                  </a:rPr>
                  <a:t>N = {1, 2, 3, …}</a:t>
                </a:r>
              </a:p>
              <a:p>
                <a:pPr lvl="1"/>
                <a:r>
                  <a:rPr lang="en-US" dirty="0">
                    <a:ea typeface="Cambria Math" panose="02040503050406030204" pitchFamily="18" charset="0"/>
                  </a:rPr>
                  <a:t>The set of whole numbers, which can be expressed as: </a:t>
                </a:r>
                <a:r>
                  <a:rPr lang="en-US" dirty="0">
                    <a:latin typeface="Cambria Math" panose="02040503050406030204" pitchFamily="18" charset="0"/>
                    <a:ea typeface="Cambria Math" panose="02040503050406030204" pitchFamily="18" charset="0"/>
                  </a:rPr>
                  <a:t>W = {0, 1, 2, 3, …}</a:t>
                </a:r>
              </a:p>
              <a:p>
                <a:r>
                  <a:rPr lang="en-US" dirty="0"/>
                  <a:t>The set with zero members is called the </a:t>
                </a:r>
                <a:r>
                  <a:rPr lang="en-US" i="1" dirty="0"/>
                  <a:t>empty set</a:t>
                </a:r>
                <a:r>
                  <a:rPr lang="en-US" dirty="0"/>
                  <a:t>, which can be expressed as </a:t>
                </a:r>
                <a:r>
                  <a:rPr lang="en-US" dirty="0">
                    <a:latin typeface="Cambria Math" panose="02040503050406030204" pitchFamily="18" charset="0"/>
                    <a:ea typeface="Cambria Math" panose="02040503050406030204" pitchFamily="18" charset="0"/>
                  </a:rPr>
                  <a:t>∅</a:t>
                </a:r>
              </a:p>
              <a:p>
                <a:r>
                  <a:rPr lang="en-US" dirty="0"/>
                  <a:t>A set with a single element is called a </a:t>
                </a:r>
                <a:r>
                  <a:rPr lang="en-US" i="1" dirty="0"/>
                  <a:t>singleton</a:t>
                </a:r>
                <a:r>
                  <a:rPr lang="en-US" dirty="0"/>
                  <a:t> set</a:t>
                </a:r>
              </a:p>
              <a:p>
                <a:r>
                  <a:rPr lang="en-US" dirty="0"/>
                  <a:t>A set with exactly two elements can be called an </a:t>
                </a:r>
                <a:r>
                  <a:rPr lang="en-US" i="1" dirty="0"/>
                  <a:t>unordered pair</a:t>
                </a:r>
              </a:p>
              <a:p>
                <a:r>
                  <a:rPr lang="en-US" dirty="0"/>
                  <a:t>Sets can also be described according to a rule</a:t>
                </a:r>
              </a:p>
              <a:p>
                <a:r>
                  <a:rPr lang="en-US" dirty="0"/>
                  <a:t>For example, the set of perfect squares can be expressed as: </a:t>
                </a:r>
                <a:r>
                  <a:rPr lang="en-US" dirty="0">
                    <a:latin typeface="Cambria Math" panose="02040503050406030204" pitchFamily="18" charset="0"/>
                    <a:ea typeface="Cambria Math" panose="02040503050406030204" pitchFamily="18" charset="0"/>
                  </a:rPr>
                  <a:t>{n | n = m</a:t>
                </a:r>
                <a:r>
                  <a:rPr lang="en-US" baseline="30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for some </a:t>
                </a:r>
                <a:r>
                  <a:rPr lang="en-US" dirty="0">
                    <a:latin typeface="Cambria Math" panose="02040503050406030204" pitchFamily="18" charset="0"/>
                    <a:ea typeface="Cambria Math" panose="02040503050406030204" pitchFamily="18" charset="0"/>
                  </a:rPr>
                  <a:t>m </a:t>
                </a:r>
                <a:r>
                  <a:rPr lang="en-US" sz="2800" dirty="0">
                    <a:effectLst/>
                    <a:latin typeface="Cambria Math" panose="02040503050406030204" pitchFamily="18" charset="0"/>
                    <a:ea typeface="Cambria Math" panose="02040503050406030204" pitchFamily="18" charset="0"/>
                    <a:cs typeface="Cambria Math" panose="02040503050406030204" pitchFamily="18" charset="0"/>
                  </a:rPr>
                  <a:t>∈ W} </a:t>
                </a:r>
                <a:r>
                  <a:rPr lang="en-US" sz="2800" dirty="0">
                    <a:effectLst/>
                    <a:ea typeface="Cambria Math" panose="02040503050406030204" pitchFamily="18" charset="0"/>
                    <a:cs typeface="Cambria Math" panose="02040503050406030204" pitchFamily="18" charset="0"/>
                  </a:rPr>
                  <a:t>(the book uses an N here, but 0 should be included)</a:t>
                </a:r>
              </a:p>
              <a:p>
                <a:r>
                  <a:rPr lang="en-US" dirty="0">
                    <a:ea typeface="Cambria Math" panose="02040503050406030204" pitchFamily="18" charset="0"/>
                  </a:rPr>
                  <a:t>The </a:t>
                </a:r>
                <a:r>
                  <a:rPr lang="en-US" i="1" dirty="0">
                    <a:ea typeface="Cambria Math" panose="02040503050406030204" pitchFamily="18" charset="0"/>
                  </a:rPr>
                  <a:t>union</a:t>
                </a:r>
                <a:r>
                  <a:rPr lang="en-US" dirty="0">
                    <a:ea typeface="Cambria Math" panose="02040503050406030204" pitchFamily="18" charset="0"/>
                  </a:rPr>
                  <a:t> of two sets A and B, written </a:t>
                </a:r>
                <a:r>
                  <a:rPr lang="en-US" dirty="0">
                    <a:latin typeface="Cambria Math" panose="02040503050406030204" pitchFamily="18" charset="0"/>
                    <a:ea typeface="Cambria Math" panose="02040503050406030204" pitchFamily="18" charset="0"/>
                  </a:rPr>
                  <a:t>A ∪ B</a:t>
                </a:r>
                <a:r>
                  <a:rPr lang="en-US" dirty="0">
                    <a:ea typeface="Cambria Math" panose="02040503050406030204" pitchFamily="18" charset="0"/>
                  </a:rPr>
                  <a:t>, contains every element that is in A or B</a:t>
                </a:r>
              </a:p>
              <a:p>
                <a:r>
                  <a:rPr lang="en-US" dirty="0">
                    <a:ea typeface="Cambria Math" panose="02040503050406030204" pitchFamily="18" charset="0"/>
                  </a:rPr>
                  <a:t>The </a:t>
                </a:r>
                <a:r>
                  <a:rPr lang="en-US" i="1" dirty="0">
                    <a:ea typeface="Cambria Math" panose="02040503050406030204" pitchFamily="18" charset="0"/>
                  </a:rPr>
                  <a:t>intersection</a:t>
                </a:r>
                <a:r>
                  <a:rPr lang="en-US" dirty="0">
                    <a:ea typeface="Cambria Math" panose="02040503050406030204" pitchFamily="18" charset="0"/>
                  </a:rPr>
                  <a:t> of two sets A and B, written </a:t>
                </a:r>
                <a:r>
                  <a:rPr lang="en-US" dirty="0">
                    <a:latin typeface="Cambria Math" panose="02040503050406030204" pitchFamily="18" charset="0"/>
                    <a:ea typeface="Cambria Math" panose="02040503050406030204" pitchFamily="18" charset="0"/>
                  </a:rPr>
                  <a:t>A ∩ B</a:t>
                </a:r>
                <a:r>
                  <a:rPr lang="en-US" dirty="0">
                    <a:ea typeface="Cambria Math" panose="02040503050406030204" pitchFamily="18" charset="0"/>
                  </a:rPr>
                  <a:t>, contains every element that is in both A and B</a:t>
                </a:r>
              </a:p>
              <a:p>
                <a:r>
                  <a:rPr lang="en-US" dirty="0">
                    <a:ea typeface="Cambria Math" panose="02040503050406030204" pitchFamily="18" charset="0"/>
                  </a:rPr>
                  <a:t>The </a:t>
                </a:r>
                <a:r>
                  <a:rPr lang="en-US" i="1" dirty="0">
                    <a:ea typeface="Cambria Math" panose="02040503050406030204" pitchFamily="18" charset="0"/>
                  </a:rPr>
                  <a:t>complement</a:t>
                </a:r>
                <a:r>
                  <a:rPr lang="en-US" dirty="0">
                    <a:ea typeface="Cambria Math" panose="02040503050406030204" pitchFamily="18" charset="0"/>
                  </a:rPr>
                  <a:t> of a set A, written </a:t>
                </a:r>
                <a14:m>
                  <m:oMath xmlns:m="http://schemas.openxmlformats.org/officeDocument/2006/math">
                    <m:bar>
                      <m:barPr>
                        <m:pos m:val="top"/>
                        <m:ctrlPr>
                          <a:rPr lang="en-US" i="1" smtClean="0">
                            <a:latin typeface="Cambria Math" panose="02040503050406030204" pitchFamily="18" charset="0"/>
                            <a:ea typeface="Cambria Math" panose="02040503050406030204" pitchFamily="18" charset="0"/>
                          </a:rPr>
                        </m:ctrlPr>
                      </m:barPr>
                      <m:e>
                        <m:r>
                          <m:rPr>
                            <m:sty m:val="p"/>
                          </m:rPr>
                          <a:rPr lang="en-US" b="0" i="0" smtClean="0">
                            <a:latin typeface="Cambria Math" panose="02040503050406030204" pitchFamily="18" charset="0"/>
                            <a:ea typeface="Cambria Math" panose="02040503050406030204" pitchFamily="18" charset="0"/>
                          </a:rPr>
                          <m:t>A</m:t>
                        </m:r>
                      </m:e>
                    </m:bar>
                  </m:oMath>
                </a14:m>
                <a:r>
                  <a:rPr lang="en-US" dirty="0">
                    <a:ea typeface="Cambria Math" panose="02040503050406030204" pitchFamily="18" charset="0"/>
                  </a:rPr>
                  <a:t>, contains "all elements under consideration that are not in A"</a:t>
                </a:r>
                <a:endParaRPr lang="en-US" dirty="0"/>
              </a:p>
            </p:txBody>
          </p:sp>
        </mc:Choice>
        <mc:Fallback xmlns="">
          <p:sp>
            <p:nvSpPr>
              <p:cNvPr id="3" name="Content Placeholder 2">
                <a:extLst>
                  <a:ext uri="{FF2B5EF4-FFF2-40B4-BE49-F238E27FC236}">
                    <a16:creationId xmlns:a16="http://schemas.microsoft.com/office/drawing/2014/main" id="{93649E6F-2CDB-4970-9A3E-E807DA9046BE}"/>
                  </a:ext>
                </a:extLst>
              </p:cNvPr>
              <p:cNvSpPr>
                <a:spLocks noGrp="1" noRot="1" noChangeAspect="1" noMove="1" noResize="1" noEditPoints="1" noAdjustHandles="1" noChangeArrowheads="1" noChangeShapeType="1" noTextEdit="1"/>
              </p:cNvSpPr>
              <p:nvPr>
                <p:ph idx="1"/>
              </p:nvPr>
            </p:nvSpPr>
            <p:spPr>
              <a:blipFill>
                <a:blip r:embed="rId2"/>
                <a:stretch>
                  <a:fillRect l="-406" t="-2241" r="-638"/>
                </a:stretch>
              </a:blipFill>
            </p:spPr>
            <p:txBody>
              <a:bodyPr/>
              <a:lstStyle/>
              <a:p>
                <a:r>
                  <a:rPr lang="en-US">
                    <a:noFill/>
                  </a:rPr>
                  <a:t> </a:t>
                </a:r>
              </a:p>
            </p:txBody>
          </p:sp>
        </mc:Fallback>
      </mc:AlternateContent>
    </p:spTree>
    <p:extLst>
      <p:ext uri="{BB962C8B-B14F-4D97-AF65-F5344CB8AC3E}">
        <p14:creationId xmlns:p14="http://schemas.microsoft.com/office/powerpoint/2010/main" val="2346992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4FDE2-BF57-4327-A240-7A5CECFED98B}"/>
              </a:ext>
            </a:extLst>
          </p:cNvPr>
          <p:cNvSpPr>
            <a:spLocks noGrp="1"/>
          </p:cNvSpPr>
          <p:nvPr>
            <p:ph type="title"/>
          </p:nvPr>
        </p:nvSpPr>
        <p:spPr/>
        <p:txBody>
          <a:bodyPr/>
          <a:lstStyle/>
          <a:p>
            <a:r>
              <a:rPr lang="en-US" dirty="0"/>
              <a:t>Venn Diagrams</a:t>
            </a:r>
          </a:p>
        </p:txBody>
      </p:sp>
      <p:sp>
        <p:nvSpPr>
          <p:cNvPr id="3" name="Content Placeholder 2">
            <a:extLst>
              <a:ext uri="{FF2B5EF4-FFF2-40B4-BE49-F238E27FC236}">
                <a16:creationId xmlns:a16="http://schemas.microsoft.com/office/drawing/2014/main" id="{28E3D14A-EECC-49A4-BEDE-FD46ADCB77FB}"/>
              </a:ext>
            </a:extLst>
          </p:cNvPr>
          <p:cNvSpPr>
            <a:spLocks noGrp="1"/>
          </p:cNvSpPr>
          <p:nvPr>
            <p:ph idx="1"/>
          </p:nvPr>
        </p:nvSpPr>
        <p:spPr/>
        <p:txBody>
          <a:bodyPr/>
          <a:lstStyle/>
          <a:p>
            <a:r>
              <a:rPr lang="en-US" i="1" dirty="0"/>
              <a:t>Venn Diagrams </a:t>
            </a:r>
            <a:r>
              <a:rPr lang="en-US" dirty="0"/>
              <a:t>can help represent sets as regions; for example:</a:t>
            </a:r>
          </a:p>
          <a:p>
            <a:endParaRPr lang="en-US" dirty="0"/>
          </a:p>
          <a:p>
            <a:endParaRPr lang="en-US" dirty="0"/>
          </a:p>
          <a:p>
            <a:endParaRPr lang="en-US" dirty="0"/>
          </a:p>
          <a:p>
            <a:endParaRPr lang="en-US" dirty="0"/>
          </a:p>
          <a:p>
            <a:r>
              <a:rPr lang="en-US" dirty="0"/>
              <a:t>These examples depict the union and intersection of sets A and B:</a:t>
            </a:r>
          </a:p>
        </p:txBody>
      </p:sp>
      <p:pic>
        <p:nvPicPr>
          <p:cNvPr id="5" name="Picture 4">
            <a:extLst>
              <a:ext uri="{FF2B5EF4-FFF2-40B4-BE49-F238E27FC236}">
                <a16:creationId xmlns:a16="http://schemas.microsoft.com/office/drawing/2014/main" id="{09F692EE-DE50-4E03-B3E0-4E0700AA133D}"/>
              </a:ext>
            </a:extLst>
          </p:cNvPr>
          <p:cNvPicPr>
            <a:picLocks noChangeAspect="1"/>
          </p:cNvPicPr>
          <p:nvPr/>
        </p:nvPicPr>
        <p:blipFill>
          <a:blip r:embed="rId2"/>
          <a:stretch>
            <a:fillRect/>
          </a:stretch>
        </p:blipFill>
        <p:spPr>
          <a:xfrm>
            <a:off x="496277" y="2649666"/>
            <a:ext cx="3584932" cy="1514133"/>
          </a:xfrm>
          <a:prstGeom prst="rect">
            <a:avLst/>
          </a:prstGeom>
          <a:ln>
            <a:solidFill>
              <a:schemeClr val="tx1"/>
            </a:solidFill>
          </a:ln>
        </p:spPr>
      </p:pic>
      <p:pic>
        <p:nvPicPr>
          <p:cNvPr id="7" name="Picture 6">
            <a:extLst>
              <a:ext uri="{FF2B5EF4-FFF2-40B4-BE49-F238E27FC236}">
                <a16:creationId xmlns:a16="http://schemas.microsoft.com/office/drawing/2014/main" id="{BF207374-8BFC-4AB5-88BD-563596A12141}"/>
              </a:ext>
            </a:extLst>
          </p:cNvPr>
          <p:cNvPicPr>
            <a:picLocks noChangeAspect="1"/>
          </p:cNvPicPr>
          <p:nvPr/>
        </p:nvPicPr>
        <p:blipFill>
          <a:blip r:embed="rId3"/>
          <a:stretch>
            <a:fillRect/>
          </a:stretch>
        </p:blipFill>
        <p:spPr>
          <a:xfrm>
            <a:off x="4264136" y="2694200"/>
            <a:ext cx="3473599" cy="1469599"/>
          </a:xfrm>
          <a:prstGeom prst="rect">
            <a:avLst/>
          </a:prstGeom>
          <a:ln>
            <a:solidFill>
              <a:schemeClr val="tx1"/>
            </a:solidFill>
          </a:ln>
        </p:spPr>
      </p:pic>
      <p:pic>
        <p:nvPicPr>
          <p:cNvPr id="9" name="Picture 8">
            <a:extLst>
              <a:ext uri="{FF2B5EF4-FFF2-40B4-BE49-F238E27FC236}">
                <a16:creationId xmlns:a16="http://schemas.microsoft.com/office/drawing/2014/main" id="{D3ADA33A-C10E-429D-8CC6-7A9D9B8114B3}"/>
              </a:ext>
            </a:extLst>
          </p:cNvPr>
          <p:cNvPicPr>
            <a:picLocks noChangeAspect="1"/>
          </p:cNvPicPr>
          <p:nvPr/>
        </p:nvPicPr>
        <p:blipFill>
          <a:blip r:embed="rId4"/>
          <a:stretch>
            <a:fillRect/>
          </a:stretch>
        </p:blipFill>
        <p:spPr>
          <a:xfrm>
            <a:off x="7920662" y="2288694"/>
            <a:ext cx="3607199" cy="1881533"/>
          </a:xfrm>
          <a:prstGeom prst="rect">
            <a:avLst/>
          </a:prstGeom>
          <a:ln>
            <a:solidFill>
              <a:schemeClr val="tx1"/>
            </a:solidFill>
          </a:ln>
        </p:spPr>
      </p:pic>
      <p:pic>
        <p:nvPicPr>
          <p:cNvPr id="14" name="Picture 13">
            <a:extLst>
              <a:ext uri="{FF2B5EF4-FFF2-40B4-BE49-F238E27FC236}">
                <a16:creationId xmlns:a16="http://schemas.microsoft.com/office/drawing/2014/main" id="{20C155CB-0BA2-4413-8288-CC659DBFD933}"/>
              </a:ext>
            </a:extLst>
          </p:cNvPr>
          <p:cNvPicPr>
            <a:picLocks noChangeAspect="1"/>
          </p:cNvPicPr>
          <p:nvPr/>
        </p:nvPicPr>
        <p:blipFill>
          <a:blip r:embed="rId5"/>
          <a:stretch>
            <a:fillRect/>
          </a:stretch>
        </p:blipFill>
        <p:spPr>
          <a:xfrm>
            <a:off x="4130303" y="4814698"/>
            <a:ext cx="3931394" cy="1678177"/>
          </a:xfrm>
          <a:prstGeom prst="rect">
            <a:avLst/>
          </a:prstGeom>
          <a:ln>
            <a:solidFill>
              <a:schemeClr val="tx1"/>
            </a:solidFill>
          </a:ln>
        </p:spPr>
      </p:pic>
    </p:spTree>
    <p:extLst>
      <p:ext uri="{BB962C8B-B14F-4D97-AF65-F5344CB8AC3E}">
        <p14:creationId xmlns:p14="http://schemas.microsoft.com/office/powerpoint/2010/main" val="414974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5D962-B0AC-4379-B81D-7A663D463527}"/>
              </a:ext>
            </a:extLst>
          </p:cNvPr>
          <p:cNvSpPr>
            <a:spLocks noGrp="1"/>
          </p:cNvSpPr>
          <p:nvPr>
            <p:ph type="title"/>
          </p:nvPr>
        </p:nvSpPr>
        <p:spPr/>
        <p:txBody>
          <a:bodyPr/>
          <a:lstStyle/>
          <a:p>
            <a:r>
              <a:rPr lang="en-US" dirty="0"/>
              <a:t>Sequences</a:t>
            </a:r>
          </a:p>
        </p:txBody>
      </p:sp>
      <p:sp>
        <p:nvSpPr>
          <p:cNvPr id="3" name="Content Placeholder 2">
            <a:extLst>
              <a:ext uri="{FF2B5EF4-FFF2-40B4-BE49-F238E27FC236}">
                <a16:creationId xmlns:a16="http://schemas.microsoft.com/office/drawing/2014/main" id="{4017FCB6-4BB6-4438-B216-A1B6444DA0CF}"/>
              </a:ext>
            </a:extLst>
          </p:cNvPr>
          <p:cNvSpPr>
            <a:spLocks noGrp="1"/>
          </p:cNvSpPr>
          <p:nvPr>
            <p:ph idx="1"/>
          </p:nvPr>
        </p:nvSpPr>
        <p:spPr/>
        <p:txBody>
          <a:bodyPr>
            <a:normAutofit fontScale="77500" lnSpcReduction="20000"/>
          </a:bodyPr>
          <a:lstStyle/>
          <a:p>
            <a:r>
              <a:rPr lang="en-US" dirty="0"/>
              <a:t>Book: "A </a:t>
            </a:r>
            <a:r>
              <a:rPr lang="en-US" b="1" dirty="0"/>
              <a:t>sequence</a:t>
            </a:r>
            <a:r>
              <a:rPr lang="en-US" dirty="0"/>
              <a:t> of objects is a list of these objects in some order"</a:t>
            </a:r>
          </a:p>
          <a:p>
            <a:r>
              <a:rPr lang="en-US" dirty="0"/>
              <a:t>A sequence can be described by listing its objects within parentheses; e.g., </a:t>
            </a:r>
            <a:r>
              <a:rPr lang="en-US" dirty="0">
                <a:latin typeface="Cambria Math" panose="02040503050406030204" pitchFamily="18" charset="0"/>
                <a:ea typeface="Cambria Math" panose="02040503050406030204" pitchFamily="18" charset="0"/>
              </a:rPr>
              <a:t>(7, 21, 57)</a:t>
            </a:r>
          </a:p>
          <a:p>
            <a:r>
              <a:rPr lang="en-US" dirty="0"/>
              <a:t>Unlike a set, the order of the elements matters, and the repetition of elements matters</a:t>
            </a:r>
          </a:p>
          <a:p>
            <a:r>
              <a:rPr lang="en-US" dirty="0"/>
              <a:t>For example, the sequence </a:t>
            </a:r>
            <a:r>
              <a:rPr lang="en-US" dirty="0">
                <a:latin typeface="Cambria Math" panose="02040503050406030204" pitchFamily="18" charset="0"/>
                <a:ea typeface="Cambria Math" panose="02040503050406030204" pitchFamily="18" charset="0"/>
              </a:rPr>
              <a:t>(7, 21, 57)</a:t>
            </a:r>
            <a:r>
              <a:rPr lang="en-US" dirty="0">
                <a:ea typeface="Cambria Math" panose="02040503050406030204" pitchFamily="18" charset="0"/>
              </a:rPr>
              <a:t> </a:t>
            </a:r>
            <a:r>
              <a:rPr lang="en-US" dirty="0"/>
              <a:t>is different from </a:t>
            </a:r>
            <a:r>
              <a:rPr lang="en-US" dirty="0">
                <a:latin typeface="Cambria Math" panose="02040503050406030204" pitchFamily="18" charset="0"/>
                <a:ea typeface="Cambria Math" panose="02040503050406030204" pitchFamily="18" charset="0"/>
              </a:rPr>
              <a:t>(57, 7, 21)</a:t>
            </a:r>
            <a:r>
              <a:rPr lang="en-US" dirty="0">
                <a:ea typeface="Cambria Math" panose="02040503050406030204" pitchFamily="18" charset="0"/>
              </a:rPr>
              <a:t> </a:t>
            </a:r>
            <a:r>
              <a:rPr lang="en-US" dirty="0"/>
              <a:t>or </a:t>
            </a:r>
            <a:r>
              <a:rPr lang="en-US" dirty="0">
                <a:latin typeface="Cambria Math" panose="02040503050406030204" pitchFamily="18" charset="0"/>
                <a:ea typeface="Cambria Math" panose="02040503050406030204" pitchFamily="18" charset="0"/>
              </a:rPr>
              <a:t>(7, 21, 21, 57)</a:t>
            </a:r>
          </a:p>
          <a:p>
            <a:r>
              <a:rPr lang="en-US" dirty="0"/>
              <a:t>However, the sets </a:t>
            </a:r>
            <a:r>
              <a:rPr lang="en-US" dirty="0">
                <a:latin typeface="Cambria Math" panose="02040503050406030204" pitchFamily="18" charset="0"/>
                <a:ea typeface="Cambria Math" panose="02040503050406030204" pitchFamily="18" charset="0"/>
              </a:rPr>
              <a:t>{7, 21, 57}</a:t>
            </a:r>
            <a:r>
              <a:rPr lang="en-US" dirty="0"/>
              <a:t>, </a:t>
            </a:r>
            <a:r>
              <a:rPr lang="en-US" dirty="0">
                <a:latin typeface="Cambria Math" panose="02040503050406030204" pitchFamily="18" charset="0"/>
                <a:ea typeface="Cambria Math" panose="02040503050406030204" pitchFamily="18" charset="0"/>
              </a:rPr>
              <a:t>{57, 7, 21}</a:t>
            </a:r>
            <a:r>
              <a:rPr lang="en-US" dirty="0"/>
              <a:t>, and </a:t>
            </a:r>
            <a:r>
              <a:rPr lang="en-US" dirty="0">
                <a:latin typeface="Cambria Math" panose="02040503050406030204" pitchFamily="18" charset="0"/>
                <a:ea typeface="Cambria Math" panose="02040503050406030204" pitchFamily="18" charset="0"/>
              </a:rPr>
              <a:t>{7, 21, 21, 57}</a:t>
            </a:r>
            <a:r>
              <a:rPr lang="en-US" dirty="0"/>
              <a:t> are all identical</a:t>
            </a:r>
          </a:p>
          <a:p>
            <a:r>
              <a:rPr lang="en-US" dirty="0"/>
              <a:t>Like sets, sequences can be finite or infinite</a:t>
            </a:r>
          </a:p>
          <a:p>
            <a:r>
              <a:rPr lang="en-US" dirty="0"/>
              <a:t>A finite sequence can be referred to as a </a:t>
            </a:r>
            <a:r>
              <a:rPr lang="en-US" b="1" dirty="0"/>
              <a:t>tuple</a:t>
            </a:r>
            <a:r>
              <a:rPr lang="en-US" dirty="0"/>
              <a:t>; if there are exactly k elements it can be referred to as a </a:t>
            </a:r>
            <a:r>
              <a:rPr lang="en-US" i="1" dirty="0"/>
              <a:t>k-tuple</a:t>
            </a:r>
          </a:p>
          <a:p>
            <a:r>
              <a:rPr lang="en-US" dirty="0"/>
              <a:t>A 2-tuple can be referred to as an </a:t>
            </a:r>
            <a:r>
              <a:rPr lang="en-US" i="1" dirty="0"/>
              <a:t>ordered pair</a:t>
            </a:r>
          </a:p>
          <a:p>
            <a:r>
              <a:rPr lang="en-US" dirty="0"/>
              <a:t>Sets and sequences can be members of other sets and sequences</a:t>
            </a:r>
          </a:p>
          <a:p>
            <a:r>
              <a:rPr lang="en-US" dirty="0"/>
              <a:t>The </a:t>
            </a:r>
            <a:r>
              <a:rPr lang="en-US" i="1" dirty="0"/>
              <a:t>power set</a:t>
            </a:r>
            <a:r>
              <a:rPr lang="en-US" dirty="0"/>
              <a:t> of set A is the set of all subsets of A; e.g., if A is {0, 1}, then the power set of A is </a:t>
            </a:r>
            <a:r>
              <a:rPr lang="en-US" dirty="0">
                <a:latin typeface="Cambria Math" panose="02040503050406030204" pitchFamily="18" charset="0"/>
                <a:ea typeface="Cambria Math" panose="02040503050406030204" pitchFamily="18" charset="0"/>
              </a:rPr>
              <a:t>{∅, {0}, {1}, {0, 1}}</a:t>
            </a:r>
          </a:p>
          <a:p>
            <a:endParaRPr lang="en-US" dirty="0"/>
          </a:p>
        </p:txBody>
      </p:sp>
    </p:spTree>
    <p:extLst>
      <p:ext uri="{BB962C8B-B14F-4D97-AF65-F5344CB8AC3E}">
        <p14:creationId xmlns:p14="http://schemas.microsoft.com/office/powerpoint/2010/main" val="759400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1181-601E-4675-80DF-284F7259640A}"/>
              </a:ext>
            </a:extLst>
          </p:cNvPr>
          <p:cNvSpPr>
            <a:spLocks noGrp="1"/>
          </p:cNvSpPr>
          <p:nvPr>
            <p:ph type="title"/>
          </p:nvPr>
        </p:nvSpPr>
        <p:spPr/>
        <p:txBody>
          <a:bodyPr/>
          <a:lstStyle/>
          <a:p>
            <a:r>
              <a:rPr lang="en-US" dirty="0"/>
              <a:t>Cartesian Product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F5EA23E-EC06-4490-A3F2-A5379626A98D}"/>
                  </a:ext>
                </a:extLst>
              </p:cNvPr>
              <p:cNvSpPr>
                <a:spLocks noGrp="1"/>
              </p:cNvSpPr>
              <p:nvPr>
                <p:ph idx="1"/>
              </p:nvPr>
            </p:nvSpPr>
            <p:spPr/>
            <p:txBody>
              <a:bodyPr>
                <a:normAutofit fontScale="85000" lnSpcReduction="20000"/>
              </a:bodyPr>
              <a:lstStyle/>
              <a:p>
                <a:r>
                  <a:rPr lang="en-US" dirty="0"/>
                  <a:t>The </a:t>
                </a:r>
                <a:r>
                  <a:rPr lang="en-US" i="1" dirty="0"/>
                  <a:t>Cartesian product</a:t>
                </a:r>
                <a:r>
                  <a:rPr lang="en-US" dirty="0"/>
                  <a:t>, a.k.a. </a:t>
                </a:r>
                <a:r>
                  <a:rPr lang="en-US" i="1" dirty="0"/>
                  <a:t>cross product</a:t>
                </a:r>
                <a:r>
                  <a:rPr lang="en-US" dirty="0"/>
                  <a:t>, of two sets A and B, is written </a:t>
                </a:r>
                <a:r>
                  <a:rPr lang="en-US" dirty="0">
                    <a:latin typeface="Cambria Math" panose="02040503050406030204" pitchFamily="18" charset="0"/>
                    <a:ea typeface="Cambria Math" panose="02040503050406030204" pitchFamily="18" charset="0"/>
                  </a:rPr>
                  <a:t>A ⨉ B</a:t>
                </a:r>
              </a:p>
              <a:p>
                <a:r>
                  <a:rPr lang="en-US" dirty="0">
                    <a:latin typeface="Cambria Math" panose="02040503050406030204" pitchFamily="18" charset="0"/>
                    <a:ea typeface="Cambria Math" panose="02040503050406030204" pitchFamily="18" charset="0"/>
                  </a:rPr>
                  <a:t>This </a:t>
                </a:r>
                <a:r>
                  <a:rPr lang="en-US" dirty="0"/>
                  <a:t>is the set of all ordered pairs such that the first element is a member of A and the second element is a member of B</a:t>
                </a:r>
              </a:p>
              <a:p>
                <a:pPr>
                  <a:lnSpc>
                    <a:spcPct val="100000"/>
                  </a:lnSpc>
                </a:pPr>
                <a:r>
                  <a:rPr lang="en-US" dirty="0"/>
                  <a:t>We can generalize the Cartesian product of k sets, A</a:t>
                </a:r>
                <a:r>
                  <a:rPr lang="en-US" baseline="-25000" dirty="0"/>
                  <a:t>1</a:t>
                </a:r>
                <a:r>
                  <a:rPr lang="en-US" dirty="0"/>
                  <a:t>, A</a:t>
                </a:r>
                <a:r>
                  <a:rPr lang="en-US" baseline="-25000" dirty="0"/>
                  <a:t>2</a:t>
                </a:r>
                <a:r>
                  <a:rPr lang="en-US" dirty="0"/>
                  <a:t>, …, A</a:t>
                </a:r>
                <a:r>
                  <a:rPr lang="en-US" baseline="-25000" dirty="0"/>
                  <a:t>k</a:t>
                </a:r>
                <a:r>
                  <a:rPr lang="en-US" dirty="0"/>
                  <a:t>, written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 ⨉ A</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to be the set of all k-tuples (a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a</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a:t>
                </a:r>
                <a:r>
                  <a:rPr lang="en-US" dirty="0">
                    <a:ea typeface="Cambria Math" panose="02040503050406030204" pitchFamily="18" charset="0"/>
                  </a:rPr>
                  <a:t>where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i</a:t>
                </a:r>
                <a:endParaRPr lang="en-US" baseline="-25000" dirty="0"/>
              </a:p>
              <a:p>
                <a:r>
                  <a:rPr lang="en-US" dirty="0"/>
                  <a:t>For example, let </a:t>
                </a:r>
                <a:r>
                  <a:rPr lang="en-US" dirty="0">
                    <a:latin typeface="Cambria Math" panose="02040503050406030204" pitchFamily="18" charset="0"/>
                    <a:ea typeface="Cambria Math" panose="02040503050406030204" pitchFamily="18" charset="0"/>
                  </a:rPr>
                  <a:t>A = {1, 2}</a:t>
                </a:r>
                <a:r>
                  <a:rPr lang="en-US" dirty="0"/>
                  <a:t> and </a:t>
                </a:r>
                <a:r>
                  <a:rPr lang="en-US" dirty="0">
                    <a:latin typeface="Cambria Math" panose="02040503050406030204" pitchFamily="18" charset="0"/>
                    <a:ea typeface="Cambria Math" panose="02040503050406030204" pitchFamily="18" charset="0"/>
                  </a:rPr>
                  <a:t>B = {x, y, z}</a:t>
                </a:r>
                <a:r>
                  <a:rPr lang="en-US" dirty="0"/>
                  <a:t>; then:</a:t>
                </a:r>
              </a:p>
              <a:p>
                <a:pPr lvl="1"/>
                <a:r>
                  <a:rPr lang="en-US" dirty="0">
                    <a:latin typeface="Cambria Math" panose="02040503050406030204" pitchFamily="18" charset="0"/>
                    <a:ea typeface="Cambria Math" panose="02040503050406030204" pitchFamily="18" charset="0"/>
                  </a:rPr>
                  <a:t>A ⨉ B = {(1, x), (1, y), (1, z), (2, x), (2, y), (2, z)}</a:t>
                </a:r>
              </a:p>
              <a:p>
                <a:pPr lvl="1"/>
                <a:r>
                  <a:rPr lang="en-US" dirty="0">
                    <a:latin typeface="Cambria Math" panose="02040503050406030204" pitchFamily="18" charset="0"/>
                    <a:ea typeface="Cambria Math" panose="02040503050406030204" pitchFamily="18" charset="0"/>
                  </a:rPr>
                  <a:t>A ⨉ B ⨉ A = {(1, x, 1), (1, x, 2), (1, y, 1), (1, y, 2), (1, z, 1), (1, z, 2), (2, x, 1), (2, x, 2), (2, y, 1), (2, y, 2), (2, z, 1), (2, z, 2)}</a:t>
                </a:r>
              </a:p>
              <a:p>
                <a:pPr lvl="1"/>
                <a:r>
                  <a:rPr lang="en-US" dirty="0"/>
                  <a:t>Note: I have seen some inconsistency about the notation used for Cartesian products of more than two sets, since strictly speaking, the latter term is neither (</a:t>
                </a:r>
                <a:r>
                  <a:rPr lang="en-US" dirty="0">
                    <a:latin typeface="Cambria Math" panose="02040503050406030204" pitchFamily="18" charset="0"/>
                    <a:ea typeface="Cambria Math" panose="02040503050406030204" pitchFamily="18" charset="0"/>
                  </a:rPr>
                  <a:t>A ⨉ B) ⨉ A nor A ⨉ (B ⨉ A)</a:t>
                </a:r>
              </a:p>
              <a:p>
                <a:r>
                  <a:rPr lang="en-US" dirty="0">
                    <a:latin typeface="Cambria Math" panose="02040503050406030204" pitchFamily="18" charset="0"/>
                    <a:ea typeface="Cambria Math" panose="02040503050406030204" pitchFamily="18" charset="0"/>
                  </a:rPr>
                  <a:t>We can also express the Cartesian product of a set with itself k times as:</a:t>
                </a:r>
              </a:p>
              <a:p>
                <a:pPr marL="0" indent="0">
                  <a:buNone/>
                </a:pPr>
                <a14:m>
                  <m:oMathPara xmlns:m="http://schemas.openxmlformats.org/officeDocument/2006/math">
                    <m:oMathParaPr>
                      <m:jc m:val="centerGroup"/>
                    </m:oMathParaPr>
                    <m:oMath xmlns:m="http://schemas.openxmlformats.org/officeDocument/2006/math">
                      <m:limUpp>
                        <m:limUppPr>
                          <m:ctrlPr>
                            <a:rPr lang="en-US" i="1" smtClean="0">
                              <a:latin typeface="Cambria Math" panose="02040503050406030204" pitchFamily="18" charset="0"/>
                              <a:ea typeface="Cambria Math" panose="02040503050406030204" pitchFamily="18" charset="0"/>
                            </a:rPr>
                          </m:ctrlPr>
                        </m:limUppPr>
                        <m:e>
                          <m:groupChr>
                            <m:groupChrPr>
                              <m:chr m:val="⏞"/>
                              <m:pos m:val="top"/>
                              <m:vertJc m:val="bot"/>
                              <m:ctrlPr>
                                <a:rPr lang="en-US" i="1" smtClean="0">
                                  <a:latin typeface="Cambria Math" panose="02040503050406030204" pitchFamily="18" charset="0"/>
                                  <a:ea typeface="Cambria Math" panose="02040503050406030204" pitchFamily="18" charset="0"/>
                                </a:rPr>
                              </m:ctrlPr>
                            </m:groupChrPr>
                            <m:e>
                              <m:r>
                                <m:rPr>
                                  <m:nor/>
                                </m:rPr>
                                <a:rPr lang="en-US" dirty="0">
                                  <a:latin typeface="Cambria Math" panose="02040503050406030204" pitchFamily="18" charset="0"/>
                                  <a:ea typeface="Cambria Math" panose="02040503050406030204" pitchFamily="18" charset="0"/>
                                </a:rPr>
                                <m:t>A</m:t>
                              </m:r>
                              <m:r>
                                <m:rPr>
                                  <m:nor/>
                                </m:rPr>
                                <a:rPr lang="en-US" dirty="0">
                                  <a:latin typeface="Cambria Math" panose="02040503050406030204" pitchFamily="18" charset="0"/>
                                  <a:ea typeface="Cambria Math" panose="02040503050406030204" pitchFamily="18" charset="0"/>
                                </a:rPr>
                                <m:t> ⨉ </m:t>
                              </m:r>
                              <m:r>
                                <m:rPr>
                                  <m:nor/>
                                </m:rPr>
                                <a:rPr lang="en-US" b="0" dirty="0" smtClean="0">
                                  <a:latin typeface="Cambria Math" panose="02040503050406030204" pitchFamily="18" charset="0"/>
                                  <a:ea typeface="Cambria Math" panose="02040503050406030204" pitchFamily="18" charset="0"/>
                                </a:rPr>
                                <m:t>A</m:t>
                              </m:r>
                              <m:r>
                                <m:rPr>
                                  <m:nor/>
                                </m:rPr>
                                <a:rPr lang="en-US" dirty="0">
                                  <a:latin typeface="Cambria Math" panose="02040503050406030204" pitchFamily="18" charset="0"/>
                                  <a:ea typeface="Cambria Math" panose="02040503050406030204" pitchFamily="18" charset="0"/>
                                </a:rPr>
                                <m:t> ⨉</m:t>
                              </m:r>
                              <m:r>
                                <m:rPr>
                                  <m:nor/>
                                </m:rPr>
                                <a:rPr lang="en-US" b="0" dirty="0" smtClean="0">
                                  <a:latin typeface="Cambria Math" panose="02040503050406030204" pitchFamily="18" charset="0"/>
                                  <a:ea typeface="Cambria Math" panose="02040503050406030204" pitchFamily="18" charset="0"/>
                                </a:rPr>
                                <m:t> </m:t>
                              </m:r>
                              <m:r>
                                <a:rPr lang="en-US" b="0" i="0" dirty="0" smtClean="0">
                                  <a:latin typeface="Cambria Math" panose="02040503050406030204" pitchFamily="18" charset="0"/>
                                  <a:ea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m:t>
                              </m:r>
                              <m:r>
                                <m:rPr>
                                  <m:nor/>
                                </m:rPr>
                                <a:rPr lang="en-US" b="0" dirty="0" smtClean="0">
                                  <a:latin typeface="Cambria Math" panose="02040503050406030204" pitchFamily="18" charset="0"/>
                                  <a:ea typeface="Cambria Math" panose="02040503050406030204" pitchFamily="18" charset="0"/>
                                </a:rPr>
                                <m:t> </m:t>
                              </m:r>
                              <m:r>
                                <m:rPr>
                                  <m:nor/>
                                </m:rPr>
                                <a:rPr lang="en-US" dirty="0">
                                  <a:latin typeface="Cambria Math" panose="02040503050406030204" pitchFamily="18" charset="0"/>
                                  <a:ea typeface="Cambria Math" panose="02040503050406030204" pitchFamily="18" charset="0"/>
                                </a:rPr>
                                <m:t>A</m:t>
                              </m:r>
                            </m:e>
                          </m:groupChr>
                        </m:e>
                        <m:lim>
                          <m:r>
                            <m:rPr>
                              <m:sty m:val="p"/>
                            </m:rPr>
                            <a:rPr lang="en-US" b="0" i="0" smtClean="0">
                              <a:latin typeface="Cambria Math" panose="02040503050406030204" pitchFamily="18" charset="0"/>
                              <a:ea typeface="Cambria Math" panose="02040503050406030204" pitchFamily="18" charset="0"/>
                            </a:rPr>
                            <m:t>k</m:t>
                          </m:r>
                        </m:lim>
                      </m:limUpp>
                      <m:r>
                        <m:rPr>
                          <m:nor/>
                        </m:rPr>
                        <a:rPr lang="en-US" dirty="0">
                          <a:latin typeface="Cambria Math" panose="02040503050406030204" pitchFamily="18" charset="0"/>
                          <a:ea typeface="Cambria Math" panose="02040503050406030204" pitchFamily="18" charset="0"/>
                        </a:rPr>
                        <m:t>= </m:t>
                      </m:r>
                      <m:sSup>
                        <m:sSupPr>
                          <m:ctrlPr>
                            <a:rPr lang="en-US" i="1" dirty="0">
                              <a:latin typeface="Cambria Math" panose="02040503050406030204" pitchFamily="18" charset="0"/>
                              <a:ea typeface="Cambria Math" panose="02040503050406030204" pitchFamily="18" charset="0"/>
                            </a:rPr>
                          </m:ctrlPr>
                        </m:sSupPr>
                        <m:e>
                          <m:r>
                            <m:rPr>
                              <m:sty m:val="p"/>
                            </m:rPr>
                            <a:rPr lang="en-US" dirty="0">
                              <a:latin typeface="Cambria Math" panose="02040503050406030204" pitchFamily="18" charset="0"/>
                              <a:ea typeface="Cambria Math" panose="02040503050406030204" pitchFamily="18" charset="0"/>
                            </a:rPr>
                            <m:t>A</m:t>
                          </m:r>
                        </m:e>
                        <m:sup>
                          <m:r>
                            <m:rPr>
                              <m:sty m:val="p"/>
                            </m:rPr>
                            <a:rPr lang="en-US" dirty="0">
                              <a:latin typeface="Cambria Math" panose="02040503050406030204" pitchFamily="18" charset="0"/>
                              <a:ea typeface="Cambria Math" panose="02040503050406030204" pitchFamily="18" charset="0"/>
                            </a:rPr>
                            <m:t>k</m:t>
                          </m:r>
                        </m:sup>
                      </m:sSup>
                    </m:oMath>
                  </m:oMathPara>
                </a14:m>
                <a:endParaRPr lang="en-US" dirty="0"/>
              </a:p>
            </p:txBody>
          </p:sp>
        </mc:Choice>
        <mc:Fallback>
          <p:sp>
            <p:nvSpPr>
              <p:cNvPr id="3" name="Content Placeholder 2">
                <a:extLst>
                  <a:ext uri="{FF2B5EF4-FFF2-40B4-BE49-F238E27FC236}">
                    <a16:creationId xmlns:a16="http://schemas.microsoft.com/office/drawing/2014/main" id="{AF5EA23E-EC06-4490-A3F2-A5379626A98D}"/>
                  </a:ext>
                </a:extLst>
              </p:cNvPr>
              <p:cNvSpPr>
                <a:spLocks noGrp="1" noRot="1" noChangeAspect="1" noMove="1" noResize="1" noEditPoints="1" noAdjustHandles="1" noChangeArrowheads="1" noChangeShapeType="1" noTextEdit="1"/>
              </p:cNvSpPr>
              <p:nvPr>
                <p:ph idx="1"/>
              </p:nvPr>
            </p:nvSpPr>
            <p:spPr>
              <a:blipFill>
                <a:blip r:embed="rId2"/>
                <a:stretch>
                  <a:fillRect l="-812" t="-3501" r="-1449"/>
                </a:stretch>
              </a:blipFill>
            </p:spPr>
            <p:txBody>
              <a:bodyPr/>
              <a:lstStyle/>
              <a:p>
                <a:r>
                  <a:rPr lang="en-US">
                    <a:noFill/>
                  </a:rPr>
                  <a:t> </a:t>
                </a:r>
              </a:p>
            </p:txBody>
          </p:sp>
        </mc:Fallback>
      </mc:AlternateContent>
    </p:spTree>
    <p:extLst>
      <p:ext uri="{BB962C8B-B14F-4D97-AF65-F5344CB8AC3E}">
        <p14:creationId xmlns:p14="http://schemas.microsoft.com/office/powerpoint/2010/main" val="1028754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1D7E5-E2BD-4D8D-9026-C5C9BD2337D3}"/>
              </a:ext>
            </a:extLst>
          </p:cNvPr>
          <p:cNvSpPr>
            <a:spLocks noGrp="1"/>
          </p:cNvSpPr>
          <p:nvPr>
            <p:ph type="title"/>
          </p:nvPr>
        </p:nvSpPr>
        <p:spPr/>
        <p:txBody>
          <a:bodyPr/>
          <a:lstStyle/>
          <a:p>
            <a:r>
              <a:rPr lang="en-US" dirty="0"/>
              <a:t>Functions</a:t>
            </a:r>
          </a:p>
        </p:txBody>
      </p:sp>
      <p:sp>
        <p:nvSpPr>
          <p:cNvPr id="3" name="Content Placeholder 2">
            <a:extLst>
              <a:ext uri="{FF2B5EF4-FFF2-40B4-BE49-F238E27FC236}">
                <a16:creationId xmlns:a16="http://schemas.microsoft.com/office/drawing/2014/main" id="{494A85A2-1AB1-49E5-A35E-76DEC012D699}"/>
              </a:ext>
            </a:extLst>
          </p:cNvPr>
          <p:cNvSpPr>
            <a:spLocks noGrp="1"/>
          </p:cNvSpPr>
          <p:nvPr>
            <p:ph idx="1"/>
          </p:nvPr>
        </p:nvSpPr>
        <p:spPr/>
        <p:txBody>
          <a:bodyPr>
            <a:normAutofit fontScale="85000" lnSpcReduction="20000"/>
          </a:bodyPr>
          <a:lstStyle/>
          <a:p>
            <a:r>
              <a:rPr lang="en-US" dirty="0"/>
              <a:t>A </a:t>
            </a:r>
            <a:r>
              <a:rPr lang="en-US" b="1" dirty="0"/>
              <a:t>function</a:t>
            </a:r>
            <a:r>
              <a:rPr lang="en-US" dirty="0"/>
              <a:t>, also called a </a:t>
            </a:r>
            <a:r>
              <a:rPr lang="en-US" b="1" dirty="0"/>
              <a:t>mapping</a:t>
            </a:r>
            <a:r>
              <a:rPr lang="en-US" dirty="0"/>
              <a:t>, is an object that takes an input and produces an output</a:t>
            </a:r>
          </a:p>
          <a:p>
            <a:r>
              <a:rPr lang="en-US" dirty="0"/>
              <a:t>For a particular function, f, the same input will always product the same output</a:t>
            </a:r>
          </a:p>
          <a:p>
            <a:r>
              <a:rPr lang="en-US" dirty="0"/>
              <a:t>If the input </a:t>
            </a:r>
            <a:r>
              <a:rPr lang="en-US" dirty="0">
                <a:latin typeface="Cambria Math" panose="02040503050406030204" pitchFamily="18" charset="0"/>
                <a:ea typeface="Cambria Math" panose="02040503050406030204" pitchFamily="18" charset="0"/>
              </a:rPr>
              <a:t>a</a:t>
            </a:r>
            <a:r>
              <a:rPr lang="en-US" dirty="0"/>
              <a:t> produces the output </a:t>
            </a:r>
            <a:r>
              <a:rPr lang="en-US" dirty="0">
                <a:latin typeface="Cambria Math" panose="02040503050406030204" pitchFamily="18" charset="0"/>
                <a:ea typeface="Cambria Math" panose="02040503050406030204" pitchFamily="18" charset="0"/>
              </a:rPr>
              <a:t>b</a:t>
            </a:r>
            <a:r>
              <a:rPr lang="en-US" dirty="0"/>
              <a:t>, we can write </a:t>
            </a:r>
            <a:r>
              <a:rPr lang="en-US" dirty="0">
                <a:latin typeface="Cambria Math" panose="02040503050406030204" pitchFamily="18" charset="0"/>
                <a:ea typeface="Cambria Math" panose="02040503050406030204" pitchFamily="18" charset="0"/>
              </a:rPr>
              <a:t>f(a) = b</a:t>
            </a:r>
          </a:p>
          <a:p>
            <a:r>
              <a:rPr lang="en-US" dirty="0">
                <a:ea typeface="Cambria Math" panose="02040503050406030204" pitchFamily="18" charset="0"/>
              </a:rPr>
              <a:t>The set of possible inputs to a function is its </a:t>
            </a:r>
            <a:r>
              <a:rPr lang="en-US" i="1" dirty="0">
                <a:ea typeface="Cambria Math" panose="02040503050406030204" pitchFamily="18" charset="0"/>
              </a:rPr>
              <a:t>domain</a:t>
            </a:r>
            <a:r>
              <a:rPr lang="en-US" dirty="0">
                <a:ea typeface="Cambria Math" panose="02040503050406030204" pitchFamily="18" charset="0"/>
              </a:rPr>
              <a:t>, D, and the set of possible outputs is its </a:t>
            </a:r>
            <a:r>
              <a:rPr lang="en-US" i="1" dirty="0">
                <a:ea typeface="Cambria Math" panose="02040503050406030204" pitchFamily="18" charset="0"/>
              </a:rPr>
              <a:t>range</a:t>
            </a:r>
            <a:r>
              <a:rPr lang="en-US" dirty="0">
                <a:ea typeface="Cambria Math" panose="02040503050406030204" pitchFamily="18" charset="0"/>
              </a:rPr>
              <a:t>, R; we can write </a:t>
            </a:r>
            <a:r>
              <a:rPr lang="en-US" dirty="0">
                <a:latin typeface="Cambria Math" panose="02040503050406030204" pitchFamily="18" charset="0"/>
                <a:ea typeface="Cambria Math" panose="02040503050406030204" pitchFamily="18" charset="0"/>
              </a:rPr>
              <a:t>f: D </a:t>
            </a:r>
            <a:r>
              <a:rPr lang="en-US" dirty="0">
                <a:latin typeface="Cambria Math" panose="02040503050406030204" pitchFamily="18" charset="0"/>
                <a:ea typeface="Cambria Math" panose="02040503050406030204" pitchFamily="18" charset="0"/>
                <a:sym typeface="Wingdings" panose="05000000000000000000" pitchFamily="2" charset="2"/>
              </a:rPr>
              <a:t>→ R</a:t>
            </a:r>
          </a:p>
          <a:p>
            <a:r>
              <a:rPr lang="en-US" dirty="0">
                <a:ea typeface="Cambria Math" panose="02040503050406030204" pitchFamily="18" charset="0"/>
              </a:rPr>
              <a:t>For a function such as absolute value (abs), the input, x, is a number, and the output is a number (x if x is positive, -x is x is negative), so </a:t>
            </a:r>
            <a:r>
              <a:rPr lang="en-US" dirty="0">
                <a:latin typeface="Cambria Math" panose="02040503050406030204" pitchFamily="18" charset="0"/>
                <a:ea typeface="Cambria Math" panose="02040503050406030204" pitchFamily="18" charset="0"/>
              </a:rPr>
              <a:t>abs: Z </a:t>
            </a:r>
            <a:r>
              <a:rPr lang="en-US" dirty="0">
                <a:latin typeface="Cambria Math" panose="02040503050406030204" pitchFamily="18" charset="0"/>
                <a:ea typeface="Cambria Math" panose="02040503050406030204" pitchFamily="18" charset="0"/>
                <a:sym typeface="Wingdings" panose="05000000000000000000" pitchFamily="2" charset="2"/>
              </a:rPr>
              <a:t>→ Z</a:t>
            </a:r>
            <a:endParaRPr lang="en-US" dirty="0">
              <a:latin typeface="Cambria Math" panose="02040503050406030204" pitchFamily="18" charset="0"/>
              <a:ea typeface="Cambria Math" panose="02040503050406030204" pitchFamily="18" charset="0"/>
            </a:endParaRPr>
          </a:p>
          <a:p>
            <a:r>
              <a:rPr lang="en-US" dirty="0">
                <a:ea typeface="Cambria Math" panose="02040503050406030204" pitchFamily="18" charset="0"/>
              </a:rPr>
              <a:t>For a function such as addition (add), the input is an ordered pair, and the output is a number (the sum of the two elements of the input), so </a:t>
            </a:r>
            <a:r>
              <a:rPr lang="en-US" dirty="0">
                <a:latin typeface="Cambria Math" panose="02040503050406030204" pitchFamily="18" charset="0"/>
                <a:ea typeface="Cambria Math" panose="02040503050406030204" pitchFamily="18" charset="0"/>
              </a:rPr>
              <a:t>add: Z ⨉ Z </a:t>
            </a:r>
            <a:r>
              <a:rPr lang="en-US" dirty="0">
                <a:latin typeface="Cambria Math" panose="02040503050406030204" pitchFamily="18" charset="0"/>
                <a:ea typeface="Cambria Math" panose="02040503050406030204" pitchFamily="18" charset="0"/>
                <a:sym typeface="Wingdings" panose="05000000000000000000" pitchFamily="2" charset="2"/>
              </a:rPr>
              <a:t>→ Z</a:t>
            </a:r>
          </a:p>
          <a:p>
            <a:r>
              <a:rPr lang="en-US" dirty="0">
                <a:ea typeface="Cambria Math" panose="02040503050406030204" pitchFamily="18" charset="0"/>
              </a:rPr>
              <a:t>Note that a function does not necessarily have to produce all elements of its specified range; if it does, it is said to be </a:t>
            </a:r>
            <a:r>
              <a:rPr lang="en-US" i="1" dirty="0">
                <a:ea typeface="Cambria Math" panose="02040503050406030204" pitchFamily="18" charset="0"/>
              </a:rPr>
              <a:t>onto</a:t>
            </a:r>
            <a:r>
              <a:rPr lang="en-US" dirty="0">
                <a:ea typeface="Cambria Math" panose="02040503050406030204" pitchFamily="18" charset="0"/>
              </a:rPr>
              <a:t> the range</a:t>
            </a:r>
          </a:p>
        </p:txBody>
      </p:sp>
    </p:spTree>
    <p:extLst>
      <p:ext uri="{BB962C8B-B14F-4D97-AF65-F5344CB8AC3E}">
        <p14:creationId xmlns:p14="http://schemas.microsoft.com/office/powerpoint/2010/main" val="650863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C2E9-5B08-468E-8E17-11BAF6E8C7A6}"/>
              </a:ext>
            </a:extLst>
          </p:cNvPr>
          <p:cNvSpPr>
            <a:spLocks noGrp="1"/>
          </p:cNvSpPr>
          <p:nvPr>
            <p:ph type="title"/>
          </p:nvPr>
        </p:nvSpPr>
        <p:spPr/>
        <p:txBody>
          <a:bodyPr/>
          <a:lstStyle/>
          <a:p>
            <a:r>
              <a:rPr lang="en-US" dirty="0"/>
              <a:t>Expressing functions</a:t>
            </a:r>
          </a:p>
        </p:txBody>
      </p:sp>
      <p:sp>
        <p:nvSpPr>
          <p:cNvPr id="3" name="Content Placeholder 2">
            <a:extLst>
              <a:ext uri="{FF2B5EF4-FFF2-40B4-BE49-F238E27FC236}">
                <a16:creationId xmlns:a16="http://schemas.microsoft.com/office/drawing/2014/main" id="{2B3E5E91-48DE-4D21-BFAB-04823EAEE674}"/>
              </a:ext>
            </a:extLst>
          </p:cNvPr>
          <p:cNvSpPr>
            <a:spLocks noGrp="1"/>
          </p:cNvSpPr>
          <p:nvPr>
            <p:ph idx="1"/>
          </p:nvPr>
        </p:nvSpPr>
        <p:spPr/>
        <p:txBody>
          <a:bodyPr>
            <a:noAutofit/>
          </a:bodyPr>
          <a:lstStyle/>
          <a:p>
            <a:r>
              <a:rPr lang="en-US" sz="1800" dirty="0"/>
              <a:t>One way to express a function is by specifying a procedure for computing an output, given an input</a:t>
            </a:r>
          </a:p>
          <a:p>
            <a:r>
              <a:rPr lang="en-US" sz="1800" dirty="0"/>
              <a:t>For functions with finite domains, another way it to specify a table listing the output for every possible input</a:t>
            </a:r>
          </a:p>
          <a:p>
            <a:r>
              <a:rPr lang="en-US" sz="1800" dirty="0"/>
              <a:t>For example, for a function </a:t>
            </a:r>
            <a:r>
              <a:rPr lang="en-US" sz="1800" dirty="0">
                <a:latin typeface="Cambria Math" panose="02040503050406030204" pitchFamily="18" charset="0"/>
                <a:ea typeface="Cambria Math" panose="02040503050406030204" pitchFamily="18" charset="0"/>
              </a:rPr>
              <a:t>f: {0, 1, 2, 3, 4} </a:t>
            </a:r>
            <a:r>
              <a:rPr lang="en-US" sz="1800" dirty="0">
                <a:latin typeface="Cambria Math" panose="02040503050406030204" pitchFamily="18" charset="0"/>
                <a:ea typeface="Cambria Math" panose="02040503050406030204" pitchFamily="18" charset="0"/>
                <a:sym typeface="Wingdings" panose="05000000000000000000" pitchFamily="2" charset="2"/>
              </a:rPr>
              <a:t>→ {0, 1, 2, 3, 4}</a:t>
            </a:r>
            <a:r>
              <a:rPr lang="en-US" sz="1800" dirty="0">
                <a:ea typeface="Cambria Math" panose="02040503050406030204" pitchFamily="18" charset="0"/>
                <a:sym typeface="Wingdings" panose="05000000000000000000" pitchFamily="2" charset="2"/>
              </a:rPr>
              <a:t> that adds 1 modulo four to the input, we can express it with the left of the two tables below (from Example 0.8 in the textbook)</a:t>
            </a:r>
          </a:p>
          <a:p>
            <a:r>
              <a:rPr lang="en-US" sz="1800" dirty="0">
                <a:ea typeface="Cambria Math" panose="02040503050406030204" pitchFamily="18" charset="0"/>
                <a:sym typeface="Wingdings" panose="05000000000000000000" pitchFamily="2" charset="2"/>
              </a:rPr>
              <a:t>Another way to express a subset of integers from 0 through m-1 is Z</a:t>
            </a:r>
            <a:r>
              <a:rPr lang="en-US" sz="1800" baseline="-25000" dirty="0">
                <a:ea typeface="Cambria Math" panose="02040503050406030204" pitchFamily="18" charset="0"/>
                <a:sym typeface="Wingdings" panose="05000000000000000000" pitchFamily="2" charset="2"/>
              </a:rPr>
              <a:t>m</a:t>
            </a:r>
            <a:r>
              <a:rPr lang="en-US" sz="1800" dirty="0">
                <a:ea typeface="Cambria Math" panose="02040503050406030204" pitchFamily="18" charset="0"/>
                <a:sym typeface="Wingdings" panose="05000000000000000000" pitchFamily="2" charset="2"/>
              </a:rPr>
              <a:t>; so, the domain and range of function f above are both Z</a:t>
            </a:r>
            <a:r>
              <a:rPr lang="en-US" sz="1800" baseline="-25000" dirty="0">
                <a:ea typeface="Cambria Math" panose="02040503050406030204" pitchFamily="18" charset="0"/>
                <a:sym typeface="Wingdings" panose="05000000000000000000" pitchFamily="2" charset="2"/>
              </a:rPr>
              <a:t>5</a:t>
            </a:r>
          </a:p>
          <a:p>
            <a:r>
              <a:rPr lang="en-US" sz="1800" dirty="0">
                <a:ea typeface="Cambria Math" panose="02040503050406030204" pitchFamily="18" charset="0"/>
                <a:sym typeface="Wingdings" panose="05000000000000000000" pitchFamily="2" charset="2"/>
              </a:rPr>
              <a:t>For a function, </a:t>
            </a:r>
            <a:r>
              <a:rPr lang="en-US" sz="1800" dirty="0">
                <a:latin typeface="Cambria Math" panose="02040503050406030204" pitchFamily="18" charset="0"/>
                <a:ea typeface="Cambria Math" panose="02040503050406030204" pitchFamily="18" charset="0"/>
                <a:sym typeface="Wingdings" panose="05000000000000000000" pitchFamily="2" charset="2"/>
              </a:rPr>
              <a:t>g: Z</a:t>
            </a:r>
            <a:r>
              <a:rPr lang="en-US" sz="1800" baseline="-25000" dirty="0">
                <a:latin typeface="Cambria Math" panose="02040503050406030204" pitchFamily="18" charset="0"/>
                <a:ea typeface="Cambria Math" panose="02040503050406030204" pitchFamily="18" charset="0"/>
                <a:sym typeface="Wingdings" panose="05000000000000000000" pitchFamily="2" charset="2"/>
              </a:rPr>
              <a:t>4</a:t>
            </a:r>
            <a:r>
              <a:rPr lang="en-US" sz="1800" dirty="0">
                <a:latin typeface="Cambria Math" panose="02040503050406030204" pitchFamily="18" charset="0"/>
                <a:ea typeface="Cambria Math" panose="02040503050406030204" pitchFamily="18" charset="0"/>
              </a:rPr>
              <a:t> ⨉</a:t>
            </a:r>
            <a:r>
              <a:rPr lang="en-US" sz="1800" dirty="0">
                <a:latin typeface="Cambria Math" panose="02040503050406030204" pitchFamily="18" charset="0"/>
                <a:ea typeface="Cambria Math" panose="02040503050406030204" pitchFamily="18" charset="0"/>
                <a:sym typeface="Wingdings" panose="05000000000000000000" pitchFamily="2" charset="2"/>
              </a:rPr>
              <a:t> Z</a:t>
            </a:r>
            <a:r>
              <a:rPr lang="en-US" sz="1800" baseline="-25000" dirty="0">
                <a:latin typeface="Cambria Math" panose="02040503050406030204" pitchFamily="18" charset="0"/>
                <a:ea typeface="Cambria Math" panose="02040503050406030204" pitchFamily="18" charset="0"/>
                <a:sym typeface="Wingdings" panose="05000000000000000000" pitchFamily="2" charset="2"/>
              </a:rPr>
              <a:t>4</a:t>
            </a:r>
            <a:r>
              <a:rPr lang="en-US" sz="1800" dirty="0">
                <a:latin typeface="Cambria Math" panose="02040503050406030204" pitchFamily="18" charset="0"/>
                <a:ea typeface="Cambria Math" panose="02040503050406030204" pitchFamily="18" charset="0"/>
              </a:rPr>
              <a:t> </a:t>
            </a:r>
            <a:r>
              <a:rPr lang="en-US" sz="1800" dirty="0">
                <a:latin typeface="Cambria Math" panose="02040503050406030204" pitchFamily="18" charset="0"/>
                <a:ea typeface="Cambria Math" panose="02040503050406030204" pitchFamily="18" charset="0"/>
                <a:sym typeface="Wingdings" panose="05000000000000000000" pitchFamily="2" charset="2"/>
              </a:rPr>
              <a:t>→ Z</a:t>
            </a:r>
            <a:r>
              <a:rPr lang="en-US" sz="1800" baseline="-25000" dirty="0">
                <a:latin typeface="Cambria Math" panose="02040503050406030204" pitchFamily="18" charset="0"/>
                <a:ea typeface="Cambria Math" panose="02040503050406030204" pitchFamily="18" charset="0"/>
                <a:sym typeface="Wingdings" panose="05000000000000000000" pitchFamily="2" charset="2"/>
              </a:rPr>
              <a:t>4</a:t>
            </a:r>
            <a:r>
              <a:rPr lang="en-US" sz="1800" dirty="0">
                <a:ea typeface="Cambria Math" panose="02040503050406030204" pitchFamily="18" charset="0"/>
              </a:rPr>
              <a:t> that performs addition modulo 4, we can express it with the right of the two tables below (from Example 0.9 in the textbook)</a:t>
            </a:r>
          </a:p>
        </p:txBody>
      </p:sp>
      <p:pic>
        <p:nvPicPr>
          <p:cNvPr id="5" name="Picture 4">
            <a:extLst>
              <a:ext uri="{FF2B5EF4-FFF2-40B4-BE49-F238E27FC236}">
                <a16:creationId xmlns:a16="http://schemas.microsoft.com/office/drawing/2014/main" id="{D11B1186-01D7-4015-8773-63DB4240FF07}"/>
              </a:ext>
            </a:extLst>
          </p:cNvPr>
          <p:cNvPicPr>
            <a:picLocks noChangeAspect="1"/>
          </p:cNvPicPr>
          <p:nvPr/>
        </p:nvPicPr>
        <p:blipFill>
          <a:blip r:embed="rId2"/>
          <a:stretch>
            <a:fillRect/>
          </a:stretch>
        </p:blipFill>
        <p:spPr>
          <a:xfrm>
            <a:off x="3762304" y="4623493"/>
            <a:ext cx="1009791" cy="1343212"/>
          </a:xfrm>
          <a:prstGeom prst="rect">
            <a:avLst/>
          </a:prstGeom>
        </p:spPr>
      </p:pic>
      <p:pic>
        <p:nvPicPr>
          <p:cNvPr id="7" name="Picture 6">
            <a:extLst>
              <a:ext uri="{FF2B5EF4-FFF2-40B4-BE49-F238E27FC236}">
                <a16:creationId xmlns:a16="http://schemas.microsoft.com/office/drawing/2014/main" id="{1B4DAE6A-2434-4F24-A0B4-381EE4F87437}"/>
              </a:ext>
            </a:extLst>
          </p:cNvPr>
          <p:cNvPicPr>
            <a:picLocks noChangeAspect="1"/>
          </p:cNvPicPr>
          <p:nvPr/>
        </p:nvPicPr>
        <p:blipFill>
          <a:blip r:embed="rId3"/>
          <a:stretch>
            <a:fillRect/>
          </a:stretch>
        </p:blipFill>
        <p:spPr>
          <a:xfrm>
            <a:off x="7086599" y="4709229"/>
            <a:ext cx="1448002" cy="1171739"/>
          </a:xfrm>
          <a:prstGeom prst="rect">
            <a:avLst/>
          </a:prstGeom>
        </p:spPr>
      </p:pic>
    </p:spTree>
    <p:extLst>
      <p:ext uri="{BB962C8B-B14F-4D97-AF65-F5344CB8AC3E}">
        <p14:creationId xmlns:p14="http://schemas.microsoft.com/office/powerpoint/2010/main" val="710790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47EEA-FCD9-4605-8523-E4F6B46EFA60}"/>
              </a:ext>
            </a:extLst>
          </p:cNvPr>
          <p:cNvSpPr>
            <a:spLocks noGrp="1"/>
          </p:cNvSpPr>
          <p:nvPr>
            <p:ph type="title"/>
          </p:nvPr>
        </p:nvSpPr>
        <p:spPr/>
        <p:txBody>
          <a:bodyPr/>
          <a:lstStyle/>
          <a:p>
            <a:r>
              <a:rPr lang="en-US" dirty="0"/>
              <a:t>Types of Functions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2D803C7-09D2-4B00-9820-A2BCBC349208}"/>
                  </a:ext>
                </a:extLst>
              </p:cNvPr>
              <p:cNvSpPr>
                <a:spLocks noGrp="1"/>
              </p:cNvSpPr>
              <p:nvPr>
                <p:ph idx="1"/>
              </p:nvPr>
            </p:nvSpPr>
            <p:spPr/>
            <p:txBody>
              <a:bodyPr>
                <a:normAutofit fontScale="77500" lnSpcReduction="20000"/>
              </a:bodyPr>
              <a:lstStyle/>
              <a:p>
                <a:r>
                  <a:rPr lang="en-US" dirty="0"/>
                  <a:t>A function that takes k inputs is called a </a:t>
                </a:r>
                <a:r>
                  <a:rPr lang="en-US" i="1" dirty="0"/>
                  <a:t>k-ary function</a:t>
                </a:r>
                <a:r>
                  <a:rPr lang="en-US" dirty="0"/>
                  <a:t>; k is said to be the </a:t>
                </a:r>
                <a:r>
                  <a:rPr lang="en-US" i="1" dirty="0"/>
                  <a:t>arity</a:t>
                </a:r>
                <a:r>
                  <a:rPr lang="en-US" dirty="0"/>
                  <a:t> of the function and each input is an </a:t>
                </a:r>
                <a:r>
                  <a:rPr lang="en-US" i="1" dirty="0"/>
                  <a:t>argument</a:t>
                </a:r>
                <a:r>
                  <a:rPr lang="en-US" dirty="0"/>
                  <a:t> to the function</a:t>
                </a:r>
              </a:p>
              <a:p>
                <a:r>
                  <a:rPr lang="en-US" dirty="0"/>
                  <a:t>A 1-ary function is called a </a:t>
                </a:r>
                <a:r>
                  <a:rPr lang="en-US" i="1" dirty="0"/>
                  <a:t>unary</a:t>
                </a:r>
                <a:r>
                  <a:rPr lang="en-US" dirty="0"/>
                  <a:t> function, and a 2-ary function is called a </a:t>
                </a:r>
                <a:r>
                  <a:rPr lang="en-US" i="1" dirty="0"/>
                  <a:t>binary</a:t>
                </a:r>
                <a:r>
                  <a:rPr lang="en-US" dirty="0"/>
                  <a:t> function</a:t>
                </a:r>
              </a:p>
              <a:p>
                <a:r>
                  <a:rPr lang="en-US" dirty="0"/>
                  <a:t>If the range of a function is {TRUE, FALSE}, we can call the function a </a:t>
                </a:r>
                <a:r>
                  <a:rPr lang="en-US" i="1" dirty="0"/>
                  <a:t>predicate</a:t>
                </a:r>
                <a:r>
                  <a:rPr lang="en-US" dirty="0"/>
                  <a:t> or a </a:t>
                </a:r>
                <a:r>
                  <a:rPr lang="en-US" i="1" dirty="0"/>
                  <a:t>property</a:t>
                </a:r>
              </a:p>
              <a:p>
                <a:r>
                  <a:rPr lang="en-US" dirty="0"/>
                  <a:t>For example, a property called "even" can be a function that outputs TRUE for even numbers and FALSE for odd numbers</a:t>
                </a:r>
              </a:p>
              <a:p>
                <a:r>
                  <a:rPr lang="en-US" dirty="0"/>
                  <a:t>A property whose domain is a set of k-tuples </a:t>
                </a:r>
                <a14:m>
                  <m:oMath xmlns:m="http://schemas.openxmlformats.org/officeDocument/2006/math">
                    <m:r>
                      <m:rPr>
                        <m:nor/>
                      </m:rPr>
                      <a:rPr lang="en-US" dirty="0">
                        <a:latin typeface="Cambria Math" panose="02040503050406030204" pitchFamily="18" charset="0"/>
                        <a:ea typeface="Cambria Math" panose="02040503050406030204" pitchFamily="18" charset="0"/>
                      </a:rPr>
                      <m:t>A</m:t>
                    </m:r>
                    <m:r>
                      <m:rPr>
                        <m:nor/>
                      </m:rPr>
                      <a:rPr lang="en-US" dirty="0">
                        <a:latin typeface="Cambria Math" panose="02040503050406030204" pitchFamily="18" charset="0"/>
                        <a:ea typeface="Cambria Math" panose="02040503050406030204" pitchFamily="18" charset="0"/>
                      </a:rPr>
                      <m:t> ⨉ </m:t>
                    </m:r>
                    <m:r>
                      <m:rPr>
                        <m:nor/>
                      </m:rPr>
                      <a:rPr lang="en-US" dirty="0">
                        <a:latin typeface="Cambria Math" panose="02040503050406030204" pitchFamily="18" charset="0"/>
                        <a:ea typeface="Cambria Math" panose="02040503050406030204" pitchFamily="18" charset="0"/>
                      </a:rPr>
                      <m:t>A</m:t>
                    </m:r>
                    <m:r>
                      <m:rPr>
                        <m:nor/>
                      </m:rPr>
                      <a:rPr lang="en-US" dirty="0">
                        <a:latin typeface="Cambria Math" panose="02040503050406030204" pitchFamily="18" charset="0"/>
                        <a:ea typeface="Cambria Math" panose="02040503050406030204" pitchFamily="18" charset="0"/>
                      </a:rPr>
                      <m:t> ⨉ </m:t>
                    </m:r>
                    <m:r>
                      <a:rPr lang="en-US" dirty="0">
                        <a:latin typeface="Cambria Math" panose="02040503050406030204" pitchFamily="18" charset="0"/>
                        <a:ea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m:t>
                    </m:r>
                  </m:oMath>
                </a14:m>
                <a:r>
                  <a:rPr lang="en-US" dirty="0"/>
                  <a:t> A</a:t>
                </a:r>
                <a:r>
                  <a:rPr lang="en-US" dirty="0">
                    <a:ea typeface="Cambria Math" panose="02040503050406030204" pitchFamily="18" charset="0"/>
                  </a:rPr>
                  <a:t> </a:t>
                </a:r>
                <a14:m>
                  <m:oMath xmlns:m="http://schemas.openxmlformats.org/officeDocument/2006/math">
                    <m:r>
                      <m:rPr>
                        <m:nor/>
                      </m:rPr>
                      <a:rPr lang="en-US" dirty="0">
                        <a:latin typeface="Cambria Math" panose="02040503050406030204" pitchFamily="18" charset="0"/>
                        <a:ea typeface="Cambria Math" panose="02040503050406030204" pitchFamily="18" charset="0"/>
                      </a:rPr>
                      <m:t>= </m:t>
                    </m:r>
                    <m:sSup>
                      <m:sSupPr>
                        <m:ctrlPr>
                          <a:rPr lang="en-US" i="1" dirty="0">
                            <a:latin typeface="Cambria Math" panose="02040503050406030204" pitchFamily="18" charset="0"/>
                            <a:ea typeface="Cambria Math" panose="02040503050406030204" pitchFamily="18" charset="0"/>
                          </a:rPr>
                        </m:ctrlPr>
                      </m:sSupPr>
                      <m:e>
                        <m:r>
                          <m:rPr>
                            <m:sty m:val="p"/>
                          </m:rPr>
                          <a:rPr lang="en-US" dirty="0">
                            <a:latin typeface="Cambria Math" panose="02040503050406030204" pitchFamily="18" charset="0"/>
                            <a:ea typeface="Cambria Math" panose="02040503050406030204" pitchFamily="18" charset="0"/>
                          </a:rPr>
                          <m:t>A</m:t>
                        </m:r>
                      </m:e>
                      <m:sup>
                        <m:r>
                          <m:rPr>
                            <m:sty m:val="p"/>
                          </m:rPr>
                          <a:rPr lang="en-US" dirty="0">
                            <a:latin typeface="Cambria Math" panose="02040503050406030204" pitchFamily="18" charset="0"/>
                            <a:ea typeface="Cambria Math" panose="02040503050406030204" pitchFamily="18" charset="0"/>
                          </a:rPr>
                          <m:t>k</m:t>
                        </m:r>
                      </m:sup>
                    </m:sSup>
                  </m:oMath>
                </a14:m>
                <a:r>
                  <a:rPr lang="en-US" dirty="0"/>
                  <a:t> can be called a </a:t>
                </a:r>
                <a:r>
                  <a:rPr lang="en-US" i="1" dirty="0"/>
                  <a:t>relation</a:t>
                </a:r>
                <a:r>
                  <a:rPr lang="en-US" dirty="0"/>
                  <a:t>, or a </a:t>
                </a:r>
                <a:r>
                  <a:rPr lang="en-US" i="1" dirty="0"/>
                  <a:t>k-ary relation</a:t>
                </a:r>
                <a:r>
                  <a:rPr lang="en-US" dirty="0"/>
                  <a:t>, on A</a:t>
                </a:r>
              </a:p>
              <a:p>
                <a:r>
                  <a:rPr lang="en-US" dirty="0"/>
                  <a:t>If k is two, it can be called a binary relation</a:t>
                </a:r>
              </a:p>
              <a:p>
                <a:r>
                  <a:rPr lang="en-US" dirty="0"/>
                  <a:t>An example of a binary relation is a "less than" relation, which outputs TRUE if the first argument is less than the second argument and FALSE otherwise</a:t>
                </a:r>
              </a:p>
              <a:p>
                <a:r>
                  <a:rPr lang="en-US" dirty="0"/>
                  <a:t>For a binary relation, R, if </a:t>
                </a:r>
                <a:r>
                  <a:rPr lang="en-US" dirty="0">
                    <a:latin typeface="Cambria Math" panose="02040503050406030204" pitchFamily="18" charset="0"/>
                    <a:ea typeface="Cambria Math" panose="02040503050406030204" pitchFamily="18" charset="0"/>
                  </a:rPr>
                  <a:t>R(a, b) = TRUE</a:t>
                </a:r>
                <a:r>
                  <a:rPr lang="en-US" dirty="0"/>
                  <a:t>, we can typically express this as </a:t>
                </a:r>
                <a:r>
                  <a:rPr lang="en-US" dirty="0">
                    <a:latin typeface="Cambria Math" panose="02040503050406030204" pitchFamily="18" charset="0"/>
                    <a:ea typeface="Cambria Math" panose="02040503050406030204" pitchFamily="18" charset="0"/>
                  </a:rPr>
                  <a:t>aRb</a:t>
                </a:r>
              </a:p>
            </p:txBody>
          </p:sp>
        </mc:Choice>
        <mc:Fallback>
          <p:sp>
            <p:nvSpPr>
              <p:cNvPr id="3" name="Content Placeholder 2">
                <a:extLst>
                  <a:ext uri="{FF2B5EF4-FFF2-40B4-BE49-F238E27FC236}">
                    <a16:creationId xmlns:a16="http://schemas.microsoft.com/office/drawing/2014/main" id="{E2D803C7-09D2-4B00-9820-A2BCBC349208}"/>
                  </a:ext>
                </a:extLst>
              </p:cNvPr>
              <p:cNvSpPr>
                <a:spLocks noGrp="1" noRot="1" noChangeAspect="1" noMove="1" noResize="1" noEditPoints="1" noAdjustHandles="1" noChangeArrowheads="1" noChangeShapeType="1" noTextEdit="1"/>
              </p:cNvSpPr>
              <p:nvPr>
                <p:ph idx="1"/>
              </p:nvPr>
            </p:nvSpPr>
            <p:spPr>
              <a:blipFill>
                <a:blip r:embed="rId2"/>
                <a:stretch>
                  <a:fillRect l="-696" t="-2801" r="-290"/>
                </a:stretch>
              </a:blipFill>
            </p:spPr>
            <p:txBody>
              <a:bodyPr/>
              <a:lstStyle/>
              <a:p>
                <a:r>
                  <a:rPr lang="en-US">
                    <a:noFill/>
                  </a:rPr>
                  <a:t> </a:t>
                </a:r>
              </a:p>
            </p:txBody>
          </p:sp>
        </mc:Fallback>
      </mc:AlternateContent>
    </p:spTree>
    <p:extLst>
      <p:ext uri="{BB962C8B-B14F-4D97-AF65-F5344CB8AC3E}">
        <p14:creationId xmlns:p14="http://schemas.microsoft.com/office/powerpoint/2010/main" val="342457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A66B5-5037-405E-AA5D-5DC58D9CF964}"/>
              </a:ext>
            </a:extLst>
          </p:cNvPr>
          <p:cNvSpPr>
            <a:spLocks noGrp="1"/>
          </p:cNvSpPr>
          <p:nvPr>
            <p:ph type="title"/>
          </p:nvPr>
        </p:nvSpPr>
        <p:spPr/>
        <p:txBody>
          <a:bodyPr/>
          <a:lstStyle/>
          <a:p>
            <a:r>
              <a:rPr lang="en-US" dirty="0"/>
              <a:t>Binary Relation Example</a:t>
            </a:r>
          </a:p>
        </p:txBody>
      </p:sp>
      <p:sp>
        <p:nvSpPr>
          <p:cNvPr id="3" name="Content Placeholder 2">
            <a:extLst>
              <a:ext uri="{FF2B5EF4-FFF2-40B4-BE49-F238E27FC236}">
                <a16:creationId xmlns:a16="http://schemas.microsoft.com/office/drawing/2014/main" id="{A3608D7B-9437-44B1-9747-C456A8C1BD2A}"/>
              </a:ext>
            </a:extLst>
          </p:cNvPr>
          <p:cNvSpPr>
            <a:spLocks noGrp="1"/>
          </p:cNvSpPr>
          <p:nvPr>
            <p:ph idx="1"/>
          </p:nvPr>
        </p:nvSpPr>
        <p:spPr/>
        <p:txBody>
          <a:bodyPr>
            <a:normAutofit fontScale="92500" lnSpcReduction="20000"/>
          </a:bodyPr>
          <a:lstStyle/>
          <a:p>
            <a:r>
              <a:rPr lang="en-US" dirty="0"/>
              <a:t>An example of a binary relation is "beats" that relates to what the textbook calls the "Scissors-Paper-Stone" game (who calls it that?)</a:t>
            </a:r>
          </a:p>
          <a:p>
            <a:r>
              <a:rPr lang="en-US" dirty="0"/>
              <a:t>This can be expressed as a table as follows:</a:t>
            </a:r>
          </a:p>
          <a:p>
            <a:endParaRPr lang="en-US" dirty="0"/>
          </a:p>
          <a:p>
            <a:endParaRPr lang="en-US" dirty="0"/>
          </a:p>
          <a:p>
            <a:endParaRPr lang="en-US" dirty="0"/>
          </a:p>
          <a:p>
            <a:r>
              <a:rPr lang="en-US" dirty="0"/>
              <a:t>Alternatively, we can express the relation as (D, S), where S is the domain and S is the set of inputs for which the relation is true</a:t>
            </a:r>
          </a:p>
          <a:p>
            <a:r>
              <a:rPr lang="en-US" dirty="0"/>
              <a:t>This can be simplified to just S when the domain is obvious</a:t>
            </a:r>
          </a:p>
          <a:p>
            <a:r>
              <a:rPr lang="en-US" dirty="0"/>
              <a:t>Fr example, we can express the "beats" relation as {(SCISSORS, PAPER), (PAPER, STONE), (STONE, SCISSORS)}</a:t>
            </a:r>
          </a:p>
        </p:txBody>
      </p:sp>
      <p:pic>
        <p:nvPicPr>
          <p:cNvPr id="5" name="Picture 4">
            <a:extLst>
              <a:ext uri="{FF2B5EF4-FFF2-40B4-BE49-F238E27FC236}">
                <a16:creationId xmlns:a16="http://schemas.microsoft.com/office/drawing/2014/main" id="{055D5844-6606-4E2C-A4F1-D886A5CCD133}"/>
              </a:ext>
            </a:extLst>
          </p:cNvPr>
          <p:cNvPicPr>
            <a:picLocks noChangeAspect="1"/>
          </p:cNvPicPr>
          <p:nvPr/>
        </p:nvPicPr>
        <p:blipFill>
          <a:blip r:embed="rId2"/>
          <a:stretch>
            <a:fillRect/>
          </a:stretch>
        </p:blipFill>
        <p:spPr>
          <a:xfrm>
            <a:off x="4228839" y="2928867"/>
            <a:ext cx="3734321" cy="1000265"/>
          </a:xfrm>
          <a:prstGeom prst="rect">
            <a:avLst/>
          </a:prstGeom>
        </p:spPr>
      </p:pic>
    </p:spTree>
    <p:extLst>
      <p:ext uri="{BB962C8B-B14F-4D97-AF65-F5344CB8AC3E}">
        <p14:creationId xmlns:p14="http://schemas.microsoft.com/office/powerpoint/2010/main" val="4079552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9DB6-7644-4BB1-A905-F1D5D937989E}"/>
              </a:ext>
            </a:extLst>
          </p:cNvPr>
          <p:cNvSpPr>
            <a:spLocks noGrp="1"/>
          </p:cNvSpPr>
          <p:nvPr>
            <p:ph type="title"/>
          </p:nvPr>
        </p:nvSpPr>
        <p:spPr/>
        <p:txBody>
          <a:bodyPr/>
          <a:lstStyle/>
          <a:p>
            <a:r>
              <a:rPr lang="en-US" dirty="0"/>
              <a:t>Equivalence Relations</a:t>
            </a:r>
          </a:p>
        </p:txBody>
      </p:sp>
      <p:sp>
        <p:nvSpPr>
          <p:cNvPr id="3" name="Content Placeholder 2">
            <a:extLst>
              <a:ext uri="{FF2B5EF4-FFF2-40B4-BE49-F238E27FC236}">
                <a16:creationId xmlns:a16="http://schemas.microsoft.com/office/drawing/2014/main" id="{06AE9707-DC16-48E1-BA6B-A1ED628EB6F9}"/>
              </a:ext>
            </a:extLst>
          </p:cNvPr>
          <p:cNvSpPr>
            <a:spLocks noGrp="1"/>
          </p:cNvSpPr>
          <p:nvPr>
            <p:ph idx="1"/>
          </p:nvPr>
        </p:nvSpPr>
        <p:spPr/>
        <p:txBody>
          <a:bodyPr/>
          <a:lstStyle/>
          <a:p>
            <a:r>
              <a:rPr lang="en-US" dirty="0"/>
              <a:t>An </a:t>
            </a:r>
            <a:r>
              <a:rPr lang="en-US" i="1" dirty="0"/>
              <a:t>equivalence relation </a:t>
            </a:r>
            <a:r>
              <a:rPr lang="en-US" dirty="0"/>
              <a:t>is a binary relation that "captures the notion of two objects being equal in some feature"</a:t>
            </a:r>
          </a:p>
          <a:p>
            <a:r>
              <a:rPr lang="en-US" dirty="0"/>
              <a:t>A binary relation, R, is an equivalence relation if and only if it satisfies the following three conditions:</a:t>
            </a:r>
          </a:p>
          <a:p>
            <a:pPr lvl="1"/>
            <a:r>
              <a:rPr lang="en-US" dirty="0"/>
              <a:t>R is reflexive, meaning that for every </a:t>
            </a:r>
            <a:r>
              <a:rPr lang="en-US" dirty="0">
                <a:latin typeface="Cambria Math" panose="02040503050406030204" pitchFamily="18" charset="0"/>
                <a:ea typeface="Cambria Math" panose="02040503050406030204" pitchFamily="18" charset="0"/>
              </a:rPr>
              <a:t>x</a:t>
            </a:r>
            <a:r>
              <a:rPr lang="en-US" dirty="0"/>
              <a:t>, </a:t>
            </a:r>
            <a:r>
              <a:rPr lang="en-US" dirty="0">
                <a:latin typeface="Cambria Math" panose="02040503050406030204" pitchFamily="18" charset="0"/>
                <a:ea typeface="Cambria Math" panose="02040503050406030204" pitchFamily="18" charset="0"/>
              </a:rPr>
              <a:t>xRx</a:t>
            </a:r>
          </a:p>
          <a:p>
            <a:pPr lvl="1"/>
            <a:r>
              <a:rPr lang="en-US" dirty="0"/>
              <a:t>R is symmetric, meaning that for every </a:t>
            </a:r>
            <a:r>
              <a:rPr lang="en-US" dirty="0">
                <a:latin typeface="Cambria Math" panose="02040503050406030204" pitchFamily="18" charset="0"/>
                <a:ea typeface="Cambria Math" panose="02040503050406030204" pitchFamily="18" charset="0"/>
              </a:rPr>
              <a:t>x</a:t>
            </a:r>
            <a:r>
              <a:rPr lang="en-US" dirty="0"/>
              <a:t> and </a:t>
            </a:r>
            <a:r>
              <a:rPr lang="en-US" dirty="0">
                <a:latin typeface="Cambria Math" panose="02040503050406030204" pitchFamily="18" charset="0"/>
                <a:ea typeface="Cambria Math" panose="02040503050406030204" pitchFamily="18" charset="0"/>
              </a:rPr>
              <a:t>y</a:t>
            </a:r>
            <a:r>
              <a:rPr lang="en-US" dirty="0"/>
              <a:t>, </a:t>
            </a:r>
            <a:r>
              <a:rPr lang="en-US" dirty="0">
                <a:latin typeface="Cambria Math" panose="02040503050406030204" pitchFamily="18" charset="0"/>
                <a:ea typeface="Cambria Math" panose="02040503050406030204" pitchFamily="18" charset="0"/>
              </a:rPr>
              <a:t>xRy</a:t>
            </a:r>
            <a:r>
              <a:rPr lang="en-US" dirty="0"/>
              <a:t> implies </a:t>
            </a:r>
            <a:r>
              <a:rPr lang="en-US" dirty="0">
                <a:latin typeface="Cambria Math" panose="02040503050406030204" pitchFamily="18" charset="0"/>
                <a:ea typeface="Cambria Math" panose="02040503050406030204" pitchFamily="18" charset="0"/>
              </a:rPr>
              <a:t>yRx</a:t>
            </a:r>
          </a:p>
          <a:p>
            <a:pPr lvl="1"/>
            <a:r>
              <a:rPr lang="en-US" dirty="0"/>
              <a:t>R is transitive, meaning that for every </a:t>
            </a:r>
            <a:r>
              <a:rPr lang="en-US" dirty="0">
                <a:latin typeface="Cambria Math" panose="02040503050406030204" pitchFamily="18" charset="0"/>
                <a:ea typeface="Cambria Math" panose="02040503050406030204" pitchFamily="18" charset="0"/>
              </a:rPr>
              <a:t>x</a:t>
            </a:r>
            <a:r>
              <a:rPr lang="en-US" dirty="0"/>
              <a:t>, </a:t>
            </a:r>
            <a:r>
              <a:rPr lang="en-US" dirty="0">
                <a:latin typeface="Cambria Math" panose="02040503050406030204" pitchFamily="18" charset="0"/>
                <a:ea typeface="Cambria Math" panose="02040503050406030204" pitchFamily="18" charset="0"/>
              </a:rPr>
              <a:t>y</a:t>
            </a:r>
            <a:r>
              <a:rPr lang="en-US" dirty="0"/>
              <a:t>, and </a:t>
            </a:r>
            <a:r>
              <a:rPr lang="en-US" dirty="0">
                <a:latin typeface="Cambria Math" panose="02040503050406030204" pitchFamily="18" charset="0"/>
                <a:ea typeface="Cambria Math" panose="02040503050406030204" pitchFamily="18" charset="0"/>
              </a:rPr>
              <a:t>z</a:t>
            </a:r>
            <a:r>
              <a:rPr lang="en-US" dirty="0"/>
              <a:t>, </a:t>
            </a:r>
            <a:r>
              <a:rPr lang="en-US" dirty="0" err="1">
                <a:latin typeface="Cambria Math" panose="02040503050406030204" pitchFamily="18" charset="0"/>
                <a:ea typeface="Cambria Math" panose="02040503050406030204" pitchFamily="18" charset="0"/>
              </a:rPr>
              <a:t>xRy</a:t>
            </a:r>
            <a:r>
              <a:rPr lang="en-US" dirty="0"/>
              <a:t> and </a:t>
            </a:r>
            <a:r>
              <a:rPr lang="en-US" dirty="0">
                <a:latin typeface="Cambria Math" panose="02040503050406030204" pitchFamily="18" charset="0"/>
                <a:ea typeface="Cambria Math" panose="02040503050406030204" pitchFamily="18" charset="0"/>
              </a:rPr>
              <a:t>yRz</a:t>
            </a:r>
            <a:r>
              <a:rPr lang="en-US" dirty="0"/>
              <a:t> implies </a:t>
            </a:r>
            <a:r>
              <a:rPr lang="en-US" dirty="0">
                <a:latin typeface="Cambria Math" panose="02040503050406030204" pitchFamily="18" charset="0"/>
                <a:ea typeface="Cambria Math" panose="02040503050406030204" pitchFamily="18" charset="0"/>
              </a:rPr>
              <a:t>xRz</a:t>
            </a:r>
          </a:p>
          <a:p>
            <a:r>
              <a:rPr lang="en-US" dirty="0">
                <a:ea typeface="Cambria Math" panose="02040503050406030204" pitchFamily="18" charset="0"/>
              </a:rPr>
              <a:t>An example of an equivalence relation accepts, as input, a pair </a:t>
            </a:r>
            <a:r>
              <a:rPr lang="en-US" dirty="0">
                <a:latin typeface="Cambria Math" panose="02040503050406030204" pitchFamily="18" charset="0"/>
                <a:ea typeface="Cambria Math" panose="02040503050406030204" pitchFamily="18" charset="0"/>
              </a:rPr>
              <a:t>i, j ∈ N </a:t>
            </a:r>
            <a:r>
              <a:rPr lang="en-US" dirty="0">
                <a:ea typeface="Cambria Math" panose="02040503050406030204" pitchFamily="18" charset="0"/>
              </a:rPr>
              <a:t>and outputs true if and only if </a:t>
            </a:r>
            <a:r>
              <a:rPr lang="en-US" dirty="0">
                <a:latin typeface="Cambria Math" panose="02040503050406030204" pitchFamily="18" charset="0"/>
                <a:ea typeface="Cambria Math" panose="02040503050406030204" pitchFamily="18" charset="0"/>
              </a:rPr>
              <a:t>i - j </a:t>
            </a:r>
            <a:r>
              <a:rPr lang="en-US" dirty="0">
                <a:ea typeface="Cambria Math" panose="02040503050406030204" pitchFamily="18" charset="0"/>
              </a:rPr>
              <a:t>is a multiple of 7</a:t>
            </a:r>
          </a:p>
        </p:txBody>
      </p:sp>
    </p:spTree>
    <p:extLst>
      <p:ext uri="{BB962C8B-B14F-4D97-AF65-F5344CB8AC3E}">
        <p14:creationId xmlns:p14="http://schemas.microsoft.com/office/powerpoint/2010/main" val="3933438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2B4C-ABF2-4A82-AA26-BCFEA2AA91B3}"/>
              </a:ext>
            </a:extLst>
          </p:cNvPr>
          <p:cNvSpPr>
            <a:spLocks noGrp="1"/>
          </p:cNvSpPr>
          <p:nvPr>
            <p:ph type="title"/>
          </p:nvPr>
        </p:nvSpPr>
        <p:spPr/>
        <p:txBody>
          <a:bodyPr/>
          <a:lstStyle/>
          <a:p>
            <a:r>
              <a:rPr lang="en-US" dirty="0"/>
              <a:t>Graphs</a:t>
            </a:r>
          </a:p>
        </p:txBody>
      </p:sp>
      <p:sp>
        <p:nvSpPr>
          <p:cNvPr id="3" name="Content Placeholder 2">
            <a:extLst>
              <a:ext uri="{FF2B5EF4-FFF2-40B4-BE49-F238E27FC236}">
                <a16:creationId xmlns:a16="http://schemas.microsoft.com/office/drawing/2014/main" id="{9F07A081-487E-452C-A7A8-7CEB405B657D}"/>
              </a:ext>
            </a:extLst>
          </p:cNvPr>
          <p:cNvSpPr>
            <a:spLocks noGrp="1"/>
          </p:cNvSpPr>
          <p:nvPr>
            <p:ph idx="1"/>
          </p:nvPr>
        </p:nvSpPr>
        <p:spPr/>
        <p:txBody>
          <a:bodyPr>
            <a:normAutofit fontScale="92500" lnSpcReduction="20000"/>
          </a:bodyPr>
          <a:lstStyle/>
          <a:p>
            <a:r>
              <a:rPr lang="en-US" dirty="0"/>
              <a:t>A </a:t>
            </a:r>
            <a:r>
              <a:rPr lang="en-US" b="1" dirty="0"/>
              <a:t>graph</a:t>
            </a:r>
            <a:r>
              <a:rPr lang="en-US" dirty="0"/>
              <a:t>, G, is a collection (set) of </a:t>
            </a:r>
            <a:r>
              <a:rPr lang="en-US" b="1" dirty="0"/>
              <a:t>vertices</a:t>
            </a:r>
            <a:r>
              <a:rPr lang="en-US" dirty="0"/>
              <a:t> (a.k.a. </a:t>
            </a:r>
            <a:r>
              <a:rPr lang="en-US" b="1" dirty="0"/>
              <a:t>nodes</a:t>
            </a:r>
            <a:r>
              <a:rPr lang="en-US" dirty="0"/>
              <a:t>), V, and </a:t>
            </a:r>
            <a:r>
              <a:rPr lang="en-US" b="1" dirty="0"/>
              <a:t>edges</a:t>
            </a:r>
            <a:r>
              <a:rPr lang="en-US" dirty="0"/>
              <a:t>, E; we can write </a:t>
            </a:r>
            <a:r>
              <a:rPr lang="en-US" dirty="0">
                <a:latin typeface="Cambria Math" panose="02040503050406030204" pitchFamily="18" charset="0"/>
                <a:ea typeface="Cambria Math" panose="02040503050406030204" pitchFamily="18" charset="0"/>
              </a:rPr>
              <a:t>G = (V, E)</a:t>
            </a:r>
          </a:p>
          <a:p>
            <a:r>
              <a:rPr lang="en-US" dirty="0"/>
              <a:t>Graphs and their edges can be </a:t>
            </a:r>
            <a:r>
              <a:rPr lang="en-US" b="1" dirty="0"/>
              <a:t>undirected</a:t>
            </a:r>
            <a:r>
              <a:rPr lang="en-US" dirty="0"/>
              <a:t> or </a:t>
            </a:r>
            <a:r>
              <a:rPr lang="en-US" b="1" dirty="0"/>
              <a:t>directed</a:t>
            </a:r>
          </a:p>
          <a:p>
            <a:r>
              <a:rPr lang="en-US" dirty="0"/>
              <a:t>For an undirected graph, the </a:t>
            </a:r>
            <a:r>
              <a:rPr lang="en-US" i="1" dirty="0"/>
              <a:t>degree</a:t>
            </a:r>
            <a:r>
              <a:rPr lang="en-US" dirty="0"/>
              <a:t> of a vertex is the number of edges incident to it</a:t>
            </a:r>
          </a:p>
          <a:p>
            <a:r>
              <a:rPr lang="en-US" dirty="0"/>
              <a:t>For a directed graph, we can talk about its </a:t>
            </a:r>
            <a:r>
              <a:rPr lang="en-US" i="1" dirty="0"/>
              <a:t>out-degree</a:t>
            </a:r>
            <a:r>
              <a:rPr lang="en-US" dirty="0"/>
              <a:t> (the number of edges leaving it) and </a:t>
            </a:r>
            <a:r>
              <a:rPr lang="en-US" i="1" dirty="0"/>
              <a:t>in-degree</a:t>
            </a:r>
            <a:r>
              <a:rPr lang="en-US" dirty="0"/>
              <a:t> (the number of edges leading to it)</a:t>
            </a:r>
          </a:p>
          <a:p>
            <a:r>
              <a:rPr lang="en-US" dirty="0"/>
              <a:t>The textbook says that at most one edge can connect two nodes (I would claim that this is not always a constraint)</a:t>
            </a:r>
          </a:p>
          <a:p>
            <a:r>
              <a:rPr lang="en-US" dirty="0"/>
              <a:t>Nodes and edges can be </a:t>
            </a:r>
            <a:r>
              <a:rPr lang="en-US" i="1" dirty="0"/>
              <a:t>labeled</a:t>
            </a:r>
          </a:p>
          <a:p>
            <a:r>
              <a:rPr lang="en-US" dirty="0"/>
              <a:t>A </a:t>
            </a:r>
            <a:r>
              <a:rPr lang="en-US" i="1" dirty="0"/>
              <a:t>subgraph</a:t>
            </a:r>
            <a:r>
              <a:rPr lang="en-US" dirty="0"/>
              <a:t> of a graph, G, is a graph containing a subset of the nodes of G and the edges from G connecting those particular nodes</a:t>
            </a:r>
          </a:p>
        </p:txBody>
      </p:sp>
    </p:spTree>
    <p:extLst>
      <p:ext uri="{BB962C8B-B14F-4D97-AF65-F5344CB8AC3E}">
        <p14:creationId xmlns:p14="http://schemas.microsoft.com/office/powerpoint/2010/main" val="3191959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9CFBC-EE55-4000-9F29-0026BF948B30}"/>
              </a:ext>
            </a:extLst>
          </p:cNvPr>
          <p:cNvSpPr>
            <a:spLocks noGrp="1"/>
          </p:cNvSpPr>
          <p:nvPr>
            <p:ph type="title"/>
          </p:nvPr>
        </p:nvSpPr>
        <p:spPr/>
        <p:txBody>
          <a:bodyPr/>
          <a:lstStyle/>
          <a:p>
            <a:r>
              <a:rPr lang="en-US" dirty="0"/>
              <a:t>Examples of graphs</a:t>
            </a:r>
          </a:p>
        </p:txBody>
      </p:sp>
      <p:sp>
        <p:nvSpPr>
          <p:cNvPr id="3" name="Content Placeholder 2">
            <a:extLst>
              <a:ext uri="{FF2B5EF4-FFF2-40B4-BE49-F238E27FC236}">
                <a16:creationId xmlns:a16="http://schemas.microsoft.com/office/drawing/2014/main" id="{F716B316-8852-470B-98E7-F86641D0E2C0}"/>
              </a:ext>
            </a:extLst>
          </p:cNvPr>
          <p:cNvSpPr>
            <a:spLocks noGrp="1"/>
          </p:cNvSpPr>
          <p:nvPr>
            <p:ph idx="1"/>
          </p:nvPr>
        </p:nvSpPr>
        <p:spPr/>
        <p:txBody>
          <a:bodyPr>
            <a:normAutofit fontScale="62500" lnSpcReduction="20000"/>
          </a:bodyPr>
          <a:lstStyle/>
          <a:p>
            <a:r>
              <a:rPr lang="en-US" dirty="0"/>
              <a:t>Graphs can be drawn with circles as nodes and lines or arrows as edges (depending on if the edges are directed); labels for nodes are edges can also be drawn; for example:</a:t>
            </a:r>
          </a:p>
          <a:p>
            <a:endParaRPr lang="en-US" dirty="0"/>
          </a:p>
          <a:p>
            <a:endParaRPr lang="en-US" dirty="0"/>
          </a:p>
          <a:p>
            <a:endParaRPr lang="en-US" dirty="0"/>
          </a:p>
          <a:p>
            <a:endParaRPr lang="en-US" dirty="0"/>
          </a:p>
          <a:p>
            <a:endParaRPr lang="en-US" dirty="0"/>
          </a:p>
          <a:p>
            <a:endParaRPr lang="en-US" dirty="0"/>
          </a:p>
          <a:p>
            <a:endParaRPr lang="en-US" dirty="0"/>
          </a:p>
          <a:p>
            <a:pPr>
              <a:spcBef>
                <a:spcPts val="1800"/>
              </a:spcBef>
            </a:pPr>
            <a:r>
              <a:rPr lang="en-US" dirty="0"/>
              <a:t>Alternatively, we can list the set of vertices and the set of edges</a:t>
            </a:r>
          </a:p>
          <a:p>
            <a:pPr lvl="1"/>
            <a:r>
              <a:rPr lang="en-US" dirty="0"/>
              <a:t>For example, the graph in Figure 0.12 (a) shown above can be specified as follows: ({1, 2, 3, 4, 5}, {(1, 2), (2, 3), (3, 4), (4, 5), (5, 1)})</a:t>
            </a:r>
          </a:p>
          <a:p>
            <a:pPr lvl="1"/>
            <a:r>
              <a:rPr lang="en-US" dirty="0"/>
              <a:t>Since this graph is undirected, the order in which the vertices are expressed for each edge does not matter; or we could represent undirected edges with set notation instead; e.g., {1, 2} instead of (1, 2)</a:t>
            </a:r>
          </a:p>
          <a:p>
            <a:pPr lvl="1"/>
            <a:r>
              <a:rPr lang="en-US" dirty="0"/>
              <a:t>The directed graph in Figure 0.16 shown above can be specified as follows (this time, the order of vertices specified for each edge matters): ({1, 2, 3, 4, 5, 6}, {(1, 2), (1, 5), (2, 4), (5, 4), (5, 6), (6, 1), (6, 3)})</a:t>
            </a:r>
          </a:p>
        </p:txBody>
      </p:sp>
      <p:pic>
        <p:nvPicPr>
          <p:cNvPr id="5" name="Picture 4">
            <a:extLst>
              <a:ext uri="{FF2B5EF4-FFF2-40B4-BE49-F238E27FC236}">
                <a16:creationId xmlns:a16="http://schemas.microsoft.com/office/drawing/2014/main" id="{BD82EE3D-3E1C-435B-8A09-EEDD39276362}"/>
              </a:ext>
            </a:extLst>
          </p:cNvPr>
          <p:cNvPicPr>
            <a:picLocks noChangeAspect="1"/>
          </p:cNvPicPr>
          <p:nvPr/>
        </p:nvPicPr>
        <p:blipFill>
          <a:blip r:embed="rId2"/>
          <a:stretch>
            <a:fillRect/>
          </a:stretch>
        </p:blipFill>
        <p:spPr>
          <a:xfrm>
            <a:off x="358536" y="2396518"/>
            <a:ext cx="3874329" cy="2064963"/>
          </a:xfrm>
          <a:prstGeom prst="rect">
            <a:avLst/>
          </a:prstGeom>
        </p:spPr>
      </p:pic>
      <p:pic>
        <p:nvPicPr>
          <p:cNvPr id="7" name="Picture 6">
            <a:extLst>
              <a:ext uri="{FF2B5EF4-FFF2-40B4-BE49-F238E27FC236}">
                <a16:creationId xmlns:a16="http://schemas.microsoft.com/office/drawing/2014/main" id="{34006D43-B8D6-4A42-ABA4-A0C4DFF4EE69}"/>
              </a:ext>
            </a:extLst>
          </p:cNvPr>
          <p:cNvPicPr>
            <a:picLocks noChangeAspect="1"/>
          </p:cNvPicPr>
          <p:nvPr/>
        </p:nvPicPr>
        <p:blipFill>
          <a:blip r:embed="rId3"/>
          <a:stretch>
            <a:fillRect/>
          </a:stretch>
        </p:blipFill>
        <p:spPr>
          <a:xfrm>
            <a:off x="4419863" y="2246853"/>
            <a:ext cx="3539274" cy="2364292"/>
          </a:xfrm>
          <a:prstGeom prst="rect">
            <a:avLst/>
          </a:prstGeom>
        </p:spPr>
      </p:pic>
      <p:pic>
        <p:nvPicPr>
          <p:cNvPr id="9" name="Picture 8">
            <a:extLst>
              <a:ext uri="{FF2B5EF4-FFF2-40B4-BE49-F238E27FC236}">
                <a16:creationId xmlns:a16="http://schemas.microsoft.com/office/drawing/2014/main" id="{0D91142C-201D-4BDC-875E-3B12105C2E43}"/>
              </a:ext>
            </a:extLst>
          </p:cNvPr>
          <p:cNvPicPr>
            <a:picLocks noChangeAspect="1"/>
          </p:cNvPicPr>
          <p:nvPr/>
        </p:nvPicPr>
        <p:blipFill>
          <a:blip r:embed="rId4"/>
          <a:stretch>
            <a:fillRect/>
          </a:stretch>
        </p:blipFill>
        <p:spPr>
          <a:xfrm>
            <a:off x="8146135" y="2708711"/>
            <a:ext cx="3443920" cy="1752770"/>
          </a:xfrm>
          <a:prstGeom prst="rect">
            <a:avLst/>
          </a:prstGeom>
        </p:spPr>
      </p:pic>
    </p:spTree>
    <p:extLst>
      <p:ext uri="{BB962C8B-B14F-4D97-AF65-F5344CB8AC3E}">
        <p14:creationId xmlns:p14="http://schemas.microsoft.com/office/powerpoint/2010/main" val="2616879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3742E-9878-4164-9C46-A7E2E444A346}"/>
              </a:ext>
            </a:extLst>
          </p:cNvPr>
          <p:cNvSpPr>
            <a:spLocks noGrp="1"/>
          </p:cNvSpPr>
          <p:nvPr>
            <p:ph type="title"/>
          </p:nvPr>
        </p:nvSpPr>
        <p:spPr/>
        <p:txBody>
          <a:bodyPr/>
          <a:lstStyle/>
          <a:p>
            <a:r>
              <a:rPr lang="en-US" dirty="0"/>
              <a:t>Scissors-Paper-Stone (revisited)</a:t>
            </a:r>
          </a:p>
        </p:txBody>
      </p:sp>
      <p:sp>
        <p:nvSpPr>
          <p:cNvPr id="3" name="Content Placeholder 2">
            <a:extLst>
              <a:ext uri="{FF2B5EF4-FFF2-40B4-BE49-F238E27FC236}">
                <a16:creationId xmlns:a16="http://schemas.microsoft.com/office/drawing/2014/main" id="{18CE550C-A70A-4A58-94F7-9BBDBBB13956}"/>
              </a:ext>
            </a:extLst>
          </p:cNvPr>
          <p:cNvSpPr>
            <a:spLocks noGrp="1"/>
          </p:cNvSpPr>
          <p:nvPr>
            <p:ph idx="1"/>
          </p:nvPr>
        </p:nvSpPr>
        <p:spPr/>
        <p:txBody>
          <a:bodyPr/>
          <a:lstStyle/>
          <a:p>
            <a:r>
              <a:rPr lang="en-US" dirty="0"/>
              <a:t>Directed graphs can be used to depict binary relations</a:t>
            </a:r>
          </a:p>
          <a:p>
            <a:r>
              <a:rPr lang="en-US" dirty="0"/>
              <a:t>For example, we can depict the "beats" relation for the "Scissors-Paper-Stone" game as follows:</a:t>
            </a:r>
          </a:p>
        </p:txBody>
      </p:sp>
      <p:pic>
        <p:nvPicPr>
          <p:cNvPr id="5" name="Picture 4">
            <a:extLst>
              <a:ext uri="{FF2B5EF4-FFF2-40B4-BE49-F238E27FC236}">
                <a16:creationId xmlns:a16="http://schemas.microsoft.com/office/drawing/2014/main" id="{EE38AAB3-5600-40AB-BE4D-D88EA68CF91B}"/>
              </a:ext>
            </a:extLst>
          </p:cNvPr>
          <p:cNvPicPr>
            <a:picLocks noChangeAspect="1"/>
          </p:cNvPicPr>
          <p:nvPr/>
        </p:nvPicPr>
        <p:blipFill>
          <a:blip r:embed="rId2"/>
          <a:stretch>
            <a:fillRect/>
          </a:stretch>
        </p:blipFill>
        <p:spPr>
          <a:xfrm>
            <a:off x="3388974" y="3429000"/>
            <a:ext cx="3797820" cy="2328116"/>
          </a:xfrm>
          <a:prstGeom prst="rect">
            <a:avLst/>
          </a:prstGeom>
        </p:spPr>
      </p:pic>
    </p:spTree>
    <p:extLst>
      <p:ext uri="{BB962C8B-B14F-4D97-AF65-F5344CB8AC3E}">
        <p14:creationId xmlns:p14="http://schemas.microsoft.com/office/powerpoint/2010/main" val="983538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C6A89-DA6F-4E34-B92C-FF43E05ED050}"/>
              </a:ext>
            </a:extLst>
          </p:cNvPr>
          <p:cNvSpPr>
            <a:spLocks noGrp="1"/>
          </p:cNvSpPr>
          <p:nvPr>
            <p:ph type="title"/>
          </p:nvPr>
        </p:nvSpPr>
        <p:spPr/>
        <p:txBody>
          <a:bodyPr/>
          <a:lstStyle/>
          <a:p>
            <a:r>
              <a:rPr lang="en-US" dirty="0"/>
              <a:t>Paths</a:t>
            </a:r>
          </a:p>
        </p:txBody>
      </p:sp>
      <p:sp>
        <p:nvSpPr>
          <p:cNvPr id="3" name="Content Placeholder 2">
            <a:extLst>
              <a:ext uri="{FF2B5EF4-FFF2-40B4-BE49-F238E27FC236}">
                <a16:creationId xmlns:a16="http://schemas.microsoft.com/office/drawing/2014/main" id="{4DF9BD4C-52E0-4058-9B86-280BE32722A4}"/>
              </a:ext>
            </a:extLst>
          </p:cNvPr>
          <p:cNvSpPr>
            <a:spLocks noGrp="1"/>
          </p:cNvSpPr>
          <p:nvPr>
            <p:ph idx="1"/>
          </p:nvPr>
        </p:nvSpPr>
        <p:spPr/>
        <p:txBody>
          <a:bodyPr>
            <a:normAutofit lnSpcReduction="10000"/>
          </a:bodyPr>
          <a:lstStyle/>
          <a:p>
            <a:r>
              <a:rPr lang="en-US" dirty="0"/>
              <a:t>A </a:t>
            </a:r>
            <a:r>
              <a:rPr lang="en-US" b="1" dirty="0"/>
              <a:t>path</a:t>
            </a:r>
            <a:r>
              <a:rPr lang="en-US" dirty="0"/>
              <a:t> is a sequence of nodes connected by edges</a:t>
            </a:r>
          </a:p>
          <a:p>
            <a:r>
              <a:rPr lang="en-US" dirty="0"/>
              <a:t>If the edges are directed, it is a </a:t>
            </a:r>
            <a:r>
              <a:rPr lang="en-US" i="1" dirty="0"/>
              <a:t>directed path</a:t>
            </a:r>
          </a:p>
          <a:p>
            <a:r>
              <a:rPr lang="en-US" dirty="0"/>
              <a:t>The path is </a:t>
            </a:r>
            <a:r>
              <a:rPr lang="en-US" i="1" dirty="0"/>
              <a:t>simple</a:t>
            </a:r>
            <a:r>
              <a:rPr lang="en-US" dirty="0"/>
              <a:t> if none of the nodes repeat</a:t>
            </a:r>
          </a:p>
          <a:p>
            <a:r>
              <a:rPr lang="en-US" dirty="0"/>
              <a:t>A path is a </a:t>
            </a:r>
            <a:r>
              <a:rPr lang="en-US" b="1" dirty="0"/>
              <a:t>cycle</a:t>
            </a:r>
            <a:r>
              <a:rPr lang="en-US" dirty="0"/>
              <a:t> if it starts and ends at the same place</a:t>
            </a:r>
          </a:p>
          <a:p>
            <a:r>
              <a:rPr lang="en-US" dirty="0"/>
              <a:t>The cycle is simple if the first and last node are the only ones that repeat; in an undirected graph, we also must use at least three nodes</a:t>
            </a:r>
          </a:p>
          <a:p>
            <a:r>
              <a:rPr lang="en-US" dirty="0"/>
              <a:t>An undirected graph is </a:t>
            </a:r>
            <a:r>
              <a:rPr lang="en-US" i="1" dirty="0"/>
              <a:t>connected</a:t>
            </a:r>
            <a:r>
              <a:rPr lang="en-US" dirty="0"/>
              <a:t> if there is a path connecting any every pair of nodes</a:t>
            </a:r>
          </a:p>
          <a:p>
            <a:r>
              <a:rPr lang="en-US" dirty="0"/>
              <a:t>A directed graph is </a:t>
            </a:r>
            <a:r>
              <a:rPr lang="en-US" i="1" dirty="0"/>
              <a:t>strongly connected</a:t>
            </a:r>
            <a:r>
              <a:rPr lang="en-US" dirty="0"/>
              <a:t> if there is a directed path connecting every pair of nodes</a:t>
            </a:r>
          </a:p>
        </p:txBody>
      </p:sp>
    </p:spTree>
    <p:extLst>
      <p:ext uri="{BB962C8B-B14F-4D97-AF65-F5344CB8AC3E}">
        <p14:creationId xmlns:p14="http://schemas.microsoft.com/office/powerpoint/2010/main" val="1497948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0C372-7668-472D-AFCC-68F675517582}"/>
              </a:ext>
            </a:extLst>
          </p:cNvPr>
          <p:cNvSpPr>
            <a:spLocks noGrp="1"/>
          </p:cNvSpPr>
          <p:nvPr>
            <p:ph type="title"/>
          </p:nvPr>
        </p:nvSpPr>
        <p:spPr/>
        <p:txBody>
          <a:bodyPr/>
          <a:lstStyle/>
          <a:p>
            <a:r>
              <a:rPr lang="en-US" dirty="0"/>
              <a:t>Strings</a:t>
            </a:r>
          </a:p>
        </p:txBody>
      </p:sp>
      <p:sp>
        <p:nvSpPr>
          <p:cNvPr id="3" name="Content Placeholder 2">
            <a:extLst>
              <a:ext uri="{FF2B5EF4-FFF2-40B4-BE49-F238E27FC236}">
                <a16:creationId xmlns:a16="http://schemas.microsoft.com/office/drawing/2014/main" id="{08D72E81-7380-4248-8054-4DB69D54FDD6}"/>
              </a:ext>
            </a:extLst>
          </p:cNvPr>
          <p:cNvSpPr>
            <a:spLocks noGrp="1"/>
          </p:cNvSpPr>
          <p:nvPr>
            <p:ph idx="1"/>
          </p:nvPr>
        </p:nvSpPr>
        <p:spPr/>
        <p:txBody>
          <a:bodyPr>
            <a:normAutofit fontScale="77500" lnSpcReduction="20000"/>
          </a:bodyPr>
          <a:lstStyle/>
          <a:p>
            <a:r>
              <a:rPr lang="en-US" dirty="0"/>
              <a:t>A </a:t>
            </a:r>
            <a:r>
              <a:rPr lang="en-US" b="1" dirty="0"/>
              <a:t>string</a:t>
            </a:r>
            <a:r>
              <a:rPr lang="en-US" dirty="0"/>
              <a:t> is a finite sequence of symbols from an </a:t>
            </a:r>
            <a:r>
              <a:rPr lang="en-US" b="1" dirty="0"/>
              <a:t>alphabet</a:t>
            </a:r>
            <a:r>
              <a:rPr lang="en-US" dirty="0"/>
              <a:t>; the string is said to be </a:t>
            </a:r>
            <a:r>
              <a:rPr lang="en-US" i="1" dirty="0"/>
              <a:t>over</a:t>
            </a:r>
            <a:r>
              <a:rPr lang="en-US" dirty="0"/>
              <a:t> the alphabet</a:t>
            </a:r>
            <a:endParaRPr lang="en-US" b="1" dirty="0"/>
          </a:p>
          <a:p>
            <a:r>
              <a:rPr lang="en-US" dirty="0"/>
              <a:t>When programming, the alphabet typically consists of all ASCII characters or Unicode characters, for example</a:t>
            </a:r>
          </a:p>
          <a:p>
            <a:r>
              <a:rPr lang="en-US" dirty="0"/>
              <a:t>In theoretical CS, however, it can be any finite set of symbols</a:t>
            </a:r>
          </a:p>
          <a:p>
            <a:r>
              <a:rPr lang="en-US" dirty="0"/>
              <a:t>Typically, the Greek letters </a:t>
            </a:r>
            <a:r>
              <a:rPr lang="el-GR" dirty="0">
                <a:latin typeface="Cambria Math" panose="02040503050406030204" pitchFamily="18" charset="0"/>
                <a:ea typeface="Cambria Math" panose="02040503050406030204" pitchFamily="18" charset="0"/>
              </a:rPr>
              <a:t>Σ</a:t>
            </a:r>
            <a:r>
              <a:rPr lang="en-US" dirty="0"/>
              <a:t> (capital sigma) or </a:t>
            </a:r>
            <a:r>
              <a:rPr lang="el-GR" dirty="0">
                <a:latin typeface="Cambria Math" panose="02040503050406030204" pitchFamily="18" charset="0"/>
                <a:ea typeface="Cambria Math" panose="02040503050406030204" pitchFamily="18" charset="0"/>
              </a:rPr>
              <a:t>Γ</a:t>
            </a:r>
            <a:r>
              <a:rPr lang="en-US" dirty="0">
                <a:ea typeface="Cambria Math" panose="02040503050406030204" pitchFamily="18" charset="0"/>
              </a:rPr>
              <a:t> (capital gamma), often with subscripts, are used to represent alphabets; for example:</a:t>
            </a:r>
          </a:p>
          <a:p>
            <a:pPr marL="457200" lvl="1" indent="0">
              <a:buNone/>
            </a:pPr>
            <a:r>
              <a:rPr lang="el-GR" dirty="0">
                <a:latin typeface="Cambria Math" panose="02040503050406030204" pitchFamily="18" charset="0"/>
                <a:ea typeface="Cambria Math" panose="02040503050406030204" pitchFamily="18" charset="0"/>
              </a:rPr>
              <a:t>Σ</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{0, 1}</a:t>
            </a:r>
          </a:p>
          <a:p>
            <a:pPr marL="457200" lvl="1" indent="0">
              <a:buNone/>
            </a:pPr>
            <a:r>
              <a:rPr lang="el-GR" dirty="0">
                <a:latin typeface="Cambria Math" panose="02040503050406030204" pitchFamily="18" charset="0"/>
                <a:ea typeface="Cambria Math" panose="02040503050406030204" pitchFamily="18" charset="0"/>
              </a:rPr>
              <a:t>Σ</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{a, b, c, d, e, f, g, h, I, j, k, l, m, n, o, p, q, r, s, t, u, v, w, x, y, z}</a:t>
            </a:r>
          </a:p>
          <a:p>
            <a:pPr marL="457200" lvl="1" indent="0">
              <a:buNone/>
            </a:pP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 {0, 1, x, y, z}</a:t>
            </a:r>
          </a:p>
          <a:p>
            <a:r>
              <a:rPr lang="en-US" dirty="0">
                <a:ea typeface="Cambria Math" panose="02040503050406030204" pitchFamily="18" charset="0"/>
              </a:rPr>
              <a:t>A string over an alphabet is typically written with symbols next to each other, not separated by commas; e.g., one string over </a:t>
            </a:r>
            <a:r>
              <a:rPr lang="el-GR" dirty="0">
                <a:latin typeface="Cambria Math" panose="02040503050406030204" pitchFamily="18" charset="0"/>
                <a:ea typeface="Cambria Math" panose="02040503050406030204" pitchFamily="18" charset="0"/>
              </a:rPr>
              <a:t>Σ</a:t>
            </a:r>
            <a:r>
              <a:rPr lang="el-GR"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abracadabra</a:t>
            </a:r>
          </a:p>
          <a:p>
            <a:r>
              <a:rPr lang="en-US" dirty="0">
                <a:ea typeface="Cambria Math" panose="02040503050406030204" pitchFamily="18" charset="0"/>
              </a:rPr>
              <a:t>The length of a string, w, written |w|, is the number of symbols it contains</a:t>
            </a:r>
          </a:p>
          <a:p>
            <a:r>
              <a:rPr lang="en-US" dirty="0">
                <a:ea typeface="Cambria Math" panose="02040503050406030204" pitchFamily="18" charset="0"/>
              </a:rPr>
              <a:t>The only string of length 0 is the </a:t>
            </a:r>
            <a:r>
              <a:rPr lang="en-US" i="1" dirty="0">
                <a:ea typeface="Cambria Math" panose="02040503050406030204" pitchFamily="18" charset="0"/>
              </a:rPr>
              <a:t>empty string</a:t>
            </a:r>
            <a:r>
              <a:rPr lang="en-US" dirty="0">
                <a:ea typeface="Cambria Math" panose="02040503050406030204" pitchFamily="18" charset="0"/>
              </a:rPr>
              <a:t>, often written as </a:t>
            </a:r>
            <a:r>
              <a:rPr lang="el-GR" dirty="0">
                <a:ea typeface="Cambria Math" panose="02040503050406030204" pitchFamily="18" charset="0"/>
              </a:rPr>
              <a:t>ε</a:t>
            </a:r>
            <a:r>
              <a:rPr lang="en-US" dirty="0">
                <a:ea typeface="Cambria Math" panose="02040503050406030204" pitchFamily="18" charset="0"/>
              </a:rPr>
              <a:t> (lowercase epsilon)</a:t>
            </a:r>
          </a:p>
        </p:txBody>
      </p:sp>
    </p:spTree>
    <p:extLst>
      <p:ext uri="{BB962C8B-B14F-4D97-AF65-F5344CB8AC3E}">
        <p14:creationId xmlns:p14="http://schemas.microsoft.com/office/powerpoint/2010/main" val="3782209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9A3D0-7823-4B95-BD2E-A83BCF88955D}"/>
              </a:ext>
            </a:extLst>
          </p:cNvPr>
          <p:cNvSpPr>
            <a:spLocks noGrp="1"/>
          </p:cNvSpPr>
          <p:nvPr>
            <p:ph type="title"/>
          </p:nvPr>
        </p:nvSpPr>
        <p:spPr/>
        <p:txBody>
          <a:bodyPr/>
          <a:lstStyle/>
          <a:p>
            <a:r>
              <a:rPr lang="en-US" dirty="0"/>
              <a:t>Working with Strings</a:t>
            </a:r>
          </a:p>
        </p:txBody>
      </p:sp>
      <p:sp>
        <p:nvSpPr>
          <p:cNvPr id="3" name="Content Placeholder 2">
            <a:extLst>
              <a:ext uri="{FF2B5EF4-FFF2-40B4-BE49-F238E27FC236}">
                <a16:creationId xmlns:a16="http://schemas.microsoft.com/office/drawing/2014/main" id="{B267C636-AD72-4726-9061-C873F1909BCF}"/>
              </a:ext>
            </a:extLst>
          </p:cNvPr>
          <p:cNvSpPr>
            <a:spLocks noGrp="1"/>
          </p:cNvSpPr>
          <p:nvPr>
            <p:ph idx="1"/>
          </p:nvPr>
        </p:nvSpPr>
        <p:spPr/>
        <p:txBody>
          <a:bodyPr>
            <a:normAutofit lnSpcReduction="10000"/>
          </a:bodyPr>
          <a:lstStyle/>
          <a:p>
            <a:r>
              <a:rPr lang="en-US" dirty="0"/>
              <a:t>The </a:t>
            </a:r>
            <a:r>
              <a:rPr lang="en-US" i="1" dirty="0"/>
              <a:t>reverse</a:t>
            </a:r>
            <a:r>
              <a:rPr lang="en-US" dirty="0"/>
              <a:t> of a string, </a:t>
            </a:r>
            <a:r>
              <a:rPr lang="en-US" dirty="0">
                <a:latin typeface="Cambria Math" panose="02040503050406030204" pitchFamily="18" charset="0"/>
                <a:ea typeface="Cambria Math" panose="02040503050406030204" pitchFamily="18" charset="0"/>
              </a:rPr>
              <a:t>w = 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a:t>
            </a:r>
            <a:r>
              <a:rPr lang="en-US" dirty="0"/>
              <a:t>, can be expressed as </a:t>
            </a:r>
            <a:r>
              <a:rPr lang="en-US" dirty="0">
                <a:latin typeface="Cambria Math" panose="02040503050406030204" pitchFamily="18" charset="0"/>
                <a:ea typeface="Cambria Math" panose="02040503050406030204" pitchFamily="18" charset="0"/>
              </a:rPr>
              <a:t>w</a:t>
            </a:r>
            <a:r>
              <a:rPr lang="en-US" baseline="30000" dirty="0">
                <a:latin typeface="Cambria Math" panose="02040503050406030204" pitchFamily="18" charset="0"/>
                <a:ea typeface="Cambria Math" panose="02040503050406030204" pitchFamily="18" charset="0"/>
              </a:rPr>
              <a:t>R</a:t>
            </a:r>
            <a:r>
              <a:rPr lang="en-US" dirty="0">
                <a:latin typeface="Cambria Math" panose="02040503050406030204" pitchFamily="18" charset="0"/>
                <a:ea typeface="Cambria Math" panose="02040503050406030204" pitchFamily="18" charset="0"/>
              </a:rPr>
              <a:t> = w</a:t>
            </a:r>
            <a:r>
              <a:rPr lang="en-US" baseline="-25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1</a:t>
            </a:r>
          </a:p>
          <a:p>
            <a:r>
              <a:rPr lang="en-US" dirty="0"/>
              <a:t>A string z is a </a:t>
            </a:r>
            <a:r>
              <a:rPr lang="en-US" i="1" dirty="0"/>
              <a:t>substring</a:t>
            </a:r>
            <a:r>
              <a:rPr lang="en-US" dirty="0"/>
              <a:t> of string w if and only if the symbols of z appear consecutively within w</a:t>
            </a:r>
          </a:p>
          <a:p>
            <a:r>
              <a:rPr lang="en-US" dirty="0"/>
              <a:t>If a string x, with length n, is </a:t>
            </a:r>
            <a:r>
              <a:rPr lang="en-US" i="1" dirty="0"/>
              <a:t>concatenated</a:t>
            </a:r>
            <a:r>
              <a:rPr lang="en-US" dirty="0"/>
              <a:t> with a string y, of length m, the concatenation can be written as xy, and it will have length n+m</a:t>
            </a:r>
          </a:p>
          <a:p>
            <a:r>
              <a:rPr lang="en-US" dirty="0"/>
              <a:t>We can denote x concatenated with itself k times as x</a:t>
            </a:r>
            <a:r>
              <a:rPr lang="en-US" baseline="30000" dirty="0"/>
              <a:t>k</a:t>
            </a:r>
          </a:p>
          <a:p>
            <a:r>
              <a:rPr lang="en-US" dirty="0"/>
              <a:t>A string x is a </a:t>
            </a:r>
            <a:r>
              <a:rPr lang="en-US" i="1" dirty="0"/>
              <a:t>prefix</a:t>
            </a:r>
            <a:r>
              <a:rPr lang="en-US" dirty="0"/>
              <a:t> of string y if there exists a string z such that xz = y; we can say that x is a proper prefix if x≠y</a:t>
            </a:r>
          </a:p>
          <a:p>
            <a:r>
              <a:rPr lang="en-US" dirty="0"/>
              <a:t>A </a:t>
            </a:r>
            <a:r>
              <a:rPr lang="en-US" b="1" dirty="0"/>
              <a:t>language</a:t>
            </a:r>
            <a:r>
              <a:rPr lang="en-US" dirty="0"/>
              <a:t> is a set of strings</a:t>
            </a:r>
          </a:p>
          <a:p>
            <a:endParaRPr lang="en-US" dirty="0"/>
          </a:p>
        </p:txBody>
      </p:sp>
    </p:spTree>
    <p:extLst>
      <p:ext uri="{BB962C8B-B14F-4D97-AF65-F5344CB8AC3E}">
        <p14:creationId xmlns:p14="http://schemas.microsoft.com/office/powerpoint/2010/main" val="3605072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FB814-1E3F-4FFE-A8EA-51ABFF5A3753}"/>
              </a:ext>
            </a:extLst>
          </p:cNvPr>
          <p:cNvSpPr>
            <a:spLocks noGrp="1"/>
          </p:cNvSpPr>
          <p:nvPr>
            <p:ph type="title"/>
          </p:nvPr>
        </p:nvSpPr>
        <p:spPr/>
        <p:txBody>
          <a:bodyPr/>
          <a:lstStyle/>
          <a:p>
            <a:r>
              <a:rPr lang="en-US" dirty="0"/>
              <a:t>Lexicographic Order</a:t>
            </a:r>
          </a:p>
        </p:txBody>
      </p:sp>
      <p:sp>
        <p:nvSpPr>
          <p:cNvPr id="3" name="Content Placeholder 2">
            <a:extLst>
              <a:ext uri="{FF2B5EF4-FFF2-40B4-BE49-F238E27FC236}">
                <a16:creationId xmlns:a16="http://schemas.microsoft.com/office/drawing/2014/main" id="{286C0FEB-8575-4934-8D86-617E306DB938}"/>
              </a:ext>
            </a:extLst>
          </p:cNvPr>
          <p:cNvSpPr>
            <a:spLocks noGrp="1"/>
          </p:cNvSpPr>
          <p:nvPr>
            <p:ph idx="1"/>
          </p:nvPr>
        </p:nvSpPr>
        <p:spPr/>
        <p:txBody>
          <a:bodyPr/>
          <a:lstStyle/>
          <a:p>
            <a:r>
              <a:rPr lang="en-US" dirty="0"/>
              <a:t>We can imagine iterating through all possible strings over an alphabet in </a:t>
            </a:r>
            <a:r>
              <a:rPr lang="en-US" b="1" dirty="0"/>
              <a:t>lexicographic order</a:t>
            </a:r>
            <a:r>
              <a:rPr lang="en-US" dirty="0"/>
              <a:t>, a.k.a. </a:t>
            </a:r>
            <a:r>
              <a:rPr lang="en-US" i="1" dirty="0"/>
              <a:t>lexicographical order</a:t>
            </a:r>
          </a:p>
          <a:p>
            <a:r>
              <a:rPr lang="en-US" dirty="0"/>
              <a:t>In some contexts, this might be very similar to dictionary order</a:t>
            </a:r>
          </a:p>
          <a:p>
            <a:r>
              <a:rPr lang="en-US" dirty="0"/>
              <a:t>In other contexts, it is convenient to use what the book calls </a:t>
            </a:r>
            <a:r>
              <a:rPr lang="en-US" i="1" dirty="0"/>
              <a:t>shortlex order</a:t>
            </a:r>
            <a:r>
              <a:rPr lang="en-US" dirty="0"/>
              <a:t>, or </a:t>
            </a:r>
            <a:r>
              <a:rPr lang="en-US" i="1" dirty="0"/>
              <a:t>string order</a:t>
            </a:r>
            <a:r>
              <a:rPr lang="en-US" dirty="0"/>
              <a:t>, in which shorter strings precede longer strings</a:t>
            </a:r>
          </a:p>
          <a:p>
            <a:r>
              <a:rPr lang="en-US" dirty="0"/>
              <a:t>For the alphabet </a:t>
            </a:r>
            <a:r>
              <a:rPr lang="en-US" dirty="0">
                <a:latin typeface="Cambria Math" panose="02040503050406030204" pitchFamily="18" charset="0"/>
                <a:ea typeface="Cambria Math" panose="02040503050406030204" pitchFamily="18" charset="0"/>
              </a:rPr>
              <a:t>{0, 1}</a:t>
            </a:r>
            <a:r>
              <a:rPr lang="en-US" dirty="0"/>
              <a:t>, the start of the sequence using shortlex order would be </a:t>
            </a:r>
            <a:r>
              <a:rPr lang="en-US" dirty="0">
                <a:latin typeface="Cambria Math" panose="02040503050406030204" pitchFamily="18" charset="0"/>
                <a:ea typeface="Cambria Math" panose="02040503050406030204" pitchFamily="18" charset="0"/>
              </a:rPr>
              <a:t>{</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0, 1, 00, 01, 10, 11, 000, 001, …}</a:t>
            </a:r>
          </a:p>
        </p:txBody>
      </p:sp>
    </p:spTree>
    <p:extLst>
      <p:ext uri="{BB962C8B-B14F-4D97-AF65-F5344CB8AC3E}">
        <p14:creationId xmlns:p14="http://schemas.microsoft.com/office/powerpoint/2010/main" val="724235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B5BB-182B-47BC-AAAD-052FEDE87980}"/>
              </a:ext>
            </a:extLst>
          </p:cNvPr>
          <p:cNvSpPr>
            <a:spLocks noGrp="1"/>
          </p:cNvSpPr>
          <p:nvPr>
            <p:ph type="title"/>
          </p:nvPr>
        </p:nvSpPr>
        <p:spPr/>
        <p:txBody>
          <a:bodyPr/>
          <a:lstStyle/>
          <a:p>
            <a:r>
              <a:rPr lang="en-US" dirty="0"/>
              <a:t>Boolean Logic</a:t>
            </a:r>
          </a:p>
        </p:txBody>
      </p:sp>
      <p:sp>
        <p:nvSpPr>
          <p:cNvPr id="3" name="Content Placeholder 2">
            <a:extLst>
              <a:ext uri="{FF2B5EF4-FFF2-40B4-BE49-F238E27FC236}">
                <a16:creationId xmlns:a16="http://schemas.microsoft.com/office/drawing/2014/main" id="{73FE95EC-F639-43C1-9018-BE9F10D26E5C}"/>
              </a:ext>
            </a:extLst>
          </p:cNvPr>
          <p:cNvSpPr>
            <a:spLocks noGrp="1"/>
          </p:cNvSpPr>
          <p:nvPr>
            <p:ph idx="1"/>
          </p:nvPr>
        </p:nvSpPr>
        <p:spPr/>
        <p:txBody>
          <a:bodyPr>
            <a:normAutofit lnSpcReduction="10000"/>
          </a:bodyPr>
          <a:lstStyle/>
          <a:p>
            <a:r>
              <a:rPr lang="en-US" dirty="0"/>
              <a:t>Book: "</a:t>
            </a:r>
            <a:r>
              <a:rPr lang="en-US" b="1" dirty="0"/>
              <a:t>Boolean logic </a:t>
            </a:r>
            <a:r>
              <a:rPr lang="en-US" dirty="0"/>
              <a:t>is a mathematical system built around the two values TRUE and FALSE"</a:t>
            </a:r>
          </a:p>
          <a:p>
            <a:r>
              <a:rPr lang="en-US" dirty="0"/>
              <a:t>They call this "the foundation of digital electronics and computer design"</a:t>
            </a:r>
          </a:p>
          <a:p>
            <a:r>
              <a:rPr lang="en-US" dirty="0"/>
              <a:t>In practice, we often represent the </a:t>
            </a:r>
            <a:r>
              <a:rPr lang="en-US" b="1" dirty="0"/>
              <a:t>Boolean values</a:t>
            </a:r>
            <a:r>
              <a:rPr lang="en-US" dirty="0"/>
              <a:t> TRUE and FALSE as 1 and 0, respectively</a:t>
            </a:r>
          </a:p>
          <a:p>
            <a:r>
              <a:rPr lang="en-US" dirty="0"/>
              <a:t>We can generalize Boolean logic to apply to any situation in which all values have one of two possibilities</a:t>
            </a:r>
          </a:p>
          <a:p>
            <a:r>
              <a:rPr lang="en-US" dirty="0"/>
              <a:t>Examples might include electronic components that have high or low voltage, questions for which the answer is yes or no, etc.</a:t>
            </a:r>
          </a:p>
        </p:txBody>
      </p:sp>
    </p:spTree>
    <p:extLst>
      <p:ext uri="{BB962C8B-B14F-4D97-AF65-F5344CB8AC3E}">
        <p14:creationId xmlns:p14="http://schemas.microsoft.com/office/powerpoint/2010/main" val="878238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A9004-3FF2-4C88-A98F-4C2622341029}"/>
              </a:ext>
            </a:extLst>
          </p:cNvPr>
          <p:cNvSpPr>
            <a:spLocks noGrp="1"/>
          </p:cNvSpPr>
          <p:nvPr>
            <p:ph type="title"/>
          </p:nvPr>
        </p:nvSpPr>
        <p:spPr/>
        <p:txBody>
          <a:bodyPr/>
          <a:lstStyle/>
          <a:p>
            <a:r>
              <a:rPr lang="en-US" dirty="0"/>
              <a:t>Working with Boolean Logic</a:t>
            </a:r>
          </a:p>
        </p:txBody>
      </p:sp>
      <p:sp>
        <p:nvSpPr>
          <p:cNvPr id="3" name="Content Placeholder 2">
            <a:extLst>
              <a:ext uri="{FF2B5EF4-FFF2-40B4-BE49-F238E27FC236}">
                <a16:creationId xmlns:a16="http://schemas.microsoft.com/office/drawing/2014/main" id="{A7175035-1174-4462-9715-A8B5F684042D}"/>
              </a:ext>
            </a:extLst>
          </p:cNvPr>
          <p:cNvSpPr>
            <a:spLocks noGrp="1"/>
          </p:cNvSpPr>
          <p:nvPr>
            <p:ph idx="1"/>
          </p:nvPr>
        </p:nvSpPr>
        <p:spPr/>
        <p:txBody>
          <a:bodyPr/>
          <a:lstStyle/>
          <a:p>
            <a:r>
              <a:rPr lang="en-US" b="1" dirty="0"/>
              <a:t>Boolean operations </a:t>
            </a:r>
            <a:r>
              <a:rPr lang="en-US" dirty="0"/>
              <a:t>can be applied to Boolean values</a:t>
            </a:r>
          </a:p>
          <a:p>
            <a:r>
              <a:rPr lang="en-US" dirty="0"/>
              <a:t>The </a:t>
            </a:r>
            <a:r>
              <a:rPr lang="en-US" i="1" dirty="0"/>
              <a:t>negation</a:t>
            </a:r>
            <a:r>
              <a:rPr lang="en-US" dirty="0"/>
              <a:t>, or NOT, operation can be denoted as </a:t>
            </a:r>
            <a:r>
              <a:rPr lang="en-US" dirty="0">
                <a:latin typeface="Cambria Math" panose="02040503050406030204" pitchFamily="18" charset="0"/>
                <a:ea typeface="Cambria Math" panose="02040503050406030204" pitchFamily="18" charset="0"/>
              </a:rPr>
              <a:t>¬</a:t>
            </a:r>
          </a:p>
          <a:p>
            <a:r>
              <a:rPr lang="en-US" dirty="0"/>
              <a:t>The </a:t>
            </a:r>
            <a:r>
              <a:rPr lang="en-US" i="1" dirty="0"/>
              <a:t>conjunction</a:t>
            </a:r>
            <a:r>
              <a:rPr lang="en-US" dirty="0"/>
              <a:t>, or AND, operation can be denoted as </a:t>
            </a:r>
            <a:r>
              <a:rPr lang="en-US" dirty="0">
                <a:latin typeface="Cambria Math" panose="02040503050406030204" pitchFamily="18" charset="0"/>
                <a:ea typeface="Cambria Math" panose="02040503050406030204" pitchFamily="18" charset="0"/>
              </a:rPr>
              <a:t>∧</a:t>
            </a:r>
          </a:p>
          <a:p>
            <a:r>
              <a:rPr lang="en-US" dirty="0"/>
              <a:t>The </a:t>
            </a:r>
            <a:r>
              <a:rPr lang="en-US" i="1" dirty="0"/>
              <a:t>disjunction</a:t>
            </a:r>
            <a:r>
              <a:rPr lang="en-US" dirty="0"/>
              <a:t>, or OR, operation, can be denoted as </a:t>
            </a:r>
            <a:r>
              <a:rPr lang="en-US" dirty="0">
                <a:latin typeface="Cambria Math" panose="02040503050406030204" pitchFamily="18" charset="0"/>
                <a:ea typeface="Cambria Math" panose="02040503050406030204" pitchFamily="18" charset="0"/>
              </a:rPr>
              <a:t>∨</a:t>
            </a:r>
          </a:p>
          <a:p>
            <a:r>
              <a:rPr lang="en-US" dirty="0"/>
              <a:t>The book shows how these operations can be applied:</a:t>
            </a:r>
          </a:p>
        </p:txBody>
      </p:sp>
      <p:pic>
        <p:nvPicPr>
          <p:cNvPr id="5" name="Picture 4">
            <a:extLst>
              <a:ext uri="{FF2B5EF4-FFF2-40B4-BE49-F238E27FC236}">
                <a16:creationId xmlns:a16="http://schemas.microsoft.com/office/drawing/2014/main" id="{20F4B19F-57E9-45D1-9DC4-518E2D7640AF}"/>
              </a:ext>
            </a:extLst>
          </p:cNvPr>
          <p:cNvPicPr>
            <a:picLocks noChangeAspect="1"/>
          </p:cNvPicPr>
          <p:nvPr/>
        </p:nvPicPr>
        <p:blipFill>
          <a:blip r:embed="rId2"/>
          <a:stretch>
            <a:fillRect/>
          </a:stretch>
        </p:blipFill>
        <p:spPr>
          <a:xfrm>
            <a:off x="3182377" y="4460893"/>
            <a:ext cx="5827245" cy="1551980"/>
          </a:xfrm>
          <a:prstGeom prst="rect">
            <a:avLst/>
          </a:prstGeom>
        </p:spPr>
      </p:pic>
    </p:spTree>
    <p:extLst>
      <p:ext uri="{BB962C8B-B14F-4D97-AF65-F5344CB8AC3E}">
        <p14:creationId xmlns:p14="http://schemas.microsoft.com/office/powerpoint/2010/main" val="616347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BD7B-AC7B-4B60-AEF4-F171D2DEBD1C}"/>
              </a:ext>
            </a:extLst>
          </p:cNvPr>
          <p:cNvSpPr>
            <a:spLocks noGrp="1"/>
          </p:cNvSpPr>
          <p:nvPr>
            <p:ph type="title"/>
          </p:nvPr>
        </p:nvSpPr>
        <p:spPr/>
        <p:txBody>
          <a:bodyPr/>
          <a:lstStyle/>
          <a:p>
            <a:r>
              <a:rPr lang="en-US" dirty="0"/>
              <a:t>Additional Boolean Operations</a:t>
            </a:r>
          </a:p>
        </p:txBody>
      </p:sp>
      <p:sp>
        <p:nvSpPr>
          <p:cNvPr id="3" name="Content Placeholder 2">
            <a:extLst>
              <a:ext uri="{FF2B5EF4-FFF2-40B4-BE49-F238E27FC236}">
                <a16:creationId xmlns:a16="http://schemas.microsoft.com/office/drawing/2014/main" id="{2375DD44-5CC7-47C1-AF2D-E96D55ADA46C}"/>
              </a:ext>
            </a:extLst>
          </p:cNvPr>
          <p:cNvSpPr>
            <a:spLocks noGrp="1"/>
          </p:cNvSpPr>
          <p:nvPr>
            <p:ph idx="1"/>
          </p:nvPr>
        </p:nvSpPr>
        <p:spPr/>
        <p:txBody>
          <a:bodyPr>
            <a:normAutofit fontScale="92500" lnSpcReduction="10000"/>
          </a:bodyPr>
          <a:lstStyle/>
          <a:p>
            <a:r>
              <a:rPr lang="en-US" dirty="0"/>
              <a:t>The </a:t>
            </a:r>
            <a:r>
              <a:rPr lang="en-US" i="1" dirty="0"/>
              <a:t>exclusive or</a:t>
            </a:r>
            <a:r>
              <a:rPr lang="en-US" dirty="0"/>
              <a:t>, or XOR, operation can be denoted as </a:t>
            </a:r>
            <a:r>
              <a:rPr lang="en-US" dirty="0">
                <a:latin typeface="Cambria Math" panose="02040503050406030204" pitchFamily="18" charset="0"/>
                <a:ea typeface="Cambria Math" panose="02040503050406030204" pitchFamily="18" charset="0"/>
              </a:rPr>
              <a:t>⊕</a:t>
            </a:r>
          </a:p>
          <a:p>
            <a:r>
              <a:rPr lang="en-US" dirty="0"/>
              <a:t>The </a:t>
            </a:r>
            <a:r>
              <a:rPr lang="en-US" i="1" dirty="0"/>
              <a:t>equality</a:t>
            </a:r>
            <a:r>
              <a:rPr lang="en-US" dirty="0"/>
              <a:t> operation can be denoted as </a:t>
            </a:r>
            <a:r>
              <a:rPr lang="en-US" dirty="0">
                <a:latin typeface="Cambria Math" panose="02040503050406030204" pitchFamily="18" charset="0"/>
                <a:ea typeface="Cambria Math" panose="02040503050406030204" pitchFamily="18" charset="0"/>
              </a:rPr>
              <a:t>⟷</a:t>
            </a:r>
          </a:p>
          <a:p>
            <a:r>
              <a:rPr lang="en-US" dirty="0"/>
              <a:t>The </a:t>
            </a:r>
            <a:r>
              <a:rPr lang="en-US" i="1" dirty="0"/>
              <a:t>implication</a:t>
            </a:r>
            <a:r>
              <a:rPr lang="en-US" dirty="0"/>
              <a:t> operation can be denoted as </a:t>
            </a:r>
            <a:r>
              <a:rPr lang="en-US" dirty="0">
                <a:latin typeface="Cambria Math" panose="02040503050406030204" pitchFamily="18" charset="0"/>
                <a:ea typeface="Cambria Math" panose="02040503050406030204" pitchFamily="18" charset="0"/>
              </a:rPr>
              <a:t>→</a:t>
            </a:r>
          </a:p>
          <a:p>
            <a:r>
              <a:rPr lang="en-US" dirty="0"/>
              <a:t>The book shows how these operations can be applied:</a:t>
            </a:r>
          </a:p>
          <a:p>
            <a:endParaRPr lang="en-US" dirty="0"/>
          </a:p>
          <a:p>
            <a:endParaRPr lang="en-US" dirty="0"/>
          </a:p>
          <a:p>
            <a:endParaRPr lang="en-US" dirty="0"/>
          </a:p>
          <a:p>
            <a:endParaRPr lang="en-US" dirty="0"/>
          </a:p>
          <a:p>
            <a:r>
              <a:rPr lang="en-US" dirty="0"/>
              <a:t>Note that all the operations we covered (on this slide and the previous slide) also have alternative notations</a:t>
            </a:r>
          </a:p>
          <a:p>
            <a:endParaRPr lang="en-US" dirty="0"/>
          </a:p>
        </p:txBody>
      </p:sp>
      <p:pic>
        <p:nvPicPr>
          <p:cNvPr id="7" name="Picture 6">
            <a:extLst>
              <a:ext uri="{FF2B5EF4-FFF2-40B4-BE49-F238E27FC236}">
                <a16:creationId xmlns:a16="http://schemas.microsoft.com/office/drawing/2014/main" id="{2EDC89E6-9CAE-4097-BE12-4256CF4F7B01}"/>
              </a:ext>
            </a:extLst>
          </p:cNvPr>
          <p:cNvPicPr>
            <a:picLocks noChangeAspect="1"/>
          </p:cNvPicPr>
          <p:nvPr/>
        </p:nvPicPr>
        <p:blipFill>
          <a:blip r:embed="rId2"/>
          <a:stretch>
            <a:fillRect/>
          </a:stretch>
        </p:blipFill>
        <p:spPr>
          <a:xfrm>
            <a:off x="3069682" y="3696501"/>
            <a:ext cx="6052636" cy="1457391"/>
          </a:xfrm>
          <a:prstGeom prst="rect">
            <a:avLst/>
          </a:prstGeom>
        </p:spPr>
      </p:pic>
    </p:spTree>
    <p:extLst>
      <p:ext uri="{BB962C8B-B14F-4D97-AF65-F5344CB8AC3E}">
        <p14:creationId xmlns:p14="http://schemas.microsoft.com/office/powerpoint/2010/main" val="7641219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BC535-7385-4B7E-92C4-EB7FFE67CF9B}"/>
              </a:ext>
            </a:extLst>
          </p:cNvPr>
          <p:cNvSpPr>
            <a:spLocks noGrp="1"/>
          </p:cNvSpPr>
          <p:nvPr>
            <p:ph type="title"/>
          </p:nvPr>
        </p:nvSpPr>
        <p:spPr/>
        <p:txBody>
          <a:bodyPr/>
          <a:lstStyle/>
          <a:p>
            <a:r>
              <a:rPr lang="en-US" dirty="0"/>
              <a:t>AND and NOT</a:t>
            </a:r>
          </a:p>
        </p:txBody>
      </p:sp>
      <p:sp>
        <p:nvSpPr>
          <p:cNvPr id="3" name="Content Placeholder 2">
            <a:extLst>
              <a:ext uri="{FF2B5EF4-FFF2-40B4-BE49-F238E27FC236}">
                <a16:creationId xmlns:a16="http://schemas.microsoft.com/office/drawing/2014/main" id="{BAAD371D-741C-4638-A196-A0833CE13B89}"/>
              </a:ext>
            </a:extLst>
          </p:cNvPr>
          <p:cNvSpPr>
            <a:spLocks noGrp="1"/>
          </p:cNvSpPr>
          <p:nvPr>
            <p:ph idx="1"/>
          </p:nvPr>
        </p:nvSpPr>
        <p:spPr/>
        <p:txBody>
          <a:bodyPr/>
          <a:lstStyle/>
          <a:p>
            <a:r>
              <a:rPr lang="en-US" dirty="0"/>
              <a:t>Of course, we can combine various operations to make larger Boolean expressions</a:t>
            </a:r>
          </a:p>
          <a:p>
            <a:r>
              <a:rPr lang="en-US" dirty="0"/>
              <a:t>Interestingly, all Boolean operations, and therefore all Boolean expressions, can be represented with only AND and NOT operations</a:t>
            </a:r>
          </a:p>
          <a:p>
            <a:r>
              <a:rPr lang="en-US" dirty="0"/>
              <a:t>The book demonstrates this as follows:</a:t>
            </a:r>
          </a:p>
        </p:txBody>
      </p:sp>
      <p:pic>
        <p:nvPicPr>
          <p:cNvPr id="5" name="Picture 4">
            <a:extLst>
              <a:ext uri="{FF2B5EF4-FFF2-40B4-BE49-F238E27FC236}">
                <a16:creationId xmlns:a16="http://schemas.microsoft.com/office/drawing/2014/main" id="{5176DF48-4091-47BF-8AA1-5307633BDC28}"/>
              </a:ext>
            </a:extLst>
          </p:cNvPr>
          <p:cNvPicPr>
            <a:picLocks noChangeAspect="1"/>
          </p:cNvPicPr>
          <p:nvPr/>
        </p:nvPicPr>
        <p:blipFill>
          <a:blip r:embed="rId2"/>
          <a:stretch>
            <a:fillRect/>
          </a:stretch>
        </p:blipFill>
        <p:spPr>
          <a:xfrm>
            <a:off x="4185107" y="4171014"/>
            <a:ext cx="3821785" cy="1467787"/>
          </a:xfrm>
          <a:prstGeom prst="rect">
            <a:avLst/>
          </a:prstGeom>
        </p:spPr>
      </p:pic>
    </p:spTree>
    <p:extLst>
      <p:ext uri="{BB962C8B-B14F-4D97-AF65-F5344CB8AC3E}">
        <p14:creationId xmlns:p14="http://schemas.microsoft.com/office/powerpoint/2010/main" val="1292074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94A5D-5348-4481-BFD2-B24331962A41}"/>
              </a:ext>
            </a:extLst>
          </p:cNvPr>
          <p:cNvSpPr>
            <a:spLocks noGrp="1"/>
          </p:cNvSpPr>
          <p:nvPr>
            <p:ph type="title"/>
          </p:nvPr>
        </p:nvSpPr>
        <p:spPr/>
        <p:txBody>
          <a:bodyPr/>
          <a:lstStyle/>
          <a:p>
            <a:r>
              <a:rPr lang="en-US" dirty="0"/>
              <a:t>The Distributive Law</a:t>
            </a:r>
          </a:p>
        </p:txBody>
      </p:sp>
      <p:sp>
        <p:nvSpPr>
          <p:cNvPr id="3" name="Content Placeholder 2">
            <a:extLst>
              <a:ext uri="{FF2B5EF4-FFF2-40B4-BE49-F238E27FC236}">
                <a16:creationId xmlns:a16="http://schemas.microsoft.com/office/drawing/2014/main" id="{5BDF0C0A-3A7E-4A31-964D-ED714896245F}"/>
              </a:ext>
            </a:extLst>
          </p:cNvPr>
          <p:cNvSpPr>
            <a:spLocks noGrp="1"/>
          </p:cNvSpPr>
          <p:nvPr>
            <p:ph idx="1"/>
          </p:nvPr>
        </p:nvSpPr>
        <p:spPr/>
        <p:txBody>
          <a:bodyPr/>
          <a:lstStyle/>
          <a:p>
            <a:r>
              <a:rPr lang="en-US" dirty="0"/>
              <a:t>In regular algebra, an example of the </a:t>
            </a:r>
            <a:r>
              <a:rPr lang="en-US" i="1" dirty="0"/>
              <a:t>distributive law </a:t>
            </a:r>
            <a:r>
              <a:rPr lang="en-US" dirty="0"/>
              <a:t>would be: </a:t>
            </a:r>
            <a:r>
              <a:rPr lang="en-US" dirty="0">
                <a:latin typeface="Cambria Math" panose="02040503050406030204" pitchFamily="18" charset="0"/>
                <a:ea typeface="Cambria Math" panose="02040503050406030204" pitchFamily="18" charset="0"/>
              </a:rPr>
              <a:t>a * (b + c) = (a * b) + (a * c)</a:t>
            </a:r>
          </a:p>
          <a:p>
            <a:r>
              <a:rPr lang="en-US" dirty="0">
                <a:ea typeface="Cambria Math" panose="02040503050406030204" pitchFamily="18" charset="0"/>
              </a:rPr>
              <a:t>The Boolean versions are as follows:</a:t>
            </a:r>
          </a:p>
          <a:p>
            <a:pPr lvl="1"/>
            <a:r>
              <a:rPr lang="en-US" dirty="0">
                <a:latin typeface="Cambria Math" panose="02040503050406030204" pitchFamily="18" charset="0"/>
                <a:ea typeface="Cambria Math" panose="02040503050406030204" pitchFamily="18" charset="0"/>
              </a:rPr>
              <a:t>P ∧ (Q ∨ R) = (P ∧ Q) ∨ (P ∧ R)</a:t>
            </a:r>
          </a:p>
          <a:p>
            <a:pPr lvl="1"/>
            <a:r>
              <a:rPr lang="en-US" dirty="0">
                <a:latin typeface="Cambria Math" panose="02040503050406030204" pitchFamily="18" charset="0"/>
                <a:ea typeface="Cambria Math" panose="02040503050406030204" pitchFamily="18" charset="0"/>
              </a:rPr>
              <a:t>P ∨ (Q ∧ R) = (P ∨ Q) ∧ (P ∨ R)</a:t>
            </a:r>
          </a:p>
        </p:txBody>
      </p:sp>
    </p:spTree>
    <p:extLst>
      <p:ext uri="{BB962C8B-B14F-4D97-AF65-F5344CB8AC3E}">
        <p14:creationId xmlns:p14="http://schemas.microsoft.com/office/powerpoint/2010/main" val="18060870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202B1-65C5-48FB-8499-3E60F3252FB2}"/>
              </a:ext>
            </a:extLst>
          </p:cNvPr>
          <p:cNvSpPr>
            <a:spLocks noGrp="1"/>
          </p:cNvSpPr>
          <p:nvPr>
            <p:ph type="title"/>
          </p:nvPr>
        </p:nvSpPr>
        <p:spPr/>
        <p:txBody>
          <a:bodyPr/>
          <a:lstStyle/>
          <a:p>
            <a:r>
              <a:rPr lang="en-US" dirty="0"/>
              <a:t>Mathematical Statements and Proofs</a:t>
            </a:r>
          </a:p>
        </p:txBody>
      </p:sp>
      <p:sp>
        <p:nvSpPr>
          <p:cNvPr id="3" name="Content Placeholder 2">
            <a:extLst>
              <a:ext uri="{FF2B5EF4-FFF2-40B4-BE49-F238E27FC236}">
                <a16:creationId xmlns:a16="http://schemas.microsoft.com/office/drawing/2014/main" id="{586EDFD1-1437-4E0C-96F5-55EE99071D30}"/>
              </a:ext>
            </a:extLst>
          </p:cNvPr>
          <p:cNvSpPr>
            <a:spLocks noGrp="1"/>
          </p:cNvSpPr>
          <p:nvPr>
            <p:ph idx="1"/>
          </p:nvPr>
        </p:nvSpPr>
        <p:spPr/>
        <p:txBody>
          <a:bodyPr>
            <a:normAutofit fontScale="55000" lnSpcReduction="20000"/>
          </a:bodyPr>
          <a:lstStyle/>
          <a:p>
            <a:r>
              <a:rPr lang="en-US" dirty="0"/>
              <a:t>Book: "</a:t>
            </a:r>
            <a:r>
              <a:rPr lang="en-US" i="1" dirty="0"/>
              <a:t>Definitions</a:t>
            </a:r>
            <a:r>
              <a:rPr lang="en-US" dirty="0"/>
              <a:t> describe the objects and notions that we use."</a:t>
            </a:r>
          </a:p>
          <a:p>
            <a:r>
              <a:rPr lang="en-US" dirty="0"/>
              <a:t>Book a bit later: "Precision is essential to any mathematical definition."</a:t>
            </a:r>
          </a:p>
          <a:p>
            <a:r>
              <a:rPr lang="en-US" dirty="0"/>
              <a:t>Once we have a set of agreed upon definitions, we can form </a:t>
            </a:r>
            <a:r>
              <a:rPr lang="en-US" i="1" dirty="0"/>
              <a:t>mathematical statements </a:t>
            </a:r>
            <a:r>
              <a:rPr lang="en-US" dirty="0"/>
              <a:t>about various objects, their properties, etc.</a:t>
            </a:r>
          </a:p>
          <a:p>
            <a:r>
              <a:rPr lang="en-US" dirty="0"/>
              <a:t>Some of these statements might be true, and others might be false; in many cases, we might not be sure</a:t>
            </a:r>
          </a:p>
          <a:p>
            <a:r>
              <a:rPr lang="en-US" dirty="0"/>
              <a:t>Book: "A </a:t>
            </a:r>
            <a:r>
              <a:rPr lang="en-US" b="1" dirty="0"/>
              <a:t>proof</a:t>
            </a:r>
            <a:r>
              <a:rPr lang="en-US" dirty="0"/>
              <a:t> is a convincing logical argument that a statement is true."</a:t>
            </a:r>
          </a:p>
          <a:p>
            <a:r>
              <a:rPr lang="en-US" dirty="0"/>
              <a:t>They mention that the standard in a murder trial (e.g.) is proof "beyond any reasonable doubt"</a:t>
            </a:r>
          </a:p>
          <a:p>
            <a:r>
              <a:rPr lang="en-US" dirty="0"/>
              <a:t>The standard for a mathematical proof is higher; this demands "proof beyond any doubt"</a:t>
            </a:r>
          </a:p>
          <a:p>
            <a:r>
              <a:rPr lang="en-US" dirty="0"/>
              <a:t>Once a mathematical statement has been proven to be true, we can refer to it as a </a:t>
            </a:r>
            <a:r>
              <a:rPr lang="en-US" b="1" dirty="0"/>
              <a:t>theorem</a:t>
            </a:r>
            <a:r>
              <a:rPr lang="en-US" dirty="0"/>
              <a:t>, although we usually use this term for significant mathematical statements</a:t>
            </a:r>
          </a:p>
          <a:p>
            <a:r>
              <a:rPr lang="en-US" dirty="0"/>
              <a:t>Sometimes, we prove a statement for the main purpose of proving another statement, such as a theorem; such a statement is sometimes called a </a:t>
            </a:r>
            <a:r>
              <a:rPr lang="en-US" i="1" dirty="0"/>
              <a:t>lemma</a:t>
            </a:r>
          </a:p>
          <a:p>
            <a:r>
              <a:rPr lang="en-US" dirty="0"/>
              <a:t>At other times, a theorem allows us to easily prove another follow-up statement; such a statement is sometimes called a </a:t>
            </a:r>
            <a:r>
              <a:rPr lang="en-US" i="1" dirty="0"/>
              <a:t>corollary</a:t>
            </a:r>
          </a:p>
          <a:p>
            <a:r>
              <a:rPr lang="en-US" dirty="0"/>
              <a:t>I add: There can be </a:t>
            </a:r>
            <a:r>
              <a:rPr lang="en-US" i="1" dirty="0"/>
              <a:t>formal proofs</a:t>
            </a:r>
            <a:r>
              <a:rPr lang="en-US" dirty="0"/>
              <a:t> in mathematics; the proofs that we shall examine in this course (and those that are explained throughout the textbook) are not formal proofs</a:t>
            </a:r>
          </a:p>
          <a:p>
            <a:r>
              <a:rPr lang="en-US" dirty="0"/>
              <a:t>I further add: The concept of what does / does not constitute a "convincing logical argument" is philosophically difficult</a:t>
            </a:r>
          </a:p>
          <a:p>
            <a:r>
              <a:rPr lang="en-US" dirty="0"/>
              <a:t>For example, even an agreed upon formal proof might contain a mistake that nobody caught, and even a valid proof might not convince someone who is studying it</a:t>
            </a:r>
          </a:p>
        </p:txBody>
      </p:sp>
    </p:spTree>
    <p:extLst>
      <p:ext uri="{BB962C8B-B14F-4D97-AF65-F5344CB8AC3E}">
        <p14:creationId xmlns:p14="http://schemas.microsoft.com/office/powerpoint/2010/main" val="3492097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442FF-242B-4017-A53D-28587339F4CD}"/>
              </a:ext>
            </a:extLst>
          </p:cNvPr>
          <p:cNvSpPr>
            <a:spLocks noGrp="1"/>
          </p:cNvSpPr>
          <p:nvPr>
            <p:ph type="title"/>
          </p:nvPr>
        </p:nvSpPr>
        <p:spPr/>
        <p:txBody>
          <a:bodyPr/>
          <a:lstStyle/>
          <a:p>
            <a:r>
              <a:rPr lang="en-US" dirty="0"/>
              <a:t>Finding Proofs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05BBC67-8772-4F00-B280-FA68E7E9B92C}"/>
                  </a:ext>
                </a:extLst>
              </p:cNvPr>
              <p:cNvSpPr>
                <a:spLocks noGrp="1"/>
              </p:cNvSpPr>
              <p:nvPr>
                <p:ph idx="1"/>
              </p:nvPr>
            </p:nvSpPr>
            <p:spPr/>
            <p:txBody>
              <a:bodyPr>
                <a:normAutofit fontScale="77500" lnSpcReduction="20000"/>
              </a:bodyPr>
              <a:lstStyle/>
              <a:p>
                <a:r>
                  <a:rPr lang="en-US" dirty="0"/>
                  <a:t>In Section 0.3 of the textbook, there is a subsection called "Finding Proofs" that I find interesting</a:t>
                </a:r>
              </a:p>
              <a:p>
                <a:r>
                  <a:rPr lang="en-US" dirty="0"/>
                  <a:t>This relates to what a person should do when they are attempting to prove a mathematical statement that they believe to be true</a:t>
                </a:r>
              </a:p>
              <a:p>
                <a:r>
                  <a:rPr lang="en-US" dirty="0"/>
                  <a:t>The book provides four tips that they expand upon: be patient, come back to it, be neat, and be concise</a:t>
                </a:r>
              </a:p>
              <a:p>
                <a:r>
                  <a:rPr lang="en-US" dirty="0"/>
                  <a:t>I add: In general, finding proofs can require creativity, and often involves a lot of effort; you will gain experience with this from the problem sets for this course!</a:t>
                </a:r>
              </a:p>
              <a:p>
                <a:r>
                  <a:rPr lang="en-US" dirty="0"/>
                  <a:t>They show examples if informal proofs of two statements (labeled Theorem 0.20 and Theorem 0.21)</a:t>
                </a:r>
              </a:p>
              <a:p>
                <a:pPr lvl="1">
                  <a:lnSpc>
                    <a:spcPct val="120000"/>
                  </a:lnSpc>
                </a:pPr>
                <a:r>
                  <a:rPr lang="en-US" dirty="0"/>
                  <a:t>The first statement is one of De Morgan's laws (as applied to sets): For any two sets A and B, </a:t>
                </a:r>
                <a14:m>
                  <m:oMath xmlns:m="http://schemas.openxmlformats.org/officeDocument/2006/math">
                    <m:acc>
                      <m:accPr>
                        <m:chr m:val="̅"/>
                        <m:ctrlPr>
                          <a:rPr lang="en-US" i="1" smtClean="0">
                            <a:latin typeface="Cambria Math" panose="02040503050406030204" pitchFamily="18" charset="0"/>
                          </a:rPr>
                        </m:ctrlPr>
                      </m:accPr>
                      <m:e>
                        <m:r>
                          <m:rPr>
                            <m:sty m:val="p"/>
                          </m:rPr>
                          <a:rPr lang="en-US" b="0" i="0" smtClean="0">
                            <a:latin typeface="Cambria Math" panose="02040503050406030204" pitchFamily="18" charset="0"/>
                          </a:rPr>
                          <m:t>A</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B</m:t>
                        </m:r>
                      </m:e>
                    </m:acc>
                    <m:r>
                      <a:rPr lang="en-US" b="0" i="0" smtClean="0">
                        <a:latin typeface="Cambria Math" panose="02040503050406030204" pitchFamily="18" charset="0"/>
                      </a:rPr>
                      <m:t>=</m:t>
                    </m:r>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A</m:t>
                        </m:r>
                      </m:e>
                    </m:acc>
                    <m:r>
                      <a:rPr lang="en-US" i="0" smtClean="0">
                        <a:latin typeface="Cambria Math" panose="02040503050406030204" pitchFamily="18" charset="0"/>
                        <a:ea typeface="Cambria Math" panose="02040503050406030204" pitchFamily="18" charset="0"/>
                      </a:rPr>
                      <m:t>∩</m:t>
                    </m:r>
                    <m:acc>
                      <m:accPr>
                        <m:chr m:val="̅"/>
                        <m:ctrlPr>
                          <a:rPr lang="en-US" i="1" smtClean="0">
                            <a:latin typeface="Cambria Math" panose="02040503050406030204" pitchFamily="18" charset="0"/>
                            <a:ea typeface="Cambria Math" panose="02040503050406030204" pitchFamily="18" charset="0"/>
                          </a:rPr>
                        </m:ctrlPr>
                      </m:accPr>
                      <m:e>
                        <m:r>
                          <m:rPr>
                            <m:sty m:val="p"/>
                          </m:rPr>
                          <a:rPr lang="en-US" b="0" i="0" smtClean="0">
                            <a:latin typeface="Cambria Math" panose="02040503050406030204" pitchFamily="18" charset="0"/>
                            <a:ea typeface="Cambria Math" panose="02040503050406030204" pitchFamily="18" charset="0"/>
                          </a:rPr>
                          <m:t>B</m:t>
                        </m:r>
                      </m:e>
                    </m:acc>
                  </m:oMath>
                </a14:m>
                <a:endParaRPr lang="en-US" dirty="0"/>
              </a:p>
              <a:p>
                <a:pPr lvl="1"/>
                <a:r>
                  <a:rPr lang="en-US" dirty="0"/>
                  <a:t>The second statement is: "For every graph G, the sum of the degrees of all the nodes in G is an even number."</a:t>
                </a:r>
              </a:p>
              <a:p>
                <a:pPr lvl="1"/>
                <a:r>
                  <a:rPr lang="en-US" dirty="0"/>
                  <a:t>We won't cover these proofs in class (they are both simple), but feel free to look them up</a:t>
                </a:r>
              </a:p>
            </p:txBody>
          </p:sp>
        </mc:Choice>
        <mc:Fallback xmlns="">
          <p:sp>
            <p:nvSpPr>
              <p:cNvPr id="3" name="Content Placeholder 2">
                <a:extLst>
                  <a:ext uri="{FF2B5EF4-FFF2-40B4-BE49-F238E27FC236}">
                    <a16:creationId xmlns:a16="http://schemas.microsoft.com/office/drawing/2014/main" id="{405BBC67-8772-4F00-B280-FA68E7E9B92C}"/>
                  </a:ext>
                </a:extLst>
              </p:cNvPr>
              <p:cNvSpPr>
                <a:spLocks noGrp="1" noRot="1" noChangeAspect="1" noMove="1" noResize="1" noEditPoints="1" noAdjustHandles="1" noChangeArrowheads="1" noChangeShapeType="1" noTextEdit="1"/>
              </p:cNvSpPr>
              <p:nvPr>
                <p:ph idx="1"/>
              </p:nvPr>
            </p:nvSpPr>
            <p:spPr>
              <a:blipFill>
                <a:blip r:embed="rId2"/>
                <a:stretch>
                  <a:fillRect l="-696" t="-2801" b="-2101"/>
                </a:stretch>
              </a:blipFill>
            </p:spPr>
            <p:txBody>
              <a:bodyPr/>
              <a:lstStyle/>
              <a:p>
                <a:r>
                  <a:rPr lang="en-US">
                    <a:noFill/>
                  </a:rPr>
                  <a:t> </a:t>
                </a:r>
              </a:p>
            </p:txBody>
          </p:sp>
        </mc:Fallback>
      </mc:AlternateContent>
    </p:spTree>
    <p:extLst>
      <p:ext uri="{BB962C8B-B14F-4D97-AF65-F5344CB8AC3E}">
        <p14:creationId xmlns:p14="http://schemas.microsoft.com/office/powerpoint/2010/main" val="13826284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FE54D-FB64-4E93-BECB-D266301A6CB1}"/>
              </a:ext>
            </a:extLst>
          </p:cNvPr>
          <p:cNvSpPr>
            <a:spLocks noGrp="1"/>
          </p:cNvSpPr>
          <p:nvPr>
            <p:ph type="title"/>
          </p:nvPr>
        </p:nvSpPr>
        <p:spPr/>
        <p:txBody>
          <a:bodyPr/>
          <a:lstStyle/>
          <a:p>
            <a:r>
              <a:rPr lang="en-US" dirty="0"/>
              <a:t>Three Types of Proofs</a:t>
            </a:r>
          </a:p>
        </p:txBody>
      </p:sp>
      <p:sp>
        <p:nvSpPr>
          <p:cNvPr id="3" name="Content Placeholder 2">
            <a:extLst>
              <a:ext uri="{FF2B5EF4-FFF2-40B4-BE49-F238E27FC236}">
                <a16:creationId xmlns:a16="http://schemas.microsoft.com/office/drawing/2014/main" id="{744B5BE1-2205-4984-ABB4-E72E76926FEA}"/>
              </a:ext>
            </a:extLst>
          </p:cNvPr>
          <p:cNvSpPr>
            <a:spLocks noGrp="1"/>
          </p:cNvSpPr>
          <p:nvPr>
            <p:ph idx="1"/>
          </p:nvPr>
        </p:nvSpPr>
        <p:spPr/>
        <p:txBody>
          <a:bodyPr>
            <a:normAutofit fontScale="70000" lnSpcReduction="20000"/>
          </a:bodyPr>
          <a:lstStyle/>
          <a:p>
            <a:r>
              <a:rPr lang="en-US" i="1" dirty="0"/>
              <a:t>Proof by construction</a:t>
            </a:r>
          </a:p>
          <a:p>
            <a:pPr lvl="1"/>
            <a:r>
              <a:rPr lang="en-US" dirty="0"/>
              <a:t>For example, imagine that you are asked to prove that there exists an object of type &lt;whatever&gt; have some property &lt;blah&gt; (my wording);</a:t>
            </a:r>
          </a:p>
          <a:p>
            <a:pPr lvl="1"/>
            <a:r>
              <a:rPr lang="en-US" dirty="0"/>
              <a:t>One way to demonstrate this is to present a particular object of type &lt;whatever&gt; that has property &lt;blah&gt;</a:t>
            </a:r>
          </a:p>
          <a:p>
            <a:pPr lvl="1"/>
            <a:r>
              <a:rPr lang="en-US" dirty="0"/>
              <a:t>The book uses this method to prove: "For each number n greater than 2, there exists a 3-regular graph with n nodes" (an k-regular graph is one in which every node has degree k)</a:t>
            </a:r>
          </a:p>
          <a:p>
            <a:r>
              <a:rPr lang="en-US" i="1" dirty="0"/>
              <a:t>Proof by contradiction</a:t>
            </a:r>
            <a:r>
              <a:rPr lang="en-US" dirty="0"/>
              <a:t> (I call this an </a:t>
            </a:r>
            <a:r>
              <a:rPr lang="en-US" i="1" dirty="0"/>
              <a:t>indirect proof</a:t>
            </a:r>
            <a:r>
              <a:rPr lang="en-US" dirty="0"/>
              <a:t>)</a:t>
            </a:r>
          </a:p>
          <a:p>
            <a:pPr lvl="1"/>
            <a:r>
              <a:rPr lang="en-US" dirty="0"/>
              <a:t>The idea here is to assume the opposite of what you are trying to prove, and then to demonstrate that this assumption leads to a clear contradiction of something that is known to be true</a:t>
            </a:r>
          </a:p>
          <a:p>
            <a:pPr lvl="1"/>
            <a:r>
              <a:rPr lang="en-US" dirty="0"/>
              <a:t>The book uses this method to prove that the square root of 2 is irrational</a:t>
            </a:r>
          </a:p>
          <a:p>
            <a:r>
              <a:rPr lang="en-US" i="1" dirty="0"/>
              <a:t>Proof by induction</a:t>
            </a:r>
            <a:r>
              <a:rPr lang="en-US" dirty="0"/>
              <a:t> (I call this an </a:t>
            </a:r>
            <a:r>
              <a:rPr lang="en-US" i="1" dirty="0"/>
              <a:t>inductive proof</a:t>
            </a:r>
            <a:r>
              <a:rPr lang="en-US" dirty="0"/>
              <a:t>)</a:t>
            </a:r>
          </a:p>
          <a:p>
            <a:pPr lvl="1"/>
            <a:r>
              <a:rPr lang="en-US" dirty="0"/>
              <a:t>This involves two parts, called the basis and the induction step</a:t>
            </a:r>
          </a:p>
          <a:p>
            <a:pPr lvl="1"/>
            <a:r>
              <a:rPr lang="en-US" dirty="0"/>
              <a:t>The basis proves a base case; i.e., you show that the statement is true for some particular, simple case</a:t>
            </a:r>
          </a:p>
          <a:p>
            <a:pPr lvl="1"/>
            <a:r>
              <a:rPr lang="en-US" dirty="0"/>
              <a:t>The inductive step shows that if the statement is true for one case, it is also true for some other case, generally sequential from the previous case</a:t>
            </a:r>
          </a:p>
          <a:p>
            <a:pPr lvl="1"/>
            <a:r>
              <a:rPr lang="en-US" dirty="0"/>
              <a:t>When used appropriately, these two things together can be combined to prove the statement for all cases</a:t>
            </a:r>
          </a:p>
          <a:p>
            <a:pPr lvl="1"/>
            <a:r>
              <a:rPr lang="en-US" dirty="0"/>
              <a:t>The book uses this method to prove that a particular formula related to mortgage payments is correct</a:t>
            </a:r>
          </a:p>
        </p:txBody>
      </p:sp>
    </p:spTree>
    <p:extLst>
      <p:ext uri="{BB962C8B-B14F-4D97-AF65-F5344CB8AC3E}">
        <p14:creationId xmlns:p14="http://schemas.microsoft.com/office/powerpoint/2010/main" val="1487439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3232</TotalTime>
  <Words>4938</Words>
  <Application>Microsoft Office PowerPoint</Application>
  <PresentationFormat>Widescreen</PresentationFormat>
  <Paragraphs>272</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Calibri Light</vt:lpstr>
      <vt:lpstr>Cambria Math</vt:lpstr>
      <vt:lpstr>Courier New</vt:lpstr>
      <vt:lpstr>Office Theme</vt:lpstr>
      <vt:lpstr>ECE461: Theoretical CS</vt:lpstr>
      <vt:lpstr>The Basics</vt:lpstr>
      <vt:lpstr>Textbook</vt:lpstr>
      <vt:lpstr>Topics Covered</vt:lpstr>
      <vt:lpstr>Grading</vt:lpstr>
      <vt:lpstr>Grading Problem Sets</vt:lpstr>
      <vt:lpstr>Today</vt:lpstr>
      <vt:lpstr>Sets</vt:lpstr>
      <vt:lpstr>Working with Sets</vt:lpstr>
      <vt:lpstr>Venn Diagrams</vt:lpstr>
      <vt:lpstr>Sequences</vt:lpstr>
      <vt:lpstr>Cartesian Product</vt:lpstr>
      <vt:lpstr>Functions</vt:lpstr>
      <vt:lpstr>Expressing functions</vt:lpstr>
      <vt:lpstr>Types of Functions</vt:lpstr>
      <vt:lpstr>Binary Relation Example</vt:lpstr>
      <vt:lpstr>Equivalence Relations</vt:lpstr>
      <vt:lpstr>Graphs</vt:lpstr>
      <vt:lpstr>Examples of graphs</vt:lpstr>
      <vt:lpstr>Scissors-Paper-Stone (revisited)</vt:lpstr>
      <vt:lpstr>Paths</vt:lpstr>
      <vt:lpstr>Strings</vt:lpstr>
      <vt:lpstr>Working with Strings</vt:lpstr>
      <vt:lpstr>Lexicographic Order</vt:lpstr>
      <vt:lpstr>Boolean Logic</vt:lpstr>
      <vt:lpstr>Working with Boolean Logic</vt:lpstr>
      <vt:lpstr>Additional Boolean Operations</vt:lpstr>
      <vt:lpstr>AND and NOT</vt:lpstr>
      <vt:lpstr>The Distributive Law</vt:lpstr>
      <vt:lpstr>Mathematical Statements and Proofs</vt:lpstr>
      <vt:lpstr>Finding Proofs</vt:lpstr>
      <vt:lpstr>Three Types of Proofs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28</cp:revision>
  <dcterms:created xsi:type="dcterms:W3CDTF">2022-01-11T17:41:06Z</dcterms:created>
  <dcterms:modified xsi:type="dcterms:W3CDTF">2022-01-20T20:56:59Z</dcterms:modified>
</cp:coreProperties>
</file>