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90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4484F-838C-4B81-AE79-7E5B94E99F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2DFA6B-A5BF-453F-BE83-D028087029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A7B12-4193-4A9C-AF95-1E5C302CA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F9281-9303-4291-8DCF-C053B5BE9A4F}" type="datetimeFigureOut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01B4D-88E8-4489-9BC3-A79BB140E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FFD171-E632-499F-A956-348CA0F25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839EE-FBB3-4D57-804D-5A095986E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759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79DE8-B4CB-459F-BE61-4AF3B62B6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2C804-85D0-43F3-A07A-C4C93CC724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634F79-29B9-4372-BB1A-EA250EB78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F9281-9303-4291-8DCF-C053B5BE9A4F}" type="datetimeFigureOut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56B0DE-D9A7-41FC-850E-82ADF68FE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7E2DDF-1E82-4971-8B62-94601D53D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839EE-FBB3-4D57-804D-5A095986E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280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4BD38-1A3A-4B67-A9B3-B1A0DA535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9CA086-91EC-4B35-BEC2-86AFC428B0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5C86ED-F305-40E6-96B7-76F4EE1B1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F9281-9303-4291-8DCF-C053B5BE9A4F}" type="datetimeFigureOut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E814C-C8A2-43FC-800E-D8C54E3CD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90F807-E159-409A-BA87-AE41DE7EC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839EE-FBB3-4D57-804D-5A095986E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544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3EDAD-9869-4873-A697-B5665D287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CC3EB-9011-4FBE-B02B-5776B4A4B7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4CB831-E299-42DA-86E8-AC1C732C33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B9E181-F232-43FE-97FC-8DF037756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F9281-9303-4291-8DCF-C053B5BE9A4F}" type="datetimeFigureOut">
              <a:rPr lang="en-US" smtClean="0"/>
              <a:t>4/28/2022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AE5347-B2EC-4553-976A-686D23422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4132AE-A3CA-4E8E-B6FA-796C1A1E1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839EE-FBB3-4D57-804D-5A095986E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335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6DB76-5381-497E-8A84-076C89F0F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61866-31B9-47EA-A7B0-C1619CB9B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BBF36E-A05B-4C8A-BBC9-80EE3C0404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53FDE4-A8E3-4725-A5F5-28AC4B2CD6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583957-88AC-4C0F-BAD7-5D02FC83A2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D12506-A6A5-4334-A3F9-6BB0716EE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F9281-9303-4291-8DCF-C053B5BE9A4F}" type="datetimeFigureOut">
              <a:rPr lang="en-US" smtClean="0"/>
              <a:t>4/28/2022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EBD8E4-3CD2-4D12-8BC2-26C1124DB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886F0F-1AEC-42A2-A286-B26E6968D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839EE-FBB3-4D57-804D-5A095986E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376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5C4D1-1F9D-49B4-9629-3367A01BA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AEB96A-22B3-48D8-B066-B4C7571DA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F9281-9303-4291-8DCF-C053B5BE9A4F}" type="datetimeFigureOut">
              <a:rPr lang="en-US" smtClean="0"/>
              <a:t>4/28/2022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C6CEA2-D075-4A52-B1E0-AFF9F4165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DD06A3-1936-47D0-BA1A-A14943D53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839EE-FBB3-4D57-804D-5A095986E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431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1F1D95-7371-474B-9E28-8CB68384A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F9281-9303-4291-8DCF-C053B5BE9A4F}" type="datetimeFigureOut">
              <a:rPr lang="en-US" smtClean="0"/>
              <a:t>4/28/2022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1C99EF-9293-4B8F-96F9-254C39458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5407ED-B9C6-4661-A3D3-D0234567B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839EE-FBB3-4D57-804D-5A095986E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486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78025-A34B-4333-9A75-B6AB487C6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30B66-FD32-451A-A31C-BF26A79B52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D9D540-7D04-49E7-8B14-354395E121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7E14-462E-4C20-91D8-42A89C7EC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F9281-9303-4291-8DCF-C053B5BE9A4F}" type="datetimeFigureOut">
              <a:rPr lang="en-US" smtClean="0"/>
              <a:t>4/28/2022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191F73-A3E5-4E26-8D5F-CEA298904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7D555F-6F51-424D-9F5B-AED973573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839EE-FBB3-4D57-804D-5A095986E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134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276A3-323E-48CD-B882-8D5B13F38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DD143E-0448-442F-A32F-60FA54CFE8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CB644-2A63-48BF-BCBC-7A1A7B3294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939551-E8D8-4779-B29C-3703DE05F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F9281-9303-4291-8DCF-C053B5BE9A4F}" type="datetimeFigureOut">
              <a:rPr lang="en-US" smtClean="0"/>
              <a:t>4/28/2022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2D0632-9483-4C35-87EE-A309F8A31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A18B47-2954-46A2-B986-75D957E48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839EE-FBB3-4D57-804D-5A095986E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764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0EC7C-C094-4E6A-9F8B-90FAECB05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CB9FD7-AC49-4FAD-9562-DE7968394F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4396-3E44-4DC9-BFAC-F44E7136E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F9281-9303-4291-8DCF-C053B5BE9A4F}" type="datetimeFigureOut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F07441-C4EB-4F82-A791-C9C69FA1E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4375B4-D344-4700-974E-20E5EE294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839EE-FBB3-4D57-804D-5A095986E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140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1A156D-4716-4A78-9836-FE5AD21495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677D2D-EE0E-4564-A924-6D70447925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0FC4BC-93AA-497A-8312-3402712B8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F9281-9303-4291-8DCF-C053B5BE9A4F}" type="datetimeFigureOut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2709B9-36A7-4CDD-9A67-6EE309B94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6E8E60-6236-4CB8-B562-4FB723627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839EE-FBB3-4D57-804D-5A095986E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83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308CE3-DD56-4482-B3C5-EAE4F18B9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83C5C1-9D66-4171-B7DF-480D121150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BD732B-98B4-4A1A-9595-04EF90C0FF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F9281-9303-4291-8DCF-C053B5BE9A4F}" type="datetimeFigureOut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4D443D-178D-4300-B4FC-CEC4EEB7F3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010C96-A9B1-496D-9CCE-75849EA65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839EE-FBB3-4D57-804D-5A095986E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91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ECE461: Theoretical 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Circuit Complexity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6004B-7AF6-4126-8CC1-CA68CF9B7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F58DF-9F9A-4023-AAB5-E2A566D705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Earlier in the course, we discussed topics related to </a:t>
            </a:r>
            <a:r>
              <a:rPr lang="en-US" b="1" dirty="0"/>
              <a:t>computability theory</a:t>
            </a:r>
            <a:r>
              <a:rPr lang="en-US" dirty="0"/>
              <a:t>, which relates to the question of which </a:t>
            </a:r>
            <a:r>
              <a:rPr lang="en-US" i="1" dirty="0"/>
              <a:t>languages</a:t>
            </a:r>
            <a:r>
              <a:rPr lang="en-US" dirty="0"/>
              <a:t> or </a:t>
            </a:r>
            <a:r>
              <a:rPr lang="en-US" i="1" dirty="0"/>
              <a:t>decision problems</a:t>
            </a:r>
            <a:r>
              <a:rPr lang="en-US" dirty="0"/>
              <a:t> are decidable</a:t>
            </a:r>
            <a:endParaRPr lang="en-US" b="1" dirty="0"/>
          </a:p>
          <a:p>
            <a:r>
              <a:rPr lang="en-US" dirty="0"/>
              <a:t>Our primary models of computation have been </a:t>
            </a:r>
            <a:r>
              <a:rPr lang="en-US" b="1" dirty="0"/>
              <a:t>deterministic Turing machines</a:t>
            </a:r>
            <a:r>
              <a:rPr lang="en-US" dirty="0"/>
              <a:t> (DTMs) and </a:t>
            </a:r>
            <a:r>
              <a:rPr lang="en-US" b="1" dirty="0"/>
              <a:t>nondeterministic Turing machines</a:t>
            </a:r>
            <a:r>
              <a:rPr lang="en-US" dirty="0"/>
              <a:t> (NTMs)</a:t>
            </a:r>
          </a:p>
          <a:p>
            <a:r>
              <a:rPr lang="en-US" dirty="0"/>
              <a:t>If we accept </a:t>
            </a:r>
            <a:r>
              <a:rPr lang="en-US" b="1" dirty="0"/>
              <a:t>the Church-Turing thesis</a:t>
            </a:r>
            <a:r>
              <a:rPr lang="en-US" dirty="0"/>
              <a:t>, </a:t>
            </a:r>
            <a:r>
              <a:rPr lang="en-US" i="1" dirty="0"/>
              <a:t>all algorithms can be implemented by Turing machines</a:t>
            </a:r>
            <a:endParaRPr lang="en-US" dirty="0"/>
          </a:p>
          <a:p>
            <a:r>
              <a:rPr lang="en-US" dirty="0"/>
              <a:t>We have learned that </a:t>
            </a:r>
            <a:r>
              <a:rPr lang="en-US" i="1" dirty="0"/>
              <a:t>computation is inherently limited</a:t>
            </a:r>
            <a:r>
              <a:rPr lang="en-US" dirty="0"/>
              <a:t>, and that </a:t>
            </a:r>
            <a:r>
              <a:rPr lang="en-US" i="1" dirty="0"/>
              <a:t>some languages are </a:t>
            </a:r>
            <a:r>
              <a:rPr lang="en-US" dirty="0"/>
              <a:t>undecidable; an important tool in proving this has been </a:t>
            </a:r>
            <a:r>
              <a:rPr lang="en-US" b="1" dirty="0"/>
              <a:t>diagonalization</a:t>
            </a:r>
          </a:p>
          <a:p>
            <a:r>
              <a:rPr lang="en-US" dirty="0"/>
              <a:t>Then we started to cover </a:t>
            </a:r>
            <a:r>
              <a:rPr lang="en-US" b="1" dirty="0"/>
              <a:t>complexity theory</a:t>
            </a:r>
            <a:r>
              <a:rPr lang="en-US" dirty="0"/>
              <a:t>, which explores which languages can be decided efficiently</a:t>
            </a:r>
          </a:p>
          <a:p>
            <a:r>
              <a:rPr lang="en-US" dirty="0"/>
              <a:t>We introduces time and space </a:t>
            </a:r>
            <a:r>
              <a:rPr lang="en-US" b="1" dirty="0"/>
              <a:t>complexity classes</a:t>
            </a:r>
          </a:p>
          <a:p>
            <a:r>
              <a:rPr lang="en-US" dirty="0"/>
              <a:t>Two important </a:t>
            </a:r>
            <a:r>
              <a:rPr lang="en-US" i="1" dirty="0"/>
              <a:t>time complexity classes</a:t>
            </a:r>
            <a:r>
              <a:rPr lang="en-US" dirty="0"/>
              <a:t> are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and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, which are believed to be different, but the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b="1" dirty="0"/>
              <a:t> versus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b="1" dirty="0"/>
              <a:t> question</a:t>
            </a:r>
            <a:r>
              <a:rPr lang="en-US" dirty="0"/>
              <a:t> has never been solved</a:t>
            </a:r>
          </a:p>
          <a:p>
            <a:r>
              <a:rPr lang="en-US" dirty="0"/>
              <a:t>The existence of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b="1" dirty="0"/>
              <a:t>-complete</a:t>
            </a:r>
            <a:r>
              <a:rPr lang="en-US" dirty="0"/>
              <a:t> languages give us some insight into the question; the definition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-completeness relies on the concept of </a:t>
            </a:r>
            <a:r>
              <a:rPr lang="en-US" i="1" dirty="0"/>
              <a:t>polynomial time mapping reducibility</a:t>
            </a:r>
          </a:p>
          <a:p>
            <a:r>
              <a:rPr lang="en-US" dirty="0"/>
              <a:t>In our previous topic, we were reintroduced to the concept of </a:t>
            </a:r>
            <a:r>
              <a:rPr lang="en-US" b="1" dirty="0"/>
              <a:t>oracles</a:t>
            </a:r>
            <a:r>
              <a:rPr lang="en-US" dirty="0"/>
              <a:t>; we learned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are the same relative to some oracles, but different relative to other oracles</a:t>
            </a:r>
          </a:p>
          <a:p>
            <a:r>
              <a:rPr lang="en-US" dirty="0"/>
              <a:t>This conclusion has important implications related to the limits of diagonalization</a:t>
            </a:r>
          </a:p>
        </p:txBody>
      </p:sp>
    </p:spTree>
    <p:extLst>
      <p:ext uri="{BB962C8B-B14F-4D97-AF65-F5344CB8AC3E}">
        <p14:creationId xmlns:p14="http://schemas.microsoft.com/office/powerpoint/2010/main" val="550750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DCC06-9179-4C46-A7D5-F5990AD13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Circuit Complexity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A992D2-158C-417A-ACF9-E8D6342ABA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Section 9.3 of the textbook introduces a concept known as </a:t>
            </a:r>
            <a:r>
              <a:rPr lang="en-US" i="1" dirty="0"/>
              <a:t>circuit complexity</a:t>
            </a:r>
          </a:p>
          <a:p>
            <a:r>
              <a:rPr lang="en-US" dirty="0"/>
              <a:t>The book defines the notion of a </a:t>
            </a:r>
            <a:r>
              <a:rPr lang="en-US" i="1" dirty="0"/>
              <a:t>Boolean circuit</a:t>
            </a:r>
            <a:r>
              <a:rPr lang="en-US" dirty="0"/>
              <a:t>, and an extension called a </a:t>
            </a:r>
            <a:r>
              <a:rPr lang="en-US" i="1" dirty="0"/>
              <a:t>circuit family</a:t>
            </a:r>
          </a:p>
          <a:p>
            <a:r>
              <a:rPr lang="en-US" dirty="0"/>
              <a:t>We will see that any TM deciding a language can be converted to a circuit family</a:t>
            </a:r>
          </a:p>
          <a:p>
            <a:r>
              <a:rPr lang="en-US" dirty="0"/>
              <a:t>Sipser states that "researchers believe that circuits provide a convenient computational model for attaching the P versus NP and related questions"</a:t>
            </a:r>
          </a:p>
          <a:p>
            <a:r>
              <a:rPr lang="en-US" dirty="0"/>
              <a:t>This section also provides an alternative proof of the Cook-Levin theorem, and, in particular, that 3SAT is NP-complete</a:t>
            </a:r>
          </a:p>
          <a:p>
            <a:r>
              <a:rPr lang="en-US" dirty="0"/>
              <a:t>We will not cover this topic in as much detail as the textbook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110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20161-D941-4DE7-8E6D-30054F450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Boolean Circuits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8F0E92-C267-4189-8767-B0D9658C34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Definition 9.21 states (I am keeping the book's exact wording, but changing the formatting a bit):</a:t>
            </a:r>
          </a:p>
          <a:p>
            <a:pPr marL="457200" lvl="1" indent="0">
              <a:buNone/>
            </a:pPr>
            <a:r>
              <a:rPr lang="en-US" dirty="0"/>
              <a:t>A </a:t>
            </a:r>
            <a:r>
              <a:rPr lang="en-US" b="1" dirty="0"/>
              <a:t>Boolean circuit</a:t>
            </a:r>
            <a:r>
              <a:rPr lang="en-US" dirty="0"/>
              <a:t> is a collection of </a:t>
            </a:r>
            <a:r>
              <a:rPr lang="en-US" i="1" dirty="0"/>
              <a:t>gates</a:t>
            </a:r>
            <a:r>
              <a:rPr lang="en-US" dirty="0"/>
              <a:t> and </a:t>
            </a:r>
            <a:r>
              <a:rPr lang="en-US" i="1" dirty="0"/>
              <a:t>inputs</a:t>
            </a:r>
            <a:r>
              <a:rPr lang="en-US" dirty="0"/>
              <a:t> connected by wires. Cycles aren’t permitted. Gates take three forms: AND gates, OR gates, and NOT gates, as shown schematically in the following figure.</a:t>
            </a:r>
          </a:p>
          <a:p>
            <a:r>
              <a:rPr lang="en-US" dirty="0"/>
              <a:t>The figure referred to in the definition is: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53E9E3-9930-4771-A0D0-C154A8C410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2996" y="4226273"/>
            <a:ext cx="4706007" cy="1886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218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78279-0A67-4DEA-B9BD-2C354DD98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Boolean Circuit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FAED7-699D-43FC-AFDD-73527EE704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Although not stated in the definition, the section assumes that each Boolean circuit has a designated </a:t>
            </a:r>
            <a:r>
              <a:rPr lang="en-US" sz="2000" b="1" dirty="0"/>
              <a:t>output gate</a:t>
            </a:r>
          </a:p>
          <a:p>
            <a:r>
              <a:rPr lang="en-US" sz="2000" dirty="0"/>
              <a:t>The book shows a few examples of Boolean circuits; we'll just look at one that determines computes the </a:t>
            </a:r>
            <a:r>
              <a:rPr lang="en-US" sz="2000" i="1" dirty="0"/>
              <a:t>parity function</a:t>
            </a:r>
            <a:r>
              <a:rPr lang="en-US" sz="2000" dirty="0"/>
              <a:t> of four inputs: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131FB5-1417-4BFB-BF1A-D72065980B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0145" y="3273272"/>
            <a:ext cx="4271709" cy="3219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272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14CA0-0660-462C-8874-901FA6A85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Circuit Families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EF0CCF-FF52-4A9C-9D9A-297A022720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Each Boolean circuit requires a fixed number of inputs</a:t>
            </a:r>
          </a:p>
          <a:p>
            <a:r>
              <a:rPr lang="en-US" b="1" dirty="0"/>
              <a:t>Languages</a:t>
            </a:r>
            <a:r>
              <a:rPr lang="en-US" dirty="0"/>
              <a:t>, on the other hand, can contain strings of different lengths</a:t>
            </a:r>
          </a:p>
          <a:p>
            <a:r>
              <a:rPr lang="en-US" dirty="0"/>
              <a:t>To rectify this disparity, we can define a </a:t>
            </a:r>
            <a:r>
              <a:rPr lang="en-US" b="1" dirty="0"/>
              <a:t>circuit family</a:t>
            </a:r>
          </a:p>
          <a:p>
            <a:r>
              <a:rPr lang="en-US" dirty="0"/>
              <a:t>Definition 9.27 states (I am keeping the wording exact, but changing the formatting):</a:t>
            </a:r>
          </a:p>
          <a:p>
            <a:pPr marL="457200" lvl="1" indent="0">
              <a:buNone/>
            </a:pPr>
            <a:r>
              <a:rPr lang="en-US" dirty="0"/>
              <a:t>A circuit family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dirty="0"/>
              <a:t> is an infinite list of circuits,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. . .)</a:t>
            </a:r>
            <a:r>
              <a:rPr lang="en-US" dirty="0"/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has n input variables. We say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dirty="0"/>
              <a:t> decides a 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over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{0,1}</a:t>
            </a:r>
            <a:r>
              <a:rPr lang="en-US" dirty="0"/>
              <a:t> if for every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 ∈</a:t>
            </a:r>
            <a:r>
              <a:rPr lang="en-US" dirty="0"/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iff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(w) = 1</a:t>
            </a:r>
            <a:r>
              <a:rPr lang="en-US" dirty="0"/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is the length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.</a:t>
            </a:r>
          </a:p>
          <a:p>
            <a:r>
              <a:rPr lang="en-US" dirty="0"/>
              <a:t>The </a:t>
            </a:r>
            <a:r>
              <a:rPr lang="en-US" i="1" dirty="0"/>
              <a:t>size</a:t>
            </a:r>
            <a:r>
              <a:rPr lang="en-US" dirty="0"/>
              <a:t> of a circuit is the number of gates it contains</a:t>
            </a:r>
          </a:p>
          <a:p>
            <a:r>
              <a:rPr lang="en-US" dirty="0"/>
              <a:t>A circuit is </a:t>
            </a:r>
            <a:r>
              <a:rPr lang="en-US" i="1" dirty="0"/>
              <a:t>minimal</a:t>
            </a:r>
            <a:r>
              <a:rPr lang="en-US" dirty="0"/>
              <a:t> if there is no equivalent circuit with a smaller size; a circuit family is minimal if all the circuits within it are minimal</a:t>
            </a:r>
          </a:p>
          <a:p>
            <a:r>
              <a:rPr lang="en-US" dirty="0"/>
              <a:t>The </a:t>
            </a:r>
            <a:r>
              <a:rPr lang="en-US" i="1" dirty="0"/>
              <a:t>size complexity</a:t>
            </a:r>
            <a:r>
              <a:rPr lang="en-US" dirty="0"/>
              <a:t> of a circuit family is a function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f: N → N</a:t>
            </a:r>
            <a:r>
              <a:rPr lang="en-US" dirty="0"/>
              <a:t>, were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</a:t>
            </a:r>
            <a:r>
              <a:rPr lang="en-US" dirty="0"/>
              <a:t> is the size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dirty="0">
                <a:ea typeface="Cambria Math" panose="02040503050406030204" pitchFamily="18" charset="0"/>
              </a:rPr>
              <a:t>The depth of a circuit is the longest path from an input to the output gate</a:t>
            </a:r>
          </a:p>
          <a:p>
            <a:r>
              <a:rPr lang="en-US" dirty="0">
                <a:ea typeface="Cambria Math" panose="02040503050406030204" pitchFamily="18" charset="0"/>
              </a:rPr>
              <a:t>We can define depth minimal circuits and circuit families, and depth complexity, analogous to how we did for size</a:t>
            </a:r>
          </a:p>
        </p:txBody>
      </p:sp>
    </p:spTree>
    <p:extLst>
      <p:ext uri="{BB962C8B-B14F-4D97-AF65-F5344CB8AC3E}">
        <p14:creationId xmlns:p14="http://schemas.microsoft.com/office/powerpoint/2010/main" val="2467033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C2F38-FB4F-4628-9326-695B3C3F0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Circuit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46E05-7ED8-4D9B-85A7-B34B8B7141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Definition 9.28 states (I am keeping the book's exact wording):</a:t>
            </a:r>
          </a:p>
          <a:p>
            <a:pPr marL="457200" lvl="1" indent="0">
              <a:buNone/>
            </a:pPr>
            <a:r>
              <a:rPr lang="en-US" dirty="0"/>
              <a:t>The </a:t>
            </a:r>
            <a:r>
              <a:rPr lang="en-US" b="1" dirty="0"/>
              <a:t>circuit complexity</a:t>
            </a:r>
            <a:r>
              <a:rPr lang="en-US" dirty="0"/>
              <a:t> of a language is the size complexity of a minimal circuit family for that language. The </a:t>
            </a:r>
            <a:r>
              <a:rPr lang="en-US" b="1" dirty="0"/>
              <a:t>circuit depth complexity</a:t>
            </a:r>
            <a:r>
              <a:rPr lang="en-US" dirty="0"/>
              <a:t> of a language is defined similarly, using depth instead of size.</a:t>
            </a:r>
          </a:p>
          <a:p>
            <a:r>
              <a:rPr lang="en-US" dirty="0"/>
              <a:t>Book: "The circuit complexity of a language is related to its time complexity"</a:t>
            </a:r>
          </a:p>
          <a:p>
            <a:r>
              <a:rPr lang="en-US" dirty="0"/>
              <a:t>Theorem 9.30 states: "Let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t: N→N</a:t>
            </a:r>
            <a:r>
              <a:rPr lang="en-US" dirty="0"/>
              <a:t> be a function,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t(n) ≥ n</a:t>
            </a:r>
            <a:r>
              <a:rPr lang="en-US" dirty="0"/>
              <a:t>.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∈ TIME(t(n))</a:t>
            </a:r>
            <a:r>
              <a:rPr lang="en-US" dirty="0"/>
              <a:t>, 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has circuit complexity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O(t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(n)).</a:t>
            </a:r>
            <a:r>
              <a:rPr lang="en-US" dirty="0"/>
              <a:t>"</a:t>
            </a:r>
          </a:p>
          <a:p>
            <a:r>
              <a:rPr lang="en-US" dirty="0"/>
              <a:t>We are not going to cover the proof in detail, but I'll discuss the high-level details concepts</a:t>
            </a:r>
          </a:p>
          <a:p>
            <a:pPr lvl="1"/>
            <a:r>
              <a:rPr lang="en-US" dirty="0"/>
              <a:t>The book explains that for any time complexity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t(n)</a:t>
            </a:r>
            <a:r>
              <a:rPr lang="en-US" dirty="0"/>
              <a:t> algorithm implemented by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we can represent the computation of 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on its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as a </a:t>
            </a:r>
            <a:r>
              <a:rPr lang="en-US" b="1" dirty="0"/>
              <a:t>tableau</a:t>
            </a:r>
            <a:r>
              <a:rPr lang="en-US" dirty="0"/>
              <a:t>; a depiction of such a tableau is shown on the next slide</a:t>
            </a:r>
            <a:endParaRPr lang="en-US" b="1" dirty="0"/>
          </a:p>
          <a:p>
            <a:pPr lvl="1"/>
            <a:r>
              <a:rPr lang="en-US" dirty="0"/>
              <a:t>Unlike in the past, they combine the current state and symbol it's over as one symbol in each </a:t>
            </a:r>
            <a:r>
              <a:rPr lang="en-US" i="1" dirty="0"/>
              <a:t>configuration</a:t>
            </a:r>
          </a:p>
          <a:p>
            <a:pPr lvl="1"/>
            <a:r>
              <a:rPr lang="en-US" dirty="0"/>
              <a:t>Assumptions are made so that the bottom left cell of the tableau contains the Boolean output of the circuit</a:t>
            </a:r>
          </a:p>
          <a:p>
            <a:pPr lvl="1"/>
            <a:r>
              <a:rPr lang="en-US" dirty="0"/>
              <a:t>The book shows that a Boolean circuit equivalent to M on this sized input can be generated with a large, but constant, number of gates in each </a:t>
            </a:r>
            <a:r>
              <a:rPr lang="en-US" i="1" dirty="0"/>
              <a:t>cell</a:t>
            </a:r>
            <a:r>
              <a:rPr lang="en-US" dirty="0"/>
              <a:t> of the tableau</a:t>
            </a:r>
          </a:p>
          <a:p>
            <a:pPr lvl="1"/>
            <a:r>
              <a:rPr lang="en-US" dirty="0"/>
              <a:t>The symbol in each cell only depends on the three cells above it (directly above, above-left, and above-right)</a:t>
            </a:r>
          </a:p>
          <a:p>
            <a:pPr lvl="1"/>
            <a:r>
              <a:rPr lang="en-US" dirty="0"/>
              <a:t>The book says that </a:t>
            </a:r>
            <a:r>
              <a:rPr lang="en-US" i="1" dirty="0"/>
              <a:t>lights</a:t>
            </a:r>
            <a:r>
              <a:rPr lang="en-US" dirty="0"/>
              <a:t> can be placed for each possible symbol in every possible cell</a:t>
            </a:r>
          </a:p>
          <a:p>
            <a:pPr lvl="1"/>
            <a:r>
              <a:rPr lang="en-US" dirty="0"/>
              <a:t>Each light will turn on when that symbol is in the cell; the figure in two slides helps to explain this</a:t>
            </a:r>
          </a:p>
          <a:p>
            <a:pPr lvl="1"/>
            <a:r>
              <a:rPr lang="en-US" dirty="0"/>
              <a:t>Ultimately,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if and only if the bottom left cell indicates the accept state</a:t>
            </a:r>
          </a:p>
        </p:txBody>
      </p:sp>
    </p:spTree>
    <p:extLst>
      <p:ext uri="{BB962C8B-B14F-4D97-AF65-F5344CB8AC3E}">
        <p14:creationId xmlns:p14="http://schemas.microsoft.com/office/powerpoint/2010/main" val="4168609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A7734-D5EE-4956-8FED-757DA8C47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Tableau Depiction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1D9BE17-E75F-44B8-B23A-FC0CB723C3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14259" y="2048396"/>
            <a:ext cx="5963482" cy="3905795"/>
          </a:xfrm>
        </p:spPr>
      </p:pic>
    </p:spTree>
    <p:extLst>
      <p:ext uri="{BB962C8B-B14F-4D97-AF65-F5344CB8AC3E}">
        <p14:creationId xmlns:p14="http://schemas.microsoft.com/office/powerpoint/2010/main" val="271199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78E1B-3268-4756-B661-CC2551553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Circuitry for Lights in Cells of a Tableau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D57FDEE-1183-4067-A8FB-9CA6D487D2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85759" y="2091265"/>
            <a:ext cx="5420481" cy="3820058"/>
          </a:xfrm>
        </p:spPr>
      </p:pic>
    </p:spTree>
    <p:extLst>
      <p:ext uri="{BB962C8B-B14F-4D97-AF65-F5344CB8AC3E}">
        <p14:creationId xmlns:p14="http://schemas.microsoft.com/office/powerpoint/2010/main" val="1678813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D72AC-3F09-4388-ABC8-C53D6B0C0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CIRCUIT-SAT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C53833-CC36-4C8C-8CBF-649DE34419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 Boolean circuit is </a:t>
            </a:r>
            <a:r>
              <a:rPr lang="en-US" b="1" dirty="0"/>
              <a:t>satisfiable</a:t>
            </a:r>
            <a:r>
              <a:rPr lang="en-US" dirty="0"/>
              <a:t> iff there exists some input that causes the circuit to output 1</a:t>
            </a:r>
          </a:p>
          <a:p>
            <a:r>
              <a:rPr lang="en-US" dirty="0"/>
              <a:t>The circuit-satisfiability problem "tests whether a circuit is satisfiable"</a:t>
            </a:r>
          </a:p>
          <a:p>
            <a:r>
              <a:rPr lang="en-US" dirty="0"/>
              <a:t>We can define the corresponding language as follows: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CIRCUIT-SAT = {⟨C⟩| C</a:t>
            </a:r>
            <a:r>
              <a:rPr lang="en-US" dirty="0"/>
              <a:t> is a satisfiable Boolean circuit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}</a:t>
            </a:r>
          </a:p>
          <a:p>
            <a:r>
              <a:rPr lang="en-US" dirty="0">
                <a:ea typeface="Cambria Math" panose="02040503050406030204" pitchFamily="18" charset="0"/>
              </a:rPr>
              <a:t>Theorem 9.33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CIRCUIT-SAT</a:t>
            </a:r>
            <a:r>
              <a:rPr lang="en-US" dirty="0">
                <a:ea typeface="Cambria Math" panose="02040503050406030204" pitchFamily="18" charset="0"/>
              </a:rPr>
              <a:t>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>
                <a:ea typeface="Cambria Math" panose="02040503050406030204" pitchFamily="18" charset="0"/>
              </a:rPr>
              <a:t>-complete"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The proof is somewhat short, but were just going to discuss the high-level details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Clearly,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CIRCUIT-SAT</a:t>
            </a:r>
            <a:r>
              <a:rPr lang="en-US" dirty="0">
                <a:ea typeface="Cambria Math" panose="02040503050406030204" pitchFamily="18" charset="0"/>
              </a:rPr>
              <a:t> is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To show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CIRCUIT-SAT</a:t>
            </a:r>
            <a:r>
              <a:rPr lang="en-US" dirty="0">
                <a:ea typeface="Cambria Math" panose="02040503050406030204" pitchFamily="18" charset="0"/>
              </a:rPr>
              <a:t>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>
                <a:ea typeface="Cambria Math" panose="02040503050406030204" pitchFamily="18" charset="0"/>
              </a:rPr>
              <a:t>-hard, consider any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>
                <a:ea typeface="Cambria Math" panose="02040503050406030204" pitchFamily="18" charset="0"/>
              </a:rPr>
              <a:t> language,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>
                <a:ea typeface="Cambria Math" panose="02040503050406030204" pitchFamily="18" charset="0"/>
              </a:rPr>
              <a:t> must have a polynomial time verifier,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>
                <a:ea typeface="Cambria Math" panose="02040503050406030204" pitchFamily="18" charset="0"/>
              </a:rPr>
              <a:t>, whose input has the form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&lt;x, c&gt;,</a:t>
            </a:r>
            <a:r>
              <a:rPr lang="en-US" dirty="0">
                <a:ea typeface="Cambria Math" panose="02040503050406030204" pitchFamily="18" charset="0"/>
              </a:rPr>
              <a:t>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dirty="0">
                <a:ea typeface="Cambria Math" panose="02040503050406030204" pitchFamily="18" charset="0"/>
              </a:rPr>
              <a:t> is a certificate proving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dirty="0">
                <a:ea typeface="Cambria Math" panose="02040503050406030204" pitchFamily="18" charset="0"/>
              </a:rPr>
              <a:t> is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According to Theorem 9.30, we can construct a Boolean circuit equivalent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The part of the circuit that corresponds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dirty="0">
                <a:ea typeface="Cambria Math" panose="02040503050406030204" pitchFamily="18" charset="0"/>
              </a:rPr>
              <a:t> gets filed in with the symbols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The circuit is satisfiable if and only if there is some certificate,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dirty="0">
                <a:ea typeface="Cambria Math" panose="02040503050406030204" pitchFamily="18" charset="0"/>
              </a:rPr>
              <a:t>, proving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>
                <a:ea typeface="Cambria Math" panose="02040503050406030204" pitchFamily="18" charset="0"/>
              </a:rPr>
              <a:t> is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</a:p>
          <a:p>
            <a:r>
              <a:rPr lang="en-US" dirty="0">
                <a:ea typeface="Cambria Math" panose="02040503050406030204" pitchFamily="18" charset="0"/>
              </a:rPr>
              <a:t>The book then demonstrates a polynomial time reduction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CIRCUIT-SAT</a:t>
            </a:r>
            <a:r>
              <a:rPr lang="en-US" dirty="0">
                <a:ea typeface="Cambria Math" panose="02040503050406030204" pitchFamily="18" charset="0"/>
              </a:rPr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3SAT</a:t>
            </a:r>
            <a:r>
              <a:rPr lang="en-US" dirty="0">
                <a:ea typeface="Cambria Math" panose="02040503050406030204" pitchFamily="18" charset="0"/>
              </a:rPr>
              <a:t>, leading to another proof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3SAT</a:t>
            </a:r>
            <a:r>
              <a:rPr lang="en-US" dirty="0">
                <a:ea typeface="Cambria Math" panose="02040503050406030204" pitchFamily="18" charset="0"/>
              </a:rPr>
              <a:t>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>
                <a:ea typeface="Cambria Math" panose="02040503050406030204" pitchFamily="18" charset="0"/>
              </a:rPr>
              <a:t>-complete; we won't cover the details</a:t>
            </a:r>
          </a:p>
        </p:txBody>
      </p:sp>
    </p:spTree>
    <p:extLst>
      <p:ext uri="{BB962C8B-B14F-4D97-AF65-F5344CB8AC3E}">
        <p14:creationId xmlns:p14="http://schemas.microsoft.com/office/powerpoint/2010/main" val="1363853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F03B0-016A-4BCA-AA70-52118C334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 about Circuit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1B665-5F29-419C-BD2D-682DFE765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Directly after Theorem 9.30, before its proof, the book states:</a:t>
            </a:r>
          </a:p>
          <a:p>
            <a:pPr marL="457200" lvl="1" indent="0">
              <a:buNone/>
            </a:pPr>
            <a:r>
              <a:rPr lang="en-US" dirty="0"/>
              <a:t>"This theorem gives an approach to proving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 ≠ NP</a:t>
            </a:r>
            <a:r>
              <a:rPr lang="en-US" dirty="0"/>
              <a:t> whereby we attempt to show that some language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has more than polynomial circuit complexity"</a:t>
            </a:r>
          </a:p>
          <a:p>
            <a:r>
              <a:rPr lang="en-US" dirty="0"/>
              <a:t>Here are some of my personal thoughts about this:</a:t>
            </a:r>
          </a:p>
          <a:p>
            <a:pPr lvl="1"/>
            <a:r>
              <a:rPr lang="en-US" dirty="0"/>
              <a:t>Personally, this approach does not seem particularly promising to me</a:t>
            </a:r>
          </a:p>
          <a:p>
            <a:pPr lvl="1"/>
            <a:r>
              <a:rPr lang="en-US" dirty="0"/>
              <a:t>I don't see why this would be any easier to show that a language in NP cannot be decided by any polynomial time TM</a:t>
            </a:r>
          </a:p>
          <a:p>
            <a:pPr lvl="1"/>
            <a:r>
              <a:rPr lang="en-US" dirty="0"/>
              <a:t>However, both the Arora and Barak book and the Papadimitriou book devote considerable space to Boolean circuits and circuit complexity</a:t>
            </a:r>
          </a:p>
          <a:p>
            <a:pPr lvl="1"/>
            <a:r>
              <a:rPr lang="en-US" dirty="0"/>
              <a:t>Theoretical computer scientists are used to proving that classes are unequal using diagonalization</a:t>
            </a:r>
          </a:p>
          <a:p>
            <a:pPr lvl="1"/>
            <a:r>
              <a:rPr lang="en-US" dirty="0"/>
              <a:t>Given that there are understood limits to diagonalization, I am speculating that there may be exaggerated interest in any possible approach that seems different</a:t>
            </a:r>
          </a:p>
          <a:p>
            <a:pPr lvl="1"/>
            <a:r>
              <a:rPr lang="en-US" dirty="0"/>
              <a:t>On the other hand, I don't really trust my intuition about this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790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1356</Words>
  <Application>Microsoft Office PowerPoint</Application>
  <PresentationFormat>Widescreen</PresentationFormat>
  <Paragraphs>77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ECE461: Theoretical CS</vt:lpstr>
      <vt:lpstr>Brief Recap</vt:lpstr>
      <vt:lpstr>Circuit Complexity Overview</vt:lpstr>
      <vt:lpstr>Boolean Circuits</vt:lpstr>
      <vt:lpstr>Boolean Circuit example</vt:lpstr>
      <vt:lpstr>Circuit Families</vt:lpstr>
      <vt:lpstr>Circuit Complexity</vt:lpstr>
      <vt:lpstr>Tableau Depiction</vt:lpstr>
      <vt:lpstr>Circuitry for Lights in Cells of a Tableau</vt:lpstr>
      <vt:lpstr>CIRCUIT-SAT</vt:lpstr>
      <vt:lpstr>Thoughts about Circuit Complexity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ECE461: Theoretical CS</dc:title>
  <dc:creator>Carl Sable</dc:creator>
  <cp:lastModifiedBy>Carl Sable</cp:lastModifiedBy>
  <cp:revision>3</cp:revision>
  <dcterms:created xsi:type="dcterms:W3CDTF">2022-04-28T03:14:54Z</dcterms:created>
  <dcterms:modified xsi:type="dcterms:W3CDTF">2022-04-28T13:27:29Z</dcterms:modified>
</cp:coreProperties>
</file>