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8" r:id="rId3"/>
    <p:sldId id="259" r:id="rId4"/>
    <p:sldId id="260" r:id="rId5"/>
    <p:sldId id="261" r:id="rId6"/>
    <p:sldId id="262" r:id="rId7"/>
    <p:sldId id="263" r:id="rId8"/>
    <p:sldId id="264" r:id="rId9"/>
    <p:sldId id="265" r:id="rId10"/>
    <p:sldId id="266" r:id="rId11"/>
    <p:sldId id="267" r:id="rId12"/>
    <p:sldId id="4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varScale="1">
        <p:scale>
          <a:sx n="85" d="100"/>
          <a:sy n="85" d="100"/>
        </p:scale>
        <p:origin x="10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BE7F-FA22-4685-B1BF-DC3558AC4C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CB81A-03EB-47EE-86CC-24FA9CA10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634B7-35BC-4648-93ED-DEE335503A6E}"/>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5" name="Footer Placeholder 4">
            <a:extLst>
              <a:ext uri="{FF2B5EF4-FFF2-40B4-BE49-F238E27FC236}">
                <a16:creationId xmlns:a16="http://schemas.microsoft.com/office/drawing/2014/main" id="{AC40FBF5-5B48-4624-8CB3-5DF983D1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1716E-2A55-4F5A-AEA6-EFCBF4AAD5B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53114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CAFB-5BE0-4916-A1BF-5592F6F17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3A525-056A-4A42-91AE-CC8F3DD8C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E733D-0635-4E3F-B716-7C630692064B}"/>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5" name="Footer Placeholder 4">
            <a:extLst>
              <a:ext uri="{FF2B5EF4-FFF2-40B4-BE49-F238E27FC236}">
                <a16:creationId xmlns:a16="http://schemas.microsoft.com/office/drawing/2014/main" id="{6E7CF7FD-B58E-42E3-89E5-9664E2E98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79772-F375-43F3-BC85-168CC74A56D7}"/>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42247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CE4D-C2BA-423F-B72D-AF18110B34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A1933A-B188-404C-A3CF-A7EB0C967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0BC81-EA53-4255-A720-D2A1E07106EC}"/>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5" name="Footer Placeholder 4">
            <a:extLst>
              <a:ext uri="{FF2B5EF4-FFF2-40B4-BE49-F238E27FC236}">
                <a16:creationId xmlns:a16="http://schemas.microsoft.com/office/drawing/2014/main" id="{115B5FEA-3522-4E07-8C92-CB6D9FE51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E0E56-0E50-4ED9-9E09-200C1965605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25405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832D-93B6-4085-BC23-92B2955AA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A86F9-F9AC-481D-8452-338FDC3C0C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CDCF4-D4BA-4961-A91D-2786EEA30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DC027-8A9A-423B-95F0-A6AC0B0F03E7}"/>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6" name="Footer Placeholder 5">
            <a:extLst>
              <a:ext uri="{FF2B5EF4-FFF2-40B4-BE49-F238E27FC236}">
                <a16:creationId xmlns:a16="http://schemas.microsoft.com/office/drawing/2014/main" id="{698E2E80-DE82-4871-967F-ACF4F947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CF37A-5ECB-4A7A-90E5-493335F670C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5055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63AC-0F2C-4CB0-AD16-C740FE3859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71AFEE-EE45-4130-A9DE-A973029E7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8FE8B-7D89-432C-805F-D73C0776B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9A3A9-58EF-4F9F-AC99-B8FD936197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48385-008B-48D3-B59F-009A3A6C3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AF40F-B42A-4A39-A2F1-C13CFDCA8810}"/>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8" name="Footer Placeholder 7">
            <a:extLst>
              <a:ext uri="{FF2B5EF4-FFF2-40B4-BE49-F238E27FC236}">
                <a16:creationId xmlns:a16="http://schemas.microsoft.com/office/drawing/2014/main" id="{639EE233-108F-4C40-B493-32BD7DA699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BA0B8-CC3B-494E-BFB4-3E583FB1130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6533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3E6-DD09-4750-AB4E-295E3240C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D0266C-5090-4844-B06D-AAA5562B401F}"/>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4" name="Footer Placeholder 3">
            <a:extLst>
              <a:ext uri="{FF2B5EF4-FFF2-40B4-BE49-F238E27FC236}">
                <a16:creationId xmlns:a16="http://schemas.microsoft.com/office/drawing/2014/main" id="{6B670F99-1362-4C26-9AA5-0A63B0BC6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A1EB08-59E6-4F41-B5EE-3E098E0E9B2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88610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D652D-7EB6-4C69-B492-AB6DC9A0D26E}"/>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3" name="Footer Placeholder 2">
            <a:extLst>
              <a:ext uri="{FF2B5EF4-FFF2-40B4-BE49-F238E27FC236}">
                <a16:creationId xmlns:a16="http://schemas.microsoft.com/office/drawing/2014/main" id="{9F964C2B-649A-48E6-84A9-06ECDDCD7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2E64DE-B296-4D62-9702-4AC673B8431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6291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0D20-72A5-4394-8838-CD4F7E6B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ED9A7D-EA36-4951-9357-9D8B5D8327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F9FCA-113D-4C65-B470-C2B5C6B14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23DFFA-1A6A-449C-8BB1-EB09D534B85F}"/>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6" name="Footer Placeholder 5">
            <a:extLst>
              <a:ext uri="{FF2B5EF4-FFF2-40B4-BE49-F238E27FC236}">
                <a16:creationId xmlns:a16="http://schemas.microsoft.com/office/drawing/2014/main" id="{EA106814-7FEF-43E0-A1B9-6CA5F684B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E1490-BC3E-4BAD-8DAA-5D4596863E2E}"/>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291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ACA-74A9-4421-B339-8C5392232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78136F-C891-4773-A96E-100ED562E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DCE1E5-B810-4D0B-BAC1-4C631F34E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ED912-7C88-4417-8493-D33E4FDA2297}"/>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6" name="Footer Placeholder 5">
            <a:extLst>
              <a:ext uri="{FF2B5EF4-FFF2-40B4-BE49-F238E27FC236}">
                <a16:creationId xmlns:a16="http://schemas.microsoft.com/office/drawing/2014/main" id="{AF2E6C5B-61A4-43F6-BBCF-20A1D5019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15B82-B69A-4F3D-A8CC-2FB7509E5E5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7972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97A-0B07-40CC-93EE-058ABAD02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C3C29A-AFC8-4895-B7ED-2F7B52F05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00324-1E46-4214-94F2-AC5EC2634AFB}"/>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5" name="Footer Placeholder 4">
            <a:extLst>
              <a:ext uri="{FF2B5EF4-FFF2-40B4-BE49-F238E27FC236}">
                <a16:creationId xmlns:a16="http://schemas.microsoft.com/office/drawing/2014/main" id="{A5B0F11B-E2A3-4F4C-BB41-81F4BB641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1F465-3874-44A2-B6A4-A8860A31636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38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0CA6-A33B-4036-8CA2-C669CCD487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51646-B037-42F4-B1C4-8A70D01DA1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8D2C-44B8-4DF3-9CB4-0A5214A1F3D7}"/>
              </a:ext>
            </a:extLst>
          </p:cNvPr>
          <p:cNvSpPr>
            <a:spLocks noGrp="1"/>
          </p:cNvSpPr>
          <p:nvPr>
            <p:ph type="dt" sz="half" idx="10"/>
          </p:nvPr>
        </p:nvSpPr>
        <p:spPr/>
        <p:txBody>
          <a:bodyPr/>
          <a:lstStyle/>
          <a:p>
            <a:fld id="{38EE55F3-3F58-404B-8A39-2AA85DEC90A2}" type="datetimeFigureOut">
              <a:rPr lang="en-US" smtClean="0"/>
              <a:t>12/24/2021</a:t>
            </a:fld>
            <a:endParaRPr lang="en-US"/>
          </a:p>
        </p:txBody>
      </p:sp>
      <p:sp>
        <p:nvSpPr>
          <p:cNvPr id="5" name="Footer Placeholder 4">
            <a:extLst>
              <a:ext uri="{FF2B5EF4-FFF2-40B4-BE49-F238E27FC236}">
                <a16:creationId xmlns:a16="http://schemas.microsoft.com/office/drawing/2014/main" id="{212943C6-B75A-4E30-A6CC-02B863F97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218D7-F7F6-45FD-B130-9EB0B51A38E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994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772C-4E5F-49BD-A470-AC859DB32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BDCA33-8B06-4F46-8943-F3E0E7650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E2D6-F879-41CE-A6F5-3C4959E36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E55F3-3F58-404B-8A39-2AA85DEC90A2}" type="datetimeFigureOut">
              <a:rPr lang="en-US" smtClean="0"/>
              <a:t>12/24/2021</a:t>
            </a:fld>
            <a:endParaRPr lang="en-US"/>
          </a:p>
        </p:txBody>
      </p:sp>
      <p:sp>
        <p:nvSpPr>
          <p:cNvPr id="5" name="Footer Placeholder 4">
            <a:extLst>
              <a:ext uri="{FF2B5EF4-FFF2-40B4-BE49-F238E27FC236}">
                <a16:creationId xmlns:a16="http://schemas.microsoft.com/office/drawing/2014/main" id="{E597D850-37BC-4FCE-9C69-DD61CD41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0124CB-8CE4-445D-BEFA-481D7E134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3F2FF-2024-4C79-9774-817B34154FB4}" type="slidenum">
              <a:rPr lang="en-US" smtClean="0"/>
              <a:t>‹#›</a:t>
            </a:fld>
            <a:endParaRPr lang="en-US"/>
          </a:p>
        </p:txBody>
      </p:sp>
    </p:spTree>
    <p:extLst>
      <p:ext uri="{BB962C8B-B14F-4D97-AF65-F5344CB8AC3E}">
        <p14:creationId xmlns:p14="http://schemas.microsoft.com/office/powerpoint/2010/main" val="315311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Hash Tables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D3C-A97C-4A50-B3ED-370D8269E47B}"/>
              </a:ext>
            </a:extLst>
          </p:cNvPr>
          <p:cNvSpPr>
            <a:spLocks noGrp="1"/>
          </p:cNvSpPr>
          <p:nvPr>
            <p:ph type="title"/>
          </p:nvPr>
        </p:nvSpPr>
        <p:spPr/>
        <p:txBody>
          <a:bodyPr/>
          <a:lstStyle/>
          <a:p>
            <a:r>
              <a:rPr lang="en-US" dirty="0"/>
              <a:t>Hash Tables</a:t>
            </a:r>
          </a:p>
        </p:txBody>
      </p:sp>
      <p:sp>
        <p:nvSpPr>
          <p:cNvPr id="3" name="Content Placeholder 2">
            <a:extLst>
              <a:ext uri="{FF2B5EF4-FFF2-40B4-BE49-F238E27FC236}">
                <a16:creationId xmlns:a16="http://schemas.microsoft.com/office/drawing/2014/main" id="{ED673768-02E3-4480-88D7-B6D74BBFECB7}"/>
              </a:ext>
            </a:extLst>
          </p:cNvPr>
          <p:cNvSpPr>
            <a:spLocks noGrp="1"/>
          </p:cNvSpPr>
          <p:nvPr>
            <p:ph idx="1"/>
          </p:nvPr>
        </p:nvSpPr>
        <p:spPr/>
        <p:txBody>
          <a:bodyPr>
            <a:normAutofit/>
          </a:bodyPr>
          <a:lstStyle/>
          <a:p>
            <a:r>
              <a:rPr lang="en-US" dirty="0"/>
              <a:t>A </a:t>
            </a:r>
            <a:r>
              <a:rPr lang="en-US" b="1" dirty="0"/>
              <a:t>hash table</a:t>
            </a:r>
            <a:r>
              <a:rPr lang="en-US" dirty="0"/>
              <a:t> is an abstract data type that supports three operations: </a:t>
            </a:r>
            <a:r>
              <a:rPr lang="en-US" i="1" dirty="0"/>
              <a:t>insert</a:t>
            </a:r>
            <a:r>
              <a:rPr lang="en-US" dirty="0"/>
              <a:t>, </a:t>
            </a:r>
            <a:r>
              <a:rPr lang="en-US" i="1" dirty="0"/>
              <a:t>search</a:t>
            </a:r>
            <a:r>
              <a:rPr lang="en-US" dirty="0"/>
              <a:t>, and (for some implementations) </a:t>
            </a:r>
            <a:r>
              <a:rPr lang="en-US" i="1" dirty="0"/>
              <a:t>delete</a:t>
            </a:r>
          </a:p>
          <a:p>
            <a:r>
              <a:rPr lang="en-US" dirty="0"/>
              <a:t>The goal is to support the three supported operations in </a:t>
            </a:r>
            <a:r>
              <a:rPr lang="en-US" i="1" dirty="0"/>
              <a:t>constant average time</a:t>
            </a:r>
          </a:p>
          <a:p>
            <a:r>
              <a:rPr lang="en-US" dirty="0"/>
              <a:t>This can be achieved, under certain assumptions</a:t>
            </a:r>
          </a:p>
          <a:p>
            <a:r>
              <a:rPr lang="en-US" dirty="0"/>
              <a:t>Other operations that are available with binary search trees and some other data structures will not be available</a:t>
            </a:r>
          </a:p>
          <a:p>
            <a:r>
              <a:rPr lang="en-US" dirty="0"/>
              <a:t>For example, there is no efficient way to loop through the elements in sorted order</a:t>
            </a:r>
          </a:p>
        </p:txBody>
      </p:sp>
    </p:spTree>
    <p:extLst>
      <p:ext uri="{BB962C8B-B14F-4D97-AF65-F5344CB8AC3E}">
        <p14:creationId xmlns:p14="http://schemas.microsoft.com/office/powerpoint/2010/main" val="421219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43A7-9E4F-49D8-9DF0-562A149EE3C5}"/>
              </a:ext>
            </a:extLst>
          </p:cNvPr>
          <p:cNvSpPr>
            <a:spLocks noGrp="1"/>
          </p:cNvSpPr>
          <p:nvPr>
            <p:ph type="title"/>
          </p:nvPr>
        </p:nvSpPr>
        <p:spPr/>
        <p:txBody>
          <a:bodyPr/>
          <a:lstStyle/>
          <a:p>
            <a:r>
              <a:rPr lang="en-US" dirty="0"/>
              <a:t>Hash Functions</a:t>
            </a:r>
          </a:p>
        </p:txBody>
      </p:sp>
      <p:sp>
        <p:nvSpPr>
          <p:cNvPr id="3" name="Content Placeholder 2">
            <a:extLst>
              <a:ext uri="{FF2B5EF4-FFF2-40B4-BE49-F238E27FC236}">
                <a16:creationId xmlns:a16="http://schemas.microsoft.com/office/drawing/2014/main" id="{F8EF8CA7-D772-4C19-87BF-AEB22A299AAC}"/>
              </a:ext>
            </a:extLst>
          </p:cNvPr>
          <p:cNvSpPr>
            <a:spLocks noGrp="1"/>
          </p:cNvSpPr>
          <p:nvPr>
            <p:ph idx="1"/>
          </p:nvPr>
        </p:nvSpPr>
        <p:spPr/>
        <p:txBody>
          <a:bodyPr>
            <a:normAutofit fontScale="77500" lnSpcReduction="20000"/>
          </a:bodyPr>
          <a:lstStyle/>
          <a:p>
            <a:r>
              <a:rPr lang="en-US" dirty="0"/>
              <a:t>Typically, a hash table will be stored in an array of some fixed size</a:t>
            </a:r>
          </a:p>
          <a:p>
            <a:r>
              <a:rPr lang="en-US" dirty="0"/>
              <a:t>A </a:t>
            </a:r>
            <a:r>
              <a:rPr lang="en-US" b="1" dirty="0"/>
              <a:t>key</a:t>
            </a:r>
            <a:r>
              <a:rPr lang="en-US" dirty="0"/>
              <a:t> for each element in the hash table is typically a string with some associated meaning (e.g., a person’s name)</a:t>
            </a:r>
          </a:p>
          <a:p>
            <a:r>
              <a:rPr lang="en-US" dirty="0"/>
              <a:t>The key is considered the identifier of the item, and </a:t>
            </a:r>
            <a:r>
              <a:rPr lang="en-US" i="1" dirty="0"/>
              <a:t>duplicate keys are not allowed in a hash table</a:t>
            </a:r>
          </a:p>
          <a:p>
            <a:r>
              <a:rPr lang="en-US" dirty="0"/>
              <a:t>The hash table will have a </a:t>
            </a:r>
            <a:r>
              <a:rPr lang="en-US" i="1" dirty="0"/>
              <a:t>size</a:t>
            </a:r>
            <a:r>
              <a:rPr lang="en-US" dirty="0"/>
              <a:t> that we’ll call TableSize (or later, M)</a:t>
            </a:r>
            <a:endParaRPr lang="en-US" i="1" dirty="0"/>
          </a:p>
          <a:p>
            <a:r>
              <a:rPr lang="en-US" dirty="0"/>
              <a:t>A common convention is to have the array use indices ranging from 0 to TableSize - 1</a:t>
            </a:r>
          </a:p>
          <a:p>
            <a:r>
              <a:rPr lang="en-US" dirty="0"/>
              <a:t>It must be possible to map every key to a value in this range so that the corresponding element can be mapped to the appropriate </a:t>
            </a:r>
            <a:r>
              <a:rPr lang="en-US" i="1" dirty="0"/>
              <a:t>slot</a:t>
            </a:r>
            <a:r>
              <a:rPr lang="en-US" dirty="0"/>
              <a:t>, or </a:t>
            </a:r>
            <a:r>
              <a:rPr lang="en-US" i="1" dirty="0"/>
              <a:t>cell</a:t>
            </a:r>
            <a:r>
              <a:rPr lang="en-US" dirty="0"/>
              <a:t>, of the array</a:t>
            </a:r>
          </a:p>
          <a:p>
            <a:r>
              <a:rPr lang="en-US" dirty="0"/>
              <a:t>The mapping is done by a </a:t>
            </a:r>
            <a:r>
              <a:rPr lang="en-US" b="1" dirty="0"/>
              <a:t>hash function</a:t>
            </a:r>
            <a:endParaRPr lang="en-US" dirty="0"/>
          </a:p>
          <a:p>
            <a:r>
              <a:rPr lang="en-US" dirty="0"/>
              <a:t>The application of the hash function to map the key to a slot in the hash table is called </a:t>
            </a:r>
            <a:r>
              <a:rPr lang="en-US" i="1" dirty="0"/>
              <a:t>hashing</a:t>
            </a:r>
            <a:endParaRPr lang="en-US" dirty="0"/>
          </a:p>
          <a:p>
            <a:endParaRPr lang="en-US" dirty="0"/>
          </a:p>
        </p:txBody>
      </p:sp>
    </p:spTree>
    <p:extLst>
      <p:ext uri="{BB962C8B-B14F-4D97-AF65-F5344CB8AC3E}">
        <p14:creationId xmlns:p14="http://schemas.microsoft.com/office/powerpoint/2010/main" val="3175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44EC-9EEE-41C0-BEE6-9E87EE7F6F53}"/>
              </a:ext>
            </a:extLst>
          </p:cNvPr>
          <p:cNvSpPr>
            <a:spLocks noGrp="1"/>
          </p:cNvSpPr>
          <p:nvPr>
            <p:ph type="title"/>
          </p:nvPr>
        </p:nvSpPr>
        <p:spPr/>
        <p:txBody>
          <a:bodyPr/>
          <a:lstStyle/>
          <a:p>
            <a:r>
              <a:rPr lang="en-US" dirty="0"/>
              <a:t>Collisions</a:t>
            </a:r>
          </a:p>
        </p:txBody>
      </p:sp>
      <p:sp>
        <p:nvSpPr>
          <p:cNvPr id="3" name="Content Placeholder 2">
            <a:extLst>
              <a:ext uri="{FF2B5EF4-FFF2-40B4-BE49-F238E27FC236}">
                <a16:creationId xmlns:a16="http://schemas.microsoft.com/office/drawing/2014/main" id="{066A3F9C-0FCD-486F-9329-9576FF86D8CA}"/>
              </a:ext>
            </a:extLst>
          </p:cNvPr>
          <p:cNvSpPr>
            <a:spLocks noGrp="1"/>
          </p:cNvSpPr>
          <p:nvPr>
            <p:ph idx="1"/>
          </p:nvPr>
        </p:nvSpPr>
        <p:spPr/>
        <p:txBody>
          <a:bodyPr>
            <a:normAutofit fontScale="85000" lnSpcReduction="20000"/>
          </a:bodyPr>
          <a:lstStyle/>
          <a:p>
            <a:r>
              <a:rPr lang="en-US" dirty="0"/>
              <a:t>Ideally, the hash function should ensure that any two distinct keys get mapped to different cells</a:t>
            </a:r>
          </a:p>
          <a:p>
            <a:r>
              <a:rPr lang="en-US" dirty="0"/>
              <a:t>Since there are a finite number of cells, and a "virtually inexhaustible supply of keys", this is clearly impossible</a:t>
            </a:r>
          </a:p>
          <a:p>
            <a:r>
              <a:rPr lang="en-US" dirty="0"/>
              <a:t>When two distinct keys get mapped to the same location, this is called a </a:t>
            </a:r>
            <a:r>
              <a:rPr lang="en-US" b="1" dirty="0"/>
              <a:t>collision</a:t>
            </a:r>
          </a:p>
          <a:p>
            <a:r>
              <a:rPr lang="en-US" dirty="0"/>
              <a:t>Even if you could conceivably allocate enough memory so to store every key, this would be wasteful if only a small percentage of keys are likely to occur in practice</a:t>
            </a:r>
          </a:p>
          <a:p>
            <a:r>
              <a:rPr lang="en-US" dirty="0"/>
              <a:t>Instead, we seek a hash function that distributes the keys evenly among the cells</a:t>
            </a:r>
          </a:p>
          <a:p>
            <a:r>
              <a:rPr lang="en-US" dirty="0"/>
              <a:t>There are at least three choices you need to make when implementing a hash table:</a:t>
            </a:r>
          </a:p>
          <a:p>
            <a:pPr marL="914400" lvl="1" indent="-457200">
              <a:buFont typeface="+mj-lt"/>
              <a:buAutoNum type="arabicPeriod"/>
            </a:pPr>
            <a:r>
              <a:rPr lang="en-US" dirty="0"/>
              <a:t>What to use for a hash function</a:t>
            </a:r>
          </a:p>
          <a:p>
            <a:pPr marL="914400" lvl="1" indent="-457200">
              <a:buFont typeface="+mj-lt"/>
              <a:buAutoNum type="arabicPeriod"/>
            </a:pPr>
            <a:r>
              <a:rPr lang="en-US" dirty="0"/>
              <a:t>What to do when two keys hash to the same position (i.e., when a collision occurs)</a:t>
            </a:r>
          </a:p>
          <a:p>
            <a:pPr marL="914400" lvl="1" indent="-457200">
              <a:buFont typeface="+mj-lt"/>
              <a:buAutoNum type="arabicPeriod"/>
            </a:pPr>
            <a:r>
              <a:rPr lang="en-US" dirty="0"/>
              <a:t>What is the (initial) size of the hash table</a:t>
            </a:r>
          </a:p>
        </p:txBody>
      </p:sp>
    </p:spTree>
    <p:extLst>
      <p:ext uri="{BB962C8B-B14F-4D97-AF65-F5344CB8AC3E}">
        <p14:creationId xmlns:p14="http://schemas.microsoft.com/office/powerpoint/2010/main" val="13322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68A-887A-4CF8-965A-6077A67F944F}"/>
              </a:ext>
            </a:extLst>
          </p:cNvPr>
          <p:cNvSpPr>
            <a:spLocks noGrp="1"/>
          </p:cNvSpPr>
          <p:nvPr>
            <p:ph type="title"/>
          </p:nvPr>
        </p:nvSpPr>
        <p:spPr/>
        <p:txBody>
          <a:bodyPr/>
          <a:lstStyle/>
          <a:p>
            <a:r>
              <a:rPr lang="en-US" dirty="0"/>
              <a:t>Bad Hash Function Examples</a:t>
            </a:r>
          </a:p>
        </p:txBody>
      </p:sp>
      <p:sp>
        <p:nvSpPr>
          <p:cNvPr id="3" name="Content Placeholder 2">
            <a:extLst>
              <a:ext uri="{FF2B5EF4-FFF2-40B4-BE49-F238E27FC236}">
                <a16:creationId xmlns:a16="http://schemas.microsoft.com/office/drawing/2014/main" id="{071D533A-5191-49B5-A6F2-1F7C1774D693}"/>
              </a:ext>
            </a:extLst>
          </p:cNvPr>
          <p:cNvSpPr>
            <a:spLocks noGrp="1"/>
          </p:cNvSpPr>
          <p:nvPr>
            <p:ph idx="1"/>
          </p:nvPr>
        </p:nvSpPr>
        <p:spPr/>
        <p:txBody>
          <a:bodyPr>
            <a:normAutofit fontScale="70000" lnSpcReduction="20000"/>
          </a:bodyPr>
          <a:lstStyle/>
          <a:p>
            <a:r>
              <a:rPr lang="en-US" dirty="0"/>
              <a:t>One possible hash function: add the ASCII values of the characters in the key and take the remainder when the sum is divided by the table size</a:t>
            </a:r>
          </a:p>
          <a:p>
            <a:r>
              <a:rPr lang="en-US" dirty="0"/>
              <a:t>Taking this remainder as the final step makes the hash function a </a:t>
            </a:r>
            <a:r>
              <a:rPr lang="en-US" i="1" dirty="0"/>
              <a:t>modular hash function</a:t>
            </a:r>
            <a:endParaRPr lang="en-US" dirty="0"/>
          </a:p>
          <a:p>
            <a:r>
              <a:rPr lang="en-US" dirty="0"/>
              <a:t>This simple function is bad for multiple reasons:</a:t>
            </a:r>
          </a:p>
          <a:p>
            <a:pPr lvl="1"/>
            <a:r>
              <a:rPr lang="en-US" dirty="0"/>
              <a:t>If the keys tend to be short strings, the range of likely hash values might be much smaller than the size of the table (i.e., most of the hash table will not be used)</a:t>
            </a:r>
          </a:p>
          <a:p>
            <a:pPr lvl="1"/>
            <a:r>
              <a:rPr lang="en-US" dirty="0"/>
              <a:t>Strings with permutations of the same characters will all collide</a:t>
            </a:r>
          </a:p>
          <a:p>
            <a:r>
              <a:rPr lang="en-US" dirty="0"/>
              <a:t>Another simple hash function (assuming that keys consist of letters and spaces, with each character having a value from 0 to 26, and that keys have at least three characters):</a:t>
            </a:r>
          </a:p>
          <a:p>
            <a:pPr marL="0" indent="0">
              <a:buNone/>
            </a:pPr>
            <a:r>
              <a:rPr lang="en-US" dirty="0"/>
              <a:t>	(Key[0] + Key[1] * 27 + Key[2] * 729) % TableSize</a:t>
            </a:r>
          </a:p>
          <a:p>
            <a:r>
              <a:rPr lang="en-US" dirty="0"/>
              <a:t>Hypothetically, let's assume that the range of this hash function is exactly the table size (i.e., the table was created with this hash function in mind)</a:t>
            </a:r>
          </a:p>
          <a:p>
            <a:r>
              <a:rPr lang="en-US" dirty="0"/>
              <a:t>This is still a poor hash function for multiple reasons</a:t>
            </a:r>
          </a:p>
          <a:p>
            <a:pPr lvl="1"/>
            <a:r>
              <a:rPr lang="en-US" dirty="0"/>
              <a:t>One problem is that English is not random; some combinations are much more likely than others</a:t>
            </a:r>
          </a:p>
          <a:p>
            <a:pPr lvl="1"/>
            <a:r>
              <a:rPr lang="en-US" dirty="0"/>
              <a:t>Another problem is that if all keys start with the same characters, everything will collide</a:t>
            </a:r>
          </a:p>
          <a:p>
            <a:endParaRPr lang="en-US" dirty="0"/>
          </a:p>
        </p:txBody>
      </p:sp>
    </p:spTree>
    <p:extLst>
      <p:ext uri="{BB962C8B-B14F-4D97-AF65-F5344CB8AC3E}">
        <p14:creationId xmlns:p14="http://schemas.microsoft.com/office/powerpoint/2010/main" val="6521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7A8-11C5-432E-865D-343FFDC78A2A}"/>
              </a:ext>
            </a:extLst>
          </p:cNvPr>
          <p:cNvSpPr>
            <a:spLocks noGrp="1"/>
          </p:cNvSpPr>
          <p:nvPr>
            <p:ph type="title"/>
          </p:nvPr>
        </p:nvSpPr>
        <p:spPr/>
        <p:txBody>
          <a:bodyPr/>
          <a:lstStyle/>
          <a:p>
            <a:r>
              <a:rPr lang="en-US" dirty="0"/>
              <a:t>A Semi-Reasonable Hash Function</a:t>
            </a:r>
          </a:p>
        </p:txBody>
      </p:sp>
      <p:sp>
        <p:nvSpPr>
          <p:cNvPr id="3" name="Content Placeholder 2">
            <a:extLst>
              <a:ext uri="{FF2B5EF4-FFF2-40B4-BE49-F238E27FC236}">
                <a16:creationId xmlns:a16="http://schemas.microsoft.com/office/drawing/2014/main" id="{F095B1B1-E9B6-421D-8328-731BB059E7DB}"/>
              </a:ext>
            </a:extLst>
          </p:cNvPr>
          <p:cNvSpPr>
            <a:spLocks noGrp="1"/>
          </p:cNvSpPr>
          <p:nvPr>
            <p:ph idx="1"/>
          </p:nvPr>
        </p:nvSpPr>
        <p:spPr/>
        <p:txBody>
          <a:bodyPr>
            <a:normAutofit fontScale="77500" lnSpcReduction="20000"/>
          </a:bodyPr>
          <a:lstStyle/>
          <a:p>
            <a:pPr marL="0" indent="0">
              <a:buNone/>
            </a:pPr>
            <a:r>
              <a:rPr lang="en-US" noProof="1">
                <a:latin typeface="Courier New" panose="02070309020205020404" pitchFamily="49" charset="0"/>
                <a:cs typeface="Courier New" panose="02070309020205020404" pitchFamily="49" charset="0"/>
              </a:rPr>
              <a:t>int hash(const string &amp; key, int tableSize)</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int hashVal = 0;</a:t>
            </a:r>
          </a:p>
          <a:p>
            <a:pPr marL="0" indent="0">
              <a:buNone/>
            </a:pPr>
            <a:r>
              <a:rPr lang="en-US" noProof="1">
                <a:latin typeface="Courier New" panose="02070309020205020404" pitchFamily="49" charset="0"/>
                <a:cs typeface="Courier New" panose="02070309020205020404" pitchFamily="49" charset="0"/>
              </a:rPr>
              <a:t>  for(int i = 0; i &lt; key.length(); i++)</a:t>
            </a:r>
          </a:p>
          <a:p>
            <a:pPr marL="0" indent="0">
              <a:buNone/>
            </a:pPr>
            <a:r>
              <a:rPr lang="en-US" noProof="1">
                <a:latin typeface="Courier New" panose="02070309020205020404" pitchFamily="49" charset="0"/>
                <a:cs typeface="Courier New" panose="02070309020205020404" pitchFamily="49" charset="0"/>
              </a:rPr>
              <a:t>    hashVal = 37 * hashVal + key[i];</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if (hashVal &lt; 0)</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return hashVal;</a:t>
            </a:r>
          </a:p>
          <a:p>
            <a:pPr marL="0" indent="0">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05229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E471-023F-40C0-B5D7-89267057F94B}"/>
              </a:ext>
            </a:extLst>
          </p:cNvPr>
          <p:cNvSpPr>
            <a:spLocks noGrp="1"/>
          </p:cNvSpPr>
          <p:nvPr>
            <p:ph type="title"/>
          </p:nvPr>
        </p:nvSpPr>
        <p:spPr/>
        <p:txBody>
          <a:bodyPr/>
          <a:lstStyle/>
          <a:p>
            <a:r>
              <a:rPr lang="en-US" dirty="0"/>
              <a:t>More About Hash Functions</a:t>
            </a:r>
          </a:p>
        </p:txBody>
      </p:sp>
      <p:sp>
        <p:nvSpPr>
          <p:cNvPr id="3" name="Content Placeholder 2">
            <a:extLst>
              <a:ext uri="{FF2B5EF4-FFF2-40B4-BE49-F238E27FC236}">
                <a16:creationId xmlns:a16="http://schemas.microsoft.com/office/drawing/2014/main" id="{CC77C820-3961-4EB0-8DCA-7EBFB510170B}"/>
              </a:ext>
            </a:extLst>
          </p:cNvPr>
          <p:cNvSpPr>
            <a:spLocks noGrp="1"/>
          </p:cNvSpPr>
          <p:nvPr>
            <p:ph idx="1"/>
          </p:nvPr>
        </p:nvSpPr>
        <p:spPr/>
        <p:txBody>
          <a:bodyPr>
            <a:normAutofit fontScale="85000" lnSpcReduction="10000"/>
          </a:bodyPr>
          <a:lstStyle/>
          <a:p>
            <a:r>
              <a:rPr lang="en-US" dirty="0"/>
              <a:t>Commonly, hash functions will not always use all the key’s characters, and the exact implementation might depend on expected properties of the keys</a:t>
            </a:r>
          </a:p>
          <a:p>
            <a:r>
              <a:rPr lang="en-US" dirty="0"/>
              <a:t>Some hash functions do not apply to strings; for example, for some applications, the keys that are mapped to slots in the hash table might be integers or floats</a:t>
            </a:r>
          </a:p>
          <a:p>
            <a:r>
              <a:rPr lang="en-US" dirty="0"/>
              <a:t>There has been a lot of research into appropriate hash functions for various applications</a:t>
            </a:r>
          </a:p>
          <a:p>
            <a:r>
              <a:rPr lang="en-US" dirty="0"/>
              <a:t>The goal is that for a hash table of size M (where M is usually a prime number), the probability of two unequal keys colliding is as close to possible to 1 / M</a:t>
            </a:r>
          </a:p>
          <a:p>
            <a:r>
              <a:rPr lang="en-US" dirty="0"/>
              <a:t>Some hash functions even consider the fact that there can be malicious generators of keys</a:t>
            </a:r>
          </a:p>
          <a:p>
            <a:r>
              <a:rPr lang="en-US" dirty="0"/>
              <a:t>A </a:t>
            </a:r>
            <a:r>
              <a:rPr lang="en-US" i="1" dirty="0"/>
              <a:t>universal hash function</a:t>
            </a:r>
            <a:r>
              <a:rPr lang="en-US" dirty="0"/>
              <a:t> chooses from a set of appropriate hash functions randomly; of course, for a given run of the program, it must be consistent</a:t>
            </a:r>
          </a:p>
          <a:p>
            <a:endParaRPr lang="en-US" dirty="0"/>
          </a:p>
        </p:txBody>
      </p:sp>
    </p:spTree>
    <p:extLst>
      <p:ext uri="{BB962C8B-B14F-4D97-AF65-F5344CB8AC3E}">
        <p14:creationId xmlns:p14="http://schemas.microsoft.com/office/powerpoint/2010/main" val="254096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250A-46D9-4B99-9F82-3FD1CEE98E24}"/>
              </a:ext>
            </a:extLst>
          </p:cNvPr>
          <p:cNvSpPr>
            <a:spLocks noGrp="1"/>
          </p:cNvSpPr>
          <p:nvPr>
            <p:ph type="title"/>
          </p:nvPr>
        </p:nvSpPr>
        <p:spPr/>
        <p:txBody>
          <a:bodyPr/>
          <a:lstStyle/>
          <a:p>
            <a:r>
              <a:rPr lang="en-US" dirty="0"/>
              <a:t>Choosing the (Initial) Size</a:t>
            </a:r>
          </a:p>
        </p:txBody>
      </p:sp>
      <p:sp>
        <p:nvSpPr>
          <p:cNvPr id="3" name="Content Placeholder 2">
            <a:extLst>
              <a:ext uri="{FF2B5EF4-FFF2-40B4-BE49-F238E27FC236}">
                <a16:creationId xmlns:a16="http://schemas.microsoft.com/office/drawing/2014/main" id="{3888CE36-6347-44DD-A12C-4E00AA59930A}"/>
              </a:ext>
            </a:extLst>
          </p:cNvPr>
          <p:cNvSpPr>
            <a:spLocks noGrp="1"/>
          </p:cNvSpPr>
          <p:nvPr>
            <p:ph idx="1"/>
          </p:nvPr>
        </p:nvSpPr>
        <p:spPr/>
        <p:txBody>
          <a:bodyPr>
            <a:normAutofit fontScale="85000" lnSpcReduction="20000"/>
          </a:bodyPr>
          <a:lstStyle/>
          <a:p>
            <a:r>
              <a:rPr lang="en-US" dirty="0"/>
              <a:t>You also must choose a </a:t>
            </a:r>
            <a:r>
              <a:rPr lang="en-US" i="1" dirty="0"/>
              <a:t>size</a:t>
            </a:r>
            <a:r>
              <a:rPr lang="en-US" dirty="0"/>
              <a:t> for the hash table</a:t>
            </a:r>
          </a:p>
          <a:p>
            <a:r>
              <a:rPr lang="en-US" dirty="0"/>
              <a:t>According to our textbook, good values tend to be prime numbers that are not close to a power of 2</a:t>
            </a:r>
          </a:p>
          <a:p>
            <a:r>
              <a:rPr lang="en-US" dirty="0"/>
              <a:t>Exact powers of two can be bad because you will wind up hashing based on the low order bits of the computed value</a:t>
            </a:r>
          </a:p>
          <a:p>
            <a:r>
              <a:rPr lang="en-US" dirty="0"/>
              <a:t>It is not clear to me that "close to a power of 2" really matters</a:t>
            </a:r>
          </a:p>
          <a:p>
            <a:r>
              <a:rPr lang="en-US" dirty="0"/>
              <a:t>I have heard semi-recently that some modern hash functions do allow, or perhaps even suggest, powers of two as the size</a:t>
            </a:r>
          </a:p>
          <a:p>
            <a:r>
              <a:rPr lang="en-US" dirty="0"/>
              <a:t>Typical, conventional hash table implementations use prime numbers as the size</a:t>
            </a:r>
          </a:p>
          <a:p>
            <a:r>
              <a:rPr lang="en-US" dirty="0"/>
              <a:t>Prime numbers tend to avoid bad circumstances involving many collisions due to unexpected patterns in the data</a:t>
            </a:r>
          </a:p>
          <a:p>
            <a:r>
              <a:rPr lang="en-US" dirty="0"/>
              <a:t>For certain collision resolution strategies (which we will talk about shortly), this is crucial</a:t>
            </a:r>
          </a:p>
          <a:p>
            <a:endParaRPr lang="en-US" dirty="0"/>
          </a:p>
        </p:txBody>
      </p:sp>
    </p:spTree>
    <p:extLst>
      <p:ext uri="{BB962C8B-B14F-4D97-AF65-F5344CB8AC3E}">
        <p14:creationId xmlns:p14="http://schemas.microsoft.com/office/powerpoint/2010/main" val="7561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F0B1-138E-4C19-96CF-3696DE22D22B}"/>
              </a:ext>
            </a:extLst>
          </p:cNvPr>
          <p:cNvSpPr>
            <a:spLocks noGrp="1"/>
          </p:cNvSpPr>
          <p:nvPr>
            <p:ph type="title"/>
          </p:nvPr>
        </p:nvSpPr>
        <p:spPr/>
        <p:txBody>
          <a:bodyPr/>
          <a:lstStyle/>
          <a:p>
            <a:r>
              <a:rPr lang="en-US" dirty="0"/>
              <a:t>Handling Collisions</a:t>
            </a:r>
          </a:p>
        </p:txBody>
      </p:sp>
      <p:sp>
        <p:nvSpPr>
          <p:cNvPr id="3" name="Content Placeholder 2">
            <a:extLst>
              <a:ext uri="{FF2B5EF4-FFF2-40B4-BE49-F238E27FC236}">
                <a16:creationId xmlns:a16="http://schemas.microsoft.com/office/drawing/2014/main" id="{9AA726A6-7390-4C26-A41B-05A076062958}"/>
              </a:ext>
            </a:extLst>
          </p:cNvPr>
          <p:cNvSpPr>
            <a:spLocks noGrp="1"/>
          </p:cNvSpPr>
          <p:nvPr>
            <p:ph idx="1"/>
          </p:nvPr>
        </p:nvSpPr>
        <p:spPr/>
        <p:txBody>
          <a:bodyPr/>
          <a:lstStyle/>
          <a:p>
            <a:r>
              <a:rPr lang="en-US" dirty="0"/>
              <a:t>As previously stated, when two keys hash to the same location in a hash table, this is called a collision</a:t>
            </a:r>
          </a:p>
          <a:p>
            <a:r>
              <a:rPr lang="en-US" dirty="0"/>
              <a:t>A major issue when implementing a hash table is how to handle collisions</a:t>
            </a:r>
          </a:p>
          <a:p>
            <a:r>
              <a:rPr lang="en-US" dirty="0"/>
              <a:t>There are various methods that can be used; these are commonly referred to as </a:t>
            </a:r>
            <a:r>
              <a:rPr lang="en-US" b="1" dirty="0"/>
              <a:t>collision resolution strategies</a:t>
            </a:r>
            <a:endParaRPr lang="en-US" dirty="0"/>
          </a:p>
        </p:txBody>
      </p:sp>
    </p:spTree>
    <p:extLst>
      <p:ext uri="{BB962C8B-B14F-4D97-AF65-F5344CB8AC3E}">
        <p14:creationId xmlns:p14="http://schemas.microsoft.com/office/powerpoint/2010/main" val="4073720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9FC1-C18B-4258-92F3-38C21D709254}"/>
              </a:ext>
            </a:extLst>
          </p:cNvPr>
          <p:cNvSpPr>
            <a:spLocks noGrp="1"/>
          </p:cNvSpPr>
          <p:nvPr>
            <p:ph type="title"/>
          </p:nvPr>
        </p:nvSpPr>
        <p:spPr/>
        <p:txBody>
          <a:bodyPr/>
          <a:lstStyle/>
          <a:p>
            <a:r>
              <a:rPr lang="en-US" dirty="0"/>
              <a:t>Separate Chaining: Insertions</a:t>
            </a:r>
          </a:p>
        </p:txBody>
      </p:sp>
      <p:sp>
        <p:nvSpPr>
          <p:cNvPr id="3" name="Content Placeholder 2">
            <a:extLst>
              <a:ext uri="{FF2B5EF4-FFF2-40B4-BE49-F238E27FC236}">
                <a16:creationId xmlns:a16="http://schemas.microsoft.com/office/drawing/2014/main" id="{93FE3E27-2FAF-4425-B3C9-3D667C8913C9}"/>
              </a:ext>
            </a:extLst>
          </p:cNvPr>
          <p:cNvSpPr>
            <a:spLocks noGrp="1"/>
          </p:cNvSpPr>
          <p:nvPr>
            <p:ph idx="1"/>
          </p:nvPr>
        </p:nvSpPr>
        <p:spPr/>
        <p:txBody>
          <a:bodyPr>
            <a:normAutofit fontScale="77500" lnSpcReduction="20000"/>
          </a:bodyPr>
          <a:lstStyle/>
          <a:p>
            <a:r>
              <a:rPr lang="en-US" dirty="0"/>
              <a:t>The simplest technique is to store a linked list starting at every slot of the hash table</a:t>
            </a:r>
          </a:p>
          <a:p>
            <a:r>
              <a:rPr lang="en-US" dirty="0"/>
              <a:t>This is known as </a:t>
            </a:r>
            <a:r>
              <a:rPr lang="en-US" b="1" dirty="0"/>
              <a:t>separate chaining</a:t>
            </a:r>
            <a:r>
              <a:rPr lang="en-US" dirty="0"/>
              <a:t> because items that collide are chained together in a list, typically implemented as a linked list</a:t>
            </a:r>
          </a:p>
          <a:p>
            <a:r>
              <a:rPr lang="en-US" dirty="0"/>
              <a:t>Each slot is in the hash table array stores a linked list of items that collide at that slot</a:t>
            </a:r>
          </a:p>
          <a:p>
            <a:r>
              <a:rPr lang="en-US" b="1" dirty="0"/>
              <a:t>Insertions</a:t>
            </a:r>
            <a:r>
              <a:rPr lang="en-US" dirty="0"/>
              <a:t> typically insert a new item at the start of the appropriate list (although the textbook's code inserts the new item at the end of the list)</a:t>
            </a:r>
          </a:p>
          <a:p>
            <a:r>
              <a:rPr lang="en-US" dirty="0"/>
              <a:t>This is easy, and in practice, recently inserted items are often more likely to be searched for</a:t>
            </a:r>
          </a:p>
          <a:p>
            <a:r>
              <a:rPr lang="en-US" dirty="0"/>
              <a:t>If you don't need to check for duplicate keys, when separate chaining is used as the collision resolution strategy, </a:t>
            </a:r>
            <a:r>
              <a:rPr lang="en-US"/>
              <a:t>insertion can be </a:t>
            </a:r>
            <a:r>
              <a:rPr lang="en-US" dirty="0"/>
              <a:t>worst-case constant, </a:t>
            </a:r>
          </a:p>
          <a:p>
            <a:r>
              <a:rPr lang="en-US" dirty="0"/>
              <a:t>Assuming you need to check for duplicate keys (which is typical), you need to search the entire list, making insertion worst-case linear</a:t>
            </a:r>
          </a:p>
          <a:p>
            <a:r>
              <a:rPr lang="en-US" dirty="0"/>
              <a:t>However, we will see that insertion will still be average-time constant under certain assumptions</a:t>
            </a:r>
          </a:p>
          <a:p>
            <a:endParaRPr lang="en-US" dirty="0"/>
          </a:p>
        </p:txBody>
      </p:sp>
    </p:spTree>
    <p:extLst>
      <p:ext uri="{BB962C8B-B14F-4D97-AF65-F5344CB8AC3E}">
        <p14:creationId xmlns:p14="http://schemas.microsoft.com/office/powerpoint/2010/main" val="417911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3AA0-3AD4-4502-B375-8BA9AED5CB88}"/>
              </a:ext>
            </a:extLst>
          </p:cNvPr>
          <p:cNvSpPr>
            <a:spLocks noGrp="1"/>
          </p:cNvSpPr>
          <p:nvPr>
            <p:ph type="title"/>
          </p:nvPr>
        </p:nvSpPr>
        <p:spPr/>
        <p:txBody>
          <a:bodyPr/>
          <a:lstStyle/>
          <a:p>
            <a:r>
              <a:rPr lang="en-US" dirty="0"/>
              <a:t>Separate Chaining: Searches</a:t>
            </a:r>
          </a:p>
        </p:txBody>
      </p:sp>
      <p:sp>
        <p:nvSpPr>
          <p:cNvPr id="3" name="Content Placeholder 2">
            <a:extLst>
              <a:ext uri="{FF2B5EF4-FFF2-40B4-BE49-F238E27FC236}">
                <a16:creationId xmlns:a16="http://schemas.microsoft.com/office/drawing/2014/main" id="{3468F029-5EF5-4308-9C42-402C5D812F6B}"/>
              </a:ext>
            </a:extLst>
          </p:cNvPr>
          <p:cNvSpPr>
            <a:spLocks noGrp="1"/>
          </p:cNvSpPr>
          <p:nvPr>
            <p:ph idx="1"/>
          </p:nvPr>
        </p:nvSpPr>
        <p:spPr/>
        <p:txBody>
          <a:bodyPr>
            <a:normAutofit lnSpcReduction="10000"/>
          </a:bodyPr>
          <a:lstStyle/>
          <a:p>
            <a:r>
              <a:rPr lang="en-US" dirty="0"/>
              <a:t>A </a:t>
            </a:r>
            <a:r>
              <a:rPr lang="en-US" b="1" dirty="0"/>
              <a:t>search</a:t>
            </a:r>
            <a:r>
              <a:rPr lang="en-US" dirty="0"/>
              <a:t> will use the hash function to determine the appropriate linked list, which then must be traversed one node at a time</a:t>
            </a:r>
          </a:p>
          <a:p>
            <a:r>
              <a:rPr lang="en-US" dirty="0"/>
              <a:t>The amount of time required for a search depends on how many items are located in the current slot</a:t>
            </a:r>
          </a:p>
          <a:p>
            <a:r>
              <a:rPr lang="en-US" dirty="0"/>
              <a:t>In the worst case, every key will map to the same slot, and using a hash table is no better than using a simple linked list</a:t>
            </a:r>
          </a:p>
          <a:p>
            <a:r>
              <a:rPr lang="en-US" dirty="0"/>
              <a:t>If keys are distributed evenly, you should expect that the time required for a search will be reduced by M, the size of the hash table</a:t>
            </a:r>
          </a:p>
          <a:p>
            <a:r>
              <a:rPr lang="en-US" dirty="0"/>
              <a:t>Under certain assumptions, this can provide us with average-case constant searches</a:t>
            </a:r>
          </a:p>
          <a:p>
            <a:endParaRPr lang="en-US" dirty="0"/>
          </a:p>
        </p:txBody>
      </p:sp>
    </p:spTree>
    <p:extLst>
      <p:ext uri="{BB962C8B-B14F-4D97-AF65-F5344CB8AC3E}">
        <p14:creationId xmlns:p14="http://schemas.microsoft.com/office/powerpoint/2010/main" val="248488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ADA7-A79D-46FA-8AFD-ADD7E3E62142}"/>
              </a:ext>
            </a:extLst>
          </p:cNvPr>
          <p:cNvSpPr>
            <a:spLocks noGrp="1"/>
          </p:cNvSpPr>
          <p:nvPr>
            <p:ph type="title"/>
          </p:nvPr>
        </p:nvSpPr>
        <p:spPr/>
        <p:txBody>
          <a:bodyPr/>
          <a:lstStyle/>
          <a:p>
            <a:r>
              <a:rPr lang="en-US" dirty="0"/>
              <a:t>Separate Chaining: Deletion</a:t>
            </a:r>
          </a:p>
        </p:txBody>
      </p:sp>
      <p:sp>
        <p:nvSpPr>
          <p:cNvPr id="3" name="Content Placeholder 2">
            <a:extLst>
              <a:ext uri="{FF2B5EF4-FFF2-40B4-BE49-F238E27FC236}">
                <a16:creationId xmlns:a16="http://schemas.microsoft.com/office/drawing/2014/main" id="{0EBB2652-FBDD-4545-BC58-EF27B8D0C745}"/>
              </a:ext>
            </a:extLst>
          </p:cNvPr>
          <p:cNvSpPr>
            <a:spLocks noGrp="1"/>
          </p:cNvSpPr>
          <p:nvPr>
            <p:ph idx="1"/>
          </p:nvPr>
        </p:nvSpPr>
        <p:spPr/>
        <p:txBody>
          <a:bodyPr/>
          <a:lstStyle/>
          <a:p>
            <a:r>
              <a:rPr lang="en-US" dirty="0"/>
              <a:t>To delete a cell with a specified key, first, you have to search for it</a:t>
            </a:r>
          </a:p>
          <a:p>
            <a:r>
              <a:rPr lang="en-US" dirty="0"/>
              <a:t>If it is found, delete it from the linked list</a:t>
            </a:r>
          </a:p>
          <a:p>
            <a:r>
              <a:rPr lang="en-US" dirty="0"/>
              <a:t>Deletion from a linked list is a constant time routine, so the complexity of deletion is the same as the complexity of search</a:t>
            </a:r>
          </a:p>
          <a:p>
            <a:r>
              <a:rPr lang="en-US" dirty="0"/>
              <a:t>Separate chaining is the only collision resolution strategy that we will discuss which supports true deletion</a:t>
            </a:r>
          </a:p>
          <a:p>
            <a:endParaRPr lang="en-US" dirty="0"/>
          </a:p>
        </p:txBody>
      </p:sp>
    </p:spTree>
    <p:extLst>
      <p:ext uri="{BB962C8B-B14F-4D97-AF65-F5344CB8AC3E}">
        <p14:creationId xmlns:p14="http://schemas.microsoft.com/office/powerpoint/2010/main" val="282960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71FA-C9FE-4AEE-A0C0-D5FDC48F34F8}"/>
              </a:ext>
            </a:extLst>
          </p:cNvPr>
          <p:cNvSpPr>
            <a:spLocks noGrp="1"/>
          </p:cNvSpPr>
          <p:nvPr>
            <p:ph type="title"/>
          </p:nvPr>
        </p:nvSpPr>
        <p:spPr/>
        <p:txBody>
          <a:bodyPr/>
          <a:lstStyle/>
          <a:p>
            <a:r>
              <a:rPr lang="en-US" dirty="0"/>
              <a:t>Separate Chaining: Load Factor</a:t>
            </a:r>
          </a:p>
        </p:txBody>
      </p:sp>
      <p:sp>
        <p:nvSpPr>
          <p:cNvPr id="3" name="Content Placeholder 2">
            <a:extLst>
              <a:ext uri="{FF2B5EF4-FFF2-40B4-BE49-F238E27FC236}">
                <a16:creationId xmlns:a16="http://schemas.microsoft.com/office/drawing/2014/main" id="{CB22F3A9-3205-4804-9311-2CA7A386ED21}"/>
              </a:ext>
            </a:extLst>
          </p:cNvPr>
          <p:cNvSpPr>
            <a:spLocks noGrp="1"/>
          </p:cNvSpPr>
          <p:nvPr>
            <p:ph idx="1"/>
          </p:nvPr>
        </p:nvSpPr>
        <p:spPr/>
        <p:txBody>
          <a:bodyPr>
            <a:normAutofit fontScale="62500" lnSpcReduction="20000"/>
          </a:bodyPr>
          <a:lstStyle/>
          <a:p>
            <a:r>
              <a:rPr lang="en-US" dirty="0"/>
              <a:t>Define λ to be the </a:t>
            </a:r>
            <a:r>
              <a:rPr lang="en-US" b="1" dirty="0"/>
              <a:t>load factor</a:t>
            </a:r>
            <a:r>
              <a:rPr lang="en-US" dirty="0"/>
              <a:t>, which for separate chaining, is the average number of elements stored in a chain (i.e., stored at each cell)</a:t>
            </a:r>
          </a:p>
          <a:p>
            <a:r>
              <a:rPr lang="en-US" dirty="0"/>
              <a:t>Under the assumption of </a:t>
            </a:r>
            <a:r>
              <a:rPr lang="en-US" i="1" dirty="0"/>
              <a:t>simple uniform hashing</a:t>
            </a:r>
            <a:r>
              <a:rPr lang="en-US" dirty="0"/>
              <a:t>, every slot will be equally likely, and we will have λ = N / M, where N is the number of items, and M is the size of the hash table</a:t>
            </a:r>
          </a:p>
          <a:p>
            <a:r>
              <a:rPr lang="en-US" dirty="0"/>
              <a:t>The hash function requires constant time, so an </a:t>
            </a:r>
            <a:r>
              <a:rPr lang="en-US" i="1" dirty="0"/>
              <a:t>unsuccessful search</a:t>
            </a:r>
            <a:r>
              <a:rPr lang="en-US" dirty="0"/>
              <a:t> takes time O(1 + λ), on average</a:t>
            </a:r>
          </a:p>
          <a:p>
            <a:r>
              <a:rPr lang="en-US" dirty="0"/>
              <a:t>The asymptotic running time for </a:t>
            </a:r>
            <a:r>
              <a:rPr lang="en-US" i="1" dirty="0"/>
              <a:t>successful searches</a:t>
            </a:r>
            <a:r>
              <a:rPr lang="en-US" dirty="0"/>
              <a:t> will be at least as fast</a:t>
            </a:r>
          </a:p>
          <a:p>
            <a:r>
              <a:rPr lang="en-US" dirty="0"/>
              <a:t>Typically, you might assume that half of the nodes in a chain will be searched, on average, for successful searches</a:t>
            </a:r>
          </a:p>
          <a:p>
            <a:r>
              <a:rPr lang="en-US" dirty="0"/>
              <a:t>If you have an idea of how many elements the hash table will need to deal with, you can create a hash table for which M = Θ(N)</a:t>
            </a:r>
          </a:p>
          <a:p>
            <a:r>
              <a:rPr lang="en-US" dirty="0"/>
              <a:t>Then search and deletion will take constant time on average</a:t>
            </a:r>
          </a:p>
          <a:p>
            <a:r>
              <a:rPr lang="en-US" dirty="0"/>
              <a:t>Recall that insertion with separate chaining takes worst-case constant time if you do not need to check for duplicates, and average-case constant time if you do need to check for duplicates</a:t>
            </a:r>
          </a:p>
          <a:p>
            <a:r>
              <a:rPr lang="en-US" dirty="0"/>
              <a:t>The worst-case time complexity for search, deletion, and insertion if you check for duplicates, using separate chaining, is linear, which occurs if everything collides (everything is placed into the same linked list)</a:t>
            </a:r>
          </a:p>
          <a:p>
            <a:endParaRPr lang="en-US" dirty="0"/>
          </a:p>
        </p:txBody>
      </p:sp>
    </p:spTree>
    <p:extLst>
      <p:ext uri="{BB962C8B-B14F-4D97-AF65-F5344CB8AC3E}">
        <p14:creationId xmlns:p14="http://schemas.microsoft.com/office/powerpoint/2010/main" val="318678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FA36-2DA9-46E7-8C30-D373996192FB}"/>
              </a:ext>
            </a:extLst>
          </p:cNvPr>
          <p:cNvSpPr>
            <a:spLocks noGrp="1"/>
          </p:cNvSpPr>
          <p:nvPr>
            <p:ph type="title"/>
          </p:nvPr>
        </p:nvSpPr>
        <p:spPr/>
        <p:txBody>
          <a:bodyPr/>
          <a:lstStyle/>
          <a:p>
            <a:r>
              <a:rPr lang="en-US" dirty="0"/>
              <a:t>Separate Chaining: In Practice</a:t>
            </a:r>
          </a:p>
        </p:txBody>
      </p:sp>
      <p:sp>
        <p:nvSpPr>
          <p:cNvPr id="3" name="Content Placeholder 2">
            <a:extLst>
              <a:ext uri="{FF2B5EF4-FFF2-40B4-BE49-F238E27FC236}">
                <a16:creationId xmlns:a16="http://schemas.microsoft.com/office/drawing/2014/main" id="{9BC20A08-A9E5-4DC9-B012-2EFD124C8A10}"/>
              </a:ext>
            </a:extLst>
          </p:cNvPr>
          <p:cNvSpPr>
            <a:spLocks noGrp="1"/>
          </p:cNvSpPr>
          <p:nvPr>
            <p:ph idx="1"/>
          </p:nvPr>
        </p:nvSpPr>
        <p:spPr/>
        <p:txBody>
          <a:bodyPr>
            <a:normAutofit fontScale="92500" lnSpcReduction="20000"/>
          </a:bodyPr>
          <a:lstStyle/>
          <a:p>
            <a:r>
              <a:rPr lang="en-US" dirty="0"/>
              <a:t>Typically, when using separate chaining, choosing M to be a prime number close to the expected number of input values is a reasonably choice</a:t>
            </a:r>
          </a:p>
          <a:p>
            <a:r>
              <a:rPr lang="en-US" dirty="0"/>
              <a:t>If λ unexpectedly grows to be significantly greater than one, </a:t>
            </a:r>
            <a:r>
              <a:rPr lang="en-US" i="1" dirty="0"/>
              <a:t>rehashing</a:t>
            </a:r>
            <a:r>
              <a:rPr lang="en-US" dirty="0"/>
              <a:t>, which we will discuss later, can be used</a:t>
            </a:r>
          </a:p>
          <a:p>
            <a:r>
              <a:rPr lang="en-US" dirty="0"/>
              <a:t>Assume that a hash table is using separate chaining, the number of slots (size of the hash table) is M, and N items with random keys are inserted</a:t>
            </a:r>
          </a:p>
          <a:p>
            <a:r>
              <a:rPr lang="en-US" dirty="0"/>
              <a:t>It can be shown that the probability that the number of keys in each list is within a small constant factor of N/M is very close to 1</a:t>
            </a:r>
          </a:p>
          <a:p>
            <a:r>
              <a:rPr lang="en-US" dirty="0"/>
              <a:t>Although separate chaining has some nice properties, it requires the implementation of a secondary data structure (i.e., a linked list)</a:t>
            </a:r>
          </a:p>
          <a:p>
            <a:r>
              <a:rPr lang="en-US" dirty="0"/>
              <a:t>This requires extra space, and it might slow down the supported operations, since it requires dynamic memory allocation</a:t>
            </a:r>
          </a:p>
          <a:p>
            <a:endParaRPr lang="en-US" dirty="0"/>
          </a:p>
        </p:txBody>
      </p:sp>
    </p:spTree>
    <p:extLst>
      <p:ext uri="{BB962C8B-B14F-4D97-AF65-F5344CB8AC3E}">
        <p14:creationId xmlns:p14="http://schemas.microsoft.com/office/powerpoint/2010/main" val="399838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910-F725-41D5-A719-A6BAEC956F65}"/>
              </a:ext>
            </a:extLst>
          </p:cNvPr>
          <p:cNvSpPr>
            <a:spLocks noGrp="1"/>
          </p:cNvSpPr>
          <p:nvPr>
            <p:ph type="title"/>
          </p:nvPr>
        </p:nvSpPr>
        <p:spPr/>
        <p:txBody>
          <a:bodyPr/>
          <a:lstStyle/>
          <a:p>
            <a:r>
              <a:rPr lang="en-US" dirty="0"/>
              <a:t>Open Addressing Schemes</a:t>
            </a:r>
          </a:p>
        </p:txBody>
      </p:sp>
      <p:sp>
        <p:nvSpPr>
          <p:cNvPr id="3" name="Content Placeholder 2">
            <a:extLst>
              <a:ext uri="{FF2B5EF4-FFF2-40B4-BE49-F238E27FC236}">
                <a16:creationId xmlns:a16="http://schemas.microsoft.com/office/drawing/2014/main" id="{523C4FD0-6586-4343-8AC3-BA22C3252580}"/>
              </a:ext>
            </a:extLst>
          </p:cNvPr>
          <p:cNvSpPr>
            <a:spLocks noGrp="1"/>
          </p:cNvSpPr>
          <p:nvPr>
            <p:ph idx="1"/>
          </p:nvPr>
        </p:nvSpPr>
        <p:spPr/>
        <p:txBody>
          <a:bodyPr>
            <a:normAutofit fontScale="92500" lnSpcReduction="10000"/>
          </a:bodyPr>
          <a:lstStyle/>
          <a:p>
            <a:r>
              <a:rPr lang="en-US" dirty="0"/>
              <a:t>An alternative strategy is to use one of a set of </a:t>
            </a:r>
            <a:r>
              <a:rPr lang="en-US" b="1" dirty="0"/>
              <a:t>open addressing</a:t>
            </a:r>
            <a:r>
              <a:rPr lang="en-US" dirty="0"/>
              <a:t> schemes</a:t>
            </a:r>
          </a:p>
          <a:p>
            <a:r>
              <a:rPr lang="en-US" dirty="0"/>
              <a:t>In an open addressing hashing system, if a collision occurs, other cells of the hash table are tried until an empty one is found</a:t>
            </a:r>
          </a:p>
          <a:p>
            <a:r>
              <a:rPr lang="en-US" dirty="0"/>
              <a:t>Such a scheme cannot be used if it is possible that N (the number of inserted elements) might be greater than M (the size of the hash table)</a:t>
            </a:r>
          </a:p>
          <a:p>
            <a:r>
              <a:rPr lang="en-US" dirty="0"/>
              <a:t>This can be avoided with </a:t>
            </a:r>
            <a:r>
              <a:rPr lang="en-US" i="1" dirty="0"/>
              <a:t>rehashing</a:t>
            </a:r>
            <a:r>
              <a:rPr lang="en-US" dirty="0"/>
              <a:t> (which will be discussed later)</a:t>
            </a:r>
          </a:p>
          <a:p>
            <a:r>
              <a:rPr lang="en-US" dirty="0"/>
              <a:t>As described in the book, the slots, or cells, are tried in a particular order: h</a:t>
            </a:r>
            <a:r>
              <a:rPr lang="en-US" baseline="-25000" dirty="0"/>
              <a:t>0</a:t>
            </a:r>
            <a:r>
              <a:rPr lang="en-US" dirty="0"/>
              <a:t>(X), h</a:t>
            </a:r>
            <a:r>
              <a:rPr lang="en-US" baseline="-25000" dirty="0"/>
              <a:t>1</a:t>
            </a:r>
            <a:r>
              <a:rPr lang="en-US" dirty="0"/>
              <a:t>(X), h</a:t>
            </a:r>
            <a:r>
              <a:rPr lang="en-US" baseline="-25000" dirty="0"/>
              <a:t>2</a:t>
            </a:r>
            <a:r>
              <a:rPr lang="en-US" dirty="0"/>
              <a:t>(X), ...</a:t>
            </a:r>
          </a:p>
          <a:p>
            <a:r>
              <a:rPr lang="en-US" dirty="0"/>
              <a:t>The sequence is defined by: h</a:t>
            </a:r>
            <a:r>
              <a:rPr lang="en-US" baseline="-25000" dirty="0"/>
              <a:t>i</a:t>
            </a:r>
            <a:r>
              <a:rPr lang="en-US" dirty="0"/>
              <a:t>(X) = (hash(X) + f(i)) % TableSize</a:t>
            </a:r>
          </a:p>
          <a:p>
            <a:r>
              <a:rPr lang="en-US" dirty="0"/>
              <a:t>The main requirement for f is that f(0) = 0</a:t>
            </a:r>
          </a:p>
          <a:p>
            <a:endParaRPr lang="en-US" dirty="0"/>
          </a:p>
        </p:txBody>
      </p:sp>
    </p:spTree>
    <p:extLst>
      <p:ext uri="{BB962C8B-B14F-4D97-AF65-F5344CB8AC3E}">
        <p14:creationId xmlns:p14="http://schemas.microsoft.com/office/powerpoint/2010/main" val="218404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4C71-CFB5-4C45-9AE1-F39F215E7403}"/>
              </a:ext>
            </a:extLst>
          </p:cNvPr>
          <p:cNvSpPr>
            <a:spLocks noGrp="1"/>
          </p:cNvSpPr>
          <p:nvPr>
            <p:ph type="title"/>
          </p:nvPr>
        </p:nvSpPr>
        <p:spPr/>
        <p:txBody>
          <a:bodyPr/>
          <a:lstStyle/>
          <a:p>
            <a:r>
              <a:rPr lang="en-US" dirty="0"/>
              <a:t>Linear Probing</a:t>
            </a:r>
          </a:p>
        </p:txBody>
      </p:sp>
      <p:sp>
        <p:nvSpPr>
          <p:cNvPr id="3" name="Content Placeholder 2">
            <a:extLst>
              <a:ext uri="{FF2B5EF4-FFF2-40B4-BE49-F238E27FC236}">
                <a16:creationId xmlns:a16="http://schemas.microsoft.com/office/drawing/2014/main" id="{21A432A7-2BEB-4539-A042-CDB9E754550B}"/>
              </a:ext>
            </a:extLst>
          </p:cNvPr>
          <p:cNvSpPr>
            <a:spLocks noGrp="1"/>
          </p:cNvSpPr>
          <p:nvPr>
            <p:ph idx="1"/>
          </p:nvPr>
        </p:nvSpPr>
        <p:spPr/>
        <p:txBody>
          <a:bodyPr>
            <a:normAutofit/>
          </a:bodyPr>
          <a:lstStyle/>
          <a:p>
            <a:r>
              <a:rPr lang="en-US" dirty="0"/>
              <a:t>In </a:t>
            </a:r>
            <a:r>
              <a:rPr lang="en-US" b="1" dirty="0"/>
              <a:t>linear probing</a:t>
            </a:r>
            <a:r>
              <a:rPr lang="en-US" dirty="0"/>
              <a:t>, f is a linear function of i, and typically, f(i) = i</a:t>
            </a:r>
          </a:p>
          <a:p>
            <a:r>
              <a:rPr lang="en-US" dirty="0"/>
              <a:t>This amounts to trying cells sequentially, with </a:t>
            </a:r>
            <a:r>
              <a:rPr lang="en-US" i="1" dirty="0"/>
              <a:t>wraparound</a:t>
            </a:r>
            <a:r>
              <a:rPr lang="en-US" dirty="0"/>
              <a:t>, in search of an empty cell</a:t>
            </a:r>
          </a:p>
          <a:p>
            <a:r>
              <a:rPr lang="en-US" dirty="0"/>
              <a:t>When performing an </a:t>
            </a:r>
            <a:r>
              <a:rPr lang="en-US" i="1" dirty="0"/>
              <a:t>insertion</a:t>
            </a:r>
            <a:r>
              <a:rPr lang="en-US" dirty="0"/>
              <a:t>, you eventually find an empty cell (assuming the table is not full) and put the new element there</a:t>
            </a:r>
          </a:p>
          <a:p>
            <a:r>
              <a:rPr lang="en-US" dirty="0"/>
              <a:t>When </a:t>
            </a:r>
            <a:r>
              <a:rPr lang="en-US" i="1" dirty="0"/>
              <a:t>searching</a:t>
            </a:r>
            <a:r>
              <a:rPr lang="en-US" dirty="0"/>
              <a:t>, you probe until you find a cell with a key that matches the key you are looking for (a hit) or an empty cell (a miss)</a:t>
            </a:r>
          </a:p>
        </p:txBody>
      </p:sp>
    </p:spTree>
    <p:extLst>
      <p:ext uri="{BB962C8B-B14F-4D97-AF65-F5344CB8AC3E}">
        <p14:creationId xmlns:p14="http://schemas.microsoft.com/office/powerpoint/2010/main" val="209180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r>
              <a:rPr lang="en-US" dirty="0"/>
              <a:t>To explain linear probing, we will step through a toy example</a:t>
            </a:r>
          </a:p>
          <a:p>
            <a:pPr lvl="1"/>
            <a:r>
              <a:rPr lang="en-US" dirty="0"/>
              <a:t>We’ll assume there are only ten slots in the hash table</a:t>
            </a:r>
          </a:p>
          <a:p>
            <a:pPr lvl="1"/>
            <a:r>
              <a:rPr lang="en-US" dirty="0"/>
              <a:t>We’ll assume we are inserting integers, and the key is the one’s digit</a:t>
            </a:r>
          </a:p>
          <a:p>
            <a:r>
              <a:rPr lang="en-US" dirty="0"/>
              <a:t>We’ll insert the following integers, in the order specified here:</a:t>
            </a:r>
          </a:p>
          <a:p>
            <a:pPr marL="0" indent="0">
              <a:buNone/>
            </a:pPr>
            <a:r>
              <a:rPr lang="en-US" dirty="0">
                <a:latin typeface="Courier New" panose="02070309020205020404" pitchFamily="49" charset="0"/>
                <a:cs typeface="Courier New" panose="02070309020205020404" pitchFamily="49" charset="0"/>
              </a:rPr>
              <a:t>89, 18, 49, 58, 69</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a:t>
            </a:r>
          </a:p>
        </p:txBody>
      </p:sp>
    </p:spTree>
    <p:extLst>
      <p:ext uri="{BB962C8B-B14F-4D97-AF65-F5344CB8AC3E}">
        <p14:creationId xmlns:p14="http://schemas.microsoft.com/office/powerpoint/2010/main" val="336261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41117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60031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7985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387873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 69</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964061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37EBFC-4862-48E0-B408-FA62A60D2493}"/>
              </a:ext>
            </a:extLst>
          </p:cNvPr>
          <p:cNvSpPr>
            <a:spLocks noGrp="1"/>
          </p:cNvSpPr>
          <p:nvPr>
            <p:ph type="title"/>
          </p:nvPr>
        </p:nvSpPr>
        <p:spPr/>
        <p:txBody>
          <a:bodyPr/>
          <a:lstStyle/>
          <a:p>
            <a:r>
              <a:rPr lang="en-US" dirty="0"/>
              <a:t>Linear Probing Analyzed</a:t>
            </a:r>
          </a:p>
        </p:txBody>
      </p:sp>
      <p:sp>
        <p:nvSpPr>
          <p:cNvPr id="6" name="Content Placeholder 5">
            <a:extLst>
              <a:ext uri="{FF2B5EF4-FFF2-40B4-BE49-F238E27FC236}">
                <a16:creationId xmlns:a16="http://schemas.microsoft.com/office/drawing/2014/main" id="{7A3C3E3C-8624-4331-993B-89903D8814B6}"/>
              </a:ext>
            </a:extLst>
          </p:cNvPr>
          <p:cNvSpPr>
            <a:spLocks noGrp="1"/>
          </p:cNvSpPr>
          <p:nvPr>
            <p:ph idx="1"/>
          </p:nvPr>
        </p:nvSpPr>
        <p:spPr/>
        <p:txBody>
          <a:bodyPr>
            <a:normAutofit fontScale="77500" lnSpcReduction="20000"/>
          </a:bodyPr>
          <a:lstStyle/>
          <a:p>
            <a:r>
              <a:rPr lang="en-US" dirty="0"/>
              <a:t>You can see that the time to find a free cell can get quite large</a:t>
            </a:r>
          </a:p>
          <a:p>
            <a:r>
              <a:rPr lang="en-US" dirty="0"/>
              <a:t>Even in a relatively empty table, </a:t>
            </a:r>
            <a:r>
              <a:rPr lang="en-US" i="1" dirty="0"/>
              <a:t>clusters</a:t>
            </a:r>
            <a:r>
              <a:rPr lang="en-US" dirty="0"/>
              <a:t> can form; this effect is known as </a:t>
            </a:r>
            <a:r>
              <a:rPr lang="en-US" i="1" dirty="0"/>
              <a:t>primary clustering</a:t>
            </a:r>
            <a:endParaRPr lang="en-US" dirty="0"/>
          </a:p>
          <a:p>
            <a:r>
              <a:rPr lang="en-US" dirty="0"/>
              <a:t>For linear probing, we can still define the </a:t>
            </a:r>
            <a:r>
              <a:rPr lang="en-US" i="1" dirty="0"/>
              <a:t>load factor </a:t>
            </a:r>
            <a:r>
              <a:rPr lang="en-US" dirty="0"/>
              <a:t>to be λ = N / M</a:t>
            </a:r>
          </a:p>
          <a:p>
            <a:r>
              <a:rPr lang="en-US" dirty="0"/>
              <a:t>With separate chaining, the load factor represents the average size of each linked list</a:t>
            </a:r>
          </a:p>
          <a:p>
            <a:r>
              <a:rPr lang="en-US" dirty="0"/>
              <a:t>With linear probing, the load factor represents the fraction of the table that is currently occupied (so it must be ≤ 1)</a:t>
            </a:r>
          </a:p>
          <a:p>
            <a:r>
              <a:rPr lang="en-US" dirty="0"/>
              <a:t>It can be shown that the expected (i.e., average) number of probes for successful searches (hits) is 1/2 * [1 + 1 / (1 - λ)]</a:t>
            </a:r>
          </a:p>
          <a:p>
            <a:r>
              <a:rPr lang="en-US" dirty="0"/>
              <a:t>For unsuccessful searches (misses) and insertions, it is 1/2 * [1 + 1 / (1 - λ)</a:t>
            </a:r>
            <a:r>
              <a:rPr lang="en-US" baseline="30000" dirty="0"/>
              <a:t>2</a:t>
            </a:r>
            <a:r>
              <a:rPr lang="en-US" dirty="0"/>
              <a:t>]</a:t>
            </a:r>
          </a:p>
          <a:p>
            <a:r>
              <a:rPr lang="en-US" dirty="0"/>
              <a:t>For λ = 1/2, this leads to 1.5 and 2.5; for λ = 3/4, this leads to 3.0 and 8.5; for λ = 9/10, this leads to 5.5 and 50.5</a:t>
            </a:r>
          </a:p>
          <a:p>
            <a:r>
              <a:rPr lang="en-US" dirty="0"/>
              <a:t>The textbook suggests that the load factor, λ, should be kept below 1/2</a:t>
            </a:r>
          </a:p>
          <a:p>
            <a:endParaRPr lang="en-US" dirty="0"/>
          </a:p>
        </p:txBody>
      </p:sp>
    </p:spTree>
    <p:extLst>
      <p:ext uri="{BB962C8B-B14F-4D97-AF65-F5344CB8AC3E}">
        <p14:creationId xmlns:p14="http://schemas.microsoft.com/office/powerpoint/2010/main" val="393130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D1F-D5BE-49AE-8C78-268D9FD75AAD}"/>
              </a:ext>
            </a:extLst>
          </p:cNvPr>
          <p:cNvSpPr>
            <a:spLocks noGrp="1"/>
          </p:cNvSpPr>
          <p:nvPr>
            <p:ph type="title"/>
          </p:nvPr>
        </p:nvSpPr>
        <p:spPr/>
        <p:txBody>
          <a:bodyPr/>
          <a:lstStyle/>
          <a:p>
            <a:r>
              <a:rPr lang="en-US" dirty="0"/>
              <a:t>Quadratic Probing (briefly)</a:t>
            </a:r>
          </a:p>
        </p:txBody>
      </p:sp>
      <p:sp>
        <p:nvSpPr>
          <p:cNvPr id="3" name="Content Placeholder 2">
            <a:extLst>
              <a:ext uri="{FF2B5EF4-FFF2-40B4-BE49-F238E27FC236}">
                <a16:creationId xmlns:a16="http://schemas.microsoft.com/office/drawing/2014/main" id="{96243582-021B-4117-951B-103B85990887}"/>
              </a:ext>
            </a:extLst>
          </p:cNvPr>
          <p:cNvSpPr>
            <a:spLocks noGrp="1"/>
          </p:cNvSpPr>
          <p:nvPr>
            <p:ph idx="1"/>
          </p:nvPr>
        </p:nvSpPr>
        <p:spPr/>
        <p:txBody>
          <a:bodyPr>
            <a:normAutofit fontScale="92500" lnSpcReduction="10000"/>
          </a:bodyPr>
          <a:lstStyle/>
          <a:p>
            <a:r>
              <a:rPr lang="en-US" dirty="0"/>
              <a:t>An alternative to linear probing is </a:t>
            </a:r>
            <a:r>
              <a:rPr lang="en-US" i="1" dirty="0"/>
              <a:t>quadratic probing</a:t>
            </a:r>
            <a:r>
              <a:rPr lang="en-US" dirty="0"/>
              <a:t> (although this strategy is less common than the others we are discussing)</a:t>
            </a:r>
            <a:endParaRPr lang="en-US" i="1" dirty="0"/>
          </a:p>
          <a:p>
            <a:r>
              <a:rPr lang="en-US" dirty="0"/>
              <a:t>This is similar to linear probing, but the function f(i) is replaced with a quadratic function; the book suggests that f(i) = i</a:t>
            </a:r>
            <a:r>
              <a:rPr lang="en-US" baseline="30000" dirty="0"/>
              <a:t>2</a:t>
            </a:r>
            <a:r>
              <a:rPr lang="en-US" dirty="0"/>
              <a:t> is a popular choice </a:t>
            </a:r>
          </a:p>
          <a:p>
            <a:r>
              <a:rPr lang="en-US" dirty="0"/>
              <a:t>Using linear probing, when the table is nearly full, performance degrades </a:t>
            </a:r>
          </a:p>
          <a:p>
            <a:r>
              <a:rPr lang="en-US" dirty="0"/>
              <a:t>For quadratic probing, the situation is more drastic</a:t>
            </a:r>
          </a:p>
          <a:p>
            <a:r>
              <a:rPr lang="en-US" dirty="0"/>
              <a:t>You may not find an empty cell if the table is more than half full, or even before that if the table size is not prime</a:t>
            </a:r>
          </a:p>
          <a:p>
            <a:r>
              <a:rPr lang="en-US" dirty="0"/>
              <a:t>Quadratic probing gets rid of primary clustering</a:t>
            </a:r>
          </a:p>
          <a:p>
            <a:r>
              <a:rPr lang="en-US" dirty="0"/>
              <a:t>There is still a problem called </a:t>
            </a:r>
            <a:r>
              <a:rPr lang="en-US" i="1" dirty="0"/>
              <a:t>secondary clustering</a:t>
            </a:r>
            <a:r>
              <a:rPr lang="en-US" dirty="0"/>
              <a:t> because the initial hash function determines the entire sequence for a probe</a:t>
            </a:r>
          </a:p>
          <a:p>
            <a:endParaRPr lang="en-US" dirty="0"/>
          </a:p>
        </p:txBody>
      </p:sp>
    </p:spTree>
    <p:extLst>
      <p:ext uri="{BB962C8B-B14F-4D97-AF65-F5344CB8AC3E}">
        <p14:creationId xmlns:p14="http://schemas.microsoft.com/office/powerpoint/2010/main" val="352751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BDB3-E989-4932-9597-14148A136805}"/>
              </a:ext>
            </a:extLst>
          </p:cNvPr>
          <p:cNvSpPr>
            <a:spLocks noGrp="1"/>
          </p:cNvSpPr>
          <p:nvPr>
            <p:ph type="title"/>
          </p:nvPr>
        </p:nvSpPr>
        <p:spPr/>
        <p:txBody>
          <a:bodyPr/>
          <a:lstStyle/>
          <a:p>
            <a:r>
              <a:rPr lang="en-US" dirty="0"/>
              <a:t>Double Hashing</a:t>
            </a:r>
          </a:p>
        </p:txBody>
      </p:sp>
      <p:sp>
        <p:nvSpPr>
          <p:cNvPr id="3" name="Content Placeholder 2">
            <a:extLst>
              <a:ext uri="{FF2B5EF4-FFF2-40B4-BE49-F238E27FC236}">
                <a16:creationId xmlns:a16="http://schemas.microsoft.com/office/drawing/2014/main" id="{709E80C4-C8EE-4054-AED6-ABAC27B0236E}"/>
              </a:ext>
            </a:extLst>
          </p:cNvPr>
          <p:cNvSpPr>
            <a:spLocks noGrp="1"/>
          </p:cNvSpPr>
          <p:nvPr>
            <p:ph idx="1"/>
          </p:nvPr>
        </p:nvSpPr>
        <p:spPr/>
        <p:txBody>
          <a:bodyPr>
            <a:normAutofit fontScale="85000" lnSpcReduction="20000"/>
          </a:bodyPr>
          <a:lstStyle/>
          <a:p>
            <a:r>
              <a:rPr lang="en-US" dirty="0"/>
              <a:t>Another open addressing strategy is called </a:t>
            </a:r>
            <a:r>
              <a:rPr lang="en-US" b="1" dirty="0"/>
              <a:t>double hashing</a:t>
            </a:r>
            <a:endParaRPr lang="en-US" dirty="0"/>
          </a:p>
          <a:p>
            <a:r>
              <a:rPr lang="en-US" dirty="0"/>
              <a:t>For double hashing, one popular choice is: f(i) = i * hash</a:t>
            </a:r>
            <a:r>
              <a:rPr lang="en-US" baseline="-25000" dirty="0"/>
              <a:t>2</a:t>
            </a:r>
            <a:r>
              <a:rPr lang="en-US" dirty="0"/>
              <a:t>(X)</a:t>
            </a:r>
          </a:p>
          <a:p>
            <a:r>
              <a:rPr lang="en-US" dirty="0"/>
              <a:t>Here, hash</a:t>
            </a:r>
            <a:r>
              <a:rPr lang="en-US" baseline="-25000" dirty="0"/>
              <a:t>2</a:t>
            </a:r>
            <a:r>
              <a:rPr lang="en-US" dirty="0"/>
              <a:t> is an auxiliary hash function that is not allowed to evaluate to 0</a:t>
            </a:r>
          </a:p>
          <a:p>
            <a:r>
              <a:rPr lang="en-US" dirty="0"/>
              <a:t>The book's suggestion for hash</a:t>
            </a:r>
            <a:r>
              <a:rPr lang="en-US" baseline="-25000" dirty="0"/>
              <a:t>2</a:t>
            </a:r>
            <a:r>
              <a:rPr lang="en-US" dirty="0"/>
              <a:t>(X) is: hash</a:t>
            </a:r>
            <a:r>
              <a:rPr lang="en-US" baseline="-25000" dirty="0"/>
              <a:t>2</a:t>
            </a:r>
            <a:r>
              <a:rPr lang="en-US" dirty="0"/>
              <a:t>(X) = R - (X mod R), where R is a prime smaller than the table size</a:t>
            </a:r>
          </a:p>
          <a:p>
            <a:r>
              <a:rPr lang="en-US" dirty="0"/>
              <a:t>This does not make sense for most applications (X is typically a string) </a:t>
            </a:r>
          </a:p>
          <a:p>
            <a:r>
              <a:rPr lang="en-US" dirty="0"/>
              <a:t>A popular choice from other sources seems to be to use another hash function that uses % </a:t>
            </a:r>
            <a:r>
              <a:rPr lang="en-US" i="1" dirty="0"/>
              <a:t>(TableSize - 1)</a:t>
            </a:r>
            <a:r>
              <a:rPr lang="en-US" dirty="0"/>
              <a:t> and then adds 1, instead of using % </a:t>
            </a:r>
            <a:r>
              <a:rPr lang="en-US" i="1" dirty="0"/>
              <a:t>TableSize</a:t>
            </a:r>
          </a:p>
          <a:p>
            <a:r>
              <a:rPr lang="en-US" dirty="0"/>
              <a:t>It is important that Hash</a:t>
            </a:r>
            <a:r>
              <a:rPr lang="en-US" baseline="-25000" dirty="0"/>
              <a:t>2</a:t>
            </a:r>
            <a:r>
              <a:rPr lang="en-US" dirty="0"/>
              <a:t>(X) never evaluates to zero, and that all return values are relatively prime to the actual table size</a:t>
            </a:r>
          </a:p>
          <a:p>
            <a:r>
              <a:rPr lang="en-US" dirty="0"/>
              <a:t>Both of these constraints will be satisfied using the method mentioned above if TableSize is prime</a:t>
            </a:r>
          </a:p>
        </p:txBody>
      </p:sp>
    </p:spTree>
    <p:extLst>
      <p:ext uri="{BB962C8B-B14F-4D97-AF65-F5344CB8AC3E}">
        <p14:creationId xmlns:p14="http://schemas.microsoft.com/office/powerpoint/2010/main" val="3192331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EDD-02DF-49B3-BA54-63997C874894}"/>
              </a:ext>
            </a:extLst>
          </p:cNvPr>
          <p:cNvSpPr>
            <a:spLocks noGrp="1"/>
          </p:cNvSpPr>
          <p:nvPr>
            <p:ph type="title"/>
          </p:nvPr>
        </p:nvSpPr>
        <p:spPr/>
        <p:txBody>
          <a:bodyPr/>
          <a:lstStyle/>
          <a:p>
            <a:r>
              <a:rPr lang="en-US" dirty="0"/>
              <a:t>Double Hashing Analyzed</a:t>
            </a:r>
          </a:p>
        </p:txBody>
      </p:sp>
      <p:sp>
        <p:nvSpPr>
          <p:cNvPr id="3" name="Content Placeholder 2">
            <a:extLst>
              <a:ext uri="{FF2B5EF4-FFF2-40B4-BE49-F238E27FC236}">
                <a16:creationId xmlns:a16="http://schemas.microsoft.com/office/drawing/2014/main" id="{4EBE3293-86DE-4ECC-BD3F-F3DD67C8D97B}"/>
              </a:ext>
            </a:extLst>
          </p:cNvPr>
          <p:cNvSpPr>
            <a:spLocks noGrp="1"/>
          </p:cNvSpPr>
          <p:nvPr>
            <p:ph idx="1"/>
          </p:nvPr>
        </p:nvSpPr>
        <p:spPr/>
        <p:txBody>
          <a:bodyPr>
            <a:normAutofit/>
          </a:bodyPr>
          <a:lstStyle/>
          <a:p>
            <a:r>
              <a:rPr lang="en-US" dirty="0"/>
              <a:t>This solution avoids both primary and secondary clustering</a:t>
            </a:r>
          </a:p>
          <a:p>
            <a:r>
              <a:rPr lang="en-US" dirty="0"/>
              <a:t>From another source:</a:t>
            </a:r>
          </a:p>
          <a:p>
            <a:pPr lvl="1"/>
            <a:r>
              <a:rPr lang="en-US" dirty="0"/>
              <a:t>The average number of probes for successful searches (hits), when double hashing is used, is 1 /  λ * ln(1 / (1 - λ))</a:t>
            </a:r>
          </a:p>
          <a:p>
            <a:pPr lvl="1"/>
            <a:r>
              <a:rPr lang="en-US" dirty="0"/>
              <a:t>The average number of probes for unsuccessful searches (misses) and insertions 1 / (1 - λ)</a:t>
            </a:r>
          </a:p>
        </p:txBody>
      </p:sp>
    </p:spTree>
    <p:extLst>
      <p:ext uri="{BB962C8B-B14F-4D97-AF65-F5344CB8AC3E}">
        <p14:creationId xmlns:p14="http://schemas.microsoft.com/office/powerpoint/2010/main" val="2947920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72B-D8CA-4C85-8726-A63D297C26EB}"/>
              </a:ext>
            </a:extLst>
          </p:cNvPr>
          <p:cNvSpPr>
            <a:spLocks noGrp="1"/>
          </p:cNvSpPr>
          <p:nvPr>
            <p:ph type="title"/>
          </p:nvPr>
        </p:nvSpPr>
        <p:spPr/>
        <p:txBody>
          <a:bodyPr/>
          <a:lstStyle/>
          <a:p>
            <a:r>
              <a:rPr lang="en-US" dirty="0"/>
              <a:t>Lazy Deletion</a:t>
            </a:r>
          </a:p>
        </p:txBody>
      </p:sp>
      <p:sp>
        <p:nvSpPr>
          <p:cNvPr id="3" name="Content Placeholder 2">
            <a:extLst>
              <a:ext uri="{FF2B5EF4-FFF2-40B4-BE49-F238E27FC236}">
                <a16:creationId xmlns:a16="http://schemas.microsoft.com/office/drawing/2014/main" id="{E28323CA-AC79-4319-AA69-FCBAD4EDDF95}"/>
              </a:ext>
            </a:extLst>
          </p:cNvPr>
          <p:cNvSpPr>
            <a:spLocks noGrp="1"/>
          </p:cNvSpPr>
          <p:nvPr>
            <p:ph idx="1"/>
          </p:nvPr>
        </p:nvSpPr>
        <p:spPr/>
        <p:txBody>
          <a:bodyPr>
            <a:normAutofit fontScale="92500" lnSpcReduction="10000"/>
          </a:bodyPr>
          <a:lstStyle/>
          <a:p>
            <a:r>
              <a:rPr lang="en-US" dirty="0"/>
              <a:t>With all forms of open addressing, standard deletion cannot be performed</a:t>
            </a:r>
          </a:p>
          <a:p>
            <a:r>
              <a:rPr lang="en-US" dirty="0"/>
              <a:t>This is because the cell you are deleting may have caused a collision to go past it</a:t>
            </a:r>
          </a:p>
          <a:p>
            <a:r>
              <a:rPr lang="en-US" dirty="0"/>
              <a:t>If you truly delete the item, searches may stop at this cell by mistake and miss finding keys later in the same cluster</a:t>
            </a:r>
          </a:p>
          <a:p>
            <a:r>
              <a:rPr lang="en-US" dirty="0"/>
              <a:t>Therefore, </a:t>
            </a:r>
            <a:r>
              <a:rPr lang="en-US" b="1" dirty="0"/>
              <a:t>lazy deletion</a:t>
            </a:r>
            <a:r>
              <a:rPr lang="en-US" dirty="0"/>
              <a:t> must be used</a:t>
            </a:r>
          </a:p>
          <a:p>
            <a:r>
              <a:rPr lang="en-US" dirty="0"/>
              <a:t>Instead of actually deleting the item, keep it in the hash table, but mark it as deleted</a:t>
            </a:r>
          </a:p>
          <a:p>
            <a:r>
              <a:rPr lang="en-US" dirty="0"/>
              <a:t>Searches will then skip lazily deleted items, but not stop</a:t>
            </a:r>
          </a:p>
          <a:p>
            <a:r>
              <a:rPr lang="en-US" dirty="0"/>
              <a:t>In the textbook's implementation, every cell indicates a state, which is ACTIVE, EMPTY, or DELETED</a:t>
            </a:r>
          </a:p>
          <a:p>
            <a:endParaRPr lang="en-US" dirty="0"/>
          </a:p>
        </p:txBody>
      </p:sp>
    </p:spTree>
    <p:extLst>
      <p:ext uri="{BB962C8B-B14F-4D97-AF65-F5344CB8AC3E}">
        <p14:creationId xmlns:p14="http://schemas.microsoft.com/office/powerpoint/2010/main" val="1775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626B-944A-499E-A74F-0D29BFD4E4B3}"/>
              </a:ext>
            </a:extLst>
          </p:cNvPr>
          <p:cNvSpPr>
            <a:spLocks noGrp="1"/>
          </p:cNvSpPr>
          <p:nvPr>
            <p:ph type="title"/>
          </p:nvPr>
        </p:nvSpPr>
        <p:spPr/>
        <p:txBody>
          <a:bodyPr/>
          <a:lstStyle/>
          <a:p>
            <a:r>
              <a:rPr lang="en-US" dirty="0"/>
              <a:t>Comparing Collision Resolution Strategies</a:t>
            </a:r>
          </a:p>
        </p:txBody>
      </p:sp>
      <p:sp>
        <p:nvSpPr>
          <p:cNvPr id="3" name="Content Placeholder 2">
            <a:extLst>
              <a:ext uri="{FF2B5EF4-FFF2-40B4-BE49-F238E27FC236}">
                <a16:creationId xmlns:a16="http://schemas.microsoft.com/office/drawing/2014/main" id="{0944DF6E-600E-45BF-AFE0-CCF234C7425E}"/>
              </a:ext>
            </a:extLst>
          </p:cNvPr>
          <p:cNvSpPr>
            <a:spLocks noGrp="1"/>
          </p:cNvSpPr>
          <p:nvPr>
            <p:ph idx="1"/>
          </p:nvPr>
        </p:nvSpPr>
        <p:spPr/>
        <p:txBody>
          <a:bodyPr>
            <a:normAutofit lnSpcReduction="10000"/>
          </a:bodyPr>
          <a:lstStyle/>
          <a:p>
            <a:r>
              <a:rPr lang="en-US" dirty="0"/>
              <a:t>According to another source, the three major collision resolution strategies are linear probing, double hashing, and separate chaining</a:t>
            </a:r>
          </a:p>
          <a:p>
            <a:r>
              <a:rPr lang="en-US" dirty="0"/>
              <a:t>Linear probing is the fastest if the hash table is big enough so that it remains sparse</a:t>
            </a:r>
          </a:p>
          <a:p>
            <a:r>
              <a:rPr lang="en-US" dirty="0"/>
              <a:t>Double hashing makes the most efficient use of memory, but it takes extra time to compute the second hash function</a:t>
            </a:r>
          </a:p>
          <a:p>
            <a:r>
              <a:rPr lang="en-US" dirty="0"/>
              <a:t>Separate chaining is the simplest to implement, it supports standard deletion, and it makes rehashing less important</a:t>
            </a:r>
          </a:p>
          <a:p>
            <a:r>
              <a:rPr lang="en-US" dirty="0"/>
              <a:t>Typically, when you are using a hash table, you care about speed, so I would suggest that separate chaining is not usually a good choice</a:t>
            </a:r>
          </a:p>
          <a:p>
            <a:endParaRPr lang="en-US" dirty="0"/>
          </a:p>
        </p:txBody>
      </p:sp>
    </p:spTree>
    <p:extLst>
      <p:ext uri="{BB962C8B-B14F-4D97-AF65-F5344CB8AC3E}">
        <p14:creationId xmlns:p14="http://schemas.microsoft.com/office/powerpoint/2010/main" val="97530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A643-795E-4471-9C90-DCC2AD18C12E}"/>
              </a:ext>
            </a:extLst>
          </p:cNvPr>
          <p:cNvSpPr>
            <a:spLocks noGrp="1"/>
          </p:cNvSpPr>
          <p:nvPr>
            <p:ph type="title"/>
          </p:nvPr>
        </p:nvSpPr>
        <p:spPr/>
        <p:txBody>
          <a:bodyPr/>
          <a:lstStyle/>
          <a:p>
            <a:r>
              <a:rPr lang="en-US" dirty="0"/>
              <a:t>Rehashing</a:t>
            </a:r>
          </a:p>
        </p:txBody>
      </p:sp>
      <p:sp>
        <p:nvSpPr>
          <p:cNvPr id="3" name="Content Placeholder 2">
            <a:extLst>
              <a:ext uri="{FF2B5EF4-FFF2-40B4-BE49-F238E27FC236}">
                <a16:creationId xmlns:a16="http://schemas.microsoft.com/office/drawing/2014/main" id="{3BAD6D54-F4A0-4648-85A3-63D366C5D8BC}"/>
              </a:ext>
            </a:extLst>
          </p:cNvPr>
          <p:cNvSpPr>
            <a:spLocks noGrp="1"/>
          </p:cNvSpPr>
          <p:nvPr>
            <p:ph idx="1"/>
          </p:nvPr>
        </p:nvSpPr>
        <p:spPr/>
        <p:txBody>
          <a:bodyPr>
            <a:normAutofit fontScale="77500" lnSpcReduction="20000"/>
          </a:bodyPr>
          <a:lstStyle/>
          <a:p>
            <a:r>
              <a:rPr lang="en-US" dirty="0"/>
              <a:t>If the hash table gets too full, operations might take longer than desired; this can happen more often when lazy deletion is used</a:t>
            </a:r>
          </a:p>
          <a:p>
            <a:r>
              <a:rPr lang="en-US" dirty="0"/>
              <a:t>One solution: create a bigger hash table with a new hash function and copy all non-deleted values from the original hash table into the new one; this is called </a:t>
            </a:r>
            <a:r>
              <a:rPr lang="en-US" b="1" dirty="0"/>
              <a:t>rehashing</a:t>
            </a:r>
            <a:r>
              <a:rPr lang="en-US" dirty="0"/>
              <a:t> </a:t>
            </a:r>
          </a:p>
          <a:p>
            <a:r>
              <a:rPr lang="en-US" dirty="0"/>
              <a:t>Although rehashing means that, once in a while, an insertion operation will take a relatively long time, this might not be as bad as it seems</a:t>
            </a:r>
          </a:p>
          <a:p>
            <a:r>
              <a:rPr lang="en-US" dirty="0"/>
              <a:t>It is customary to make the new hash table at least twice the size of the original</a:t>
            </a:r>
          </a:p>
          <a:p>
            <a:r>
              <a:rPr lang="en-US" dirty="0"/>
              <a:t>If you receive 1000 times as much data as you expect, you only perform the rehashing step about 10 times</a:t>
            </a:r>
          </a:p>
          <a:p>
            <a:r>
              <a:rPr lang="en-US" dirty="0"/>
              <a:t>The rehashing operation is linear with respect to the size of the original hash table; therefore, it is also linear with respect to N, the number of items inserted so far </a:t>
            </a:r>
          </a:p>
          <a:p>
            <a:r>
              <a:rPr lang="en-US" dirty="0"/>
              <a:t>Even if you divide the time it takes to perform the rehashing among all the operations executed so far, you are still dealing with insertions that have </a:t>
            </a:r>
            <a:r>
              <a:rPr lang="en-US" i="1" dirty="0"/>
              <a:t>constant average time</a:t>
            </a:r>
            <a:endParaRPr lang="en-US" dirty="0"/>
          </a:p>
          <a:p>
            <a:endParaRPr lang="en-US" dirty="0"/>
          </a:p>
        </p:txBody>
      </p:sp>
    </p:spTree>
    <p:extLst>
      <p:ext uri="{BB962C8B-B14F-4D97-AF65-F5344CB8AC3E}">
        <p14:creationId xmlns:p14="http://schemas.microsoft.com/office/powerpoint/2010/main" val="425092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D379-9FE8-40AF-96A9-BADA7A5DFDEF}"/>
              </a:ext>
            </a:extLst>
          </p:cNvPr>
          <p:cNvSpPr>
            <a:spLocks noGrp="1"/>
          </p:cNvSpPr>
          <p:nvPr>
            <p:ph type="title"/>
          </p:nvPr>
        </p:nvSpPr>
        <p:spPr/>
        <p:txBody>
          <a:bodyPr/>
          <a:lstStyle/>
          <a:p>
            <a:r>
              <a:rPr lang="en-US" dirty="0"/>
              <a:t>Applications of Hash Tables</a:t>
            </a:r>
          </a:p>
        </p:txBody>
      </p:sp>
      <p:sp>
        <p:nvSpPr>
          <p:cNvPr id="3" name="Content Placeholder 2">
            <a:extLst>
              <a:ext uri="{FF2B5EF4-FFF2-40B4-BE49-F238E27FC236}">
                <a16:creationId xmlns:a16="http://schemas.microsoft.com/office/drawing/2014/main" id="{ACEF8DDF-AECF-4E33-A2D8-62BB80C63714}"/>
              </a:ext>
            </a:extLst>
          </p:cNvPr>
          <p:cNvSpPr>
            <a:spLocks noGrp="1"/>
          </p:cNvSpPr>
          <p:nvPr>
            <p:ph idx="1"/>
          </p:nvPr>
        </p:nvSpPr>
        <p:spPr/>
        <p:txBody>
          <a:bodyPr/>
          <a:lstStyle/>
          <a:p>
            <a:pPr lvl="0"/>
            <a:r>
              <a:rPr lang="en-US" i="1" dirty="0"/>
              <a:t>Compilers</a:t>
            </a:r>
            <a:r>
              <a:rPr lang="en-US" dirty="0"/>
              <a:t> use them to store </a:t>
            </a:r>
            <a:r>
              <a:rPr lang="en-US" i="1" dirty="0"/>
              <a:t>symbol tables</a:t>
            </a:r>
            <a:r>
              <a:rPr lang="en-US" dirty="0"/>
              <a:t> to keep track of information about variables</a:t>
            </a:r>
          </a:p>
          <a:p>
            <a:pPr lvl="0"/>
            <a:r>
              <a:rPr lang="en-US" dirty="0"/>
              <a:t>Some </a:t>
            </a:r>
            <a:r>
              <a:rPr lang="en-US" i="1" dirty="0"/>
              <a:t>games</a:t>
            </a:r>
            <a:r>
              <a:rPr lang="en-US" dirty="0"/>
              <a:t> use them for </a:t>
            </a:r>
            <a:r>
              <a:rPr lang="en-US" i="1" dirty="0"/>
              <a:t>transposition tables</a:t>
            </a:r>
            <a:r>
              <a:rPr lang="en-US" dirty="0"/>
              <a:t> to avoid repeating identical searches</a:t>
            </a:r>
          </a:p>
          <a:p>
            <a:pPr lvl="0"/>
            <a:r>
              <a:rPr lang="en-US" i="1" dirty="0"/>
              <a:t>Spell checkers</a:t>
            </a:r>
            <a:r>
              <a:rPr lang="en-US" dirty="0"/>
              <a:t> use them to detect errors and highlight misses</a:t>
            </a:r>
          </a:p>
          <a:p>
            <a:pPr lvl="0"/>
            <a:r>
              <a:rPr lang="en-US" i="1" dirty="0"/>
              <a:t>Database management systems </a:t>
            </a:r>
            <a:r>
              <a:rPr lang="en-US" dirty="0"/>
              <a:t>sometimes use them (or B+ trees, or other related data structures) as </a:t>
            </a:r>
            <a:r>
              <a:rPr lang="en-US" i="1" dirty="0"/>
              <a:t>indexes</a:t>
            </a:r>
            <a:r>
              <a:rPr lang="en-US" dirty="0"/>
              <a:t> to help with queries</a:t>
            </a:r>
            <a:endParaRPr lang="en-US" i="1" dirty="0"/>
          </a:p>
          <a:p>
            <a:pPr lvl="0"/>
            <a:r>
              <a:rPr lang="en-US" i="1" dirty="0"/>
              <a:t>Information retrieval systems</a:t>
            </a:r>
            <a:r>
              <a:rPr lang="en-US" dirty="0"/>
              <a:t> (e.g., web search) use them for </a:t>
            </a:r>
            <a:r>
              <a:rPr lang="en-US" i="1" dirty="0"/>
              <a:t>inverted indexes</a:t>
            </a:r>
            <a:r>
              <a:rPr lang="en-US" dirty="0"/>
              <a:t>, which map words to document lists</a:t>
            </a:r>
          </a:p>
        </p:txBody>
      </p:sp>
    </p:spTree>
    <p:extLst>
      <p:ext uri="{BB962C8B-B14F-4D97-AF65-F5344CB8AC3E}">
        <p14:creationId xmlns:p14="http://schemas.microsoft.com/office/powerpoint/2010/main" val="407469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640</TotalTime>
  <Words>3459</Words>
  <Application>Microsoft Office PowerPoint</Application>
  <PresentationFormat>Widescreen</PresentationFormat>
  <Paragraphs>263</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ECE264: Data Structures and Algorithms I (DSA 1)</vt:lpstr>
      <vt:lpstr>Hash Tables</vt:lpstr>
      <vt:lpstr>Hash Functions</vt:lpstr>
      <vt:lpstr>Collisions</vt:lpstr>
      <vt:lpstr>Bad Hash Function Examples</vt:lpstr>
      <vt:lpstr>A Semi-Reasonable Hash Function</vt:lpstr>
      <vt:lpstr>More About Hash Functions</vt:lpstr>
      <vt:lpstr>Choosing the (Initial) Size</vt:lpstr>
      <vt:lpstr>Handling Collisions</vt:lpstr>
      <vt:lpstr>Separate Chaining: Insertions</vt:lpstr>
      <vt:lpstr>Separate Chaining: Searches</vt:lpstr>
      <vt:lpstr>Separate Chaining: Deletion</vt:lpstr>
      <vt:lpstr>Separate Chaining: Load Factor</vt:lpstr>
      <vt:lpstr>Separate Chaining: In Practice</vt:lpstr>
      <vt:lpstr>Open Addressing Schemes</vt:lpstr>
      <vt:lpstr>Linear Probing</vt:lpstr>
      <vt:lpstr>Linear Probing Example</vt:lpstr>
      <vt:lpstr>Linear Probing Example (continued)</vt:lpstr>
      <vt:lpstr>Linear Probing Example (continued)</vt:lpstr>
      <vt:lpstr>Linear Probing Example (continued)</vt:lpstr>
      <vt:lpstr>Linear Probing Example (continued)</vt:lpstr>
      <vt:lpstr>Linear Probing Example (continued)</vt:lpstr>
      <vt:lpstr>Linear Probing Analyzed</vt:lpstr>
      <vt:lpstr>Quadratic Probing (briefly)</vt:lpstr>
      <vt:lpstr>Double Hashing</vt:lpstr>
      <vt:lpstr>Double Hashing Analyzed</vt:lpstr>
      <vt:lpstr>Lazy Deletion</vt:lpstr>
      <vt:lpstr>Comparing Collision Resolution Strategies</vt:lpstr>
      <vt:lpstr>Rehashing</vt:lpstr>
      <vt:lpstr>Applications of Hash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Hash Tables</dc:title>
  <dc:creator>Carl Sable</dc:creator>
  <cp:lastModifiedBy>Carl Sable</cp:lastModifiedBy>
  <cp:revision>52</cp:revision>
  <dcterms:created xsi:type="dcterms:W3CDTF">2020-05-12T16:44:20Z</dcterms:created>
  <dcterms:modified xsi:type="dcterms:W3CDTF">2021-12-24T17:55:42Z</dcterms:modified>
</cp:coreProperties>
</file>