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6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sable@cooper.edu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Course Introduction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365A8-C97A-4C1B-A2BB-CDDAF2B0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EE9A3-587A-4DE1-B834-D4F14004C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Lectures will be held Wednesdays from 2 pm – 4 pm</a:t>
            </a:r>
          </a:p>
          <a:p>
            <a:pPr lvl="1"/>
            <a:r>
              <a:rPr lang="en-US" dirty="0"/>
              <a:t>When in person, lectures will take place in Rm. 506</a:t>
            </a:r>
          </a:p>
          <a:p>
            <a:pPr lvl="1"/>
            <a:r>
              <a:rPr lang="en-US" dirty="0"/>
              <a:t>If/when we are forced to be remote, lectures will take place via Teams</a:t>
            </a:r>
          </a:p>
          <a:p>
            <a:r>
              <a:rPr lang="en-US" dirty="0"/>
              <a:t>My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fine a link to the course webpage</a:t>
            </a:r>
          </a:p>
          <a:p>
            <a:pPr lvl="1"/>
            <a:r>
              <a:rPr lang="en-US" dirty="0"/>
              <a:t>I’ll post syllabus info and assignments on the course webpage</a:t>
            </a:r>
          </a:p>
          <a:p>
            <a:pPr lvl="1"/>
            <a:r>
              <a:rPr lang="en-US" dirty="0"/>
              <a:t>General course policies can be found using the "policies" link on my Cooper webpage (not the course webpage)</a:t>
            </a:r>
          </a:p>
          <a:p>
            <a:r>
              <a:rPr lang="en-US" dirty="0"/>
              <a:t>My email: </a:t>
            </a:r>
            <a:r>
              <a:rPr lang="en-US" dirty="0">
                <a:hlinkClick r:id="rId3"/>
              </a:rPr>
              <a:t>carl.sable@cooper.edu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8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BF54-3D99-4420-A895-D125C75A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38BCE-06E9-4962-8D96-32E0592D8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"Data Structures and Algorithm Analysis in C++" by Mark Allen Weiss</a:t>
            </a:r>
          </a:p>
          <a:p>
            <a:pPr lvl="1"/>
            <a:r>
              <a:rPr lang="en-US" dirty="0"/>
              <a:t>Please get the 4</a:t>
            </a:r>
            <a:r>
              <a:rPr lang="en-US" baseline="30000" dirty="0"/>
              <a:t>th</a:t>
            </a:r>
            <a:r>
              <a:rPr lang="en-US" dirty="0"/>
              <a:t> Edition (updated for C++11)</a:t>
            </a:r>
          </a:p>
          <a:p>
            <a:pPr lvl="1"/>
            <a:r>
              <a:rPr lang="en-US" dirty="0"/>
              <a:t>The same book will be used for DSA II</a:t>
            </a:r>
          </a:p>
          <a:p>
            <a:r>
              <a:rPr lang="en-US" dirty="0"/>
              <a:t>Other references (not required):</a:t>
            </a:r>
          </a:p>
          <a:p>
            <a:pPr lvl="1"/>
            <a:r>
              <a:rPr lang="en-US" dirty="0"/>
              <a:t>"Algorithms", by Sedgewick, the 3</a:t>
            </a:r>
            <a:r>
              <a:rPr lang="en-US" baseline="30000" dirty="0"/>
              <a:t>rd</a:t>
            </a:r>
            <a:r>
              <a:rPr lang="en-US" dirty="0"/>
              <a:t> edition</a:t>
            </a:r>
          </a:p>
          <a:p>
            <a:pPr lvl="1"/>
            <a:r>
              <a:rPr lang="en-US" dirty="0"/>
              <a:t>"Introduction to Algorithms", the 3</a:t>
            </a:r>
            <a:r>
              <a:rPr lang="en-US" baseline="30000" dirty="0"/>
              <a:t>rd</a:t>
            </a:r>
            <a:r>
              <a:rPr lang="en-US" dirty="0"/>
              <a:t> edition, by Cormen, Leiserson, Rivest, and Stein</a:t>
            </a:r>
          </a:p>
        </p:txBody>
      </p:sp>
    </p:spTree>
    <p:extLst>
      <p:ext uri="{BB962C8B-B14F-4D97-AF65-F5344CB8AC3E}">
        <p14:creationId xmlns:p14="http://schemas.microsoft.com/office/powerpoint/2010/main" val="353331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E45C-B0D1-4439-9165-E8627260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77D36-73C2-4704-954B-32F6B210D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grading breakdown for the course is:</a:t>
            </a:r>
          </a:p>
          <a:p>
            <a:pPr lvl="1"/>
            <a:r>
              <a:rPr lang="en-US" dirty="0"/>
              <a:t>Three programs (accounting for 10%, 20%, and 25% of the grade)</a:t>
            </a:r>
          </a:p>
          <a:p>
            <a:pPr lvl="1"/>
            <a:r>
              <a:rPr lang="en-US" dirty="0"/>
              <a:t>Three problem sets (each accounting for 15% of the grade)</a:t>
            </a:r>
          </a:p>
          <a:p>
            <a:r>
              <a:rPr lang="en-US" dirty="0"/>
              <a:t>All programs will be written in </a:t>
            </a:r>
            <a:r>
              <a:rPr lang="en-US" b="1" dirty="0"/>
              <a:t>C++</a:t>
            </a:r>
          </a:p>
          <a:p>
            <a:pPr lvl="1"/>
            <a:r>
              <a:rPr lang="en-US" dirty="0"/>
              <a:t>C++ is a superset of C</a:t>
            </a:r>
          </a:p>
          <a:p>
            <a:pPr lvl="1"/>
            <a:r>
              <a:rPr lang="en-US" dirty="0"/>
              <a:t>It is important to gain experience with an object-oriented language</a:t>
            </a:r>
          </a:p>
          <a:p>
            <a:pPr lvl="1"/>
            <a:r>
              <a:rPr lang="en-US" dirty="0"/>
              <a:t>C++ is one of the most widely used programming languages in industry</a:t>
            </a:r>
          </a:p>
          <a:p>
            <a:r>
              <a:rPr lang="en-US" dirty="0"/>
              <a:t>There are no tests or quizzes in this course</a:t>
            </a:r>
          </a:p>
        </p:txBody>
      </p:sp>
    </p:spTree>
    <p:extLst>
      <p:ext uri="{BB962C8B-B14F-4D97-AF65-F5344CB8AC3E}">
        <p14:creationId xmlns:p14="http://schemas.microsoft.com/office/powerpoint/2010/main" val="150113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3C292-6FDD-45AD-9B12-15D03472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Data Structures and Algorithms?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085A-A42E-4B66-A5E9-EFEAB143A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Informal definitions:</a:t>
            </a:r>
          </a:p>
          <a:p>
            <a:pPr lvl="1"/>
            <a:r>
              <a:rPr lang="en-US" b="1" dirty="0"/>
              <a:t>Data structures </a:t>
            </a:r>
            <a:r>
              <a:rPr lang="en-US" dirty="0"/>
              <a:t>are constructs for organizing data</a:t>
            </a:r>
          </a:p>
          <a:p>
            <a:pPr lvl="1"/>
            <a:r>
              <a:rPr lang="en-US" b="1" dirty="0"/>
              <a:t>Algorithms</a:t>
            </a:r>
            <a:r>
              <a:rPr lang="en-US" dirty="0"/>
              <a:t> are methods of solving a problem</a:t>
            </a:r>
          </a:p>
          <a:p>
            <a:pPr lvl="1"/>
            <a:r>
              <a:rPr lang="en-US" dirty="0"/>
              <a:t>Or: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If you take DSA 2, we will see a formal definition of an algorithm near the end of the course</a:t>
            </a:r>
          </a:p>
          <a:p>
            <a:r>
              <a:rPr lang="en-US" dirty="0"/>
              <a:t>These two topics are almost always taught together</a:t>
            </a:r>
          </a:p>
          <a:p>
            <a:r>
              <a:rPr lang="en-US" dirty="0"/>
              <a:t>The data structures and algorithms that we learn about in this class can be implemented in any modern programming language</a:t>
            </a:r>
          </a:p>
          <a:p>
            <a:r>
              <a:rPr lang="en-US" dirty="0"/>
              <a:t>Most of the time in class, I will use </a:t>
            </a:r>
            <a:r>
              <a:rPr lang="en-US" i="1" dirty="0"/>
              <a:t>pseudo-code</a:t>
            </a:r>
            <a:r>
              <a:rPr lang="en-US" dirty="0"/>
              <a:t>, which is informal</a:t>
            </a:r>
          </a:p>
        </p:txBody>
      </p:sp>
    </p:spTree>
    <p:extLst>
      <p:ext uri="{BB962C8B-B14F-4D97-AF65-F5344CB8AC3E}">
        <p14:creationId xmlns:p14="http://schemas.microsoft.com/office/powerpoint/2010/main" val="3129584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565C1-6E0B-4515-B341-291A5353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this Related to Software Engineering?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3CD14-88F5-474F-8781-B6FDDAA57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Software engineering </a:t>
            </a:r>
            <a:r>
              <a:rPr lang="en-US" dirty="0"/>
              <a:t>deals with the </a:t>
            </a:r>
            <a:r>
              <a:rPr lang="en-US" i="1" dirty="0"/>
              <a:t>planning</a:t>
            </a:r>
            <a:r>
              <a:rPr lang="en-US" dirty="0"/>
              <a:t> and </a:t>
            </a:r>
            <a:r>
              <a:rPr lang="en-US" i="1" dirty="0"/>
              <a:t>implementation</a:t>
            </a:r>
            <a:r>
              <a:rPr lang="en-US" dirty="0"/>
              <a:t> of </a:t>
            </a:r>
            <a:r>
              <a:rPr lang="en-US" i="1" dirty="0"/>
              <a:t>large</a:t>
            </a:r>
            <a:r>
              <a:rPr lang="en-US" dirty="0"/>
              <a:t>, </a:t>
            </a:r>
            <a:r>
              <a:rPr lang="en-US" i="1" dirty="0"/>
              <a:t>user-friendly</a:t>
            </a:r>
            <a:r>
              <a:rPr lang="en-US" dirty="0"/>
              <a:t>, </a:t>
            </a:r>
            <a:r>
              <a:rPr lang="en-US" i="1" dirty="0"/>
              <a:t>well-documented</a:t>
            </a:r>
            <a:r>
              <a:rPr lang="en-US" dirty="0"/>
              <a:t>, </a:t>
            </a:r>
            <a:r>
              <a:rPr lang="en-US" i="1" dirty="0"/>
              <a:t>robust</a:t>
            </a:r>
            <a:r>
              <a:rPr lang="en-US" dirty="0"/>
              <a:t>, </a:t>
            </a:r>
            <a:r>
              <a:rPr lang="en-US" i="1" dirty="0"/>
              <a:t>expandable</a:t>
            </a:r>
            <a:r>
              <a:rPr lang="en-US" dirty="0"/>
              <a:t> systems as part of a </a:t>
            </a:r>
            <a:r>
              <a:rPr lang="en-US" i="1" dirty="0"/>
              <a:t>team</a:t>
            </a:r>
          </a:p>
          <a:p>
            <a:pPr lvl="1"/>
            <a:r>
              <a:rPr lang="en-US" dirty="0"/>
              <a:t>This includes formalizing requirements, designing the system, implementing the program, documenting the product, maintaining the system, etc.</a:t>
            </a:r>
          </a:p>
          <a:p>
            <a:pPr lvl="1"/>
            <a:r>
              <a:rPr lang="en-US" dirty="0"/>
              <a:t>The algorithms we cover in this class are used to implement small parts of large systems</a:t>
            </a:r>
          </a:p>
          <a:p>
            <a:pPr lvl="1"/>
            <a:r>
              <a:rPr lang="en-US" dirty="0"/>
              <a:t>Although small, these parts may be extremely important</a:t>
            </a:r>
          </a:p>
          <a:p>
            <a:r>
              <a:rPr lang="en-US" dirty="0"/>
              <a:t>As a programmer, you will be using algorithms and data structures from this course very often, but you will be implementing them rarely</a:t>
            </a:r>
          </a:p>
        </p:txBody>
      </p:sp>
    </p:spTree>
    <p:extLst>
      <p:ext uri="{BB962C8B-B14F-4D97-AF65-F5344CB8AC3E}">
        <p14:creationId xmlns:p14="http://schemas.microsoft.com/office/powerpoint/2010/main" val="2692951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2A1C-B26D-46FF-88C5-6D1D4714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Data Structure or an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678AD-C5A9-4513-A125-19BF23CCE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Often, when you are given a programming task, there are many possible algorithms and data structures that would give the correct answer</a:t>
            </a:r>
          </a:p>
          <a:p>
            <a:pPr lvl="1"/>
            <a:r>
              <a:rPr lang="en-US" dirty="0"/>
              <a:t>Example of a task for which this is true: </a:t>
            </a:r>
            <a:r>
              <a:rPr lang="en-US" b="1" dirty="0"/>
              <a:t>sorting</a:t>
            </a:r>
          </a:p>
          <a:p>
            <a:pPr lvl="1"/>
            <a:r>
              <a:rPr lang="en-US" dirty="0"/>
              <a:t>In general, if we are dealing with small amounts of data, the choice of algorithm might not be that important</a:t>
            </a:r>
          </a:p>
          <a:p>
            <a:pPr lvl="1"/>
            <a:r>
              <a:rPr lang="en-US" dirty="0"/>
              <a:t>When dealing with huge amounts of data, however, it can be crucial</a:t>
            </a:r>
          </a:p>
          <a:p>
            <a:pPr lvl="1"/>
            <a:r>
              <a:rPr lang="en-US" dirty="0"/>
              <a:t>Choosing the best algorithm often relies on a deep understanding of how the algorithm works as well as the specific properties of the problem you are solving</a:t>
            </a:r>
          </a:p>
          <a:p>
            <a:r>
              <a:rPr lang="en-US" dirty="0"/>
              <a:t>There are some problems for which no efficient solution exists (e.g., </a:t>
            </a:r>
            <a:r>
              <a:rPr lang="en-US" i="1" dirty="0"/>
              <a:t>NP-complete problems</a:t>
            </a:r>
            <a:r>
              <a:rPr lang="en-US" dirty="0"/>
              <a:t>)</a:t>
            </a:r>
          </a:p>
          <a:p>
            <a:r>
              <a:rPr lang="en-US" dirty="0"/>
              <a:t>There are also well-defined problems for which no algorithm exists at all; these unsolvable problems are said to be </a:t>
            </a:r>
            <a:r>
              <a:rPr lang="en-US" i="1" dirty="0"/>
              <a:t>undecidable</a:t>
            </a:r>
          </a:p>
        </p:txBody>
      </p:sp>
    </p:spTree>
    <p:extLst>
      <p:ext uri="{BB962C8B-B14F-4D97-AF65-F5344CB8AC3E}">
        <p14:creationId xmlns:p14="http://schemas.microsoft.com/office/powerpoint/2010/main" val="1195030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C73AA-3A9F-4B0A-BD4F-8C2CB67A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831CD-7C65-4686-BF03-125B579F0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Generally, when we analyze the efficiency of an algorithm, we don't truly estimate time</a:t>
            </a:r>
          </a:p>
          <a:p>
            <a:r>
              <a:rPr lang="en-US" dirty="0"/>
              <a:t>Instead, we estimate </a:t>
            </a:r>
            <a:r>
              <a:rPr lang="en-US" i="1" dirty="0"/>
              <a:t>the number of computational steps</a:t>
            </a:r>
          </a:p>
          <a:p>
            <a:r>
              <a:rPr lang="en-US" dirty="0"/>
              <a:t>The amount of actual time depends on the hardware; the number of computational steps depends on the algorithm</a:t>
            </a:r>
          </a:p>
          <a:p>
            <a:r>
              <a:rPr lang="en-US" dirty="0"/>
              <a:t>Typically, only the worst-case scenario is considered (this is called </a:t>
            </a:r>
            <a:r>
              <a:rPr lang="en-US" i="1" dirty="0"/>
              <a:t>worst-case analysis</a:t>
            </a:r>
            <a:r>
              <a:rPr lang="en-US" dirty="0"/>
              <a:t>); sometimes </a:t>
            </a:r>
            <a:r>
              <a:rPr lang="en-US" i="1" dirty="0"/>
              <a:t>average-case analysis </a:t>
            </a:r>
            <a:r>
              <a:rPr lang="en-US" dirty="0"/>
              <a:t>is used instead</a:t>
            </a:r>
          </a:p>
          <a:p>
            <a:r>
              <a:rPr lang="en-US" dirty="0"/>
              <a:t>Often, </a:t>
            </a:r>
            <a:r>
              <a:rPr lang="en-US" b="1" dirty="0"/>
              <a:t>Big-O notation </a:t>
            </a:r>
            <a:r>
              <a:rPr lang="en-US" dirty="0"/>
              <a:t>(or one of a few other related notations) is used to analyze the efficiency of an algorithm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93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E27D8-BA56-4C6E-823F-652EEB0A2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Selection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7F3D3-8A60-4445-A7B1-E9E29DF69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 selection problem</a:t>
            </a:r>
            <a:r>
              <a:rPr lang="en-US" dirty="0"/>
              <a:t>: Choose the k</a:t>
            </a:r>
            <a:r>
              <a:rPr lang="en-US" baseline="30000" dirty="0"/>
              <a:t>th</a:t>
            </a:r>
            <a:r>
              <a:rPr lang="en-US" dirty="0"/>
              <a:t> smallest or largest element out of N elements (as if the N elements were sorted)</a:t>
            </a:r>
          </a:p>
          <a:p>
            <a:r>
              <a:rPr lang="en-US" dirty="0"/>
              <a:t>Example: Determine the 250,000</a:t>
            </a:r>
            <a:r>
              <a:rPr lang="en-US" baseline="30000" dirty="0"/>
              <a:t>th</a:t>
            </a:r>
            <a:r>
              <a:rPr lang="en-US" dirty="0"/>
              <a:t> largest integer out of 1,000,000 integers</a:t>
            </a:r>
          </a:p>
          <a:p>
            <a:r>
              <a:rPr lang="en-US" dirty="0"/>
              <a:t>According to the textbook, if a quadratic sort is used on a modern machine for k=15 million and N=30 million, this would take days</a:t>
            </a:r>
          </a:p>
          <a:p>
            <a:r>
              <a:rPr lang="en-US" dirty="0"/>
              <a:t>I add: Using an efficient sort might take a few seconds</a:t>
            </a:r>
          </a:p>
          <a:p>
            <a:r>
              <a:rPr lang="en-US" dirty="0"/>
              <a:t>An implementation of an algorithm we will learn later in the course takes about a second</a:t>
            </a:r>
          </a:p>
        </p:txBody>
      </p:sp>
    </p:spTree>
    <p:extLst>
      <p:ext uri="{BB962C8B-B14F-4D97-AF65-F5344CB8AC3E}">
        <p14:creationId xmlns:p14="http://schemas.microsoft.com/office/powerpoint/2010/main" val="1664403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92DFF-9F62-4F85-A70C-942840EDE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vs.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A5098-55DB-42F9-97BD-72B3440BE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For decades, the speed of hardware improved exponentially over time according to </a:t>
            </a:r>
            <a:r>
              <a:rPr lang="en-US" b="1" dirty="0"/>
              <a:t>Moore’s law</a:t>
            </a:r>
          </a:p>
          <a:p>
            <a:r>
              <a:rPr lang="en-US" dirty="0"/>
              <a:t>Moore’s law has slowed down in recent years, but performance improvements still occur due to other hardware improvements</a:t>
            </a:r>
          </a:p>
          <a:p>
            <a:r>
              <a:rPr lang="en-US" dirty="0"/>
              <a:t>According to Moore’s law, if you wait 15 to 20 years, any given implementation of an algorithm might run 1000 times faster</a:t>
            </a:r>
          </a:p>
          <a:p>
            <a:r>
              <a:rPr lang="en-US" dirty="0"/>
              <a:t>If you spend more money today to obtain the fastest possible machine, an implementation might run 2 or 10 times faster</a:t>
            </a:r>
          </a:p>
          <a:p>
            <a:r>
              <a:rPr lang="en-US" dirty="0"/>
              <a:t>Sometimes, coming up with a better algorithm can lead to an implementation that runs millions of times faster!</a:t>
            </a:r>
          </a:p>
        </p:txBody>
      </p:sp>
    </p:spTree>
    <p:extLst>
      <p:ext uri="{BB962C8B-B14F-4D97-AF65-F5344CB8AC3E}">
        <p14:creationId xmlns:p14="http://schemas.microsoft.com/office/powerpoint/2010/main" val="2917794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919</Words>
  <Application>Microsoft Office PowerPoint</Application>
  <PresentationFormat>Widescreen</PresentationFormat>
  <Paragraphs>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ECE264: Data Structures and Algorithms I (DSA 1)</vt:lpstr>
      <vt:lpstr>The Basics</vt:lpstr>
      <vt:lpstr>The Textbook</vt:lpstr>
      <vt:lpstr>Grading</vt:lpstr>
      <vt:lpstr>What are Data Structures and Algorithms?</vt:lpstr>
      <vt:lpstr>How is this Related to Software Engineering?</vt:lpstr>
      <vt:lpstr>Choosing a Data Structure or an Algorithm</vt:lpstr>
      <vt:lpstr>Evaluating Algorithms</vt:lpstr>
      <vt:lpstr>The Selection Problem</vt:lpstr>
      <vt:lpstr>Hardware vs. Software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12</cp:revision>
  <dcterms:created xsi:type="dcterms:W3CDTF">2020-08-29T03:38:10Z</dcterms:created>
  <dcterms:modified xsi:type="dcterms:W3CDTF">2022-01-14T18:57:38Z</dcterms:modified>
</cp:coreProperties>
</file>