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course is not a course that teaches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C++98; C++03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C++14 and C++17 were relatively minor releases</a:t>
            </a:r>
          </a:p>
          <a:p>
            <a:r>
              <a:rPr lang="en-US" dirty="0"/>
              <a:t>New releases are now expected every three years</a:t>
            </a:r>
          </a:p>
          <a:p>
            <a:r>
              <a:rPr lang="en-US" dirty="0"/>
              <a:t>C++20 is probably the most major release since C++11; g++ does not necessarily support all the new features yet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"The C++ Programming Language, 4th Edition" by Bjarne Stroustrup</a:t>
            </a:r>
          </a:p>
          <a:p>
            <a:pPr lvl="1"/>
            <a:r>
              <a:rPr lang="en-US" dirty="0"/>
              <a:t>This is the book that defines the language</a:t>
            </a:r>
          </a:p>
          <a:p>
            <a:pPr lvl="1"/>
            <a:r>
              <a:rPr lang="en-US" dirty="0"/>
              <a:t>Updated for C++11</a:t>
            </a:r>
          </a:p>
          <a:p>
            <a:r>
              <a:rPr lang="en-US" dirty="0"/>
              <a:t> "Programming: Principles and Practice Using C++, 2nd Edition" by Bjarne Stroustrup</a:t>
            </a:r>
          </a:p>
          <a:p>
            <a:pPr lvl="1"/>
            <a:r>
              <a:rPr lang="en-US" dirty="0"/>
              <a:t>More for beginners</a:t>
            </a:r>
          </a:p>
          <a:p>
            <a:pPr lvl="1"/>
            <a:r>
              <a:rPr lang="en-US" dirty="0"/>
              <a:t>Updated for C++11 and C++14</a:t>
            </a:r>
          </a:p>
          <a:p>
            <a:r>
              <a:rPr lang="en-US" dirty="0"/>
              <a:t>"A Tour of C++, 2nd Edition" by Bjarne Stroustrup</a:t>
            </a:r>
          </a:p>
          <a:p>
            <a:pPr lvl="1"/>
            <a:r>
              <a:rPr lang="en-US" dirty="0"/>
              <a:t>A summary of major features</a:t>
            </a:r>
          </a:p>
          <a:p>
            <a:pPr lvl="1"/>
            <a:r>
              <a:rPr lang="en-US" dirty="0"/>
              <a:t>Updated through C++17 and includes speculation about C++20</a:t>
            </a:r>
          </a:p>
          <a:p>
            <a:pPr lvl="1"/>
            <a:r>
              <a:rPr lang="en-US" dirty="0"/>
              <a:t>IMO, for advanced programmers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compiler we will be using is </a:t>
            </a:r>
            <a:r>
              <a:rPr lang="en-US" b="1" dirty="0"/>
              <a:t>g++ </a:t>
            </a:r>
            <a:r>
              <a:rPr lang="en-US" dirty="0"/>
              <a:t>(which technically is calling gcc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of standard libraries)</a:t>
            </a:r>
          </a:p>
          <a:p>
            <a:r>
              <a:rPr lang="en-US" dirty="0"/>
              <a:t>Depending on the compiler and language features used, you might need to specify "-std=c++11" (or "c++14" or "c++17") when compiling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throw </a:t>
            </a:r>
            <a:r>
              <a:rPr lang="en-US" i="1" dirty="0"/>
              <a:t>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 (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r>
              <a:rPr lang="en-US" dirty="0"/>
              <a:t>)</a:t>
            </a:r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The first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 (the same as in standard C)</a:t>
            </a:r>
          </a:p>
          <a:p>
            <a:pPr lvl="1"/>
            <a:r>
              <a:rPr lang="en-US" dirty="0"/>
              <a:t>To use the related, provided functions, include the &lt;cstring&gt; header file</a:t>
            </a:r>
          </a:p>
          <a:p>
            <a:r>
              <a:rPr lang="en-US" dirty="0"/>
              <a:t>The second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(to be explained later)</a:t>
            </a:r>
          </a:p>
          <a:p>
            <a:r>
              <a:rPr lang="en-US" dirty="0"/>
              <a:t>In older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(the newline character is not included):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provided class that you should know about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/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/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/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second style (using "at") does range checking and throws an </a:t>
            </a:r>
            <a:r>
              <a:rPr lang="en-US" i="1" dirty="0"/>
              <a:t>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any type</a:t>
            </a:r>
          </a:p>
          <a:p>
            <a:r>
              <a:rPr lang="en-US" dirty="0"/>
              <a:t>Here is an example declaration with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other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We’ll see other helpful uses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"new" and "delete“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Then set each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NULL,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 (this is therefore called </a:t>
            </a:r>
            <a:r>
              <a:rPr lang="en-US" i="1" dirty="0"/>
              <a:t>exception handling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 </a:t>
            </a:r>
            <a:r>
              <a:rPr lang="en-US" dirty="0"/>
              <a:t>in this example (it is purely for formatting); this was introduced in C++14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how to create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 (the three dots are called an ellipsis)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prototype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(without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int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</a:t>
            </a:r>
            <a:r>
              <a:rPr lang="en-US" dirty="0" err="1"/>
              <a:t>reinterpret_cast</a:t>
            </a:r>
            <a:r>
              <a:rPr lang="en-US" dirty="0"/>
              <a:t>" (we won't cover the details)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user-defined data type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an example, we will consider a class called "Date" that allows a programmer to create, initialize, and access dates</a:t>
            </a:r>
          </a:p>
          <a:p>
            <a:r>
              <a:rPr lang="en-US" dirty="0"/>
              <a:t>Even a simple concept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are looking at a simple, incomplete implementation so we can understand various concepts relevant to creating classes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found within the class definition</a:t>
            </a:r>
          </a:p>
          <a:p>
            <a:r>
              <a:rPr lang="en-US" dirty="0"/>
              <a:t>This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relate to the benefits of object-oriented programming that were previously mentioned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Date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(i.e.,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example constructor for the "Date" class 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string, and 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date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 (one may claim it defeats the purpose of information hiding)</a:t>
            </a:r>
          </a:p>
          <a:p>
            <a:r>
              <a:rPr lang="en-US" dirty="0"/>
              <a:t>Still, it is common to see such member functions, and I would claim they are not always bad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</a:t>
            </a:r>
          </a:p>
          <a:p>
            <a:r>
              <a:rPr lang="en-US" dirty="0"/>
              <a:t>Another is to access a data member that has the same name as a parameter</a:t>
            </a:r>
          </a:p>
          <a:p>
            <a:r>
              <a:rPr lang="en-US" dirty="0"/>
              <a:t>Because this setter returns a reference, it can be used along with other setters (which can be implemented analogously to this one);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</a:p>
          <a:p>
            <a:r>
              <a:rPr lang="en-US" dirty="0"/>
              <a:t>A rule of thumb says we should only do this for short, commonly used member functions (you should not do this for all member function)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of a const Date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Date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that would lead to repeated code, and it would be difficult to include regular employees and managers in a single 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this would require a lot of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Manager is a </a:t>
            </a:r>
            <a:r>
              <a:rPr lang="en-US" b="1" dirty="0"/>
              <a:t>derived class</a:t>
            </a:r>
            <a:r>
              <a:rPr lang="en-US" dirty="0"/>
              <a:t>; it is derived from Employee</a:t>
            </a:r>
          </a:p>
          <a:p>
            <a:r>
              <a:rPr lang="en-US" dirty="0"/>
              <a:t>Employee is a </a:t>
            </a:r>
            <a:r>
              <a:rPr lang="en-US" b="1" dirty="0"/>
              <a:t>base class </a:t>
            </a:r>
            <a:r>
              <a:rPr lang="en-US" dirty="0"/>
              <a:t>for Manager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Manager has all the members of Employee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Hierarchies are often represented graphically by a pointer from the derived class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985BC8-67CB-4B53-9D63-9B7E7A35B0B7}"/>
              </a:ext>
            </a:extLst>
          </p:cNvPr>
          <p:cNvSpPr/>
          <p:nvPr/>
        </p:nvSpPr>
        <p:spPr>
          <a:xfrm>
            <a:off x="5500468" y="2757268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Employee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DF723-C1D1-466A-93D8-AA554DD09CEF}"/>
              </a:ext>
            </a:extLst>
          </p:cNvPr>
          <p:cNvSpPr/>
          <p:nvPr/>
        </p:nvSpPr>
        <p:spPr>
          <a:xfrm>
            <a:off x="5500468" y="3990194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Manager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1A3033-F814-48EB-AA68-2936D5ACAEAF}"/>
              </a:ext>
            </a:extLst>
          </p:cNvPr>
          <p:cNvCxnSpPr/>
          <p:nvPr/>
        </p:nvCxnSpPr>
        <p:spPr>
          <a:xfrm flipV="1">
            <a:off x="6365631" y="3429000"/>
            <a:ext cx="0" cy="57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Date class's display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Manager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; along with private and public, these are the three </a:t>
            </a:r>
            <a:r>
              <a:rPr lang="en-US" i="1" dirty="0"/>
              <a:t>access specifiers </a:t>
            </a:r>
            <a:r>
              <a:rPr lang="en-US" dirty="0"/>
              <a:t>in C++</a:t>
            </a:r>
          </a:p>
          <a:p>
            <a:r>
              <a:rPr lang="en-US" dirty="0"/>
              <a:t>You can make the access specifier of a derived class protected or private; here we have made it public, which is probably the most common choice, but private is the default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public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would be allowed to assign a Manager object to an Employee object (because a manager is an employee), but some data would be lost</a:t>
            </a:r>
          </a:p>
          <a:p>
            <a:r>
              <a:rPr lang="en-US" dirty="0"/>
              <a:t>You cannot assign an Employee object to a Manager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things currently stand, "pe2" does not "know" that it points to a Manager</a:t>
            </a:r>
          </a:p>
          <a:p>
            <a:r>
              <a:rPr lang="en-US" dirty="0"/>
              <a:t>The way we have set up the hierarchy, the following statement would just call the Employee "print" member function: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must be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member function is called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  <a:r>
              <a:rPr lang="en-US" dirty="0"/>
              <a:t>; 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</a:t>
            </a:r>
            <a:r>
              <a:rPr lang="en-US" dirty="0" err="1"/>
              <a:t>vtable</a:t>
            </a:r>
            <a:r>
              <a:rPr lang="en-US" dirty="0"/>
              <a:t> or just a </a:t>
            </a:r>
            <a:r>
              <a:rPr lang="en-US" dirty="0" err="1"/>
              <a:t>vtbl</a:t>
            </a:r>
            <a:endParaRPr lang="en-US" dirty="0"/>
          </a:p>
          <a:p>
            <a:r>
              <a:rPr lang="en-US" dirty="0"/>
              <a:t>The virtual table is basically an array of pointers to functions, and the compiler converts the name of a virtual function to an index into the </a:t>
            </a:r>
            <a:r>
              <a:rPr lang="en-US" dirty="0" err="1"/>
              <a:t>vtable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will always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Shape above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 (or else it will also be an abstract class)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vector, list, and map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several important features of C++ that we have not covered; for example: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use any of these features, but you may investigate and use some of them if you wish</a:t>
            </a:r>
          </a:p>
          <a:p>
            <a:r>
              <a:rPr lang="en-US" dirty="0"/>
              <a:t>Currently, g++ offers experimental support for the new C++20 features (I'm not sure if all the new features are supported)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2739</TotalTime>
  <Words>6577</Words>
  <Application>Microsoft Office PowerPoint</Application>
  <PresentationFormat>Widescreen</PresentationFormat>
  <Paragraphs>529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101</cp:revision>
  <dcterms:created xsi:type="dcterms:W3CDTF">2020-09-20T15:26:01Z</dcterms:created>
  <dcterms:modified xsi:type="dcterms:W3CDTF">2022-03-02T14:45:39Z</dcterms:modified>
</cp:coreProperties>
</file>