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58" r:id="rId5"/>
    <p:sldId id="259" r:id="rId6"/>
    <p:sldId id="261" r:id="rId7"/>
    <p:sldId id="262" r:id="rId8"/>
    <p:sldId id="263" r:id="rId9"/>
    <p:sldId id="269" r:id="rId10"/>
    <p:sldId id="272" r:id="rId11"/>
    <p:sldId id="274" r:id="rId12"/>
    <p:sldId id="275" r:id="rId13"/>
    <p:sldId id="285" r:id="rId14"/>
    <p:sldId id="280" r:id="rId15"/>
    <p:sldId id="281" r:id="rId16"/>
    <p:sldId id="284" r:id="rId17"/>
    <p:sldId id="282" r:id="rId18"/>
    <p:sldId id="283" r:id="rId19"/>
    <p:sldId id="293" r:id="rId20"/>
    <p:sldId id="338" r:id="rId21"/>
    <p:sldId id="294" r:id="rId22"/>
    <p:sldId id="295" r:id="rId23"/>
    <p:sldId id="296" r:id="rId24"/>
    <p:sldId id="332" r:id="rId25"/>
    <p:sldId id="333" r:id="rId26"/>
    <p:sldId id="334" r:id="rId27"/>
    <p:sldId id="335" r:id="rId28"/>
    <p:sldId id="336" r:id="rId29"/>
    <p:sldId id="268" r:id="rId30"/>
    <p:sldId id="33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A7AD-C966-4737-B5E2-CD2BC28D7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94F96-D76B-47D5-B171-A9CBF0CA8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70D06-D36E-4C90-9619-A4119377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0794-369B-4944-AC14-ADDEE9DB9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FDA7-D19D-4AF9-B6CB-8C975B42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5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6779-D84F-4E20-B6A7-909F997F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9DD37-E16E-49DC-85D5-F7499550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1D261-F81F-4068-A6F4-17B2E6F6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5A75-F662-4C2A-89EA-B096DCAA7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3C48A-5FC4-4F9C-BDAD-CB7F552D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E5A1-ED4C-4C1F-886F-BDC7044E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EDBC8-494D-43F7-AC81-C79F19321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D056-A9F7-4B4A-864A-AB3A8AF6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A368F-ED97-4FA9-96E2-C62AD248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509D2-34AC-4DFB-BDF5-08AA9BBF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8E42B-26A9-43A2-8F4A-C18AA8E1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383FC-C3C6-4799-B3D5-1D1FE31B36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64CAD-41B2-46E2-84B7-7354DEA91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3A4F3-089E-48EE-95CB-22B1383E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0E41D-871D-450A-8177-AA771B80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9D503-85A0-44F2-A3E3-CF253152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4004-0166-4FC1-983F-B9694539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636D-D422-485B-9C5E-3ADEE71D4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19619-2490-450F-80FE-D98CFC95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8EA1C-AA55-4B93-A3E4-8108C65FD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A0FA3-3C07-4D92-80A4-C7344013F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9EFA0E-76BD-4788-8081-D64C82AC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8EB2B3-D1F9-4B4F-A98D-F2A8DFD1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C05D1-CFE6-43D5-A517-262A43D0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2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50FF-5FE9-4861-B741-A7992DD2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14F55-B147-454E-94DB-9C0A7FDF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2296F5-5D5A-4BC3-A9AE-8D8FDFA7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81D48-955B-4E8B-9BD7-8C63CCF8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7D3866-9801-4D91-8AD2-2D635618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75148-A35F-4B68-95C2-FBB61B4E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F3C4C-F23A-4C6F-B455-259566B2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7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D1529-2DA9-4C3D-894C-AAA8E286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34A8-1F8E-47DE-805E-ADA5E251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2A49A-EA63-4482-B951-D49A21456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DC5F0-B75F-4FE7-8E65-6DAD3853B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3F1D1-57AD-463F-A3BE-F0B4F7F3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03164-4F2B-4A3D-BE8A-3DD48A9F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4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D407-2EFC-44C3-BF04-8FBD8AA2C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C0A4E-0774-4374-B75C-D19B25A26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DDBD9-FFC8-4427-932F-662D2DF98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9E730-9672-4551-982B-549CF6109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4BC66-1DEA-427B-BDF6-2301EC68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FBBE4-8266-4A85-9BBA-177F3BF9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4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E75D-C541-4FC1-A147-DA8B23D9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04A63-2120-4AA2-AD46-EBECC0C5B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866D5-494C-49D1-B534-B43E159F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B652-D034-4DDE-882E-5576641A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60BD6-38B2-49A3-9239-A4314A85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0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58BAF-E498-4D4A-87CD-94F867D30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7013C-D623-461D-A271-B5EF51DD6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56FEB-2C82-406E-84C4-ED73E1CE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B32DB-E662-489B-8568-DEF750727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CC5F0-EF9C-4715-81E5-7DB2B4B6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2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95682-D3E9-4A4B-9451-4A41911A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DF248-4874-4257-9CD5-C8F08499D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FB3E1-B46C-4A60-87DF-77344EF13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DB72E-5D0B-47C0-A880-7145661183D2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12CC6-ABFE-4833-9189-7080D6A56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8D817-5FB8-49F3-93C4-4D1C42306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Words, Morphology, Subwords, and Tokenization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F242-CBBD-0975-A358-747746CE2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C5D10-C414-DE9B-46CE-E8DBD64D9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specified in the intro lecture, the field of </a:t>
            </a:r>
            <a:r>
              <a:rPr lang="en-US" b="1" dirty="0"/>
              <a:t>natural language processing</a:t>
            </a:r>
            <a:r>
              <a:rPr lang="en-US" dirty="0"/>
              <a:t> (</a:t>
            </a:r>
            <a:r>
              <a:rPr lang="en-US" b="1" dirty="0"/>
              <a:t>NLP</a:t>
            </a:r>
            <a:r>
              <a:rPr lang="en-US" dirty="0"/>
              <a:t>) deals with tasks that involve the processing of human languages, a.k.a. </a:t>
            </a:r>
            <a:r>
              <a:rPr lang="en-US" i="1" dirty="0"/>
              <a:t>natural languages</a:t>
            </a:r>
          </a:p>
          <a:p>
            <a:r>
              <a:rPr lang="en-US" i="1" dirty="0"/>
              <a:t>Statistical approaches</a:t>
            </a:r>
            <a:r>
              <a:rPr lang="en-US" dirty="0"/>
              <a:t> to NLP rely on </a:t>
            </a:r>
            <a:r>
              <a:rPr lang="en-US" i="1" dirty="0"/>
              <a:t>machine learning</a:t>
            </a:r>
            <a:r>
              <a:rPr lang="en-US" dirty="0"/>
              <a:t>; such approaches have dominated </a:t>
            </a:r>
            <a:r>
              <a:rPr lang="en-US" i="1" dirty="0"/>
              <a:t>symbolic approaches</a:t>
            </a:r>
            <a:r>
              <a:rPr lang="en-US" dirty="0"/>
              <a:t> for decades</a:t>
            </a:r>
          </a:p>
          <a:p>
            <a:r>
              <a:rPr lang="en-US" dirty="0"/>
              <a:t>Conventionally, most statistical NLP applications were trained on labeled natural language text</a:t>
            </a:r>
          </a:p>
          <a:p>
            <a:r>
              <a:rPr lang="en-US" dirty="0"/>
              <a:t>Modern NLP systems are often </a:t>
            </a:r>
            <a:r>
              <a:rPr lang="en-US" i="1" dirty="0"/>
              <a:t>pre-trained</a:t>
            </a:r>
            <a:r>
              <a:rPr lang="en-US" dirty="0"/>
              <a:t> on unlabeled text, and then they are often </a:t>
            </a:r>
            <a:r>
              <a:rPr lang="en-US" i="1" dirty="0"/>
              <a:t>fine-tuned</a:t>
            </a:r>
            <a:r>
              <a:rPr lang="en-US" dirty="0"/>
              <a:t> on smaller, labeled datasets</a:t>
            </a:r>
          </a:p>
          <a:p>
            <a:r>
              <a:rPr lang="en-US" dirty="0"/>
              <a:t>Regardless, the text is often contained in documents (loosely speaking), which might have the form of text files, articles in various formats, web pages, etc.</a:t>
            </a:r>
          </a:p>
          <a:p>
            <a:r>
              <a:rPr lang="en-US" dirty="0"/>
              <a:t>Even after stripping metadata, images, non-relevant sections, etc., the text itself is often in the form of paragraphs divided into sentences</a:t>
            </a:r>
          </a:p>
          <a:p>
            <a:r>
              <a:rPr lang="en-US" dirty="0"/>
              <a:t>Sentences contain not only words, but also whitespace, punctuation marks, and sometimes other typographical symbols</a:t>
            </a:r>
          </a:p>
          <a:p>
            <a:r>
              <a:rPr lang="en-US" dirty="0"/>
              <a:t>Typically, the text needs to be preprocessed such that the input to NLP applications is in the form of a </a:t>
            </a:r>
            <a:r>
              <a:rPr lang="en-US" i="1" dirty="0"/>
              <a:t>sequence of tokens</a:t>
            </a:r>
            <a:r>
              <a:rPr lang="en-US" dirty="0"/>
              <a:t>; the task that achieves this is called </a:t>
            </a:r>
            <a:r>
              <a:rPr lang="en-US" b="1" dirty="0"/>
              <a:t>tokenization</a:t>
            </a:r>
          </a:p>
          <a:p>
            <a:r>
              <a:rPr lang="en-US" dirty="0"/>
              <a:t>This topic is partly based on Ch. 2 of the textbook, titled "Words and Tokens"</a:t>
            </a:r>
          </a:p>
        </p:txBody>
      </p:sp>
    </p:spTree>
    <p:extLst>
      <p:ext uri="{BB962C8B-B14F-4D97-AF65-F5344CB8AC3E}">
        <p14:creationId xmlns:p14="http://schemas.microsoft.com/office/powerpoint/2010/main" val="307775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811B-D14F-4AC8-AA77-D82C5A42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Words, wordforms, and tokens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A0A89-C15A-4751-A48E-663EFA3C4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Tokenization is sometimes casually defined as the splitting of text into </a:t>
            </a:r>
            <a:r>
              <a:rPr lang="en-US" i="1" dirty="0"/>
              <a:t>words</a:t>
            </a:r>
            <a:r>
              <a:rPr lang="en-US" dirty="0"/>
              <a:t>, but the meaning of "words" in this sense is ambiguous</a:t>
            </a:r>
          </a:p>
          <a:p>
            <a:r>
              <a:rPr lang="en-US" dirty="0"/>
              <a:t>A </a:t>
            </a:r>
            <a:r>
              <a:rPr lang="en-US" i="1" dirty="0"/>
              <a:t>wordform</a:t>
            </a:r>
            <a:r>
              <a:rPr lang="en-US" dirty="0"/>
              <a:t> is a specific form of a word (e.g., a pluralized noun, a conjugated verb, etc.)</a:t>
            </a:r>
          </a:p>
          <a:p>
            <a:r>
              <a:rPr lang="en-US" dirty="0"/>
              <a:t>In conventional NLP, </a:t>
            </a:r>
            <a:r>
              <a:rPr lang="en-US" i="1" dirty="0"/>
              <a:t>tokenization</a:t>
            </a:r>
            <a:r>
              <a:rPr lang="en-US" dirty="0"/>
              <a:t> often involved splitting </a:t>
            </a:r>
            <a:r>
              <a:rPr lang="en-US" i="1" dirty="0"/>
              <a:t>natural language text</a:t>
            </a:r>
            <a:r>
              <a:rPr lang="en-US" dirty="0"/>
              <a:t> into a sequence of instances of </a:t>
            </a:r>
            <a:r>
              <a:rPr lang="en-US" i="1" dirty="0"/>
              <a:t>wordforms</a:t>
            </a:r>
          </a:p>
          <a:p>
            <a:r>
              <a:rPr lang="en-US" dirty="0"/>
              <a:t>Conventionally, there were various possible ways to deal with </a:t>
            </a:r>
            <a:r>
              <a:rPr lang="en-US" i="1" dirty="0"/>
              <a:t>punctuation</a:t>
            </a:r>
          </a:p>
          <a:p>
            <a:pPr lvl="1"/>
            <a:r>
              <a:rPr lang="en-US" sz="2600" dirty="0"/>
              <a:t>Some applications may just use whitespace to separate wordforms; however, the results are generally not clean</a:t>
            </a:r>
          </a:p>
          <a:p>
            <a:pPr lvl="1"/>
            <a:r>
              <a:rPr lang="en-US" sz="2600" dirty="0"/>
              <a:t>Some may strip punctuation altogether, which is generally OK if you don't care about sentences, but there will be some oddities</a:t>
            </a:r>
          </a:p>
          <a:p>
            <a:pPr lvl="1"/>
            <a:r>
              <a:rPr lang="en-US" sz="2600" dirty="0"/>
              <a:t>Some may count certain punctuation (e.g., periods, questions marks, quotation marks, etc.) as separate tokens</a:t>
            </a:r>
          </a:p>
          <a:p>
            <a:pPr lvl="1"/>
            <a:r>
              <a:rPr lang="en-US" sz="2600" dirty="0"/>
              <a:t>Some applications may do more complicated splitting; e.g., some split a possessive -s ('s) into a separate token</a:t>
            </a:r>
          </a:p>
          <a:p>
            <a:r>
              <a:rPr lang="en-US" dirty="0"/>
              <a:t>There is also often postprocessing applied to the wordforms to form the final tokens</a:t>
            </a:r>
          </a:p>
          <a:p>
            <a:pPr lvl="1"/>
            <a:r>
              <a:rPr lang="en-US" sz="2600" dirty="0"/>
              <a:t>For some conventional applications, tokens are kept in their original wordforms</a:t>
            </a:r>
          </a:p>
          <a:p>
            <a:pPr lvl="1"/>
            <a:r>
              <a:rPr lang="en-US" sz="2600" dirty="0"/>
              <a:t>Other applications may convert all letters to lowercase to be case-insensitive</a:t>
            </a:r>
          </a:p>
          <a:p>
            <a:pPr lvl="1"/>
            <a:r>
              <a:rPr lang="en-US" sz="2600" dirty="0"/>
              <a:t>Other applications may perform </a:t>
            </a:r>
            <a:r>
              <a:rPr lang="en-US" sz="2600" i="1" dirty="0"/>
              <a:t>lemmatization</a:t>
            </a:r>
            <a:r>
              <a:rPr lang="en-US" sz="2600" dirty="0"/>
              <a:t> or </a:t>
            </a:r>
            <a:r>
              <a:rPr lang="en-US" sz="2600" i="1" dirty="0"/>
              <a:t>stemming</a:t>
            </a:r>
            <a:r>
              <a:rPr lang="en-US" sz="2600" dirty="0"/>
              <a:t> (these topics are discussed on the next two slides)</a:t>
            </a:r>
          </a:p>
          <a:p>
            <a:r>
              <a:rPr lang="en-US" sz="3000" dirty="0"/>
              <a:t>More modern tokenization methods such as </a:t>
            </a:r>
            <a:r>
              <a:rPr lang="en-US" sz="3000" i="1" dirty="0"/>
              <a:t>byte-pair encoding</a:t>
            </a:r>
            <a:r>
              <a:rPr lang="en-US" sz="3000" dirty="0"/>
              <a:t> (BPE) and </a:t>
            </a:r>
            <a:r>
              <a:rPr lang="en-US" sz="3000" i="1" dirty="0"/>
              <a:t>WordPiece</a:t>
            </a:r>
            <a:r>
              <a:rPr lang="en-US" sz="3000" dirty="0"/>
              <a:t> learn rules for tokenization; we'll discuss BPE at the end of this topic</a:t>
            </a:r>
          </a:p>
        </p:txBody>
      </p:sp>
    </p:spTree>
    <p:extLst>
      <p:ext uri="{BB962C8B-B14F-4D97-AF65-F5344CB8AC3E}">
        <p14:creationId xmlns:p14="http://schemas.microsoft.com/office/powerpoint/2010/main" val="121137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68BB4-5A2F-420E-A1FC-6A844031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7697-E5DD-4D88-A2E5-F5F1D0280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i="1" dirty="0"/>
              <a:t>lemma</a:t>
            </a:r>
            <a:r>
              <a:rPr lang="en-US" dirty="0"/>
              <a:t> is the base form of a word (sometimes called the canonical form or dictionary form)</a:t>
            </a:r>
          </a:p>
          <a:p>
            <a:r>
              <a:rPr lang="en-US" dirty="0"/>
              <a:t>Often, multiple wordforms (e.g., "sing", "sang", "sung", "singing") share the same lemma</a:t>
            </a:r>
          </a:p>
          <a:p>
            <a:r>
              <a:rPr lang="en-US" dirty="0"/>
              <a:t>The set of words that share the same lemma must all have the same major </a:t>
            </a:r>
            <a:r>
              <a:rPr lang="en-US" i="1" dirty="0"/>
              <a:t>part of speech</a:t>
            </a:r>
            <a:r>
              <a:rPr lang="en-US" dirty="0"/>
              <a:t> (POS)</a:t>
            </a:r>
          </a:p>
          <a:p>
            <a:r>
              <a:rPr lang="en-US" dirty="0"/>
              <a:t>We'll discuss parts of speech in more detail during our topic on linguistic concepts; the concept will also be mentioned briefly again later in this topic</a:t>
            </a:r>
          </a:p>
          <a:p>
            <a:r>
              <a:rPr lang="en-US" dirty="0"/>
              <a:t>Algorithms to perform </a:t>
            </a:r>
            <a:r>
              <a:rPr lang="en-US" i="1" dirty="0"/>
              <a:t>lemmatization</a:t>
            </a:r>
            <a:r>
              <a:rPr lang="en-US" dirty="0"/>
              <a:t> can involve </a:t>
            </a:r>
            <a:r>
              <a:rPr lang="en-US" i="1" dirty="0"/>
              <a:t>morphological parsing </a:t>
            </a:r>
            <a:r>
              <a:rPr lang="en-US" dirty="0"/>
              <a:t>of wordforms (we'll learn a bit more about this later in the topic)</a:t>
            </a:r>
          </a:p>
          <a:p>
            <a:r>
              <a:rPr lang="en-US" dirty="0"/>
              <a:t>However, it was more common in conventional NLP to use a resource to look up the lemma; e.g., a very popular resource for conventional NLP used to be </a:t>
            </a:r>
            <a:r>
              <a:rPr lang="en-US" i="1" dirty="0"/>
              <a:t>WordNet</a:t>
            </a:r>
          </a:p>
          <a:p>
            <a:r>
              <a:rPr lang="en-US" dirty="0"/>
              <a:t>WordNet also had various other important uses in conventional NLP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685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C125B-779F-4D04-B9EC-C362B516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D4B94-7A80-4BAF-81C9-3C98E4430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/>
              <a:t>Stemming</a:t>
            </a:r>
            <a:r>
              <a:rPr lang="en-US" dirty="0"/>
              <a:t> is simpler than lemmatization</a:t>
            </a:r>
          </a:p>
          <a:p>
            <a:r>
              <a:rPr lang="en-US" dirty="0"/>
              <a:t>Stemming involves the use of a sequence of rules to convert a wordform to a simpler form</a:t>
            </a:r>
          </a:p>
          <a:p>
            <a:r>
              <a:rPr lang="en-US" dirty="0"/>
              <a:t>For example, the </a:t>
            </a:r>
            <a:r>
              <a:rPr lang="en-US" i="1" dirty="0"/>
              <a:t>Porter stemmer </a:t>
            </a:r>
            <a:r>
              <a:rPr lang="en-US" dirty="0"/>
              <a:t>was very popular in conventional NLP; sample rules are: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theory, words that share the same lemma should map to the same stem, and words that do not share the same lemma should not</a:t>
            </a:r>
          </a:p>
          <a:p>
            <a:r>
              <a:rPr lang="en-US" dirty="0"/>
              <a:t>In practice, it sometimes works but sometimes does not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33944-CFAC-44C4-B02A-563855F91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208" y="3611895"/>
            <a:ext cx="5537584" cy="10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3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FB20A-6CC8-46F8-9B5F-B86B3B7E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B1128-B94C-479F-AA1D-D46D8BBC4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component of many NLP applications is </a:t>
            </a:r>
            <a:r>
              <a:rPr lang="en-US" b="1" dirty="0"/>
              <a:t>sentence segmentation </a:t>
            </a:r>
            <a:r>
              <a:rPr lang="en-US" dirty="0"/>
              <a:t>(which is not trivial)</a:t>
            </a:r>
          </a:p>
          <a:p>
            <a:r>
              <a:rPr lang="en-US" dirty="0"/>
              <a:t>It may seem intuitive to split a document into sentences first, and then to tokenize sentences, and some NLP applications do this</a:t>
            </a:r>
          </a:p>
          <a:p>
            <a:r>
              <a:rPr lang="en-US" dirty="0"/>
              <a:t>More often, the opposite occurs, since the result of tokenization aids sentence segmentation</a:t>
            </a:r>
          </a:p>
          <a:p>
            <a:r>
              <a:rPr lang="en-US" dirty="0"/>
              <a:t>One complication is that end-of-sentence markers are also used for other purposes</a:t>
            </a:r>
          </a:p>
          <a:p>
            <a:r>
              <a:rPr lang="en-US" dirty="0"/>
              <a:t>For example, periods are also used for acronyms (e.g., "U.S.A.", "m.p.h."), abbreviations (e.g., "Mr.", "Corp."), and decimal points (e.g., "$50.25")</a:t>
            </a:r>
          </a:p>
          <a:p>
            <a:r>
              <a:rPr lang="en-US" dirty="0"/>
              <a:t>Note that acronyms and some abbreviations ending in periods can end sentences at times</a:t>
            </a:r>
          </a:p>
          <a:p>
            <a:r>
              <a:rPr lang="en-US" dirty="0"/>
              <a:t>The process of tokenization, optionally followed by lemmatization or stemming and/or sentence segmentation, is often referred to as </a:t>
            </a:r>
            <a:r>
              <a:rPr lang="en-US" b="1" dirty="0"/>
              <a:t>text normalization</a:t>
            </a:r>
          </a:p>
        </p:txBody>
      </p:sp>
    </p:spTree>
    <p:extLst>
      <p:ext uri="{BB962C8B-B14F-4D97-AF65-F5344CB8AC3E}">
        <p14:creationId xmlns:p14="http://schemas.microsoft.com/office/powerpoint/2010/main" val="4272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5A2A-3FF3-45CC-934C-5B6BE6BC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Chomsky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936FC-02E7-4584-BFC3-C3B32D48F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Chomsky hierarchy</a:t>
            </a:r>
            <a:r>
              <a:rPr lang="en-US" dirty="0"/>
              <a:t> (not mentioned in the textbook) defines four types of </a:t>
            </a:r>
            <a:r>
              <a:rPr lang="en-US" i="1" dirty="0"/>
              <a:t>formal grammars</a:t>
            </a:r>
            <a:r>
              <a:rPr lang="en-US" b="1" dirty="0"/>
              <a:t> </a:t>
            </a:r>
            <a:r>
              <a:rPr lang="en-US" dirty="0"/>
              <a:t>that are useful for various tasks</a:t>
            </a:r>
          </a:p>
          <a:p>
            <a:r>
              <a:rPr lang="en-US" dirty="0"/>
              <a:t>These are </a:t>
            </a:r>
            <a:r>
              <a:rPr lang="en-US" i="1" dirty="0"/>
              <a:t>unrestricted grammars </a:t>
            </a:r>
            <a:r>
              <a:rPr lang="en-US" dirty="0"/>
              <a:t>(type 0), </a:t>
            </a:r>
            <a:r>
              <a:rPr lang="en-US" i="1" dirty="0"/>
              <a:t>context-sensitive grammars </a:t>
            </a:r>
            <a:r>
              <a:rPr lang="en-US" dirty="0"/>
              <a:t>(type 1), </a:t>
            </a:r>
            <a:r>
              <a:rPr lang="en-US" i="1" dirty="0"/>
              <a:t>context-free grammars</a:t>
            </a:r>
            <a:r>
              <a:rPr lang="en-US" dirty="0"/>
              <a:t> (type 2), and </a:t>
            </a:r>
            <a:r>
              <a:rPr lang="en-US" i="1" dirty="0"/>
              <a:t>regular grammars</a:t>
            </a:r>
            <a:r>
              <a:rPr lang="en-US" b="1" dirty="0"/>
              <a:t> </a:t>
            </a:r>
            <a:r>
              <a:rPr lang="en-US" dirty="0"/>
              <a:t>(type 3)</a:t>
            </a:r>
          </a:p>
          <a:p>
            <a:r>
              <a:rPr lang="en-US" dirty="0"/>
              <a:t>The types are numbered from the most powerful / least restrictive (type 0) to the least powerful / most restrictive (type 3)</a:t>
            </a:r>
          </a:p>
          <a:p>
            <a:r>
              <a:rPr lang="en-US" dirty="0"/>
              <a:t>When choosing one of these formalisms for a task, it is often useful (i.e., simpler and more efficient) to use the most restrictive type of grammar that suits your purpose</a:t>
            </a:r>
          </a:p>
          <a:p>
            <a:r>
              <a:rPr lang="en-US" dirty="0"/>
              <a:t>Regular grammars are generally powerful enough to specify rules for allowable tokens</a:t>
            </a:r>
          </a:p>
          <a:p>
            <a:r>
              <a:rPr lang="en-US" dirty="0"/>
              <a:t>There are various equivalent ways to define a specific instance of each type of grammar that is part of the Chomsky hierarchy</a:t>
            </a:r>
          </a:p>
          <a:p>
            <a:r>
              <a:rPr lang="en-US" dirty="0"/>
              <a:t>For example, when we talk about context-free grammars during our topic on linguistic concepts, we will define them using </a:t>
            </a:r>
            <a:r>
              <a:rPr lang="en-US" i="1" dirty="0"/>
              <a:t>productions</a:t>
            </a:r>
            <a:r>
              <a:rPr lang="en-US" dirty="0"/>
              <a:t>, a.k.a. </a:t>
            </a:r>
            <a:r>
              <a:rPr lang="en-US" i="1" dirty="0"/>
              <a:t>rewrite rules</a:t>
            </a:r>
          </a:p>
          <a:p>
            <a:r>
              <a:rPr lang="en-US" dirty="0"/>
              <a:t>Regular grammars can also be defined using rewrite rules; or they can be defined using </a:t>
            </a:r>
            <a:r>
              <a:rPr lang="en-US" i="1" dirty="0"/>
              <a:t>finite state automata</a:t>
            </a:r>
            <a:r>
              <a:rPr lang="en-US" dirty="0"/>
              <a:t>; however, in this topic, we will define them with </a:t>
            </a:r>
            <a:r>
              <a:rPr lang="en-US" b="1" dirty="0"/>
              <a:t>regular expressions</a:t>
            </a:r>
          </a:p>
        </p:txBody>
      </p:sp>
    </p:spTree>
    <p:extLst>
      <p:ext uri="{BB962C8B-B14F-4D97-AF65-F5344CB8AC3E}">
        <p14:creationId xmlns:p14="http://schemas.microsoft.com/office/powerpoint/2010/main" val="111996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EA41-3152-464B-A21C-D4A0291F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6A7CB-8D54-457A-81CC-D6D75A8EA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regular expression</a:t>
            </a:r>
            <a:r>
              <a:rPr lang="en-US" dirty="0"/>
              <a:t> (RE) is a grammatical formalism useful for defining regular grammars</a:t>
            </a:r>
          </a:p>
          <a:p>
            <a:r>
              <a:rPr lang="en-US" dirty="0"/>
              <a:t>Each regular expression is a formula in a special language that specifies simple classes of </a:t>
            </a:r>
            <a:r>
              <a:rPr lang="en-US" i="1" dirty="0"/>
              <a:t>strings</a:t>
            </a:r>
            <a:r>
              <a:rPr lang="en-US" dirty="0"/>
              <a:t> (a string is a sequence of symbols)</a:t>
            </a:r>
          </a:p>
          <a:p>
            <a:r>
              <a:rPr lang="en-US" dirty="0"/>
              <a:t>The textbook covers regular expressions in Section 2.7; we will briefly discuss them now</a:t>
            </a:r>
          </a:p>
          <a:p>
            <a:r>
              <a:rPr lang="en-US" dirty="0"/>
              <a:t>Here is the precedence hierarchy for defined </a:t>
            </a:r>
            <a:r>
              <a:rPr lang="en-US" i="1" dirty="0"/>
              <a:t>operators</a:t>
            </a:r>
            <a:r>
              <a:rPr lang="en-US" dirty="0"/>
              <a:t> in regular expressions, according to our textbook (I'll discuss the meanings of the operators in class):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Parenthesis: ( 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Counters: * + ? { }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Sequences and anchors (e.g., the, ^my, end$,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Disjunction: |</a:t>
            </a:r>
          </a:p>
          <a:p>
            <a:r>
              <a:rPr lang="en-US" dirty="0"/>
              <a:t>Although the above list is fairly typical, some sources list brackets as having higher precedence than parentheses, and a backslash to indicate special characters above that</a:t>
            </a:r>
          </a:p>
          <a:p>
            <a:r>
              <a:rPr lang="en-US" dirty="0"/>
              <a:t>We'll look at an example of a regular expression using some of these symbols on the next slide</a:t>
            </a:r>
          </a:p>
          <a:p>
            <a:r>
              <a:rPr lang="en-US" dirty="0"/>
              <a:t>Most modern programming languages provide libraries allowing users to define and use regular expressions effectively</a:t>
            </a:r>
          </a:p>
          <a:p>
            <a:r>
              <a:rPr lang="en-US" dirty="0"/>
              <a:t>Such libraries typically also allow registers, which increases the power of REs</a:t>
            </a:r>
          </a:p>
        </p:txBody>
      </p:sp>
    </p:spTree>
    <p:extLst>
      <p:ext uri="{BB962C8B-B14F-4D97-AF65-F5344CB8AC3E}">
        <p14:creationId xmlns:p14="http://schemas.microsoft.com/office/powerpoint/2010/main" val="1255877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8D7C-5C18-4B9F-8378-307F86BC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955AE-08C2-482C-A9F7-D20997B3E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textbook steps through an example of searching for the word "the" in a text without any false positives or false negatives</a:t>
            </a:r>
          </a:p>
          <a:p>
            <a:pPr lvl="1"/>
            <a:r>
              <a:rPr lang="en-US" dirty="0"/>
              <a:t>I'm using the example from earlier drafts of the third edition of the textbook (this example was simplified in the current draft)</a:t>
            </a:r>
          </a:p>
          <a:p>
            <a:pPr lvl="1"/>
            <a:r>
              <a:rPr lang="en-US" dirty="0"/>
              <a:t>Although it was not explicitly stated, earlier drafts used Perl syntax for regular expressions; Perl used to be a very popular programming language in the field of NLP</a:t>
            </a:r>
          </a:p>
          <a:p>
            <a:pPr lvl="1"/>
            <a:r>
              <a:rPr lang="en-US" dirty="0"/>
              <a:t>The book speculates that we want any non-letter to count as a word separator</a:t>
            </a:r>
          </a:p>
          <a:p>
            <a:pPr lvl="1"/>
            <a:r>
              <a:rPr lang="en-US" dirty="0"/>
              <a:t>That is, to the immediate left of the 't' and to the immediate right of the 'e', any non-letter may be present</a:t>
            </a:r>
          </a:p>
          <a:p>
            <a:pPr lvl="1"/>
            <a:r>
              <a:rPr lang="en-US" dirty="0"/>
              <a:t>We also need to consider that "the" may occur at the start or end of a line</a:t>
            </a:r>
          </a:p>
          <a:p>
            <a:pPr lvl="1"/>
            <a:r>
              <a:rPr lang="en-US" dirty="0"/>
              <a:t>Finally, they allow the 't' to be capital or lowercase, but the 'h' and 'e' must be lowercase</a:t>
            </a:r>
          </a:p>
          <a:p>
            <a:pPr lvl="1"/>
            <a:r>
              <a:rPr lang="en-US" dirty="0"/>
              <a:t>They end up with the following expression: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/(^|[^a-zA-Z])[tT]he([^a-zA-Z]|$)/</a:t>
            </a:r>
          </a:p>
          <a:p>
            <a:r>
              <a:rPr lang="en-US" noProof="1"/>
              <a:t>Regular expressions can easily be used to define rules for allowable tokens, and they are useful for implementing word-based tokenizers</a:t>
            </a:r>
          </a:p>
          <a:p>
            <a:r>
              <a:rPr lang="en-US" noProof="1"/>
              <a:t>Regular expressions are also useful for implementing lexical analyzers (e.g., for compilers), search/replace operations, and input validation.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32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32F40-1B0C-4551-A5FA-B83B8476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46A41-D0B0-4C35-A8B1-81C380FE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Book (older drafts and editions): "</a:t>
            </a:r>
            <a:r>
              <a:rPr lang="en-US" b="1" dirty="0"/>
              <a:t>Morphology</a:t>
            </a:r>
            <a:r>
              <a:rPr lang="en-US" dirty="0"/>
              <a:t> is the study of the way words are built up from smaller meaning-bearing units called </a:t>
            </a:r>
            <a:r>
              <a:rPr lang="en-US" b="1" dirty="0"/>
              <a:t>morphemes</a:t>
            </a:r>
            <a:r>
              <a:rPr lang="en-US" dirty="0"/>
              <a:t>."</a:t>
            </a:r>
          </a:p>
          <a:p>
            <a:r>
              <a:rPr lang="en-US" dirty="0"/>
              <a:t>The current edition of the textbook has dropped almost all its discussion of morphology</a:t>
            </a:r>
          </a:p>
          <a:p>
            <a:r>
              <a:rPr lang="en-US" dirty="0"/>
              <a:t>We will discuss it in more detail than the book, but significantly less than I used to; the examples generally come from the previous edition of the textbook</a:t>
            </a:r>
          </a:p>
          <a:p>
            <a:r>
              <a:rPr lang="en-US" dirty="0"/>
              <a:t>A morpheme is the smallest part of the word that has a semantic meaning; for example, given the wordform, "going", the parsed form can be represented as: "VERB-go + GERUND-</a:t>
            </a:r>
            <a:r>
              <a:rPr lang="en-US" noProof="1"/>
              <a:t>ing</a:t>
            </a:r>
            <a:r>
              <a:rPr lang="en-US" dirty="0"/>
              <a:t>"</a:t>
            </a:r>
          </a:p>
          <a:p>
            <a:r>
              <a:rPr lang="en-US" b="1" dirty="0"/>
              <a:t>Morphological parsing</a:t>
            </a:r>
            <a:r>
              <a:rPr lang="en-US" dirty="0"/>
              <a:t> is the task that takes a wordform, and splits it into its component morphemes</a:t>
            </a:r>
          </a:p>
          <a:p>
            <a:pPr lvl="1"/>
            <a:r>
              <a:rPr lang="en-US" sz="2600" dirty="0"/>
              <a:t>The book (earlier draft) says morphological parsing is necessary for "sophisticated methods for lemmatization"</a:t>
            </a:r>
          </a:p>
          <a:p>
            <a:pPr lvl="1"/>
            <a:r>
              <a:rPr lang="en-US" sz="2600" dirty="0"/>
              <a:t>It was mentioned earlier that, in practice, lemmatization could also use an external resource, such as WordNet, to look up a wordform and retrieve the lemma; however, keeping such resources current involved a lot of manual effort</a:t>
            </a:r>
          </a:p>
          <a:p>
            <a:pPr lvl="1"/>
            <a:r>
              <a:rPr lang="en-US" sz="2600" dirty="0"/>
              <a:t>It was also mentioned that we can avoid lemmatization by applying stemming instead, which is much simpler, but it doesn't always work as well</a:t>
            </a:r>
          </a:p>
          <a:p>
            <a:pPr lvl="1"/>
            <a:r>
              <a:rPr lang="en-US" sz="2600" dirty="0"/>
              <a:t>Conventionally, morphological parsing sometimes played an important role for POS tagging (a task in which each word is automatically labeled with its POS)</a:t>
            </a:r>
          </a:p>
          <a:p>
            <a:pPr lvl="1"/>
            <a:r>
              <a:rPr lang="en-US" sz="2600" dirty="0"/>
              <a:t>For morphologically complex languages (we'll briefly discuss what this means soon), morphological parsing can play an important role for applications such as web search</a:t>
            </a:r>
          </a:p>
        </p:txBody>
      </p:sp>
    </p:spTree>
    <p:extLst>
      <p:ext uri="{BB962C8B-B14F-4D97-AF65-F5344CB8AC3E}">
        <p14:creationId xmlns:p14="http://schemas.microsoft.com/office/powerpoint/2010/main" val="518086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59056-206E-40BD-9C16-4E526AD6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Stems and Affixes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60D1-6A28-48D2-BC8C-15456E037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Two board classes of morphemes are </a:t>
            </a:r>
            <a:r>
              <a:rPr lang="en-US" b="1" dirty="0"/>
              <a:t>stems</a:t>
            </a:r>
            <a:r>
              <a:rPr lang="en-US" dirty="0"/>
              <a:t> and </a:t>
            </a:r>
            <a:r>
              <a:rPr lang="en-US" b="1" dirty="0"/>
              <a:t>affixes</a:t>
            </a:r>
          </a:p>
          <a:p>
            <a:r>
              <a:rPr lang="en-US" dirty="0"/>
              <a:t>The stem is the main (i.e., the central, most important, or most significant) morpheme of the word</a:t>
            </a:r>
          </a:p>
          <a:p>
            <a:r>
              <a:rPr lang="en-US" dirty="0"/>
              <a:t>Affixes add additional meanings of various kinds</a:t>
            </a:r>
          </a:p>
          <a:p>
            <a:r>
              <a:rPr lang="en-US" dirty="0"/>
              <a:t>Affixes can be further divided into </a:t>
            </a:r>
            <a:r>
              <a:rPr lang="en-US" i="1" dirty="0"/>
              <a:t>prefixes</a:t>
            </a:r>
            <a:r>
              <a:rPr lang="en-US" dirty="0"/>
              <a:t>, </a:t>
            </a:r>
            <a:r>
              <a:rPr lang="en-US" i="1" dirty="0"/>
              <a:t>suffixes</a:t>
            </a:r>
            <a:r>
              <a:rPr lang="en-US" dirty="0"/>
              <a:t>, </a:t>
            </a:r>
            <a:r>
              <a:rPr lang="en-US" i="1" dirty="0"/>
              <a:t>infixes</a:t>
            </a:r>
            <a:r>
              <a:rPr lang="en-US" dirty="0"/>
              <a:t>, and </a:t>
            </a:r>
            <a:r>
              <a:rPr lang="en-US" i="1" dirty="0"/>
              <a:t>circumfixes</a:t>
            </a:r>
          </a:p>
          <a:p>
            <a:r>
              <a:rPr lang="en-US" dirty="0"/>
              <a:t>English debatably does not have circumfixes and proper English probably does not have any infixes</a:t>
            </a:r>
          </a:p>
          <a:p>
            <a:pPr lvl="1"/>
            <a:r>
              <a:rPr lang="en-US" dirty="0"/>
              <a:t>The second edition of the textbook, as well as some other sources I have seen, states that "English doesn't really have circumfixes"</a:t>
            </a:r>
          </a:p>
          <a:p>
            <a:pPr lvl="1"/>
            <a:r>
              <a:rPr lang="en-US" dirty="0"/>
              <a:t>I have seen some other sources disagree, listing possible circumfixes such as "a-ing" (e.g., "a-going"), "en-en" (e.g., "enlighten"), and "em-en" (e.g., "embolden")</a:t>
            </a:r>
          </a:p>
          <a:p>
            <a:pPr lvl="1"/>
            <a:r>
              <a:rPr lang="en-US" dirty="0"/>
              <a:t>The second edition of the textbook also specifies two "taboo" infixes that occur in "certain dialects of English")</a:t>
            </a:r>
          </a:p>
          <a:p>
            <a:pPr lvl="1"/>
            <a:r>
              <a:rPr lang="en-US" dirty="0"/>
              <a:t>These are "f**king" (e.g., "Man-f**king-hattan") and "bl**dy" (e.g., "abso-bl**dy-lutley"); the asterisks are from the textbook (I would have been comfortable leaving them out of "bloody")</a:t>
            </a:r>
          </a:p>
          <a:p>
            <a:r>
              <a:rPr lang="en-US" dirty="0"/>
              <a:t>A word can have more than one affix; for example, the word "unbelievably" has a stem ("believe"), a prefix ("un-"), and two suffixes ("-able" and "-ly")</a:t>
            </a:r>
          </a:p>
          <a:p>
            <a:r>
              <a:rPr lang="en-US" dirty="0"/>
              <a:t>English rarely stacks more than four or fix affixes to a word, but some morphologically complex languages have much more; for example, Turkish may commonly contain words with nine or ten affixes</a:t>
            </a:r>
          </a:p>
          <a:p>
            <a:r>
              <a:rPr lang="en-US" dirty="0"/>
              <a:t>We will briefly discuss morphologically complex languages soon</a:t>
            </a:r>
          </a:p>
        </p:txBody>
      </p:sp>
    </p:spTree>
    <p:extLst>
      <p:ext uri="{BB962C8B-B14F-4D97-AF65-F5344CB8AC3E}">
        <p14:creationId xmlns:p14="http://schemas.microsoft.com/office/powerpoint/2010/main" val="588426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9150-6F1A-4564-A268-E19AEDD7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Morphemes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E729F-4822-4F71-B8CE-AA618FDE4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Four methods of combining morphemes to create new words include infection, derivation, compounding, and cliticization</a:t>
            </a:r>
          </a:p>
          <a:p>
            <a:r>
              <a:rPr lang="en-US" b="1" dirty="0"/>
              <a:t>Inflection</a:t>
            </a:r>
            <a:r>
              <a:rPr lang="en-US" dirty="0"/>
              <a:t> is the combination of a word stem with a grammatical morpheme, usually resulting in a word of the same basic POS as the stem, usually filling some syntactic function like agreement</a:t>
            </a:r>
          </a:p>
          <a:p>
            <a:pPr lvl="1"/>
            <a:r>
              <a:rPr lang="en-US" dirty="0"/>
              <a:t>Examples of inflection in English include pluralizing a noun or changing the tense of a verb</a:t>
            </a:r>
          </a:p>
          <a:p>
            <a:pPr lvl="1"/>
            <a:r>
              <a:rPr lang="en-US" dirty="0"/>
              <a:t>Orthographical rules specify typical spelling changes due to inflection; for example, to pluralize a noun ending in "y", change the "y" to an "i" and add "es" (e.g., "bunnies")</a:t>
            </a:r>
          </a:p>
          <a:p>
            <a:pPr lvl="1"/>
            <a:r>
              <a:rPr lang="en-US" dirty="0"/>
              <a:t>Exceptions must be accounted for separately (e.g., the plural of "fish" is "fish", and the plural of "goose" is "geese)</a:t>
            </a:r>
          </a:p>
          <a:p>
            <a:pPr lvl="1"/>
            <a:r>
              <a:rPr lang="en-US" dirty="0"/>
              <a:t>In some languages, inflection can also be used to account for case, grammatical gender, politeness level, etc.</a:t>
            </a:r>
          </a:p>
          <a:p>
            <a:r>
              <a:rPr lang="en-US" b="1" dirty="0"/>
              <a:t>Derivation</a:t>
            </a:r>
            <a:r>
              <a:rPr lang="en-US" dirty="0"/>
              <a:t> is the combination of a word stem with a morpheme, usually resulting in word of a different class, often with a meaning that is harder to predict</a:t>
            </a:r>
          </a:p>
          <a:p>
            <a:pPr lvl="1"/>
            <a:r>
              <a:rPr lang="en-US" dirty="0"/>
              <a:t>Examples from the textbook (previous edition) include "appointee" from "appoint and "clueless" from "clue"</a:t>
            </a:r>
          </a:p>
          <a:p>
            <a:pPr lvl="1"/>
            <a:r>
              <a:rPr lang="en-US" dirty="0"/>
              <a:t>An example from Wikipedia is "happiness" from "happy"</a:t>
            </a:r>
          </a:p>
          <a:p>
            <a:r>
              <a:rPr lang="en-US" b="1" dirty="0"/>
              <a:t>Compounding</a:t>
            </a:r>
            <a:r>
              <a:rPr lang="en-US" dirty="0"/>
              <a:t> is the combination of multiple word stems together; for example, "doghouse"</a:t>
            </a:r>
          </a:p>
          <a:p>
            <a:r>
              <a:rPr lang="en-US" b="1" dirty="0"/>
              <a:t>Cliticization</a:t>
            </a:r>
            <a:r>
              <a:rPr lang="en-US" dirty="0"/>
              <a:t> is the combination of a word stem with a </a:t>
            </a:r>
            <a:r>
              <a:rPr lang="en-US" i="1" dirty="0"/>
              <a:t>clitic</a:t>
            </a:r>
          </a:p>
          <a:p>
            <a:pPr lvl="1"/>
            <a:r>
              <a:rPr lang="en-US" dirty="0"/>
              <a:t>A clitic is a morpheme that acts syntactically like a word but is reduced in form and attached to another word</a:t>
            </a:r>
          </a:p>
          <a:p>
            <a:pPr lvl="1"/>
            <a:r>
              <a:rPr lang="en-US" dirty="0"/>
              <a:t>An example is the English morpheme "'ve" in words such as "I've" (substituting for "have") or the French definite article "l'" in words such as "l'opera" (substituting for "le")</a:t>
            </a:r>
          </a:p>
        </p:txBody>
      </p:sp>
    </p:spTree>
    <p:extLst>
      <p:ext uri="{BB962C8B-B14F-4D97-AF65-F5344CB8AC3E}">
        <p14:creationId xmlns:p14="http://schemas.microsoft.com/office/powerpoint/2010/main" val="2554680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690D-3078-4524-BA09-6B49C17C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Morphologically Complex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5123C-B925-47B8-9A6C-B4286E386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alluded to a few times already, relative to English, some languages are </a:t>
            </a:r>
            <a:r>
              <a:rPr lang="en-US" i="1" dirty="0"/>
              <a:t>morphologically complex</a:t>
            </a:r>
            <a:r>
              <a:rPr lang="en-US" dirty="0"/>
              <a:t>, meaning that words can contain significantly more morphemes than is typical in other languages</a:t>
            </a:r>
            <a:endParaRPr lang="en-US" i="1" dirty="0"/>
          </a:p>
          <a:p>
            <a:r>
              <a:rPr lang="en-US" dirty="0"/>
              <a:t>Languages that the textbook calls morphologically complex include Arabic, Polish, Siberian Yupik, Czech, Hungarian and Turkish (these references are scattered throughout the textbook)</a:t>
            </a:r>
          </a:p>
          <a:p>
            <a:r>
              <a:rPr lang="en-US" dirty="0"/>
              <a:t>Extreme examples of morphologically complex languages are called </a:t>
            </a:r>
            <a:r>
              <a:rPr lang="en-US" i="1" dirty="0"/>
              <a:t>polysynthetic languages</a:t>
            </a:r>
            <a:r>
              <a:rPr lang="en-US" dirty="0"/>
              <a:t> (the current draft of the textbook mentions this term once)</a:t>
            </a:r>
            <a:endParaRPr lang="en-US" i="1" dirty="0"/>
          </a:p>
          <a:p>
            <a:r>
              <a:rPr lang="en-US" dirty="0"/>
              <a:t>One example of a polysynthetic language comes from chapter 4 of "The Atoms of Language", by Mark C. Baker; Chapter 4 is titled "Baking a Polysynthetic Language"</a:t>
            </a:r>
          </a:p>
          <a:p>
            <a:pPr lvl="1"/>
            <a:r>
              <a:rPr lang="en-US" sz="2600" dirty="0"/>
              <a:t>The chapter's title stems from an analogy; adding yeast to a recipe makes bread seem completely different from a cracker</a:t>
            </a:r>
          </a:p>
          <a:p>
            <a:pPr lvl="1"/>
            <a:r>
              <a:rPr lang="en-US" sz="2600" dirty="0"/>
              <a:t>The example discussed in the chapter is the language Mohawk</a:t>
            </a:r>
          </a:p>
          <a:p>
            <a:pPr lvl="1"/>
            <a:r>
              <a:rPr lang="en-US" sz="2600" dirty="0"/>
              <a:t>An example of a long word in the language is: "Washakotya'tawitsherahetkvhta'se'"</a:t>
            </a:r>
          </a:p>
          <a:p>
            <a:pPr lvl="1"/>
            <a:r>
              <a:rPr lang="en-US" sz="2600" dirty="0"/>
              <a:t>According to Baker, this roughly translates to the English sentence: "He made the thing that one puts on one's body [e.g., a dress] ugly for her."</a:t>
            </a:r>
          </a:p>
          <a:p>
            <a:pPr lvl="1"/>
            <a:r>
              <a:rPr lang="en-US" sz="2600" dirty="0"/>
              <a:t>Baker points out that a single word is used in Mohawk for any garment that covers the torso</a:t>
            </a:r>
          </a:p>
          <a:p>
            <a:pPr lvl="1"/>
            <a:r>
              <a:rPr lang="en-US" sz="2600" dirty="0"/>
              <a:t>The apostrophes in the Mohawk represent a glottal stop, a sound not commonly found in American English</a:t>
            </a:r>
          </a:p>
          <a:p>
            <a:r>
              <a:rPr lang="en-US" dirty="0"/>
              <a:t>Word-based tokenization for morphologically complex languages is problematic for multiple reasons (I'll discuss this a bit more in class)</a:t>
            </a:r>
          </a:p>
        </p:txBody>
      </p:sp>
    </p:spTree>
    <p:extLst>
      <p:ext uri="{BB962C8B-B14F-4D97-AF65-F5344CB8AC3E}">
        <p14:creationId xmlns:p14="http://schemas.microsoft.com/office/powerpoint/2010/main" val="1264054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F2F8-08DA-4322-AECD-12796343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Language Instinct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F933-F405-44F3-8A11-56B253E65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Steven Pinker is a cognitive psychologist, a psycholinguist, and a Professor in the Department of Psychology as Harvard University</a:t>
            </a:r>
          </a:p>
          <a:p>
            <a:r>
              <a:rPr lang="en-US" dirty="0"/>
              <a:t>He has written several books for general audiences, a few of which deal directly with language and language learning</a:t>
            </a:r>
          </a:p>
          <a:p>
            <a:r>
              <a:rPr lang="en-US" dirty="0"/>
              <a:t>I am basing the next few slides of this topic on material from chapter 5 of "The Language Instinct", by Pinker</a:t>
            </a:r>
          </a:p>
          <a:p>
            <a:r>
              <a:rPr lang="en-US" dirty="0"/>
              <a:t>The book, in general, discusses Pinker's theories related to how humans process language</a:t>
            </a:r>
          </a:p>
          <a:p>
            <a:r>
              <a:rPr lang="en-US" dirty="0"/>
              <a:t>The title of Chapter 5 is, "Words, Words, Words"</a:t>
            </a:r>
          </a:p>
          <a:p>
            <a:r>
              <a:rPr lang="en-US" dirty="0"/>
              <a:t>Pinker explains that humans remember stems, rules related to inflection, rules related to derivation (but we will see that these are less predictable), and irregular words</a:t>
            </a:r>
          </a:p>
          <a:p>
            <a:r>
              <a:rPr lang="en-US" dirty="0"/>
              <a:t>According to Pinker, the fact that rules of inflection are remembered has been demonstrated in psychological studies with children</a:t>
            </a:r>
          </a:p>
          <a:p>
            <a:r>
              <a:rPr lang="en-US" dirty="0"/>
              <a:t>Pinker describes one such experiment known as "the wug test" (I'll discuss it in class)</a:t>
            </a:r>
          </a:p>
        </p:txBody>
      </p:sp>
    </p:spTree>
    <p:extLst>
      <p:ext uri="{BB962C8B-B14F-4D97-AF65-F5344CB8AC3E}">
        <p14:creationId xmlns:p14="http://schemas.microsoft.com/office/powerpoint/2010/main" val="3118933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45801-2E13-4619-B5B0-B99545E1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Pinker on Derivation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476DB-E832-4369-B06C-F6ECDFFFA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Pinker talks about derivation, he says the original word is called a </a:t>
            </a:r>
            <a:r>
              <a:rPr lang="en-US" b="1" dirty="0"/>
              <a:t>root</a:t>
            </a:r>
          </a:p>
          <a:p>
            <a:r>
              <a:rPr lang="en-US" dirty="0"/>
              <a:t>For example, the stem "electricity" is based on the root "electric" (but note that the pronunciation of the "c" has changed)</a:t>
            </a:r>
          </a:p>
          <a:p>
            <a:r>
              <a:rPr lang="en-US" dirty="0"/>
              <a:t>However, when new stems from roots and an affix, the rules are not always consistent</a:t>
            </a:r>
          </a:p>
          <a:p>
            <a:r>
              <a:rPr lang="en-US" dirty="0"/>
              <a:t>This relates to meanings, pronunciations, and which roots can be converted to which stems</a:t>
            </a:r>
          </a:p>
          <a:p>
            <a:r>
              <a:rPr lang="en-US" dirty="0"/>
              <a:t>Example: "complexity" is the state of being complex, but "electricity" is not the state of being electric (you wouldn't say that the electricity of a can opener makes it convenient)</a:t>
            </a:r>
          </a:p>
          <a:p>
            <a:r>
              <a:rPr lang="en-US" dirty="0"/>
              <a:t>Pinker also points out that there are no such words as "academicity", "acrobaticity", or "alcoholicity" </a:t>
            </a:r>
          </a:p>
          <a:p>
            <a:r>
              <a:rPr lang="en-US" dirty="0"/>
              <a:t>Actually, Pinker's third example is valid according to MS Word/PowerPoint and dictionary.com, with the apparent meaning, "alcoholic quality or strength"</a:t>
            </a:r>
          </a:p>
          <a:p>
            <a:r>
              <a:rPr lang="en-US" dirty="0"/>
              <a:t>Pinker also points out that a newly formed stem can often accept additional inflectional affixes (e.g., we can form the word "complexities")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89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E583-9726-4BAB-931E-47A8BD3A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Suffixes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EF16D-03F8-4F62-8A8E-12BE0767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Pinker also points out that there are rules that govern the order that suffixes must follow when multiple suffixes are added to a single stem</a:t>
            </a:r>
          </a:p>
          <a:p>
            <a:r>
              <a:rPr lang="en-US" dirty="0"/>
              <a:t>Consider, for example, the stems "Darwinian" and "Darwinism", both based on the same root (in this case, a name), "Darwin"</a:t>
            </a:r>
          </a:p>
          <a:p>
            <a:pPr lvl="1"/>
            <a:r>
              <a:rPr lang="en-US" dirty="0"/>
              <a:t>The word "Darwinian" might be defined as "pertaining to Darwin or his theories" or "relating to Darwin or his theories"</a:t>
            </a:r>
          </a:p>
          <a:p>
            <a:pPr lvl="1"/>
            <a:r>
              <a:rPr lang="en-US" dirty="0"/>
              <a:t>The word "Darwinism" might be defined as "something related to Darwin or his theories" (you may find more specific definitions of this word, these days)</a:t>
            </a:r>
          </a:p>
          <a:p>
            <a:r>
              <a:rPr lang="en-US" dirty="0"/>
              <a:t>From the stem "Darwinian", we can derive "Darwinianism" (it sounds good), and then using inflection, we could form "Darwinianisms"</a:t>
            </a:r>
          </a:p>
          <a:p>
            <a:r>
              <a:rPr lang="en-US" dirty="0"/>
              <a:t>However, from "Darwinism", we cannot derive the word "Darwinismian" (such a word might mean "pertaining to Darwinism", but it sounds bad)</a:t>
            </a:r>
          </a:p>
          <a:p>
            <a:r>
              <a:rPr lang="en-US" dirty="0"/>
              <a:t>Pinker also points out that you can't add form a new stem from a root that has already been inflected; for example, "Darwinism" sounds fine, but "Darwinsism" does not</a:t>
            </a:r>
          </a:p>
          <a:p>
            <a:r>
              <a:rPr lang="en-US" dirty="0"/>
              <a:t>I add: Note that humans never explicitly learn these rules, but we seem to abide by them</a:t>
            </a:r>
          </a:p>
        </p:txBody>
      </p:sp>
    </p:spTree>
    <p:extLst>
      <p:ext uri="{BB962C8B-B14F-4D97-AF65-F5344CB8AC3E}">
        <p14:creationId xmlns:p14="http://schemas.microsoft.com/office/powerpoint/2010/main" val="1981719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CBD5-784A-42A8-B8FA-2E637678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9DF55-4132-4E3E-818D-C000406CD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Pinker proposes that stems (including those produced through derivation) generally must be memorized separately; they are part of our mental lexicon</a:t>
            </a:r>
          </a:p>
          <a:p>
            <a:r>
              <a:rPr lang="en-US" dirty="0"/>
              <a:t>As mentioned earlier, Pinker claims that in addition to stems, irregular forms of words also must be memorized</a:t>
            </a:r>
          </a:p>
          <a:p>
            <a:r>
              <a:rPr lang="en-US" dirty="0"/>
              <a:t>Pinker claims that humans also memorize names, some foreign words, acronyms, etc.</a:t>
            </a:r>
          </a:p>
          <a:p>
            <a:r>
              <a:rPr lang="en-US" dirty="0"/>
              <a:t>Pinker refers to each unit of the memorized list as a </a:t>
            </a:r>
            <a:r>
              <a:rPr lang="en-US" b="1" dirty="0"/>
              <a:t>listeme</a:t>
            </a:r>
          </a:p>
          <a:p>
            <a:r>
              <a:rPr lang="en-US" dirty="0"/>
              <a:t>He cites one study that estimated the average high school graduate knows about 45,000 listemes</a:t>
            </a:r>
          </a:p>
          <a:p>
            <a:r>
              <a:rPr lang="en-US" dirty="0"/>
              <a:t>First, the researchers took an unabridged dictionary, and removed all inflections and some derivations if the meanings could be deduced from the parts</a:t>
            </a:r>
          </a:p>
          <a:p>
            <a:r>
              <a:rPr lang="en-US" dirty="0"/>
              <a:t>Then, they quizzed volunteers on random samples from the remaining list, and based on the percentage of words known, they calculated their estimate</a:t>
            </a:r>
          </a:p>
          <a:p>
            <a:r>
              <a:rPr lang="en-US" dirty="0"/>
              <a:t>Pinker considers this an underestimate of the true number of memorized listemes, because it does not include proper names, numbers, foreign words, acronyms, etc.</a:t>
            </a:r>
          </a:p>
          <a:p>
            <a:r>
              <a:rPr lang="en-US" dirty="0"/>
              <a:t>Pinker ultimately increases his estimate to 60,000 listemes; of course, from these listemes, many other inflected (and in some cases, derived) words can be created</a:t>
            </a:r>
          </a:p>
        </p:txBody>
      </p:sp>
    </p:spTree>
    <p:extLst>
      <p:ext uri="{BB962C8B-B14F-4D97-AF65-F5344CB8AC3E}">
        <p14:creationId xmlns:p14="http://schemas.microsoft.com/office/powerpoint/2010/main" val="2433240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617B-4373-4A38-95C6-D4902B82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That's Amazing!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2BA6A-F877-435D-A89A-B2FFBEC3B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Assuming humans start to learn words at age 1, Pinker points out that young humans learn new words at the approximate rate of one every 90 waking minutes, on average!</a:t>
            </a:r>
          </a:p>
          <a:p>
            <a:r>
              <a:rPr lang="en-US" dirty="0"/>
              <a:t>To indicate how amazing this is, Pinker discusses a thought experiment from the logician and philosopher Quine</a:t>
            </a:r>
          </a:p>
          <a:p>
            <a:r>
              <a:rPr lang="en-US" dirty="0"/>
              <a:t>He asks us to imagine a linguist studying the language a newly discovered tribe; a rabbit scurries by, and a native shouts, "Gavagai!"</a:t>
            </a:r>
          </a:p>
          <a:p>
            <a:r>
              <a:rPr lang="en-US" dirty="0"/>
              <a:t>The linguist will probably conclude that "gavagai" means "rabbit", but why?</a:t>
            </a:r>
          </a:p>
          <a:p>
            <a:r>
              <a:rPr lang="en-US" dirty="0"/>
              <a:t>Pinker lists several logically plausible possibilities of what "gavagai" could mean (e.g., a rabbit's foot, a furry thing, an animal, a thing that scurries, scurrying in general, "anything that is either a rabbit or a Buick", etc.)</a:t>
            </a:r>
          </a:p>
          <a:p>
            <a:r>
              <a:rPr lang="en-US" dirty="0"/>
              <a:t>Pinker argues that children learning words make sub-conscious assumptions about the type of things that words are likely to refer to, staying away from the very specific and the very general</a:t>
            </a:r>
          </a:p>
          <a:p>
            <a:r>
              <a:rPr lang="en-US" dirty="0"/>
              <a:t>Ultimately, though, we do learn general words such as "animal" (as well as specific words, when appropriate)</a:t>
            </a:r>
          </a:p>
          <a:p>
            <a:r>
              <a:rPr lang="en-US" dirty="0"/>
              <a:t>Pinker discusses experiments that show that children subconsciously assume that new words do not share meanings with common words that they already know as a partial explanation for this</a:t>
            </a:r>
          </a:p>
        </p:txBody>
      </p:sp>
    </p:spTree>
    <p:extLst>
      <p:ext uri="{BB962C8B-B14F-4D97-AF65-F5344CB8AC3E}">
        <p14:creationId xmlns:p14="http://schemas.microsoft.com/office/powerpoint/2010/main" val="2635673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338B4-EFD0-4351-88EF-C311DB6EF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Out-of-vocabulary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CFEE3-CC62-485E-A32D-FE033EF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Words that have not been seen in a training set are called </a:t>
            </a:r>
            <a:r>
              <a:rPr lang="en-US" i="1" dirty="0"/>
              <a:t>unknown words</a:t>
            </a:r>
            <a:r>
              <a:rPr lang="en-US" dirty="0"/>
              <a:t>, a.k.a. </a:t>
            </a:r>
            <a:r>
              <a:rPr lang="en-US" i="1" dirty="0"/>
              <a:t>out-of-vocabulary (OOV) words</a:t>
            </a:r>
          </a:p>
          <a:p>
            <a:r>
              <a:rPr lang="en-US" dirty="0"/>
              <a:t>For some machine learning applications, OOV words can be ignored, but this does not make sense for applications such as machine translation</a:t>
            </a:r>
          </a:p>
          <a:p>
            <a:r>
              <a:rPr lang="en-US" dirty="0"/>
              <a:t>One possibility often used in conventional NLP was to convert rare words in a training set to a special token, such as &lt;UNK&gt;, and to replace OOV words in later documents with the same token</a:t>
            </a:r>
          </a:p>
          <a:p>
            <a:r>
              <a:rPr lang="en-US" dirty="0"/>
              <a:t>Reasons for OOV words include:</a:t>
            </a:r>
          </a:p>
          <a:p>
            <a:pPr lvl="1"/>
            <a:r>
              <a:rPr lang="en-US" dirty="0"/>
              <a:t>New words are frequently introduced to the language; once such words become common, they are sometimes referred to as neologisms</a:t>
            </a:r>
          </a:p>
          <a:p>
            <a:pPr lvl="1"/>
            <a:r>
              <a:rPr lang="en-US" dirty="0"/>
              <a:t>It is also common for named entities to introduce new terms; e.g., people, organizations such as companies, names of games, etc.</a:t>
            </a:r>
          </a:p>
          <a:p>
            <a:pPr lvl="1"/>
            <a:r>
              <a:rPr lang="en-US" dirty="0"/>
              <a:t>Some words will be misspelled</a:t>
            </a:r>
          </a:p>
          <a:p>
            <a:pPr lvl="1"/>
            <a:r>
              <a:rPr lang="en-US" dirty="0"/>
              <a:t>Some words are borrowed from other languages; these are sometimes called loanwords</a:t>
            </a:r>
          </a:p>
          <a:p>
            <a:pPr lvl="1"/>
            <a:r>
              <a:rPr lang="en-US" dirty="0"/>
              <a:t>A related notion is transliteration, when a word from one language is converted to another alphabet, attempting to keep the pronunciation the same</a:t>
            </a:r>
            <a:endParaRPr lang="en-US" b="1" dirty="0"/>
          </a:p>
          <a:p>
            <a:r>
              <a:rPr lang="en-US" dirty="0"/>
              <a:t>The textbook used to discuss OOV words in the chapter on N-grams, but as of the August 2024 draft (and still now), it has dropped this discussion, although the chapter on N-grams remains</a:t>
            </a:r>
          </a:p>
          <a:p>
            <a:r>
              <a:rPr lang="en-US" dirty="0"/>
              <a:t>I have dropped the topic in N-grams from the course, but I will briefly mention N-grams when we first talk about language models</a:t>
            </a:r>
          </a:p>
          <a:p>
            <a:r>
              <a:rPr lang="en-US" dirty="0"/>
              <a:t>The current draft of the textbook does, however, make brief references to unknown words as a source for potential problems or difficulties throughout various topics</a:t>
            </a:r>
          </a:p>
        </p:txBody>
      </p:sp>
    </p:spTree>
    <p:extLst>
      <p:ext uri="{BB962C8B-B14F-4D97-AF65-F5344CB8AC3E}">
        <p14:creationId xmlns:p14="http://schemas.microsoft.com/office/powerpoint/2010/main" val="1943956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E215-D48A-4B3E-B7D9-C137671B4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Word-based 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0959E-4C0B-4405-B15A-35D828154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we have seen, after word-based tokenization, other text normalization steps would often be applied</a:t>
            </a:r>
          </a:p>
          <a:p>
            <a:pPr lvl="1"/>
            <a:r>
              <a:rPr lang="en-US" dirty="0"/>
              <a:t>For example, we previously mentioned case conversion, stemming, or lemmatization</a:t>
            </a:r>
          </a:p>
          <a:p>
            <a:pPr lvl="1"/>
            <a:r>
              <a:rPr lang="en-US" dirty="0"/>
              <a:t>The best techniques may differ from task to task, and from language to language</a:t>
            </a:r>
          </a:p>
          <a:p>
            <a:pPr lvl="1"/>
            <a:r>
              <a:rPr lang="en-US" dirty="0"/>
              <a:t>Once a choice is made, the same steps must be applied consistently (i.e., whatever techniques were used for training must be used for all future documents)</a:t>
            </a:r>
          </a:p>
          <a:p>
            <a:r>
              <a:rPr lang="en-US" dirty="0"/>
              <a:t>As we have learned, some languages are </a:t>
            </a:r>
            <a:r>
              <a:rPr lang="en-US" i="1" dirty="0"/>
              <a:t>morphologically complex</a:t>
            </a:r>
            <a:r>
              <a:rPr lang="en-US" dirty="0"/>
              <a:t>, with instances of words typically containing relative more morphemes</a:t>
            </a:r>
          </a:p>
          <a:p>
            <a:pPr lvl="1"/>
            <a:r>
              <a:rPr lang="en-US" dirty="0"/>
              <a:t>This adds to the number of distinct wordforms in a dataset of a certain size, so each specific wordform occurs less frequently</a:t>
            </a:r>
          </a:p>
          <a:p>
            <a:pPr lvl="1"/>
            <a:r>
              <a:rPr lang="en-US" dirty="0"/>
              <a:t>Statistics learned about specific wordforms will therefore generally be less accurate</a:t>
            </a:r>
          </a:p>
          <a:p>
            <a:r>
              <a:rPr lang="en-US" dirty="0"/>
              <a:t>Word-based tokenization makes it difficult to deal with unknown words, a.k.a. out-of-vocabulary (OOV) words, which were discussed on the previous slide</a:t>
            </a:r>
          </a:p>
          <a:p>
            <a:pPr lvl="1"/>
            <a:r>
              <a:rPr lang="en-US" dirty="0"/>
              <a:t>For some applications, OOV words can be ignored, but this does not make sense for applications such as machine translation</a:t>
            </a:r>
          </a:p>
          <a:p>
            <a:pPr lvl="1"/>
            <a:r>
              <a:rPr lang="en-US" dirty="0"/>
              <a:t>Often, conventional NLP systems had to apply a hacky solution, such as replacing unknown words with a special &lt;UNK&gt; token (rare words in the training set would be replaced with the same token)</a:t>
            </a:r>
          </a:p>
          <a:p>
            <a:r>
              <a:rPr lang="en-US" dirty="0"/>
              <a:t>In some languages, words are not separated by spaces, making it difficult to separate words algorithmically</a:t>
            </a:r>
          </a:p>
          <a:p>
            <a:pPr lvl="1"/>
            <a:r>
              <a:rPr lang="en-US" dirty="0"/>
              <a:t>The book mentions Chinese, Japanese, and Thai as languages that do not separate words with spaces</a:t>
            </a:r>
          </a:p>
          <a:p>
            <a:pPr lvl="1"/>
            <a:r>
              <a:rPr lang="en-US" dirty="0"/>
              <a:t>For example, they state that in Chinese, words are composed of Hanzi characters</a:t>
            </a:r>
          </a:p>
          <a:p>
            <a:pPr lvl="1"/>
            <a:r>
              <a:rPr lang="en-US" dirty="0"/>
              <a:t>Each character generally represents a single morpheme and is pronounced as a single syllable</a:t>
            </a:r>
          </a:p>
        </p:txBody>
      </p:sp>
    </p:spTree>
    <p:extLst>
      <p:ext uri="{BB962C8B-B14F-4D97-AF65-F5344CB8AC3E}">
        <p14:creationId xmlns:p14="http://schemas.microsoft.com/office/powerpoint/2010/main" val="2871725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F76E-2E41-4B23-A238-9565D46DD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D1EAC-FB49-4E51-9FFF-DC6E13879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Most modern NLP systems and some conventional NLP systems tokenize based on smaller pieces of words, generally known as </a:t>
            </a:r>
            <a:r>
              <a:rPr lang="en-US" b="1" dirty="0"/>
              <a:t>subwords</a:t>
            </a:r>
          </a:p>
          <a:p>
            <a:r>
              <a:rPr lang="en-US" dirty="0"/>
              <a:t>Possible methods for tokenizing based on subwords include:</a:t>
            </a:r>
          </a:p>
          <a:p>
            <a:pPr lvl="1"/>
            <a:r>
              <a:rPr lang="en-US" dirty="0"/>
              <a:t>As previously discussed, morphological parsing can be used to split words into morphemes, and these morphemes can be used as tokens</a:t>
            </a:r>
          </a:p>
          <a:p>
            <a:pPr lvl="1"/>
            <a:r>
              <a:rPr lang="en-US" dirty="0"/>
              <a:t>However, morphological parsing can be expensive, and proper methods differ between languages</a:t>
            </a:r>
          </a:p>
          <a:p>
            <a:pPr lvl="1"/>
            <a:r>
              <a:rPr lang="en-US" dirty="0"/>
              <a:t>Individual characters can be used as tokens; some early deep-learning systems successfully used this approach, mapping characters to </a:t>
            </a:r>
            <a:r>
              <a:rPr lang="en-US" i="1" dirty="0"/>
              <a:t>character embeddings</a:t>
            </a:r>
            <a:r>
              <a:rPr lang="en-US" dirty="0"/>
              <a:t> (as opposed to </a:t>
            </a:r>
            <a:r>
              <a:rPr lang="en-US" i="1" dirty="0"/>
              <a:t>word embeddings</a:t>
            </a:r>
            <a:r>
              <a:rPr lang="en-US" dirty="0"/>
              <a:t>)</a:t>
            </a:r>
            <a:endParaRPr lang="en-US" i="1" dirty="0"/>
          </a:p>
          <a:p>
            <a:pPr lvl="1"/>
            <a:r>
              <a:rPr lang="en-US" dirty="0"/>
              <a:t>Another approach to creating </a:t>
            </a:r>
            <a:r>
              <a:rPr lang="en-US" i="1" dirty="0"/>
              <a:t>subword embeddings</a:t>
            </a:r>
            <a:r>
              <a:rPr lang="en-US" dirty="0"/>
              <a:t> is known as </a:t>
            </a:r>
            <a:r>
              <a:rPr lang="en-US" i="1" dirty="0"/>
              <a:t>fasttext</a:t>
            </a:r>
            <a:r>
              <a:rPr lang="en-US" dirty="0"/>
              <a:t>; the book (current draft) has one paragraph on fasttext in Section 5.5.3, but we will not cover this approach</a:t>
            </a:r>
          </a:p>
          <a:p>
            <a:pPr lvl="1"/>
            <a:r>
              <a:rPr lang="en-US" dirty="0"/>
              <a:t>Language-specific, rule-based methods can be used to split words into subwords; the book mentions this sort of approach in Section 2.5, but we will not cover such approaches</a:t>
            </a:r>
          </a:p>
          <a:p>
            <a:pPr lvl="1"/>
            <a:r>
              <a:rPr lang="en-US" dirty="0"/>
              <a:t>An algorithm to learn a vocabulary of subwords from a training set can be applied</a:t>
            </a:r>
          </a:p>
          <a:p>
            <a:pPr lvl="2"/>
            <a:r>
              <a:rPr lang="en-US" dirty="0"/>
              <a:t>One such methods known as by </a:t>
            </a:r>
            <a:r>
              <a:rPr lang="en-US" b="1" dirty="0"/>
              <a:t>byte-pair encoding </a:t>
            </a:r>
            <a:r>
              <a:rPr lang="en-US" dirty="0"/>
              <a:t>(</a:t>
            </a:r>
            <a:r>
              <a:rPr lang="en-US" b="1" dirty="0"/>
              <a:t>BPE</a:t>
            </a:r>
            <a:r>
              <a:rPr lang="en-US" dirty="0"/>
              <a:t>) is discussed in Section 2.4 of the textbook, and we will spend the rest of the current topic covering this method</a:t>
            </a:r>
          </a:p>
          <a:p>
            <a:pPr lvl="2"/>
            <a:r>
              <a:rPr lang="en-US" dirty="0"/>
              <a:t>An alternative method is known as </a:t>
            </a:r>
            <a:r>
              <a:rPr lang="en-US" i="1" dirty="0"/>
              <a:t>WordPiece</a:t>
            </a:r>
            <a:r>
              <a:rPr lang="en-US" dirty="0"/>
              <a:t>; the textbook briefly describes WordPiece in Section 12.2.1 (and mentions it in a few other locations), but I am not currently planning to cover this method in the course</a:t>
            </a:r>
          </a:p>
        </p:txBody>
      </p:sp>
    </p:spTree>
    <p:extLst>
      <p:ext uri="{BB962C8B-B14F-4D97-AF65-F5344CB8AC3E}">
        <p14:creationId xmlns:p14="http://schemas.microsoft.com/office/powerpoint/2010/main" val="3999238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59E33-02F3-48C9-8AD0-E22663EB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Byte-pair Encoding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1F1E0-9C2D-4A4E-9784-E5A0946E1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Byte-pair encoding</a:t>
            </a:r>
            <a:r>
              <a:rPr lang="en-US" dirty="0"/>
              <a:t> (BPE) was originally developed in 1994 by Gage for use as a compression algorithm</a:t>
            </a:r>
          </a:p>
          <a:p>
            <a:r>
              <a:rPr lang="en-US" dirty="0"/>
              <a:t>BPE has been around for decades, but it was adapted for tokenization used to generate subword embeddings, starting with a paper by Sennrich et al. in 2016</a:t>
            </a:r>
          </a:p>
          <a:p>
            <a:r>
              <a:rPr lang="en-US" dirty="0"/>
              <a:t>Our textbook discusses BPE as a method for tokenization in Section 2.5.2</a:t>
            </a:r>
          </a:p>
          <a:p>
            <a:r>
              <a:rPr lang="en-US" dirty="0"/>
              <a:t>BPE includes a preprocessing step in which a document is split into words, generally involving whitespace</a:t>
            </a:r>
          </a:p>
          <a:p>
            <a:r>
              <a:rPr lang="en-US" dirty="0"/>
              <a:t>Then, an extra </a:t>
            </a:r>
            <a:r>
              <a:rPr lang="en-US" i="1" dirty="0"/>
              <a:t>end-of-word symbol</a:t>
            </a:r>
            <a:r>
              <a:rPr lang="en-US" dirty="0"/>
              <a:t> is added to each word</a:t>
            </a:r>
          </a:p>
          <a:p>
            <a:r>
              <a:rPr lang="en-US" dirty="0"/>
              <a:t>BPE, as well as the previously mentioned WordPiece, lead to subwords that do not cross word boundaries</a:t>
            </a:r>
          </a:p>
          <a:p>
            <a:r>
              <a:rPr lang="en-US" dirty="0"/>
              <a:t>There is also a more general library called </a:t>
            </a:r>
            <a:r>
              <a:rPr lang="en-US" i="1" dirty="0"/>
              <a:t>SentencePiece</a:t>
            </a:r>
            <a:r>
              <a:rPr lang="en-US" dirty="0"/>
              <a:t>, which includes implementations of BPE and WordPiece as well as other subword tokenization methods</a:t>
            </a:r>
          </a:p>
          <a:p>
            <a:r>
              <a:rPr lang="en-US" dirty="0"/>
              <a:t>SentencePiece can be also trained on raw sentences in a way that allows tokens to cross word boundaries</a:t>
            </a:r>
          </a:p>
          <a:p>
            <a:r>
              <a:rPr lang="en-US" dirty="0"/>
              <a:t>I do not plan to discuss SentencePiece further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65971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FF85A-5E36-4DC7-A3B1-64640CBFD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5DF2-AEC0-4ECA-A282-AA981E2F5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Based on the preprocessing step, the BPE algorithm starts with a list of words, with counts, each split into characters and ending in the end-of-word symbol </a:t>
            </a:r>
          </a:p>
          <a:p>
            <a:r>
              <a:rPr lang="en-US" dirty="0"/>
              <a:t>The algorithm starts with a separate </a:t>
            </a:r>
            <a:r>
              <a:rPr lang="en-US" i="1" dirty="0"/>
              <a:t>vocabulary</a:t>
            </a:r>
            <a:r>
              <a:rPr lang="en-US" dirty="0"/>
              <a:t> symbol for each character in the text being processed (e.g., every ASCII character or every Unicode character)</a:t>
            </a:r>
          </a:p>
          <a:p>
            <a:r>
              <a:rPr lang="en-US" dirty="0"/>
              <a:t>There is also a special </a:t>
            </a:r>
            <a:r>
              <a:rPr lang="en-US" i="1" dirty="0"/>
              <a:t>end-of-word symbol</a:t>
            </a:r>
            <a:r>
              <a:rPr lang="en-US" dirty="0"/>
              <a:t> (we'll denote it as '_') concatenated to the end of each word in the corpus being used to generate the BPE tokens that will be recognized</a:t>
            </a:r>
          </a:p>
          <a:p>
            <a:r>
              <a:rPr lang="en-US" dirty="0"/>
              <a:t>Thus, the initial vocabulary (i.e., recognized set of tokens) is the set of characters in the encoding plus the end-of-word symbol</a:t>
            </a:r>
          </a:p>
          <a:p>
            <a:r>
              <a:rPr lang="en-US" dirty="0"/>
              <a:t>The algorithm then iteratively combines the most frequent sequential pair of symbols to form a new symbol</a:t>
            </a:r>
          </a:p>
          <a:p>
            <a:pPr lvl="1"/>
            <a:r>
              <a:rPr lang="en-US" dirty="0"/>
              <a:t>The new symbol gets added to the vocabulary</a:t>
            </a:r>
          </a:p>
          <a:p>
            <a:pPr lvl="1"/>
            <a:r>
              <a:rPr lang="en-US" dirty="0"/>
              <a:t>Words containing the new symbol are updated in the corpus being processed</a:t>
            </a:r>
          </a:p>
          <a:p>
            <a:r>
              <a:rPr lang="en-US" dirty="0"/>
              <a:t>This proceeds for a fixed number of iterations, k, where k is a parameter of the algorithm</a:t>
            </a:r>
          </a:p>
          <a:p>
            <a:r>
              <a:rPr lang="en-US" dirty="0"/>
              <a:t>The algorithm only considers pairs of symbols within words (i.e., not crossing word boundaries)</a:t>
            </a:r>
          </a:p>
          <a:p>
            <a:r>
              <a:rPr lang="en-US" dirty="0"/>
              <a:t>We will step through an example to help explain this</a:t>
            </a:r>
          </a:p>
        </p:txBody>
      </p:sp>
    </p:spTree>
    <p:extLst>
      <p:ext uri="{BB962C8B-B14F-4D97-AF65-F5344CB8AC3E}">
        <p14:creationId xmlns:p14="http://schemas.microsoft.com/office/powerpoint/2010/main" val="26906709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952EF-1B2D-4EA6-9678-B43F96DF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Initial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6AFE6-E4AD-4B54-8F1D-22F774561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1345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We will step through an example from textbook to help explain this (we're looking at the version from previous drafts of the 3</a:t>
            </a:r>
            <a:r>
              <a:rPr lang="en-US" sz="2000" baseline="30000" dirty="0"/>
              <a:t>rd</a:t>
            </a:r>
            <a:r>
              <a:rPr lang="en-US" sz="2000" dirty="0"/>
              <a:t> edition of the book; the current draft includes a similar example)</a:t>
            </a:r>
          </a:p>
          <a:p>
            <a:r>
              <a:rPr lang="en-US" sz="2000" dirty="0"/>
              <a:t>The example is based on a corpus with 5 distinct words, 18 total instances of words, and initially 11 distinct symbols (including the end-of-word symbol, represented as an underscore)</a:t>
            </a:r>
          </a:p>
          <a:p>
            <a:r>
              <a:rPr lang="en-US" sz="2000" dirty="0"/>
              <a:t>Initially, the </a:t>
            </a:r>
            <a:r>
              <a:rPr lang="en-US" sz="2000" i="1" dirty="0"/>
              <a:t>vocabulary</a:t>
            </a:r>
            <a:r>
              <a:rPr lang="en-US" sz="2000" dirty="0"/>
              <a:t> consists of the 11 original symbols; the counts of all the words are known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5EC8D-32D3-3820-D307-33C5A7583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35" y="3705805"/>
            <a:ext cx="8370729" cy="215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01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1CB13-A9F7-45FA-946C-A13DD7EE5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Step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089FD-C5C0-4E8D-A00F-C9CC5F421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During the first iteration of the algorithm, it is determined that the most frequent symbol pair is 'e' followed by 'r', which occurs 9 times</a:t>
            </a:r>
          </a:p>
          <a:p>
            <a:r>
              <a:rPr lang="en-US" sz="2000" dirty="0"/>
              <a:t>Therefore, a new symbol for 'er' is created and added to the vocabulary</a:t>
            </a:r>
          </a:p>
          <a:p>
            <a:r>
              <a:rPr lang="en-US" sz="2000" dirty="0"/>
              <a:t>All instances of this pair are replaced by the new symbol</a:t>
            </a:r>
          </a:p>
          <a:p>
            <a:r>
              <a:rPr lang="en-US" sz="2000" dirty="0"/>
              <a:t>Note that 'r' followed be '_' ties with this, so that also would have been a valid choice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AC037A-800E-DA84-447A-7FBDFE076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155" y="3789396"/>
            <a:ext cx="8771690" cy="209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55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6882-0590-4AFD-B56D-16BE81BE0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Step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57739-6C6D-4493-84BF-8AF1A1C5B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During the second iteration, the most frequent pair is 'er' followed by '_', which occurs 9 times</a:t>
            </a:r>
          </a:p>
          <a:p>
            <a:r>
              <a:rPr lang="en-US" sz="2000" dirty="0"/>
              <a:t>Therefore, a new symbol for 'er_' is created and added to the vocabulary</a:t>
            </a:r>
          </a:p>
          <a:p>
            <a:r>
              <a:rPr lang="en-US" sz="2000" dirty="0"/>
              <a:t>All instances of this pair are replaced by the new symbol</a:t>
            </a:r>
          </a:p>
          <a:p>
            <a:r>
              <a:rPr lang="en-US" sz="2000" dirty="0"/>
              <a:t>Note that 'e', 'r', and 'er' are also still members of the vocabulary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5E78A4-FF4D-61FB-724A-77AE15036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877" y="3618187"/>
            <a:ext cx="8186246" cy="217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05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033B-7FF5-4B71-B76B-19B92251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Step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CC523-82F5-4B42-9EDE-23E40292D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During the third iteration, the most frequent pair is 'n' followed by 'e', which occurs 8 times</a:t>
            </a:r>
          </a:p>
          <a:p>
            <a:r>
              <a:rPr lang="en-US" sz="2000" dirty="0"/>
              <a:t>This time, a new symbol for 'ne' is created and added to the vocabulary</a:t>
            </a:r>
          </a:p>
          <a:p>
            <a:r>
              <a:rPr lang="en-US" sz="2000" dirty="0"/>
              <a:t>All instances of this pair are replaced by the new symbol</a:t>
            </a:r>
          </a:p>
          <a:p>
            <a:r>
              <a:rPr lang="en-US" sz="2000" dirty="0"/>
              <a:t>Note that 'e' followed be 'w' ties with this, so that also would have been a valid choice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150009-E822-E25F-6137-1E306A6BC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511" y="3563915"/>
            <a:ext cx="8294978" cy="21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25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834C-1ED9-405F-9DE7-728443B2B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Five More Merges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FCEE-0E18-43B4-A4F6-C111A00C3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book (earlier draft) shows the merged pairs and the updated vocabularies for the next five steps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Note that the algorithm remembers the order in which the merges have been generated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8AF285-9C27-8424-4A7C-45A23110B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75" y="2644887"/>
            <a:ext cx="9759450" cy="206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700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5F37-0135-4980-B1AF-AB8A8661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BPE to Tokenize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C6FF-E79D-47A2-A1F0-F22D845A8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apply the result of the BPE training algorithm to tokenize future texts as follows:</a:t>
            </a:r>
          </a:p>
          <a:p>
            <a:pPr lvl="1"/>
            <a:r>
              <a:rPr lang="en-US" dirty="0"/>
              <a:t>Start with all characters represented by separate symbols</a:t>
            </a:r>
          </a:p>
          <a:p>
            <a:pPr lvl="1"/>
            <a:r>
              <a:rPr lang="en-US" dirty="0"/>
              <a:t>Then apply the merges greedily in the order that they were learned</a:t>
            </a:r>
          </a:p>
          <a:p>
            <a:r>
              <a:rPr lang="en-US" dirty="0"/>
              <a:t>Note that when we apply the tokenization, the frequencies in the data being tokenized do not play a role</a:t>
            </a:r>
          </a:p>
          <a:p>
            <a:r>
              <a:rPr lang="en-US" dirty="0"/>
              <a:t>Based on the example, the word "newer" in the document being tokenized would become a single token, "newer_"</a:t>
            </a:r>
          </a:p>
          <a:p>
            <a:r>
              <a:rPr lang="en-US" dirty="0"/>
              <a:t>The word "lower" would become "low er_" (two separate tokens)</a:t>
            </a:r>
          </a:p>
        </p:txBody>
      </p:sp>
    </p:spTree>
    <p:extLst>
      <p:ext uri="{BB962C8B-B14F-4D97-AF65-F5344CB8AC3E}">
        <p14:creationId xmlns:p14="http://schemas.microsoft.com/office/powerpoint/2010/main" val="1049213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BD54C-49DD-4D98-BBD1-CF2EB480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31A60-85BF-4922-8262-074835782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mentioned earlier, the training algorithm for BPE runs for a fixed number of iterations, k</a:t>
            </a:r>
          </a:p>
          <a:p>
            <a:r>
              <a:rPr lang="en-US" dirty="0"/>
              <a:t>This determines the size of the vocabulary, which is typically significantly smaller than the size of a conventional vocabulary</a:t>
            </a:r>
          </a:p>
          <a:p>
            <a:r>
              <a:rPr lang="en-US" dirty="0"/>
              <a:t>The book says that "in real settings BPE is run with tens of thousands of merges on a very large input corpus"</a:t>
            </a:r>
          </a:p>
          <a:p>
            <a:r>
              <a:rPr lang="en-US" dirty="0"/>
              <a:t>The book claims that "most words can be represented as single tokens, and only the rarer words (and unknown words) will have to be represented by multiple tokens"</a:t>
            </a:r>
          </a:p>
          <a:p>
            <a:r>
              <a:rPr lang="en-US" dirty="0"/>
              <a:t>This is a bit different from what I’ve read about the algorithm in the past; I learned that:</a:t>
            </a:r>
          </a:p>
          <a:p>
            <a:pPr lvl="1"/>
            <a:r>
              <a:rPr lang="en-US" dirty="0"/>
              <a:t>Common words will be represented as single symbols</a:t>
            </a:r>
          </a:p>
          <a:p>
            <a:pPr lvl="1"/>
            <a:r>
              <a:rPr lang="en-US" dirty="0"/>
              <a:t>Common morphemes (e.g., "un-", "-ies", etc.) will be represented as single symbols</a:t>
            </a:r>
          </a:p>
          <a:p>
            <a:r>
              <a:rPr lang="en-US" dirty="0"/>
              <a:t>BPE (as well as other modern tokenization algorithms) can achieve something similar to morphological parsing with a much simpler algorithm, efficiently producing sensible tokens</a:t>
            </a:r>
          </a:p>
          <a:p>
            <a:r>
              <a:rPr lang="en-US" dirty="0"/>
              <a:t>OOV words are likely to be tokenized into meaningful chunks</a:t>
            </a:r>
          </a:p>
          <a:p>
            <a:r>
              <a:rPr lang="en-US" dirty="0"/>
              <a:t>BPE and similar algorithms work well across many languages</a:t>
            </a:r>
          </a:p>
          <a:p>
            <a:r>
              <a:rPr lang="en-US" dirty="0"/>
              <a:t>However, typical implementations of BPE assume that words are space-separated, so it isn't an ideal technique for all languages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158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8082</TotalTime>
  <Words>5526</Words>
  <Application>Microsoft Office PowerPoint</Application>
  <PresentationFormat>Widescreen</PresentationFormat>
  <Paragraphs>285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Office Theme</vt:lpstr>
      <vt:lpstr>ECE467: Natural Language Processing</vt:lpstr>
      <vt:lpstr>Tokenization</vt:lpstr>
      <vt:lpstr>Words, wordforms, and tokens</vt:lpstr>
      <vt:lpstr>Lemmatization</vt:lpstr>
      <vt:lpstr>Stemming</vt:lpstr>
      <vt:lpstr>Sentence Segmentation</vt:lpstr>
      <vt:lpstr>The Chomsky Hierarchy</vt:lpstr>
      <vt:lpstr>Regular Expressions</vt:lpstr>
      <vt:lpstr>Regular Expression Example</vt:lpstr>
      <vt:lpstr>Morphology</vt:lpstr>
      <vt:lpstr>Stems and Affixes</vt:lpstr>
      <vt:lpstr>Combining Morphemes</vt:lpstr>
      <vt:lpstr>Morphologically Complex Languages</vt:lpstr>
      <vt:lpstr>The Language Instinct</vt:lpstr>
      <vt:lpstr>Pinker on Derivation</vt:lpstr>
      <vt:lpstr>Ordering Suffixes</vt:lpstr>
      <vt:lpstr>Listemes</vt:lpstr>
      <vt:lpstr>That's Amazing!</vt:lpstr>
      <vt:lpstr>Out-of-vocabulary words</vt:lpstr>
      <vt:lpstr>Problems with Word-based Tokenization</vt:lpstr>
      <vt:lpstr>Subwords</vt:lpstr>
      <vt:lpstr>Byte-pair Encoding Overview</vt:lpstr>
      <vt:lpstr>BPE Algorithm</vt:lpstr>
      <vt:lpstr>BPE Example: Initial State</vt:lpstr>
      <vt:lpstr>BPE Example: Step 1</vt:lpstr>
      <vt:lpstr>BPE Example: Step 2</vt:lpstr>
      <vt:lpstr>BPE Example: Step 3</vt:lpstr>
      <vt:lpstr>BPE Example: Five More Merges</vt:lpstr>
      <vt:lpstr>Using BPE to Tokenize</vt:lpstr>
      <vt:lpstr>BPE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92</cp:revision>
  <dcterms:created xsi:type="dcterms:W3CDTF">2021-01-22T15:49:47Z</dcterms:created>
  <dcterms:modified xsi:type="dcterms:W3CDTF">2025-09-02T00:12:02Z</dcterms:modified>
</cp:coreProperties>
</file>