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2" r:id="rId3"/>
    <p:sldId id="311" r:id="rId4"/>
    <p:sldId id="294" r:id="rId5"/>
    <p:sldId id="295" r:id="rId6"/>
    <p:sldId id="296" r:id="rId7"/>
    <p:sldId id="298" r:id="rId8"/>
    <p:sldId id="297" r:id="rId9"/>
    <p:sldId id="299" r:id="rId10"/>
    <p:sldId id="300" r:id="rId11"/>
    <p:sldId id="301" r:id="rId12"/>
    <p:sldId id="302" r:id="rId13"/>
    <p:sldId id="304" r:id="rId14"/>
    <p:sldId id="312" r:id="rId15"/>
    <p:sldId id="303" r:id="rId16"/>
    <p:sldId id="305" r:id="rId17"/>
    <p:sldId id="313" r:id="rId18"/>
    <p:sldId id="30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3" autoAdjust="0"/>
    <p:restoredTop sz="94660"/>
  </p:normalViewPr>
  <p:slideViewPr>
    <p:cSldViewPr snapToGrid="0">
      <p:cViewPr varScale="1">
        <p:scale>
          <a:sx n="59" d="100"/>
          <a:sy n="59" d="100"/>
        </p:scale>
        <p:origin x="9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10/30/2025</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10/30/2025</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a:bodyPr>
          <a:lstStyle/>
          <a:p>
            <a:r>
              <a:rPr lang="en-US" sz="9600" dirty="0"/>
              <a:t>Transformers</a:t>
            </a:r>
            <a:endParaRPr lang="en-US" sz="6000" dirty="0"/>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7F0-4DEF-4A88-9645-4B5E2210DCA9}"/>
              </a:ext>
            </a:extLst>
          </p:cNvPr>
          <p:cNvSpPr>
            <a:spLocks noGrp="1"/>
          </p:cNvSpPr>
          <p:nvPr>
            <p:ph type="title"/>
          </p:nvPr>
        </p:nvSpPr>
        <p:spPr/>
        <p:txBody>
          <a:bodyPr/>
          <a:lstStyle/>
          <a:p>
            <a:r>
              <a:rPr lang="en-US" dirty="0"/>
              <a:t>Pre-Transformer Brief Recap</a:t>
            </a:r>
          </a:p>
        </p:txBody>
      </p:sp>
      <p:sp>
        <p:nvSpPr>
          <p:cNvPr id="3" name="Content Placeholder 2">
            <a:extLst>
              <a:ext uri="{FF2B5EF4-FFF2-40B4-BE49-F238E27FC236}">
                <a16:creationId xmlns:a16="http://schemas.microsoft.com/office/drawing/2014/main" id="{77A0D5E3-54BE-44DF-9C8E-ED319078CB72}"/>
              </a:ext>
            </a:extLst>
          </p:cNvPr>
          <p:cNvSpPr>
            <a:spLocks noGrp="1"/>
          </p:cNvSpPr>
          <p:nvPr>
            <p:ph idx="1"/>
          </p:nvPr>
        </p:nvSpPr>
        <p:spPr/>
        <p:txBody>
          <a:bodyPr>
            <a:normAutofit fontScale="62500" lnSpcReduction="20000"/>
          </a:bodyPr>
          <a:lstStyle/>
          <a:p>
            <a:r>
              <a:rPr lang="en-US" dirty="0"/>
              <a:t>Through 2017, variations of </a:t>
            </a:r>
            <a:r>
              <a:rPr lang="en-US" b="1" dirty="0"/>
              <a:t>RNNs</a:t>
            </a:r>
            <a:r>
              <a:rPr lang="en-US" dirty="0"/>
              <a:t> (including </a:t>
            </a:r>
            <a:r>
              <a:rPr lang="en-US" b="1" dirty="0"/>
              <a:t>LSTMs</a:t>
            </a:r>
            <a:r>
              <a:rPr lang="en-US" dirty="0"/>
              <a:t>) dominated the NLP literature</a:t>
            </a:r>
          </a:p>
          <a:p>
            <a:pPr lvl="1"/>
            <a:r>
              <a:rPr lang="en-US" dirty="0"/>
              <a:t>We have covered how LSTMs (which could be bidirectional and/or stacked) can be applied to </a:t>
            </a:r>
            <a:r>
              <a:rPr lang="en-US" i="1" dirty="0"/>
              <a:t>sequence labelling</a:t>
            </a:r>
            <a:r>
              <a:rPr lang="en-US" dirty="0"/>
              <a:t> tasks (such as POS tagging) and </a:t>
            </a:r>
            <a:r>
              <a:rPr lang="en-US" i="1" dirty="0"/>
              <a:t>sequence classification</a:t>
            </a:r>
            <a:r>
              <a:rPr lang="en-US" dirty="0"/>
              <a:t> tasks (such as text categorization)</a:t>
            </a:r>
          </a:p>
          <a:p>
            <a:pPr lvl="1"/>
            <a:r>
              <a:rPr lang="en-US" dirty="0"/>
              <a:t>Input sequences can be sequences of </a:t>
            </a:r>
            <a:r>
              <a:rPr lang="en-US" b="1" dirty="0"/>
              <a:t>word embeddings</a:t>
            </a:r>
            <a:r>
              <a:rPr lang="en-US" dirty="0"/>
              <a:t> or </a:t>
            </a:r>
            <a:r>
              <a:rPr lang="en-US" b="1" dirty="0"/>
              <a:t>subword embeddings</a:t>
            </a:r>
          </a:p>
          <a:p>
            <a:r>
              <a:rPr lang="en-US" b="1" dirty="0"/>
              <a:t>Encoder-decoder networks</a:t>
            </a:r>
            <a:r>
              <a:rPr lang="en-US" dirty="0"/>
              <a:t> (which were often based on LSTMs before the era of transformers) are used for </a:t>
            </a:r>
            <a:r>
              <a:rPr lang="en-US" i="1" dirty="0"/>
              <a:t>sequence-to-sequence</a:t>
            </a:r>
            <a:r>
              <a:rPr lang="en-US" dirty="0"/>
              <a:t> (seq2seq) tasks such as </a:t>
            </a:r>
            <a:r>
              <a:rPr lang="en-US" i="1" dirty="0"/>
              <a:t>machine translation</a:t>
            </a:r>
            <a:r>
              <a:rPr lang="en-US" dirty="0"/>
              <a:t> (MT)</a:t>
            </a:r>
          </a:p>
          <a:p>
            <a:pPr lvl="1"/>
            <a:r>
              <a:rPr lang="en-US" dirty="0"/>
              <a:t>The encoder of such a model processes the input sequence, and the decoder generates an output sequence</a:t>
            </a:r>
          </a:p>
          <a:p>
            <a:pPr lvl="1"/>
            <a:r>
              <a:rPr lang="en-US" dirty="0"/>
              <a:t>The concept of </a:t>
            </a:r>
            <a:r>
              <a:rPr lang="en-US" b="1" dirty="0"/>
              <a:t>attention</a:t>
            </a:r>
            <a:r>
              <a:rPr lang="en-US" dirty="0"/>
              <a:t>, which allows the decoder to focus on the portion of encoder output that seems most relevant at each time step, improves results significantly</a:t>
            </a:r>
          </a:p>
          <a:p>
            <a:pPr lvl="1"/>
            <a:r>
              <a:rPr lang="en-US" dirty="0"/>
              <a:t>This type of attention, applied to an encoder and used by a decoder, is sometimes referred to as </a:t>
            </a:r>
            <a:r>
              <a:rPr lang="en-US" i="1" dirty="0"/>
              <a:t>cross-attention</a:t>
            </a:r>
          </a:p>
          <a:p>
            <a:r>
              <a:rPr lang="en-US" dirty="0"/>
              <a:t>Most pre-transformer systems used </a:t>
            </a:r>
            <a:r>
              <a:rPr lang="en-US" i="1" dirty="0"/>
              <a:t>static word embeddings</a:t>
            </a:r>
            <a:r>
              <a:rPr lang="en-US" dirty="0"/>
              <a:t>, such as those produced by word2vec or GloVe</a:t>
            </a:r>
          </a:p>
          <a:p>
            <a:r>
              <a:rPr lang="en-US" dirty="0"/>
              <a:t>ELMo, an architecture based on LSTMs that was introduced in 2018, was a breakthrough method for producing </a:t>
            </a:r>
            <a:r>
              <a:rPr lang="en-US" i="1" dirty="0"/>
              <a:t>contextual word embeddings</a:t>
            </a:r>
          </a:p>
          <a:p>
            <a:r>
              <a:rPr lang="en-US" dirty="0"/>
              <a:t>Note that some NLP researchers prior to 2017 experimented with </a:t>
            </a:r>
            <a:r>
              <a:rPr lang="en-US" i="1" dirty="0"/>
              <a:t>convolutional neural networks</a:t>
            </a:r>
            <a:r>
              <a:rPr lang="en-US" dirty="0"/>
              <a:t> (</a:t>
            </a:r>
            <a:r>
              <a:rPr lang="en-US" i="1" dirty="0"/>
              <a:t>CNNs</a:t>
            </a:r>
            <a:r>
              <a:rPr lang="en-US" dirty="0"/>
              <a:t>)</a:t>
            </a:r>
          </a:p>
          <a:p>
            <a:pPr lvl="1"/>
            <a:r>
              <a:rPr lang="en-US" dirty="0"/>
              <a:t>CNNs were successful for some text categorization tasks, especially those involving short text sequences such as single sentences or tweets</a:t>
            </a:r>
          </a:p>
          <a:p>
            <a:pPr lvl="1"/>
            <a:r>
              <a:rPr lang="en-US" dirty="0"/>
              <a:t>For MT, CNNs were sometimes used for the encoders</a:t>
            </a:r>
          </a:p>
          <a:p>
            <a:pPr lvl="1"/>
            <a:r>
              <a:rPr lang="en-US" dirty="0"/>
              <a:t>We are not covering CNNs in this course, since they were never dominant in NLP</a:t>
            </a:r>
          </a:p>
        </p:txBody>
      </p:sp>
    </p:spTree>
    <p:extLst>
      <p:ext uri="{BB962C8B-B14F-4D97-AF65-F5344CB8AC3E}">
        <p14:creationId xmlns:p14="http://schemas.microsoft.com/office/powerpoint/2010/main" val="347471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B7606-C3D7-40FC-9205-1CB6823EB946}"/>
              </a:ext>
            </a:extLst>
          </p:cNvPr>
          <p:cNvSpPr>
            <a:spLocks noGrp="1"/>
          </p:cNvSpPr>
          <p:nvPr>
            <p:ph type="title"/>
          </p:nvPr>
        </p:nvSpPr>
        <p:spPr/>
        <p:txBody>
          <a:bodyPr/>
          <a:lstStyle/>
          <a:p>
            <a:r>
              <a:rPr lang="en-US" dirty="0"/>
              <a:t>Shortcomings of RNNs and CNNs</a:t>
            </a:r>
          </a:p>
        </p:txBody>
      </p:sp>
      <p:sp>
        <p:nvSpPr>
          <p:cNvPr id="3" name="Content Placeholder 2">
            <a:extLst>
              <a:ext uri="{FF2B5EF4-FFF2-40B4-BE49-F238E27FC236}">
                <a16:creationId xmlns:a16="http://schemas.microsoft.com/office/drawing/2014/main" id="{7852AD1D-4A0A-4CFD-B8CB-5FF37E31A224}"/>
              </a:ext>
            </a:extLst>
          </p:cNvPr>
          <p:cNvSpPr>
            <a:spLocks noGrp="1"/>
          </p:cNvSpPr>
          <p:nvPr>
            <p:ph idx="1"/>
          </p:nvPr>
        </p:nvSpPr>
        <p:spPr/>
        <p:txBody>
          <a:bodyPr>
            <a:normAutofit fontScale="92500"/>
          </a:bodyPr>
          <a:lstStyle/>
          <a:p>
            <a:r>
              <a:rPr lang="en-US" dirty="0"/>
              <a:t>RNNs (including the variations such as LSTMs) must process input sequentially</a:t>
            </a:r>
          </a:p>
          <a:p>
            <a:pPr lvl="1"/>
            <a:r>
              <a:rPr lang="en-US" dirty="0"/>
              <a:t>This means that RNNs cannot be efficiently parallelized, which prevents them from getting the full benefits of GPUs</a:t>
            </a:r>
          </a:p>
          <a:p>
            <a:pPr lvl="1"/>
            <a:r>
              <a:rPr lang="en-US" dirty="0"/>
              <a:t>This leads to very slow training</a:t>
            </a:r>
          </a:p>
          <a:p>
            <a:r>
              <a:rPr lang="en-US" dirty="0"/>
              <a:t>CNNs have problems detecting long-distance dependencies</a:t>
            </a:r>
          </a:p>
          <a:p>
            <a:pPr lvl="1"/>
            <a:r>
              <a:rPr lang="en-US" dirty="0"/>
              <a:t>Long-distance dependencies refers to relationships between elements that exist relatively far apart in an input sequence</a:t>
            </a:r>
          </a:p>
          <a:p>
            <a:pPr lvl="1"/>
            <a:r>
              <a:rPr lang="en-US" dirty="0"/>
              <a:t>In NLP, it is often the case that using the proper word requires knowledge of words from much earlier in the sentence, and sometimes from previous sentences</a:t>
            </a:r>
          </a:p>
          <a:p>
            <a:pPr lvl="1"/>
            <a:r>
              <a:rPr lang="en-US" dirty="0"/>
              <a:t>Theoretically, with enough layers, CNNs can handle this, but in practice, they don’t work well when long-distance dependencies are significant</a:t>
            </a:r>
          </a:p>
          <a:p>
            <a:pPr lvl="1"/>
            <a:endParaRPr lang="en-US" dirty="0"/>
          </a:p>
        </p:txBody>
      </p:sp>
    </p:spTree>
    <p:extLst>
      <p:ext uri="{BB962C8B-B14F-4D97-AF65-F5344CB8AC3E}">
        <p14:creationId xmlns:p14="http://schemas.microsoft.com/office/powerpoint/2010/main" val="1999137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80EE-EE04-4D31-A8EA-F6DDFBA3C162}"/>
              </a:ext>
            </a:extLst>
          </p:cNvPr>
          <p:cNvSpPr>
            <a:spLocks noGrp="1"/>
          </p:cNvSpPr>
          <p:nvPr>
            <p:ph type="title"/>
          </p:nvPr>
        </p:nvSpPr>
        <p:spPr/>
        <p:txBody>
          <a:bodyPr/>
          <a:lstStyle/>
          <a:p>
            <a:r>
              <a:rPr lang="en-US" dirty="0"/>
              <a:t>Transformers</a:t>
            </a:r>
          </a:p>
        </p:txBody>
      </p:sp>
      <p:sp>
        <p:nvSpPr>
          <p:cNvPr id="3" name="Content Placeholder 2">
            <a:extLst>
              <a:ext uri="{FF2B5EF4-FFF2-40B4-BE49-F238E27FC236}">
                <a16:creationId xmlns:a16="http://schemas.microsoft.com/office/drawing/2014/main" id="{ECEC7AC1-3DDF-4375-BA24-FD005B0D2DFC}"/>
              </a:ext>
            </a:extLst>
          </p:cNvPr>
          <p:cNvSpPr>
            <a:spLocks noGrp="1"/>
          </p:cNvSpPr>
          <p:nvPr>
            <p:ph idx="1"/>
          </p:nvPr>
        </p:nvSpPr>
        <p:spPr/>
        <p:txBody>
          <a:bodyPr>
            <a:normAutofit fontScale="62500" lnSpcReduction="20000"/>
          </a:bodyPr>
          <a:lstStyle/>
          <a:p>
            <a:r>
              <a:rPr lang="en-US" dirty="0"/>
              <a:t>In December 2017, a paper titled "Attention is All You Need" was presented at the 2017 Conference on Advances in Neural Information Processing Systems (NIPS)</a:t>
            </a:r>
          </a:p>
          <a:p>
            <a:r>
              <a:rPr lang="en-US" dirty="0"/>
              <a:t>You can find slightly different versions of the paper at various websites, some with original submission dates earlier in 2017; the version I link to from the course website was last revised in August 2023</a:t>
            </a:r>
          </a:p>
          <a:p>
            <a:r>
              <a:rPr lang="en-US" dirty="0"/>
              <a:t>This paper introduced a new neural architecture, developed by researchers at Google, called a </a:t>
            </a:r>
            <a:r>
              <a:rPr lang="en-US" b="1" dirty="0"/>
              <a:t>transformer</a:t>
            </a:r>
            <a:r>
              <a:rPr lang="en-US" dirty="0"/>
              <a:t> (sometimes capitalized, including in the original paper)</a:t>
            </a:r>
            <a:endParaRPr lang="en-US" b="1" dirty="0"/>
          </a:p>
          <a:p>
            <a:r>
              <a:rPr lang="en-US" dirty="0"/>
              <a:t>A transformer relies "solely on attention mechanisms, dispensing with recurrence and convolutions entirely" (from the Abstract of the original paper)</a:t>
            </a:r>
          </a:p>
          <a:p>
            <a:r>
              <a:rPr lang="en-US" dirty="0"/>
              <a:t>The current draft of the textbook discusses transformers in Chapter 8, titled "Transformers"</a:t>
            </a:r>
          </a:p>
          <a:p>
            <a:r>
              <a:rPr lang="en-US" dirty="0"/>
              <a:t>I have based my slides for this topic mostly on the original paper</a:t>
            </a:r>
          </a:p>
          <a:p>
            <a:r>
              <a:rPr lang="en-US" dirty="0"/>
              <a:t>The paper discusses the transformer as an encoder-decoder model, which is also how we will talk about it in this topic</a:t>
            </a:r>
          </a:p>
          <a:p>
            <a:r>
              <a:rPr lang="en-US" dirty="0"/>
              <a:t>All figures, tables, and quotations in this topic come from the original paper</a:t>
            </a:r>
          </a:p>
          <a:p>
            <a:r>
              <a:rPr lang="en-US" dirty="0"/>
              <a:t>In later topics, we will discuss other architectures that are based on a transformer encoder (e.g., BERT) or a transformer decoder (e.g., GPT)</a:t>
            </a:r>
          </a:p>
        </p:txBody>
      </p:sp>
    </p:spTree>
    <p:extLst>
      <p:ext uri="{BB962C8B-B14F-4D97-AF65-F5344CB8AC3E}">
        <p14:creationId xmlns:p14="http://schemas.microsoft.com/office/powerpoint/2010/main" val="344713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Transformer Architecture</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a:xfrm>
            <a:off x="838200" y="1825625"/>
            <a:ext cx="5806440" cy="4351338"/>
          </a:xfrm>
        </p:spPr>
        <p:txBody>
          <a:bodyPr>
            <a:normAutofit fontScale="62500" lnSpcReduction="20000"/>
          </a:bodyPr>
          <a:lstStyle/>
          <a:p>
            <a:r>
              <a:rPr lang="en-US" dirty="0"/>
              <a:t>A </a:t>
            </a:r>
            <a:r>
              <a:rPr lang="en-US" b="1" dirty="0"/>
              <a:t>transformer</a:t>
            </a:r>
            <a:r>
              <a:rPr lang="en-US" dirty="0"/>
              <a:t> (as it was originally introduced) is an example of an </a:t>
            </a:r>
            <a:r>
              <a:rPr lang="en-US" i="1" dirty="0"/>
              <a:t>encoder-decoder network</a:t>
            </a:r>
          </a:p>
          <a:p>
            <a:r>
              <a:rPr lang="en-US" dirty="0"/>
              <a:t>The encoder and decoder both rely on </a:t>
            </a:r>
            <a:r>
              <a:rPr lang="en-US" i="1" dirty="0"/>
              <a:t>stacked layers</a:t>
            </a:r>
          </a:p>
          <a:p>
            <a:pPr lvl="1"/>
            <a:r>
              <a:rPr lang="en-US" dirty="0"/>
              <a:t>Each encoder layer has two sublayers, and each decoder layer has three sublayers</a:t>
            </a:r>
          </a:p>
          <a:p>
            <a:pPr lvl="1"/>
            <a:r>
              <a:rPr lang="en-US" dirty="0"/>
              <a:t>Each encoder and decoder layer also includes </a:t>
            </a:r>
            <a:r>
              <a:rPr lang="en-US" i="1" dirty="0"/>
              <a:t>residual connections</a:t>
            </a:r>
            <a:r>
              <a:rPr lang="en-US" dirty="0"/>
              <a:t>, a.k.a. </a:t>
            </a:r>
            <a:r>
              <a:rPr lang="en-US" i="1" dirty="0"/>
              <a:t>skip connections</a:t>
            </a:r>
          </a:p>
          <a:p>
            <a:pPr lvl="1"/>
            <a:r>
              <a:rPr lang="en-US" dirty="0"/>
              <a:t>The first sublayer of each layer relies on a concept called </a:t>
            </a:r>
            <a:r>
              <a:rPr lang="en-US" b="1" dirty="0"/>
              <a:t>self-attention</a:t>
            </a:r>
            <a:r>
              <a:rPr lang="en-US" dirty="0"/>
              <a:t> (we will discuss this concept soon)</a:t>
            </a:r>
          </a:p>
          <a:p>
            <a:pPr lvl="1"/>
            <a:r>
              <a:rPr lang="en-US" dirty="0"/>
              <a:t>The last sublayer is a </a:t>
            </a:r>
            <a:r>
              <a:rPr lang="en-US" i="1" dirty="0"/>
              <a:t>point-wise (a.k.a. position-wise), fully-connected, feedforward NN</a:t>
            </a:r>
            <a:r>
              <a:rPr lang="en-US" dirty="0"/>
              <a:t> (we will also discuss this soon)</a:t>
            </a:r>
          </a:p>
          <a:p>
            <a:pPr lvl="1"/>
            <a:r>
              <a:rPr lang="en-US" dirty="0"/>
              <a:t>The decoder also uses </a:t>
            </a:r>
            <a:r>
              <a:rPr lang="en-US" i="1" dirty="0"/>
              <a:t>cross-attention</a:t>
            </a:r>
            <a:r>
              <a:rPr lang="en-US" dirty="0"/>
              <a:t> applied to the encoder output, leading to the middle sublayer</a:t>
            </a:r>
          </a:p>
          <a:p>
            <a:r>
              <a:rPr lang="en-US" dirty="0"/>
              <a:t>Note that several later works relying on transformers only use the encoder portion (e.g., BERT)</a:t>
            </a:r>
          </a:p>
          <a:p>
            <a:r>
              <a:rPr lang="en-US" dirty="0"/>
              <a:t>Others use only the decoder portion (e.g., GPT)</a:t>
            </a:r>
          </a:p>
          <a:p>
            <a:r>
              <a:rPr lang="en-US" dirty="0"/>
              <a:t>In this topic, we are covering transformers as explained in the original paper, for </a:t>
            </a:r>
            <a:r>
              <a:rPr lang="en-US" i="1" dirty="0"/>
              <a:t>sequence-to-sequence tasks</a:t>
            </a:r>
          </a:p>
        </p:txBody>
      </p:sp>
    </p:spTree>
    <p:extLst>
      <p:ext uri="{BB962C8B-B14F-4D97-AF65-F5344CB8AC3E}">
        <p14:creationId xmlns:p14="http://schemas.microsoft.com/office/powerpoint/2010/main" val="3031124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5AEE28-70E3-44BD-B835-5B1229A7CAA1}"/>
              </a:ext>
            </a:extLst>
          </p:cNvPr>
          <p:cNvSpPr>
            <a:spLocks noGrp="1"/>
          </p:cNvSpPr>
          <p:nvPr>
            <p:ph type="title"/>
          </p:nvPr>
        </p:nvSpPr>
        <p:spPr/>
        <p:txBody>
          <a:bodyPr/>
          <a:lstStyle/>
          <a:p>
            <a:r>
              <a:rPr lang="en-US" dirty="0"/>
              <a:t>Attention (as explained in the article)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4659FD25-BCC9-42D2-BF14-05CE6BEC4C63}"/>
                  </a:ext>
                </a:extLst>
              </p:cNvPr>
              <p:cNvSpPr>
                <a:spLocks noGrp="1"/>
              </p:cNvSpPr>
              <p:nvPr>
                <p:ph idx="1"/>
              </p:nvPr>
            </p:nvSpPr>
            <p:spPr/>
            <p:txBody>
              <a:bodyPr>
                <a:normAutofit fontScale="70000" lnSpcReduction="20000"/>
              </a:bodyPr>
              <a:lstStyle/>
              <a:p>
                <a:r>
                  <a:rPr lang="en-US" dirty="0"/>
                  <a:t>The article describes attention (in general) is being related to </a:t>
                </a:r>
                <a:r>
                  <a:rPr lang="en-US" i="1" dirty="0"/>
                  <a:t>queries</a:t>
                </a:r>
                <a:r>
                  <a:rPr lang="en-US" dirty="0"/>
                  <a:t>, </a:t>
                </a:r>
                <a:r>
                  <a:rPr lang="en-US" i="1" dirty="0"/>
                  <a:t>keys</a:t>
                </a:r>
                <a:r>
                  <a:rPr lang="en-US" dirty="0"/>
                  <a:t>, and </a:t>
                </a:r>
                <a:r>
                  <a:rPr lang="en-US" i="1" dirty="0"/>
                  <a:t>values</a:t>
                </a:r>
              </a:p>
              <a:p>
                <a:r>
                  <a:rPr lang="en-US" dirty="0"/>
                  <a:t>All of these are vectors, and at least the queries and keys have the same dimension, d</a:t>
                </a:r>
                <a:r>
                  <a:rPr lang="en-US" baseline="-25000" dirty="0"/>
                  <a:t>k</a:t>
                </a:r>
                <a:endParaRPr lang="en-US" dirty="0"/>
              </a:p>
              <a:p>
                <a:r>
                  <a:rPr lang="en-US" dirty="0"/>
                  <a:t>The queries and keys are the things being compared, and the values are the things being combined based on the results of the comparisons</a:t>
                </a:r>
              </a:p>
              <a:p>
                <a:r>
                  <a:rPr lang="en-US" dirty="0"/>
                  <a:t>In different contexts, two or even all three of these may be identical</a:t>
                </a:r>
              </a:p>
              <a:p>
                <a:r>
                  <a:rPr lang="en-US" dirty="0"/>
                  <a:t>The transformer architecture described in the article uses </a:t>
                </a:r>
                <a:r>
                  <a:rPr lang="en-US" i="1" dirty="0"/>
                  <a:t>scaled dot-product attention</a:t>
                </a:r>
                <a:r>
                  <a:rPr lang="en-US" dirty="0"/>
                  <a:t>:</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𝐴𝑡𝑡𝑒𝑛𝑡𝑖𝑜𝑛</m:t>
                      </m:r>
                      <m:d>
                        <m:dPr>
                          <m:ctrlPr>
                            <a:rPr lang="en-US" i="1">
                              <a:latin typeface="Cambria Math" panose="02040503050406030204" pitchFamily="18" charset="0"/>
                            </a:rPr>
                          </m:ctrlPr>
                        </m:dPr>
                        <m:e>
                          <m:r>
                            <a:rPr lang="en-US" i="1">
                              <a:latin typeface="Cambria Math" panose="02040503050406030204" pitchFamily="18" charset="0"/>
                            </a:rPr>
                            <m:t>𝑄</m:t>
                          </m:r>
                          <m:r>
                            <a:rPr lang="en-US" i="1">
                              <a:latin typeface="Cambria Math" panose="02040503050406030204" pitchFamily="18" charset="0"/>
                            </a:rPr>
                            <m:t>, </m:t>
                          </m:r>
                          <m:r>
                            <a:rPr lang="en-US" i="1">
                              <a:latin typeface="Cambria Math" panose="02040503050406030204" pitchFamily="18" charset="0"/>
                            </a:rPr>
                            <m:t>𝐾</m:t>
                          </m:r>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r>
                        <a:rPr lang="en-US" i="1">
                          <a:latin typeface="Cambria Math" panose="02040503050406030204" pitchFamily="18" charset="0"/>
                        </a:rPr>
                        <m:t>𝑠𝑜𝑓𝑡𝑚𝑎𝑥</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𝑄</m:t>
                              </m:r>
                              <m:sSup>
                                <m:sSupPr>
                                  <m:ctrlPr>
                                    <a:rPr lang="en-US" i="1">
                                      <a:latin typeface="Cambria Math" panose="02040503050406030204" pitchFamily="18" charset="0"/>
                                    </a:rPr>
                                  </m:ctrlPr>
                                </m:sSupPr>
                                <m:e>
                                  <m:r>
                                    <a:rPr lang="en-US" i="1">
                                      <a:latin typeface="Cambria Math" panose="02040503050406030204" pitchFamily="18" charset="0"/>
                                    </a:rPr>
                                    <m:t>𝐾</m:t>
                                  </m:r>
                                </m:e>
                                <m:sup>
                                  <m:r>
                                    <a:rPr lang="en-US" i="1">
                                      <a:latin typeface="Cambria Math" panose="02040503050406030204" pitchFamily="18" charset="0"/>
                                    </a:rPr>
                                    <m:t>𝑇</m:t>
                                  </m:r>
                                </m:sup>
                              </m:sSup>
                            </m:num>
                            <m:den>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e>
                              </m:rad>
                            </m:den>
                          </m:f>
                        </m:e>
                      </m:d>
                      <m:r>
                        <a:rPr lang="en-US" i="1">
                          <a:latin typeface="Cambria Math" panose="02040503050406030204" pitchFamily="18" charset="0"/>
                        </a:rPr>
                        <m:t>𝑉</m:t>
                      </m:r>
                    </m:oMath>
                  </m:oMathPara>
                </a14:m>
                <a:endParaRPr lang="en-US" dirty="0"/>
              </a:p>
              <a:p>
                <a:r>
                  <a:rPr lang="en-US" dirty="0"/>
                  <a:t>The article states that without the scaling factor, additive attention (which involves a learned weight matrix) performs better than dot product attention when </a:t>
                </a:r>
                <a:r>
                  <a:rPr lang="en-US" dirty="0">
                    <a:latin typeface="Cambria Math" panose="02040503050406030204" pitchFamily="18" charset="0"/>
                    <a:ea typeface="Cambria Math" panose="02040503050406030204" pitchFamily="18" charset="0"/>
                  </a:rPr>
                  <a:t>d</a:t>
                </a:r>
                <a:r>
                  <a:rPr lang="en-US" baseline="-25000" dirty="0">
                    <a:latin typeface="Cambria Math" panose="02040503050406030204" pitchFamily="18" charset="0"/>
                    <a:ea typeface="Cambria Math" panose="02040503050406030204" pitchFamily="18" charset="0"/>
                  </a:rPr>
                  <a:t>k</a:t>
                </a:r>
                <a:r>
                  <a:rPr lang="en-US" dirty="0"/>
                  <a:t> is large</a:t>
                </a:r>
              </a:p>
              <a:p>
                <a:r>
                  <a:rPr lang="en-US" dirty="0"/>
                  <a:t>The authors speculate that the reason may be that "the dot products grow large in magnitude, pushing the softmax function into regions where it has extremely small gradients"</a:t>
                </a:r>
              </a:p>
              <a:p>
                <a:r>
                  <a:rPr lang="en-US" dirty="0"/>
                  <a:t>They state that the scaling factor alleviates this, which is important since dot product attention is more efficient</a:t>
                </a:r>
              </a:p>
              <a:p>
                <a:endParaRPr lang="en-US" dirty="0"/>
              </a:p>
            </p:txBody>
          </p:sp>
        </mc:Choice>
        <mc:Fallback xmlns="">
          <p:sp>
            <p:nvSpPr>
              <p:cNvPr id="6" name="Content Placeholder 5">
                <a:extLst>
                  <a:ext uri="{FF2B5EF4-FFF2-40B4-BE49-F238E27FC236}">
                    <a16:creationId xmlns:a16="http://schemas.microsoft.com/office/drawing/2014/main" id="{4659FD25-BCC9-42D2-BF14-05CE6BEC4C63}"/>
                  </a:ext>
                </a:extLst>
              </p:cNvPr>
              <p:cNvSpPr>
                <a:spLocks noGrp="1" noRot="1" noChangeAspect="1" noMove="1" noResize="1" noEditPoints="1" noAdjustHandles="1" noChangeArrowheads="1" noChangeShapeType="1" noTextEdit="1"/>
              </p:cNvSpPr>
              <p:nvPr>
                <p:ph idx="1"/>
              </p:nvPr>
            </p:nvSpPr>
            <p:spPr>
              <a:blipFill>
                <a:blip r:embed="rId2"/>
                <a:stretch>
                  <a:fillRect l="-522" t="-2521" b="-420"/>
                </a:stretch>
              </a:blipFill>
            </p:spPr>
            <p:txBody>
              <a:bodyPr/>
              <a:lstStyle/>
              <a:p>
                <a:r>
                  <a:rPr lang="en-US">
                    <a:noFill/>
                  </a:rPr>
                  <a:t> </a:t>
                </a:r>
              </a:p>
            </p:txBody>
          </p:sp>
        </mc:Fallback>
      </mc:AlternateContent>
    </p:spTree>
    <p:extLst>
      <p:ext uri="{BB962C8B-B14F-4D97-AF65-F5344CB8AC3E}">
        <p14:creationId xmlns:p14="http://schemas.microsoft.com/office/powerpoint/2010/main" val="1770396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137B-0AB9-476C-9035-30DECCE34741}"/>
              </a:ext>
            </a:extLst>
          </p:cNvPr>
          <p:cNvSpPr>
            <a:spLocks noGrp="1"/>
          </p:cNvSpPr>
          <p:nvPr>
            <p:ph type="title"/>
          </p:nvPr>
        </p:nvSpPr>
        <p:spPr/>
        <p:txBody>
          <a:bodyPr/>
          <a:lstStyle/>
          <a:p>
            <a:r>
              <a:rPr lang="en-US" dirty="0"/>
              <a:t>Multi-head Attention</a:t>
            </a:r>
          </a:p>
        </p:txBody>
      </p:sp>
      <p:sp>
        <p:nvSpPr>
          <p:cNvPr id="3" name="Content Placeholder 2">
            <a:extLst>
              <a:ext uri="{FF2B5EF4-FFF2-40B4-BE49-F238E27FC236}">
                <a16:creationId xmlns:a16="http://schemas.microsoft.com/office/drawing/2014/main" id="{656179ED-49F0-4CBF-A6B6-658B8AAE032B}"/>
              </a:ext>
            </a:extLst>
          </p:cNvPr>
          <p:cNvSpPr>
            <a:spLocks noGrp="1"/>
          </p:cNvSpPr>
          <p:nvPr>
            <p:ph idx="1"/>
          </p:nvPr>
        </p:nvSpPr>
        <p:spPr/>
        <p:txBody>
          <a:bodyPr>
            <a:normAutofit lnSpcReduction="10000"/>
          </a:bodyPr>
          <a:lstStyle/>
          <a:p>
            <a:r>
              <a:rPr lang="en-US" dirty="0"/>
              <a:t>Attention mechanisms typically learn to focus on one aspect of the input</a:t>
            </a:r>
          </a:p>
          <a:p>
            <a:r>
              <a:rPr lang="en-US" dirty="0"/>
              <a:t>For many NLP tasks, there are various aspects of the input that we need to pay attention to for different reasons</a:t>
            </a:r>
          </a:p>
          <a:p>
            <a:r>
              <a:rPr lang="en-US" dirty="0"/>
              <a:t>For this reason, transformers use </a:t>
            </a:r>
            <a:r>
              <a:rPr lang="en-US" b="1" dirty="0"/>
              <a:t>multi-head attention</a:t>
            </a:r>
            <a:endParaRPr lang="en-US" dirty="0"/>
          </a:p>
          <a:p>
            <a:pPr lvl="1"/>
            <a:r>
              <a:rPr lang="en-US" dirty="0"/>
              <a:t>First, queries, keys, and values are linearly projected using learned mappings</a:t>
            </a:r>
          </a:p>
          <a:p>
            <a:pPr lvl="1"/>
            <a:r>
              <a:rPr lang="en-US" dirty="0"/>
              <a:t>Next, attention is applied in parallel to each result </a:t>
            </a:r>
          </a:p>
          <a:p>
            <a:pPr lvl="1"/>
            <a:r>
              <a:rPr lang="en-US" dirty="0"/>
              <a:t>The outputs of the various attention mechanisms are then concatenated and again projected</a:t>
            </a:r>
          </a:p>
          <a:p>
            <a:r>
              <a:rPr lang="en-US" dirty="0"/>
              <a:t>The figure on the next page helps explain the difference between ordinary scaled dot-product attention and multi-head attention</a:t>
            </a:r>
          </a:p>
        </p:txBody>
      </p:sp>
    </p:spTree>
    <p:extLst>
      <p:ext uri="{BB962C8B-B14F-4D97-AF65-F5344CB8AC3E}">
        <p14:creationId xmlns:p14="http://schemas.microsoft.com/office/powerpoint/2010/main" val="337671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AD84-C047-4C39-A70D-FEA99FACA931}"/>
              </a:ext>
            </a:extLst>
          </p:cNvPr>
          <p:cNvSpPr>
            <a:spLocks noGrp="1"/>
          </p:cNvSpPr>
          <p:nvPr>
            <p:ph type="title"/>
          </p:nvPr>
        </p:nvSpPr>
        <p:spPr/>
        <p:txBody>
          <a:bodyPr/>
          <a:lstStyle/>
          <a:p>
            <a:r>
              <a:rPr lang="en-US" dirty="0"/>
              <a:t>Multi-head vs Scaled Dot-Product Attention</a:t>
            </a:r>
          </a:p>
        </p:txBody>
      </p:sp>
      <p:pic>
        <p:nvPicPr>
          <p:cNvPr id="4" name="Content Placeholder 3">
            <a:extLst>
              <a:ext uri="{FF2B5EF4-FFF2-40B4-BE49-F238E27FC236}">
                <a16:creationId xmlns:a16="http://schemas.microsoft.com/office/drawing/2014/main" id="{26550DD1-8009-4C54-B082-490F40914AA1}"/>
              </a:ext>
            </a:extLst>
          </p:cNvPr>
          <p:cNvPicPr>
            <a:picLocks noGrp="1" noChangeAspect="1"/>
          </p:cNvPicPr>
          <p:nvPr>
            <p:ph idx="1"/>
          </p:nvPr>
        </p:nvPicPr>
        <p:blipFill>
          <a:blip r:embed="rId2"/>
          <a:stretch>
            <a:fillRect/>
          </a:stretch>
        </p:blipFill>
        <p:spPr>
          <a:xfrm>
            <a:off x="1779376" y="1512682"/>
            <a:ext cx="8633247" cy="4980193"/>
          </a:xfrm>
          <a:prstGeom prst="rect">
            <a:avLst/>
          </a:prstGeom>
        </p:spPr>
      </p:pic>
    </p:spTree>
    <p:extLst>
      <p:ext uri="{BB962C8B-B14F-4D97-AF65-F5344CB8AC3E}">
        <p14:creationId xmlns:p14="http://schemas.microsoft.com/office/powerpoint/2010/main" val="1582613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7D538-5FB4-4B0F-980A-A161A37228D9}"/>
              </a:ext>
            </a:extLst>
          </p:cNvPr>
          <p:cNvSpPr>
            <a:spLocks noGrp="1"/>
          </p:cNvSpPr>
          <p:nvPr>
            <p:ph type="title"/>
          </p:nvPr>
        </p:nvSpPr>
        <p:spPr/>
        <p:txBody>
          <a:bodyPr/>
          <a:lstStyle/>
          <a:p>
            <a:r>
              <a:rPr lang="en-US" dirty="0"/>
              <a:t>The Transformer’s Encoder</a:t>
            </a:r>
          </a:p>
        </p:txBody>
      </p:sp>
      <p:sp>
        <p:nvSpPr>
          <p:cNvPr id="3" name="Content Placeholder 2">
            <a:extLst>
              <a:ext uri="{FF2B5EF4-FFF2-40B4-BE49-F238E27FC236}">
                <a16:creationId xmlns:a16="http://schemas.microsoft.com/office/drawing/2014/main" id="{6FA73CF9-5551-46F2-92E4-DF8F553B2988}"/>
              </a:ext>
            </a:extLst>
          </p:cNvPr>
          <p:cNvSpPr>
            <a:spLocks noGrp="1"/>
          </p:cNvSpPr>
          <p:nvPr>
            <p:ph idx="1"/>
          </p:nvPr>
        </p:nvSpPr>
        <p:spPr/>
        <p:txBody>
          <a:bodyPr>
            <a:normAutofit fontScale="70000" lnSpcReduction="20000"/>
          </a:bodyPr>
          <a:lstStyle/>
          <a:p>
            <a:r>
              <a:rPr lang="en-US" i="1" dirty="0"/>
              <a:t>The transformer’s encoder </a:t>
            </a:r>
            <a:r>
              <a:rPr lang="en-US" dirty="0"/>
              <a:t>accepts the input, which is a sequence of input embeddings combined with </a:t>
            </a:r>
            <a:r>
              <a:rPr lang="en-US" i="1" dirty="0"/>
              <a:t>positional encodings </a:t>
            </a:r>
            <a:r>
              <a:rPr lang="en-US" dirty="0"/>
              <a:t>(to be discussed soon)</a:t>
            </a:r>
          </a:p>
          <a:p>
            <a:r>
              <a:rPr lang="en-US" dirty="0"/>
              <a:t>The encoder in the original paper consists of </a:t>
            </a:r>
            <a:r>
              <a:rPr lang="en-US" i="1" dirty="0"/>
              <a:t>6 identical layers</a:t>
            </a:r>
            <a:r>
              <a:rPr lang="en-US" dirty="0"/>
              <a:t>, each containing two sublayers</a:t>
            </a:r>
          </a:p>
          <a:p>
            <a:r>
              <a:rPr lang="en-US" dirty="0"/>
              <a:t>The first sublayer is a </a:t>
            </a:r>
            <a:r>
              <a:rPr lang="en-US" i="1" dirty="0"/>
              <a:t>multi-head self-attention layer</a:t>
            </a:r>
          </a:p>
          <a:p>
            <a:pPr lvl="1"/>
            <a:r>
              <a:rPr lang="en-US" dirty="0"/>
              <a:t>The authors did not invent the notion of self-attention (a.k.a. intra-attention); the original transformer article cites a few sources that used it successively for specific tasks</a:t>
            </a:r>
          </a:p>
          <a:p>
            <a:pPr lvl="1"/>
            <a:r>
              <a:rPr lang="en-US" dirty="0"/>
              <a:t>However, the paper claims "the Transformer is the first transduction model relying entirely on self-attention to compute representations of its input and output without using sequence-aligned RNNs or convolution"</a:t>
            </a:r>
          </a:p>
          <a:p>
            <a:pPr lvl="1"/>
            <a:r>
              <a:rPr lang="en-US" dirty="0"/>
              <a:t>Each encoding is compared to every other, and the weighted encodings are added together to form an output representation (i.e., the query, keys, and values are all the same)</a:t>
            </a:r>
          </a:p>
          <a:p>
            <a:pPr lvl="1"/>
            <a:r>
              <a:rPr lang="en-US" dirty="0"/>
              <a:t>A </a:t>
            </a:r>
            <a:r>
              <a:rPr lang="en-US" i="1" dirty="0"/>
              <a:t>residual connection</a:t>
            </a:r>
            <a:r>
              <a:rPr lang="en-US" dirty="0"/>
              <a:t> adds the input of the sublayer to its output; the sum is normalized</a:t>
            </a:r>
          </a:p>
          <a:p>
            <a:r>
              <a:rPr lang="en-US" dirty="0"/>
              <a:t>The second sublayer is a </a:t>
            </a:r>
            <a:r>
              <a:rPr lang="en-US" i="1" dirty="0"/>
              <a:t>position-wise fully-connected feedforward neural network</a:t>
            </a:r>
          </a:p>
          <a:p>
            <a:pPr lvl="1"/>
            <a:r>
              <a:rPr lang="en-US" dirty="0"/>
              <a:t>The feedforward sublayer of the encoder consists of "two linear transformations with a ReLU activation in between": </a:t>
            </a:r>
            <a:r>
              <a:rPr lang="en-US" dirty="0">
                <a:latin typeface="Cambria Math" panose="02040503050406030204" pitchFamily="18" charset="0"/>
                <a:ea typeface="Cambria Math" panose="02040503050406030204" pitchFamily="18" charset="0"/>
              </a:rPr>
              <a:t>FFN(x) = max(0, xW</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 b</a:t>
            </a:r>
            <a:r>
              <a:rPr lang="en-US" baseline="-25000" dirty="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2</a:t>
            </a:r>
            <a:r>
              <a:rPr lang="en-US" dirty="0">
                <a:latin typeface="Cambria Math" panose="02040503050406030204" pitchFamily="18" charset="0"/>
                <a:ea typeface="Cambria Math" panose="02040503050406030204" pitchFamily="18" charset="0"/>
              </a:rPr>
              <a:t> + b</a:t>
            </a:r>
            <a:r>
              <a:rPr lang="en-US" baseline="-25000" dirty="0">
                <a:latin typeface="Cambria Math" panose="02040503050406030204" pitchFamily="18" charset="0"/>
                <a:ea typeface="Cambria Math" panose="02040503050406030204" pitchFamily="18" charset="0"/>
              </a:rPr>
              <a:t>2</a:t>
            </a:r>
          </a:p>
          <a:p>
            <a:pPr lvl="1"/>
            <a:r>
              <a:rPr lang="en-US" dirty="0"/>
              <a:t>Weights are shared across positions within a layer, but the weights differ between layers</a:t>
            </a:r>
          </a:p>
          <a:p>
            <a:pPr lvl="1"/>
            <a:r>
              <a:rPr lang="en-US" dirty="0"/>
              <a:t>As with the multi-head self-attention sublayer, a residual connection adds the input of the feedforward sublayer to its output, and the sum is normalized</a:t>
            </a:r>
          </a:p>
        </p:txBody>
      </p:sp>
    </p:spTree>
    <p:extLst>
      <p:ext uri="{BB962C8B-B14F-4D97-AF65-F5344CB8AC3E}">
        <p14:creationId xmlns:p14="http://schemas.microsoft.com/office/powerpoint/2010/main" val="2278364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471AA-4323-49C4-A3F5-983B96A68EA7}"/>
              </a:ext>
            </a:extLst>
          </p:cNvPr>
          <p:cNvSpPr>
            <a:spLocks noGrp="1"/>
          </p:cNvSpPr>
          <p:nvPr>
            <p:ph type="title"/>
          </p:nvPr>
        </p:nvSpPr>
        <p:spPr/>
        <p:txBody>
          <a:bodyPr/>
          <a:lstStyle/>
          <a:p>
            <a:r>
              <a:rPr lang="en-US" dirty="0"/>
              <a:t>Positional Encodings</a:t>
            </a:r>
          </a:p>
        </p:txBody>
      </p:sp>
      <p:sp>
        <p:nvSpPr>
          <p:cNvPr id="3" name="Content Placeholder 2">
            <a:extLst>
              <a:ext uri="{FF2B5EF4-FFF2-40B4-BE49-F238E27FC236}">
                <a16:creationId xmlns:a16="http://schemas.microsoft.com/office/drawing/2014/main" id="{240B4D4A-649B-444A-9ECB-422D2D07D94B}"/>
              </a:ext>
            </a:extLst>
          </p:cNvPr>
          <p:cNvSpPr>
            <a:spLocks noGrp="1"/>
          </p:cNvSpPr>
          <p:nvPr>
            <p:ph idx="1"/>
          </p:nvPr>
        </p:nvSpPr>
        <p:spPr/>
        <p:txBody>
          <a:bodyPr>
            <a:normAutofit fontScale="92500" lnSpcReduction="20000"/>
          </a:bodyPr>
          <a:lstStyle/>
          <a:p>
            <a:r>
              <a:rPr lang="en-US" dirty="0"/>
              <a:t>Without </a:t>
            </a:r>
            <a:r>
              <a:rPr lang="en-US" b="1" dirty="0"/>
              <a:t>positional encodings</a:t>
            </a:r>
            <a:r>
              <a:rPr lang="en-US" dirty="0"/>
              <a:t>, there is no way for a transformer to make use of the order of the input</a:t>
            </a:r>
          </a:p>
          <a:p>
            <a:r>
              <a:rPr lang="en-US" dirty="0"/>
              <a:t>It is therefore necessary to "inject some information about the relative or absolute position of the tokens in the sequence"</a:t>
            </a:r>
          </a:p>
          <a:p>
            <a:r>
              <a:rPr lang="en-US" dirty="0"/>
              <a:t>The article says that they experimented with two forms of positional encodings, which led to nearly identical results</a:t>
            </a:r>
          </a:p>
          <a:p>
            <a:r>
              <a:rPr lang="en-US" dirty="0"/>
              <a:t>They wound up using "sine and cosine functions of different frequencies", producing vectors of the same dimension as the embeddings</a:t>
            </a:r>
          </a:p>
          <a:p>
            <a:r>
              <a:rPr lang="en-US" dirty="0"/>
              <a:t>These position encodings are added to the input embeddings</a:t>
            </a:r>
          </a:p>
          <a:p>
            <a:r>
              <a:rPr lang="en-US" dirty="0"/>
              <a:t>Note that positional encodings are only added to the input directly</a:t>
            </a:r>
          </a:p>
          <a:p>
            <a:r>
              <a:rPr lang="en-US" dirty="0"/>
              <a:t>However, due to residual connections, they have an effect throughout the stack</a:t>
            </a:r>
          </a:p>
        </p:txBody>
      </p:sp>
    </p:spTree>
    <p:extLst>
      <p:ext uri="{BB962C8B-B14F-4D97-AF65-F5344CB8AC3E}">
        <p14:creationId xmlns:p14="http://schemas.microsoft.com/office/powerpoint/2010/main" val="4256194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16A0D-4426-457B-97D6-552E213DFC6E}"/>
              </a:ext>
            </a:extLst>
          </p:cNvPr>
          <p:cNvSpPr>
            <a:spLocks noGrp="1"/>
          </p:cNvSpPr>
          <p:nvPr>
            <p:ph type="title"/>
          </p:nvPr>
        </p:nvSpPr>
        <p:spPr/>
        <p:txBody>
          <a:bodyPr/>
          <a:lstStyle/>
          <a:p>
            <a:r>
              <a:rPr lang="en-US" dirty="0"/>
              <a:t>The Transformer’s Decoder</a:t>
            </a:r>
          </a:p>
        </p:txBody>
      </p:sp>
      <p:sp>
        <p:nvSpPr>
          <p:cNvPr id="3" name="Content Placeholder 2">
            <a:extLst>
              <a:ext uri="{FF2B5EF4-FFF2-40B4-BE49-F238E27FC236}">
                <a16:creationId xmlns:a16="http://schemas.microsoft.com/office/drawing/2014/main" id="{A253EB1F-9568-49C8-B278-2B7AF3D729A3}"/>
              </a:ext>
            </a:extLst>
          </p:cNvPr>
          <p:cNvSpPr>
            <a:spLocks noGrp="1"/>
          </p:cNvSpPr>
          <p:nvPr>
            <p:ph idx="1"/>
          </p:nvPr>
        </p:nvSpPr>
        <p:spPr/>
        <p:txBody>
          <a:bodyPr>
            <a:normAutofit fontScale="62500" lnSpcReduction="20000"/>
          </a:bodyPr>
          <a:lstStyle/>
          <a:p>
            <a:r>
              <a:rPr lang="en-US" i="1" dirty="0"/>
              <a:t>The transformer’s decoder </a:t>
            </a:r>
            <a:r>
              <a:rPr lang="en-US" dirty="0"/>
              <a:t>also accepts its input sequence, which, like the encoder, is a sequence of embeddings combined with </a:t>
            </a:r>
            <a:r>
              <a:rPr lang="en-US" i="1" dirty="0"/>
              <a:t>positional encodings</a:t>
            </a:r>
          </a:p>
          <a:p>
            <a:pPr lvl="1"/>
            <a:r>
              <a:rPr lang="en-US" dirty="0"/>
              <a:t>In my opinion, the article does not adequately explain the inputs to the decoder; I found a helpful explanation here: https://medium.com/inside-machine-learning/what-is-a-transformer-d07dd1fbec04</a:t>
            </a:r>
          </a:p>
          <a:p>
            <a:pPr lvl="1"/>
            <a:r>
              <a:rPr lang="en-US" dirty="0"/>
              <a:t>During training, the input sequence to the decoder is the desired output sequence of the seq2seq model, shifted to the right (as indicated in Figure 1, but in my opinion, not adequately explained in the text of the article)</a:t>
            </a:r>
          </a:p>
          <a:p>
            <a:pPr lvl="1"/>
            <a:r>
              <a:rPr lang="en-US" dirty="0"/>
              <a:t>When we apply a transformer, each predicted value is used as the next input (we'll discuss this soon for machine translation)</a:t>
            </a:r>
          </a:p>
          <a:p>
            <a:r>
              <a:rPr lang="en-US" dirty="0"/>
              <a:t>Like the encoder, the decoder in the original paper consists of 6 identical layers</a:t>
            </a:r>
          </a:p>
          <a:p>
            <a:pPr lvl="1"/>
            <a:r>
              <a:rPr lang="en-US" dirty="0"/>
              <a:t>In the decoder, each layer consists of three sublayers (in the encoder, there were only two sublayers)</a:t>
            </a:r>
          </a:p>
          <a:p>
            <a:pPr lvl="1"/>
            <a:r>
              <a:rPr lang="en-US" dirty="0"/>
              <a:t>As with the encoder, the first sublayer of the decoder is a </a:t>
            </a:r>
            <a:r>
              <a:rPr lang="en-US" i="1" dirty="0"/>
              <a:t>multi-head self-attention layer</a:t>
            </a:r>
            <a:r>
              <a:rPr lang="en-US" dirty="0"/>
              <a:t>; unlike the encoder, this sublayer is </a:t>
            </a:r>
            <a:r>
              <a:rPr lang="en-US" i="1" dirty="0"/>
              <a:t>masked</a:t>
            </a:r>
            <a:r>
              <a:rPr lang="en-US" dirty="0"/>
              <a:t> (to be discussed soon)</a:t>
            </a:r>
          </a:p>
          <a:p>
            <a:pPr lvl="1"/>
            <a:r>
              <a:rPr lang="en-US" dirty="0"/>
              <a:t>The second sublayer of the decoder "performs multi-head attention over the output of the encoder stack"</a:t>
            </a:r>
          </a:p>
          <a:p>
            <a:pPr lvl="1"/>
            <a:r>
              <a:rPr lang="en-US" dirty="0"/>
              <a:t>Note that this is the same sort of attention we learned about in a previous topic, sometimes called </a:t>
            </a:r>
            <a:r>
              <a:rPr lang="en-US" i="1" dirty="0"/>
              <a:t>cross-attention</a:t>
            </a:r>
            <a:r>
              <a:rPr lang="en-US" dirty="0"/>
              <a:t>, when discussing LSTMs or other types of RNNs used for encoder-decoder networks</a:t>
            </a:r>
          </a:p>
          <a:p>
            <a:pPr lvl="1"/>
            <a:r>
              <a:rPr lang="en-US" dirty="0"/>
              <a:t>The third sublayer of the decoder is the same as the second sublayer of the encoder (i.e., a </a:t>
            </a:r>
            <a:r>
              <a:rPr lang="en-US" i="1" dirty="0"/>
              <a:t>position-wise fully-connected feedforward neural network</a:t>
            </a:r>
            <a:r>
              <a:rPr lang="en-US" dirty="0"/>
              <a:t>)</a:t>
            </a:r>
          </a:p>
          <a:p>
            <a:r>
              <a:rPr lang="en-US" dirty="0"/>
              <a:t>The decoder output is fed through a linear transformation layer and then a </a:t>
            </a:r>
            <a:r>
              <a:rPr lang="en-US" i="1" dirty="0"/>
              <a:t>softmax layer</a:t>
            </a:r>
            <a:r>
              <a:rPr lang="en-US" dirty="0"/>
              <a:t> to predict outputs </a:t>
            </a:r>
          </a:p>
          <a:p>
            <a:pPr lvl="1"/>
            <a:r>
              <a:rPr lang="en-US" dirty="0"/>
              <a:t>During training, the predicted outputs would be compared to the desired outputs to calculate a loss function</a:t>
            </a:r>
          </a:p>
          <a:p>
            <a:pPr lvl="1"/>
            <a:r>
              <a:rPr lang="en-US" dirty="0"/>
              <a:t>We'll discuss how to train a transformer for machine translation on the next slide; the slide after that discusses how to apply a transformer that has already been trained for machine translation</a:t>
            </a:r>
          </a:p>
        </p:txBody>
      </p:sp>
    </p:spTree>
    <p:extLst>
      <p:ext uri="{BB962C8B-B14F-4D97-AF65-F5344CB8AC3E}">
        <p14:creationId xmlns:p14="http://schemas.microsoft.com/office/powerpoint/2010/main" val="1970767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73D7-4161-4887-BF83-86FB024DEF51}"/>
              </a:ext>
            </a:extLst>
          </p:cNvPr>
          <p:cNvSpPr>
            <a:spLocks noGrp="1"/>
          </p:cNvSpPr>
          <p:nvPr>
            <p:ph type="title"/>
          </p:nvPr>
        </p:nvSpPr>
        <p:spPr/>
        <p:txBody>
          <a:bodyPr/>
          <a:lstStyle/>
          <a:p>
            <a:r>
              <a:rPr lang="en-US" dirty="0"/>
              <a:t>Training Transformers for Machine Translation</a:t>
            </a:r>
          </a:p>
        </p:txBody>
      </p:sp>
      <p:sp>
        <p:nvSpPr>
          <p:cNvPr id="3" name="Content Placeholder 2">
            <a:extLst>
              <a:ext uri="{FF2B5EF4-FFF2-40B4-BE49-F238E27FC236}">
                <a16:creationId xmlns:a16="http://schemas.microsoft.com/office/drawing/2014/main" id="{D8585290-B7F1-4DBD-87B4-73B73C489013}"/>
              </a:ext>
            </a:extLst>
          </p:cNvPr>
          <p:cNvSpPr>
            <a:spLocks noGrp="1"/>
          </p:cNvSpPr>
          <p:nvPr>
            <p:ph idx="1"/>
          </p:nvPr>
        </p:nvSpPr>
        <p:spPr/>
        <p:txBody>
          <a:bodyPr>
            <a:normAutofit fontScale="85000" lnSpcReduction="20000"/>
          </a:bodyPr>
          <a:lstStyle/>
          <a:p>
            <a:r>
              <a:rPr lang="en-US" dirty="0"/>
              <a:t>The article discusses the results of applying their Transformer architecture to the task of </a:t>
            </a:r>
            <a:r>
              <a:rPr lang="en-US" b="1" dirty="0"/>
              <a:t>machine translation </a:t>
            </a:r>
            <a:r>
              <a:rPr lang="en-US" dirty="0"/>
              <a:t>(MT)</a:t>
            </a:r>
          </a:p>
          <a:p>
            <a:r>
              <a:rPr lang="en-US" dirty="0"/>
              <a:t>Although they don’t say it anywhere in the article, the network can be trained </a:t>
            </a:r>
            <a:r>
              <a:rPr lang="en-US" i="1" dirty="0"/>
              <a:t>end-to-end</a:t>
            </a:r>
            <a:r>
              <a:rPr lang="en-US" dirty="0"/>
              <a:t> using </a:t>
            </a:r>
            <a:r>
              <a:rPr lang="en-US" i="1" dirty="0"/>
              <a:t>stochastic gradient descent </a:t>
            </a:r>
            <a:r>
              <a:rPr lang="en-US" dirty="0"/>
              <a:t>and </a:t>
            </a:r>
            <a:r>
              <a:rPr lang="en-US" i="1" dirty="0"/>
              <a:t>backpropagation</a:t>
            </a:r>
          </a:p>
          <a:p>
            <a:pPr lvl="1"/>
            <a:r>
              <a:rPr lang="en-US" dirty="0"/>
              <a:t>Using a parallel corpus, sentences from the source language are fed to the encoder while translations in the target language are fed to the decoder</a:t>
            </a:r>
          </a:p>
          <a:p>
            <a:pPr lvl="1"/>
            <a:r>
              <a:rPr lang="en-US" dirty="0"/>
              <a:t>The target sentences are "shifted right" (as indicated in the figure, but in my opinion, not adequately explained in the text of the article)</a:t>
            </a:r>
          </a:p>
          <a:p>
            <a:pPr lvl="1"/>
            <a:r>
              <a:rPr lang="en-US" dirty="0"/>
              <a:t>As explained at the website mentioned on the previous slide, a start-of-sentence marker is inserted as the new first token (this is not mentioned in the article)</a:t>
            </a:r>
          </a:p>
          <a:p>
            <a:pPr lvl="1"/>
            <a:r>
              <a:rPr lang="en-US" dirty="0"/>
              <a:t>As explained in the article, the authors "modify the self-attention sub-layer in the decoder stack to prevent positions from attending to subsequent positions"</a:t>
            </a:r>
          </a:p>
          <a:p>
            <a:pPr lvl="1"/>
            <a:r>
              <a:rPr lang="en-US" dirty="0"/>
              <a:t>This </a:t>
            </a:r>
            <a:r>
              <a:rPr lang="en-US" b="1" dirty="0"/>
              <a:t>masking</a:t>
            </a:r>
            <a:r>
              <a:rPr lang="en-US" dirty="0"/>
              <a:t>, combined with the right-shifting, "ensures that the predictions for position i can depend only on the known outputs at positions less than i"</a:t>
            </a:r>
          </a:p>
          <a:p>
            <a:pPr lvl="1"/>
            <a:r>
              <a:rPr lang="en-US" dirty="0"/>
              <a:t>Thus, during training, each sentence pair (the source sentence and target sentence) can be trained in a single pass, taking advantage of parallelization</a:t>
            </a:r>
          </a:p>
        </p:txBody>
      </p:sp>
    </p:spTree>
    <p:extLst>
      <p:ext uri="{BB962C8B-B14F-4D97-AF65-F5344CB8AC3E}">
        <p14:creationId xmlns:p14="http://schemas.microsoft.com/office/powerpoint/2010/main" val="2894756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2E4E3-4CA9-4B7B-B7F3-4973491E3B9D}"/>
              </a:ext>
            </a:extLst>
          </p:cNvPr>
          <p:cNvSpPr>
            <a:spLocks noGrp="1"/>
          </p:cNvSpPr>
          <p:nvPr>
            <p:ph type="title"/>
          </p:nvPr>
        </p:nvSpPr>
        <p:spPr/>
        <p:txBody>
          <a:bodyPr/>
          <a:lstStyle/>
          <a:p>
            <a:r>
              <a:rPr lang="en-US" dirty="0"/>
              <a:t>Applying a Trained Transformer to MT</a:t>
            </a:r>
          </a:p>
        </p:txBody>
      </p:sp>
      <p:sp>
        <p:nvSpPr>
          <p:cNvPr id="3" name="Content Placeholder 2">
            <a:extLst>
              <a:ext uri="{FF2B5EF4-FFF2-40B4-BE49-F238E27FC236}">
                <a16:creationId xmlns:a16="http://schemas.microsoft.com/office/drawing/2014/main" id="{090812F0-1504-434F-AE82-8024B3482318}"/>
              </a:ext>
            </a:extLst>
          </p:cNvPr>
          <p:cNvSpPr>
            <a:spLocks noGrp="1"/>
          </p:cNvSpPr>
          <p:nvPr>
            <p:ph idx="1"/>
          </p:nvPr>
        </p:nvSpPr>
        <p:spPr/>
        <p:txBody>
          <a:bodyPr>
            <a:normAutofit fontScale="85000" lnSpcReduction="10000"/>
          </a:bodyPr>
          <a:lstStyle/>
          <a:p>
            <a:r>
              <a:rPr lang="en-US" dirty="0"/>
              <a:t>It is not explained in the article, but to apply the trained network, you need to run the decoder sequentially</a:t>
            </a:r>
          </a:p>
          <a:p>
            <a:r>
              <a:rPr lang="en-US" dirty="0"/>
              <a:t>In other words, each run of the system predicts one additional token (which in the case of MT, will be a word or subword)</a:t>
            </a:r>
          </a:p>
          <a:p>
            <a:r>
              <a:rPr lang="en-US" dirty="0"/>
              <a:t>The website mentioned two slides back helps to explain how this works</a:t>
            </a:r>
          </a:p>
          <a:p>
            <a:pPr lvl="1"/>
            <a:r>
              <a:rPr lang="en-US" dirty="0"/>
              <a:t>For MT, during the first run, you feed in the source sentence to the encoder, and only a start-of-sentence symbol to the decoder</a:t>
            </a:r>
          </a:p>
          <a:p>
            <a:pPr lvl="1"/>
            <a:r>
              <a:rPr lang="en-US" dirty="0"/>
              <a:t>The decoder predicts the first word or subword (we'll say token) of the target sentence</a:t>
            </a:r>
          </a:p>
          <a:p>
            <a:pPr lvl="1"/>
            <a:r>
              <a:rPr lang="en-US" dirty="0"/>
              <a:t>The system remembers the first predicted token of the output</a:t>
            </a:r>
          </a:p>
          <a:p>
            <a:pPr lvl="1"/>
            <a:r>
              <a:rPr lang="en-US" dirty="0"/>
              <a:t>During the second run, you feed in the source sentence to the encoder, and the start-of-sentence symbol plus the first predicted token to the decoder</a:t>
            </a:r>
          </a:p>
          <a:p>
            <a:pPr lvl="1"/>
            <a:r>
              <a:rPr lang="en-US" dirty="0"/>
              <a:t>The decoder predicts the second token of the target sentence; the system remembers it</a:t>
            </a:r>
          </a:p>
          <a:p>
            <a:pPr lvl="1"/>
            <a:r>
              <a:rPr lang="en-US" dirty="0"/>
              <a:t>The system repeats this process until an end-of-sentence symbol is predicted</a:t>
            </a:r>
          </a:p>
          <a:p>
            <a:pPr marL="0" indent="0">
              <a:buNone/>
            </a:pPr>
            <a:endParaRPr lang="en-US" dirty="0"/>
          </a:p>
          <a:p>
            <a:endParaRPr lang="en-US" dirty="0"/>
          </a:p>
        </p:txBody>
      </p:sp>
    </p:spTree>
    <p:extLst>
      <p:ext uri="{BB962C8B-B14F-4D97-AF65-F5344CB8AC3E}">
        <p14:creationId xmlns:p14="http://schemas.microsoft.com/office/powerpoint/2010/main" val="3142308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232E-9056-39BA-125C-3053B1A02893}"/>
              </a:ext>
            </a:extLst>
          </p:cNvPr>
          <p:cNvSpPr>
            <a:spLocks noGrp="1"/>
          </p:cNvSpPr>
          <p:nvPr>
            <p:ph type="title"/>
          </p:nvPr>
        </p:nvSpPr>
        <p:spPr/>
        <p:txBody>
          <a:bodyPr/>
          <a:lstStyle/>
          <a:p>
            <a:r>
              <a:rPr lang="en-US" dirty="0"/>
              <a:t>Comparing Architectures</a:t>
            </a:r>
          </a:p>
        </p:txBody>
      </p:sp>
      <p:sp>
        <p:nvSpPr>
          <p:cNvPr id="3" name="Content Placeholder 2">
            <a:extLst>
              <a:ext uri="{FF2B5EF4-FFF2-40B4-BE49-F238E27FC236}">
                <a16:creationId xmlns:a16="http://schemas.microsoft.com/office/drawing/2014/main" id="{118BA459-F8E5-4C0B-A79E-3948A5FFF7F6}"/>
              </a:ext>
            </a:extLst>
          </p:cNvPr>
          <p:cNvSpPr>
            <a:spLocks noGrp="1"/>
          </p:cNvSpPr>
          <p:nvPr>
            <p:ph idx="1"/>
          </p:nvPr>
        </p:nvSpPr>
        <p:spPr/>
        <p:txBody>
          <a:bodyPr>
            <a:normAutofit lnSpcReduction="10000"/>
          </a:bodyPr>
          <a:lstStyle/>
          <a:p>
            <a:r>
              <a:rPr lang="en-US" sz="1800" dirty="0"/>
              <a:t>The table on the next page (from the original article) compares self-attention layers to convolutional layers and RNN layers</a:t>
            </a:r>
          </a:p>
          <a:p>
            <a:pPr lvl="1"/>
            <a:r>
              <a:rPr lang="en-US" sz="1600" dirty="0"/>
              <a:t>In addition to rows for self-attention, RNNs, and CNNs, there is a row labeled "self-attention (restricted)"</a:t>
            </a:r>
          </a:p>
          <a:p>
            <a:pPr lvl="1"/>
            <a:r>
              <a:rPr lang="en-US" sz="1600" dirty="0"/>
              <a:t>The article explains that this is for a hypothetical case where each token is compared to other tokens within a window of size r (they leave this for future work)</a:t>
            </a:r>
          </a:p>
          <a:p>
            <a:pPr lvl="1"/>
            <a:r>
              <a:rPr lang="en-US" sz="1600" dirty="0"/>
              <a:t>The second column indicates the complexity per layer</a:t>
            </a:r>
          </a:p>
          <a:p>
            <a:pPr lvl="1"/>
            <a:r>
              <a:rPr lang="en-US" sz="1600" dirty="0"/>
              <a:t>The third column indicates the number of sequential operations per layer (which hurts parallelizability)</a:t>
            </a:r>
          </a:p>
          <a:p>
            <a:pPr lvl="1"/>
            <a:r>
              <a:rPr lang="en-US" sz="1600" dirty="0"/>
              <a:t>The fourth column, that they call "maximum path length", indicates the complexity of the number of layers or time steps necessary to detect long-distance dependencies</a:t>
            </a:r>
          </a:p>
          <a:p>
            <a:r>
              <a:rPr lang="en-US" sz="1800" dirty="0"/>
              <a:t>In the table, the meanings of the variables are:</a:t>
            </a:r>
          </a:p>
          <a:p>
            <a:pPr lvl="1"/>
            <a:r>
              <a:rPr lang="en-US" sz="1600" dirty="0"/>
              <a:t>n is the length of the sequence (for NLP applications, typically the number of words or tokens)</a:t>
            </a:r>
          </a:p>
          <a:p>
            <a:pPr lvl="1"/>
            <a:r>
              <a:rPr lang="en-US" sz="1600" dirty="0"/>
              <a:t>d is the size of each vector (typically in the hundreds)</a:t>
            </a:r>
          </a:p>
          <a:p>
            <a:pPr lvl="1"/>
            <a:r>
              <a:rPr lang="en-US" sz="1600" dirty="0"/>
              <a:t>k is the kernel size for convolutions (we are not covering CNNs in this course)</a:t>
            </a:r>
          </a:p>
          <a:p>
            <a:pPr lvl="1"/>
            <a:r>
              <a:rPr lang="en-US" sz="1600" dirty="0"/>
              <a:t>r is the window size for restricted self-attention (mentioned above)</a:t>
            </a:r>
          </a:p>
          <a:p>
            <a:r>
              <a:rPr lang="en-US" sz="1800" dirty="0"/>
              <a:t>The article points out that "self-attention layers are faster than recurrent layers when the sequence length n is smaller than the representation dimensionality d" (which is typically this case for NLP applications)</a:t>
            </a:r>
          </a:p>
        </p:txBody>
      </p:sp>
    </p:spTree>
    <p:extLst>
      <p:ext uri="{BB962C8B-B14F-4D97-AF65-F5344CB8AC3E}">
        <p14:creationId xmlns:p14="http://schemas.microsoft.com/office/powerpoint/2010/main" val="1653901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8D88-9CAA-49F9-A55C-7D78E1C11D80}"/>
              </a:ext>
            </a:extLst>
          </p:cNvPr>
          <p:cNvSpPr>
            <a:spLocks noGrp="1"/>
          </p:cNvSpPr>
          <p:nvPr>
            <p:ph type="title"/>
          </p:nvPr>
        </p:nvSpPr>
        <p:spPr/>
        <p:txBody>
          <a:bodyPr/>
          <a:lstStyle/>
          <a:p>
            <a:r>
              <a:rPr lang="en-US" dirty="0"/>
              <a:t>Comparing Architectures (from article)</a:t>
            </a:r>
          </a:p>
        </p:txBody>
      </p:sp>
      <p:pic>
        <p:nvPicPr>
          <p:cNvPr id="4" name="Content Placeholder 3">
            <a:extLst>
              <a:ext uri="{FF2B5EF4-FFF2-40B4-BE49-F238E27FC236}">
                <a16:creationId xmlns:a16="http://schemas.microsoft.com/office/drawing/2014/main" id="{23F79C70-36B1-4285-9B4E-F797D669B2A1}"/>
              </a:ext>
            </a:extLst>
          </p:cNvPr>
          <p:cNvPicPr>
            <a:picLocks noGrp="1" noChangeAspect="1"/>
          </p:cNvPicPr>
          <p:nvPr>
            <p:ph idx="1"/>
          </p:nvPr>
        </p:nvPicPr>
        <p:blipFill>
          <a:blip r:embed="rId2"/>
          <a:stretch>
            <a:fillRect/>
          </a:stretch>
        </p:blipFill>
        <p:spPr>
          <a:xfrm>
            <a:off x="1198644" y="1862161"/>
            <a:ext cx="9794712" cy="3133678"/>
          </a:xfrm>
          <a:prstGeom prst="rect">
            <a:avLst/>
          </a:prstGeom>
        </p:spPr>
      </p:pic>
    </p:spTree>
    <p:extLst>
      <p:ext uri="{BB962C8B-B14F-4D97-AF65-F5344CB8AC3E}">
        <p14:creationId xmlns:p14="http://schemas.microsoft.com/office/powerpoint/2010/main" val="400787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4BC8-BF7A-4B5F-9EB8-24A0F94E9C4A}"/>
              </a:ext>
            </a:extLst>
          </p:cNvPr>
          <p:cNvSpPr>
            <a:spLocks noGrp="1"/>
          </p:cNvSpPr>
          <p:nvPr>
            <p:ph type="title"/>
          </p:nvPr>
        </p:nvSpPr>
        <p:spPr/>
        <p:txBody>
          <a:bodyPr/>
          <a:lstStyle/>
          <a:p>
            <a:r>
              <a:rPr lang="en-US" dirty="0"/>
              <a:t>Experiments in the Original Article</a:t>
            </a:r>
          </a:p>
        </p:txBody>
      </p:sp>
      <p:sp>
        <p:nvSpPr>
          <p:cNvPr id="3" name="Content Placeholder 2">
            <a:extLst>
              <a:ext uri="{FF2B5EF4-FFF2-40B4-BE49-F238E27FC236}">
                <a16:creationId xmlns:a16="http://schemas.microsoft.com/office/drawing/2014/main" id="{1F9078D1-62A6-4231-86DC-4847D83A888B}"/>
              </a:ext>
            </a:extLst>
          </p:cNvPr>
          <p:cNvSpPr>
            <a:spLocks noGrp="1"/>
          </p:cNvSpPr>
          <p:nvPr>
            <p:ph idx="1"/>
          </p:nvPr>
        </p:nvSpPr>
        <p:spPr/>
        <p:txBody>
          <a:bodyPr>
            <a:normAutofit fontScale="70000" lnSpcReduction="20000"/>
          </a:bodyPr>
          <a:lstStyle/>
          <a:p>
            <a:r>
              <a:rPr lang="en-US" dirty="0"/>
              <a:t>In the article, the authors discuss their results applying a transformer for two MT tasks</a:t>
            </a:r>
          </a:p>
          <a:p>
            <a:r>
              <a:rPr lang="en-US" dirty="0"/>
              <a:t>One task used the WMT 2014 English-German dataset</a:t>
            </a:r>
          </a:p>
          <a:p>
            <a:pPr lvl="1"/>
            <a:r>
              <a:rPr lang="en-US" dirty="0"/>
              <a:t>For the English-German dataset, they used byte-pair encoding (BPE) for tokenization; we covered BPE during an earlier topic</a:t>
            </a:r>
          </a:p>
          <a:p>
            <a:pPr lvl="1"/>
            <a:r>
              <a:rPr lang="en-US" dirty="0"/>
              <a:t>This led to about 37,000 distinct tokens in the vocabulary</a:t>
            </a:r>
          </a:p>
          <a:p>
            <a:r>
              <a:rPr lang="en-US" dirty="0"/>
              <a:t>The other task used the larger WMT 2014 English-French dataset</a:t>
            </a:r>
          </a:p>
          <a:p>
            <a:pPr lvl="1"/>
            <a:r>
              <a:rPr lang="en-US" dirty="0"/>
              <a:t>For the English-French datasets, they used "a 32,000 word-piece vocabulary"</a:t>
            </a:r>
          </a:p>
          <a:p>
            <a:pPr lvl="1"/>
            <a:r>
              <a:rPr lang="en-US" dirty="0"/>
              <a:t>This relates to the WordPiece tokenization algorithm, which was briefly mentioned, but not covered, in an earlier topic</a:t>
            </a:r>
          </a:p>
          <a:p>
            <a:r>
              <a:rPr lang="en-US" dirty="0"/>
              <a:t>The article discusses what hardware they used and what hyperparameters they used (e.g., the Adam optimizer, dropout, etc.)</a:t>
            </a:r>
          </a:p>
          <a:p>
            <a:r>
              <a:rPr lang="en-US" dirty="0"/>
              <a:t>They ran experiments with a baseline transformer as well as a "big" version with larger vectors and more heads (there may have been other differences, but the number of layers was the same)</a:t>
            </a:r>
          </a:p>
          <a:p>
            <a:r>
              <a:rPr lang="en-US" dirty="0"/>
              <a:t>The end of the article talks about an additional experiment using the transformer for constituency parsing; in my opinion, this is not well explained in the article, and we will not discuss it further</a:t>
            </a:r>
          </a:p>
          <a:p>
            <a:endParaRPr lang="en-US" dirty="0"/>
          </a:p>
        </p:txBody>
      </p:sp>
    </p:spTree>
    <p:extLst>
      <p:ext uri="{BB962C8B-B14F-4D97-AF65-F5344CB8AC3E}">
        <p14:creationId xmlns:p14="http://schemas.microsoft.com/office/powerpoint/2010/main" val="3883033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750C6-BAA6-8BAE-9BED-C8F1812A741F}"/>
              </a:ext>
            </a:extLst>
          </p:cNvPr>
          <p:cNvSpPr>
            <a:spLocks noGrp="1"/>
          </p:cNvSpPr>
          <p:nvPr>
            <p:ph type="title"/>
          </p:nvPr>
        </p:nvSpPr>
        <p:spPr/>
        <p:txBody>
          <a:bodyPr/>
          <a:lstStyle/>
          <a:p>
            <a:r>
              <a:rPr lang="en-US" dirty="0"/>
              <a:t>Evaluation of Experiments in Original Article</a:t>
            </a:r>
          </a:p>
        </p:txBody>
      </p:sp>
      <p:sp>
        <p:nvSpPr>
          <p:cNvPr id="3" name="Content Placeholder 2">
            <a:extLst>
              <a:ext uri="{FF2B5EF4-FFF2-40B4-BE49-F238E27FC236}">
                <a16:creationId xmlns:a16="http://schemas.microsoft.com/office/drawing/2014/main" id="{C9868F8E-4359-E47C-1494-F47C3C9014A6}"/>
              </a:ext>
            </a:extLst>
          </p:cNvPr>
          <p:cNvSpPr>
            <a:spLocks noGrp="1"/>
          </p:cNvSpPr>
          <p:nvPr>
            <p:ph idx="1"/>
          </p:nvPr>
        </p:nvSpPr>
        <p:spPr/>
        <p:txBody>
          <a:bodyPr>
            <a:normAutofit fontScale="92500" lnSpcReduction="20000"/>
          </a:bodyPr>
          <a:lstStyle/>
          <a:p>
            <a:r>
              <a:rPr lang="en-US" dirty="0"/>
              <a:t>The table on the next slide (from the paper) shows that transformers beat all previous architectures for both translation tasks</a:t>
            </a:r>
          </a:p>
          <a:p>
            <a:r>
              <a:rPr lang="en-US" dirty="0"/>
              <a:t>The use of transformers achieved state-of-the-art results "at a fraction of the training cost" (also indicated in the table)</a:t>
            </a:r>
          </a:p>
          <a:p>
            <a:r>
              <a:rPr lang="en-US" dirty="0"/>
              <a:t>In the original paper, the emphasis is more about the efficiency of transformers as opposed to the accuracy</a:t>
            </a:r>
          </a:p>
          <a:p>
            <a:r>
              <a:rPr lang="en-US" dirty="0"/>
              <a:t>Since the publication of this paper, architectures that rely on transformers have been applied to many NLP tasks with extreme success</a:t>
            </a:r>
          </a:p>
          <a:p>
            <a:pPr lvl="1"/>
            <a:r>
              <a:rPr lang="en-US" dirty="0"/>
              <a:t>For example, BERT, based on the transformer encoder, has been very successful at sequence labeling and sequence classification tasks</a:t>
            </a:r>
          </a:p>
          <a:p>
            <a:pPr lvl="1"/>
            <a:r>
              <a:rPr lang="en-US" dirty="0"/>
              <a:t>GPT has been very successful at tasks involving generation</a:t>
            </a:r>
          </a:p>
          <a:p>
            <a:pPr lvl="1"/>
            <a:r>
              <a:rPr lang="en-US" dirty="0"/>
              <a:t>We'll discuss BERT and related architectures in our next topic; we'll discuss GPT and related architectures in the topic after that</a:t>
            </a:r>
          </a:p>
          <a:p>
            <a:endParaRPr lang="en-US" dirty="0"/>
          </a:p>
        </p:txBody>
      </p:sp>
    </p:spTree>
    <p:extLst>
      <p:ext uri="{BB962C8B-B14F-4D97-AF65-F5344CB8AC3E}">
        <p14:creationId xmlns:p14="http://schemas.microsoft.com/office/powerpoint/2010/main" val="467089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672C-4F21-4A27-B59D-4EED5996EE28}"/>
              </a:ext>
            </a:extLst>
          </p:cNvPr>
          <p:cNvSpPr>
            <a:spLocks noGrp="1"/>
          </p:cNvSpPr>
          <p:nvPr>
            <p:ph type="title"/>
          </p:nvPr>
        </p:nvSpPr>
        <p:spPr/>
        <p:txBody>
          <a:bodyPr/>
          <a:lstStyle/>
          <a:p>
            <a:r>
              <a:rPr lang="en-US" dirty="0"/>
              <a:t>Results (from article)</a:t>
            </a:r>
          </a:p>
        </p:txBody>
      </p:sp>
      <p:pic>
        <p:nvPicPr>
          <p:cNvPr id="5" name="Content Placeholder 4">
            <a:extLst>
              <a:ext uri="{FF2B5EF4-FFF2-40B4-BE49-F238E27FC236}">
                <a16:creationId xmlns:a16="http://schemas.microsoft.com/office/drawing/2014/main" id="{1FB7F844-DFB2-41FA-BF64-EFA3AD490CAC}"/>
              </a:ext>
            </a:extLst>
          </p:cNvPr>
          <p:cNvPicPr>
            <a:picLocks noGrp="1" noChangeAspect="1"/>
          </p:cNvPicPr>
          <p:nvPr>
            <p:ph idx="1"/>
          </p:nvPr>
        </p:nvPicPr>
        <p:blipFill>
          <a:blip r:embed="rId2"/>
          <a:stretch>
            <a:fillRect/>
          </a:stretch>
        </p:blipFill>
        <p:spPr>
          <a:xfrm>
            <a:off x="1329275" y="1690688"/>
            <a:ext cx="9533449" cy="4356847"/>
          </a:xfrm>
          <a:prstGeom prst="rect">
            <a:avLst/>
          </a:prstGeom>
        </p:spPr>
      </p:pic>
    </p:spTree>
    <p:extLst>
      <p:ext uri="{BB962C8B-B14F-4D97-AF65-F5344CB8AC3E}">
        <p14:creationId xmlns:p14="http://schemas.microsoft.com/office/powerpoint/2010/main" val="2765697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16138</TotalTime>
  <Words>2773</Words>
  <Application>Microsoft Office PowerPoint</Application>
  <PresentationFormat>Widescreen</PresentationFormat>
  <Paragraphs>151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Cambria Math</vt:lpstr>
      <vt:lpstr>Office Theme</vt:lpstr>
      <vt:lpstr>ECE467: Natural Language Processing</vt:lpstr>
      <vt:lpstr>Pre-Transformer Brief Recap</vt:lpstr>
      <vt:lpstr>Shortcomings of RNNs and CNNs</vt:lpstr>
      <vt:lpstr>Transformers</vt:lpstr>
      <vt:lpstr>Transformer Architecture</vt:lpstr>
      <vt:lpstr>Attention (as explained in the article)</vt:lpstr>
      <vt:lpstr>Multi-head Attention</vt:lpstr>
      <vt:lpstr>Multi-head vs Scaled Dot-Product Attention</vt:lpstr>
      <vt:lpstr>The Transformer’s Encoder</vt:lpstr>
      <vt:lpstr>Positional Encodings</vt:lpstr>
      <vt:lpstr>The Transformer’s Decoder</vt:lpstr>
      <vt:lpstr>Training Transformers for Machine Translation</vt:lpstr>
      <vt:lpstr>Applying a Trained Transformer to MT</vt:lpstr>
      <vt:lpstr>Comparing Architectures</vt:lpstr>
      <vt:lpstr>Comparing Architectures (from article)</vt:lpstr>
      <vt:lpstr>Experiments in the Original Article</vt:lpstr>
      <vt:lpstr>Evaluation of Experiments in Original Article</vt:lpstr>
      <vt:lpstr>Results (from article)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237</cp:revision>
  <dcterms:created xsi:type="dcterms:W3CDTF">2020-04-15T02:21:34Z</dcterms:created>
  <dcterms:modified xsi:type="dcterms:W3CDTF">2025-10-30T18:34:43Z</dcterms:modified>
</cp:coreProperties>
</file>