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7" r:id="rId3"/>
    <p:sldId id="258" r:id="rId4"/>
    <p:sldId id="301" r:id="rId5"/>
    <p:sldId id="259" r:id="rId6"/>
    <p:sldId id="260" r:id="rId7"/>
    <p:sldId id="263" r:id="rId8"/>
    <p:sldId id="261" r:id="rId9"/>
    <p:sldId id="264" r:id="rId10"/>
    <p:sldId id="262" r:id="rId11"/>
    <p:sldId id="266" r:id="rId12"/>
    <p:sldId id="265" r:id="rId13"/>
    <p:sldId id="267" r:id="rId14"/>
    <p:sldId id="269" r:id="rId15"/>
    <p:sldId id="270" r:id="rId16"/>
    <p:sldId id="271" r:id="rId17"/>
    <p:sldId id="273" r:id="rId18"/>
    <p:sldId id="303" r:id="rId19"/>
    <p:sldId id="302" r:id="rId20"/>
    <p:sldId id="272" r:id="rId21"/>
    <p:sldId id="274" r:id="rId22"/>
    <p:sldId id="275" r:id="rId23"/>
    <p:sldId id="276" r:id="rId24"/>
    <p:sldId id="278" r:id="rId25"/>
    <p:sldId id="279" r:id="rId26"/>
    <p:sldId id="281" r:id="rId27"/>
    <p:sldId id="307" r:id="rId28"/>
    <p:sldId id="280" r:id="rId29"/>
    <p:sldId id="282" r:id="rId30"/>
    <p:sldId id="283" r:id="rId31"/>
    <p:sldId id="284" r:id="rId32"/>
    <p:sldId id="285" r:id="rId33"/>
    <p:sldId id="286" r:id="rId34"/>
    <p:sldId id="289" r:id="rId35"/>
    <p:sldId id="287" r:id="rId36"/>
    <p:sldId id="288" r:id="rId37"/>
    <p:sldId id="292" r:id="rId38"/>
    <p:sldId id="293" r:id="rId39"/>
    <p:sldId id="304" r:id="rId40"/>
    <p:sldId id="294" r:id="rId41"/>
    <p:sldId id="305" r:id="rId42"/>
    <p:sldId id="296" r:id="rId43"/>
    <p:sldId id="306" r:id="rId44"/>
    <p:sldId id="297"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10/7/2025</a:t>
            </a:fld>
            <a:endParaRPr lang="en-US"/>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10/7/2025</a:t>
            </a:fld>
            <a:endParaRPr lang="en-US"/>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colah.github.io/posts/2015-08-Understanding-LSTM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40000" lnSpcReduction="20000"/>
          </a:bodyPr>
          <a:lstStyle/>
          <a:p>
            <a:r>
              <a:rPr lang="en-US" sz="9600" dirty="0"/>
              <a:t>Recurrent Neural Networks (RNNs);</a:t>
            </a:r>
          </a:p>
          <a:p>
            <a:r>
              <a:rPr lang="en-US" sz="9600" dirty="0"/>
              <a:t>Long Short-Term Memory Networks (LSTMs)</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6B43-5BFD-4151-B5FB-8612D0243784}"/>
              </a:ext>
            </a:extLst>
          </p:cNvPr>
          <p:cNvSpPr>
            <a:spLocks noGrp="1"/>
          </p:cNvSpPr>
          <p:nvPr>
            <p:ph type="title"/>
          </p:nvPr>
        </p:nvSpPr>
        <p:spPr/>
        <p:txBody>
          <a:bodyPr/>
          <a:lstStyle/>
          <a:p>
            <a:r>
              <a:rPr lang="en-US" dirty="0"/>
              <a:t>Simple RNN</a:t>
            </a:r>
          </a:p>
        </p:txBody>
      </p:sp>
      <p:sp>
        <p:nvSpPr>
          <p:cNvPr id="3" name="Content Placeholder 2">
            <a:extLst>
              <a:ext uri="{FF2B5EF4-FFF2-40B4-BE49-F238E27FC236}">
                <a16:creationId xmlns:a16="http://schemas.microsoft.com/office/drawing/2014/main" id="{8E366B94-85F6-4C5B-86B2-D9248187B228}"/>
              </a:ext>
            </a:extLst>
          </p:cNvPr>
          <p:cNvSpPr>
            <a:spLocks noGrp="1"/>
          </p:cNvSpPr>
          <p:nvPr>
            <p:ph idx="1"/>
          </p:nvPr>
        </p:nvSpPr>
        <p:spPr/>
        <p:txBody>
          <a:bodyPr>
            <a:normAutofit fontScale="70000" lnSpcReduction="20000"/>
          </a:bodyPr>
          <a:lstStyle/>
          <a:p>
            <a:r>
              <a:rPr lang="en-US" dirty="0"/>
              <a:t>This topic is partly based on Sections 13.1 – 13.6 of the current draft of the textbook</a:t>
            </a:r>
          </a:p>
          <a:p>
            <a:r>
              <a:rPr lang="en-US" dirty="0"/>
              <a:t>Some of the content in this topic come from an earlier draft of the current edition of the textbook</a:t>
            </a:r>
          </a:p>
          <a:p>
            <a:r>
              <a:rPr lang="en-US" dirty="0"/>
              <a:t>In a previous topic, we discussed </a:t>
            </a:r>
            <a:r>
              <a:rPr lang="en-US" i="1" dirty="0"/>
              <a:t>feedforward neural networks</a:t>
            </a:r>
            <a:r>
              <a:rPr lang="en-US" dirty="0"/>
              <a:t>, which are </a:t>
            </a:r>
            <a:r>
              <a:rPr lang="en-US" i="1" dirty="0"/>
              <a:t>neural networks</a:t>
            </a:r>
            <a:r>
              <a:rPr lang="en-US" dirty="0"/>
              <a:t> (NNs) that do not contain any cycles; they are usually organized into </a:t>
            </a:r>
            <a:r>
              <a:rPr lang="en-US" i="1" dirty="0"/>
              <a:t>layers</a:t>
            </a:r>
          </a:p>
          <a:p>
            <a:r>
              <a:rPr lang="en-US" dirty="0"/>
              <a:t>A </a:t>
            </a:r>
            <a:r>
              <a:rPr lang="en-US" b="1" dirty="0"/>
              <a:t>recurrent neural network</a:t>
            </a:r>
            <a:r>
              <a:rPr lang="en-US" dirty="0"/>
              <a:t> (</a:t>
            </a:r>
            <a:r>
              <a:rPr lang="en-US" b="1" dirty="0"/>
              <a:t>RNN</a:t>
            </a:r>
            <a:r>
              <a:rPr lang="en-US" dirty="0"/>
              <a:t>) "is any network that contains a cycle within its network connections"</a:t>
            </a:r>
          </a:p>
          <a:p>
            <a:r>
              <a:rPr lang="en-US" dirty="0"/>
              <a:t>We will start by covering </a:t>
            </a:r>
            <a:r>
              <a:rPr lang="en-US" i="1" dirty="0"/>
              <a:t>simple recurrent networks</a:t>
            </a:r>
            <a:r>
              <a:rPr lang="en-US" dirty="0"/>
              <a:t>, a.k.a. </a:t>
            </a:r>
            <a:r>
              <a:rPr lang="en-US" i="1" dirty="0"/>
              <a:t>Elman networks</a:t>
            </a:r>
            <a:r>
              <a:rPr lang="en-US" dirty="0"/>
              <a:t> or </a:t>
            </a:r>
            <a:r>
              <a:rPr lang="en-US" i="1" dirty="0"/>
              <a:t>vanilla RNNs</a:t>
            </a:r>
          </a:p>
          <a:p>
            <a:r>
              <a:rPr lang="en-US" dirty="0"/>
              <a:t>A simple RNN has a single hidden layer, with outputs that lead back to its own inputs; the book calls this a </a:t>
            </a:r>
            <a:r>
              <a:rPr lang="en-US" i="1" dirty="0"/>
              <a:t>recurrent connection</a:t>
            </a:r>
            <a:r>
              <a:rPr lang="en-US" dirty="0"/>
              <a:t> or a </a:t>
            </a:r>
            <a:r>
              <a:rPr lang="en-US" i="1" dirty="0"/>
              <a:t>recurrent link</a:t>
            </a:r>
          </a:p>
          <a:p>
            <a:r>
              <a:rPr lang="en-US" dirty="0"/>
              <a:t>The next slide shows a diagram of a simple RNN</a:t>
            </a:r>
          </a:p>
          <a:p>
            <a:r>
              <a:rPr lang="en-US" dirty="0"/>
              <a:t>As with feedforward neural networks, layers can be implemented as vectors, and weights between layers can be implemented as matrices</a:t>
            </a:r>
          </a:p>
          <a:p>
            <a:r>
              <a:rPr lang="en-US" dirty="0"/>
              <a:t>The recurrent link can also be implemented as a matrix</a:t>
            </a:r>
          </a:p>
        </p:txBody>
      </p:sp>
    </p:spTree>
    <p:extLst>
      <p:ext uri="{BB962C8B-B14F-4D97-AF65-F5344CB8AC3E}">
        <p14:creationId xmlns:p14="http://schemas.microsoft.com/office/powerpoint/2010/main" val="402044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FFEE-2321-4720-936B-7873B29EAF11}"/>
              </a:ext>
            </a:extLst>
          </p:cNvPr>
          <p:cNvSpPr>
            <a:spLocks noGrp="1"/>
          </p:cNvSpPr>
          <p:nvPr>
            <p:ph type="title"/>
          </p:nvPr>
        </p:nvSpPr>
        <p:spPr/>
        <p:txBody>
          <a:bodyPr/>
          <a:lstStyle/>
          <a:p>
            <a:r>
              <a:rPr lang="en-US" dirty="0"/>
              <a:t>Simple RNN: Diagram</a:t>
            </a:r>
          </a:p>
        </p:txBody>
      </p:sp>
      <p:pic>
        <p:nvPicPr>
          <p:cNvPr id="5" name="Picture 4">
            <a:extLst>
              <a:ext uri="{FF2B5EF4-FFF2-40B4-BE49-F238E27FC236}">
                <a16:creationId xmlns:a16="http://schemas.microsoft.com/office/drawing/2014/main" id="{0EFB60AC-64E3-E260-211E-20BDBA8F69B7}"/>
              </a:ext>
            </a:extLst>
          </p:cNvPr>
          <p:cNvPicPr>
            <a:picLocks noChangeAspect="1"/>
          </p:cNvPicPr>
          <p:nvPr/>
        </p:nvPicPr>
        <p:blipFill>
          <a:blip r:embed="rId2"/>
          <a:stretch>
            <a:fillRect/>
          </a:stretch>
        </p:blipFill>
        <p:spPr>
          <a:xfrm>
            <a:off x="1192442" y="1690688"/>
            <a:ext cx="9807115" cy="3433756"/>
          </a:xfrm>
          <a:prstGeom prst="rect">
            <a:avLst/>
          </a:prstGeom>
        </p:spPr>
      </p:pic>
    </p:spTree>
    <p:extLst>
      <p:ext uri="{BB962C8B-B14F-4D97-AF65-F5344CB8AC3E}">
        <p14:creationId xmlns:p14="http://schemas.microsoft.com/office/powerpoint/2010/main" val="37924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8999E-EB03-4901-BD37-E3C50BE9B432}"/>
              </a:ext>
            </a:extLst>
          </p:cNvPr>
          <p:cNvSpPr>
            <a:spLocks noGrp="1"/>
          </p:cNvSpPr>
          <p:nvPr>
            <p:ph type="title"/>
          </p:nvPr>
        </p:nvSpPr>
        <p:spPr/>
        <p:txBody>
          <a:bodyPr/>
          <a:lstStyle/>
          <a:p>
            <a:r>
              <a:rPr lang="en-US" dirty="0"/>
              <a:t>Simple RNN: Single Time Step</a:t>
            </a:r>
          </a:p>
        </p:txBody>
      </p:sp>
      <p:sp>
        <p:nvSpPr>
          <p:cNvPr id="3" name="Content Placeholder 2">
            <a:extLst>
              <a:ext uri="{FF2B5EF4-FFF2-40B4-BE49-F238E27FC236}">
                <a16:creationId xmlns:a16="http://schemas.microsoft.com/office/drawing/2014/main" id="{DA6AA0F4-6171-44B0-9F16-889CE790A69B}"/>
              </a:ext>
            </a:extLst>
          </p:cNvPr>
          <p:cNvSpPr>
            <a:spLocks noGrp="1"/>
          </p:cNvSpPr>
          <p:nvPr>
            <p:ph idx="1"/>
          </p:nvPr>
        </p:nvSpPr>
        <p:spPr/>
        <p:txBody>
          <a:bodyPr>
            <a:normAutofit fontScale="70000" lnSpcReduction="20000"/>
          </a:bodyPr>
          <a:lstStyle/>
          <a:p>
            <a:r>
              <a:rPr lang="en-US" dirty="0"/>
              <a:t>The figure on the next slide shows what happens at a single </a:t>
            </a:r>
            <a:r>
              <a:rPr lang="en-US" i="1" dirty="0"/>
              <a:t>time step</a:t>
            </a:r>
            <a:r>
              <a:rPr lang="en-US" dirty="0"/>
              <a:t> of the RNN as it is processing input sequentially</a:t>
            </a:r>
          </a:p>
          <a:p>
            <a:pPr lvl="1"/>
            <a:r>
              <a:rPr lang="en-US" dirty="0"/>
              <a:t>The caption says that the recurrent neural network is being "illustrated as a feedforward network", but I don't think of it that way</a:t>
            </a:r>
          </a:p>
          <a:p>
            <a:pPr lvl="1"/>
            <a:r>
              <a:rPr lang="en-US" dirty="0"/>
              <a:t>Note that h</a:t>
            </a:r>
            <a:r>
              <a:rPr lang="en-US" baseline="-25000" dirty="0"/>
              <a:t>t-1</a:t>
            </a:r>
            <a:r>
              <a:rPr lang="en-US" dirty="0"/>
              <a:t> and h</a:t>
            </a:r>
            <a:r>
              <a:rPr lang="en-US" baseline="-25000" dirty="0"/>
              <a:t>t</a:t>
            </a:r>
            <a:r>
              <a:rPr lang="en-US" dirty="0"/>
              <a:t> refer to the same layer, but at different time steps</a:t>
            </a:r>
          </a:p>
          <a:p>
            <a:r>
              <a:rPr lang="en-US" dirty="0"/>
              <a:t>I add: Note that although we refer to each step taken by an RNN as a time step, the input sequence being processed is not always a time sequence</a:t>
            </a:r>
          </a:p>
          <a:p>
            <a:pPr lvl="1"/>
            <a:r>
              <a:rPr lang="en-US" dirty="0"/>
              <a:t>For example, we could be processing written text left to right, or a sequence of nucleotides in DNA</a:t>
            </a:r>
          </a:p>
          <a:p>
            <a:pPr lvl="1"/>
            <a:r>
              <a:rPr lang="en-US" dirty="0"/>
              <a:t>Speech recognition, on the other hand, processing a sequence of phonemes, which is a time sequence</a:t>
            </a:r>
          </a:p>
          <a:p>
            <a:r>
              <a:rPr lang="en-US" dirty="0"/>
              <a:t>Not all RNNs include an output node for every time step; those that do (such as those in the figures so far) can be used for </a:t>
            </a:r>
            <a:r>
              <a:rPr lang="en-US" i="1" dirty="0"/>
              <a:t>sequence labelling</a:t>
            </a:r>
          </a:p>
          <a:p>
            <a:r>
              <a:rPr lang="en-US" dirty="0"/>
              <a:t>Conventional methods for this sort of task include hidden Markov models (HMMs) or maximum-entropy Markov models (MEMMs); I no longer cover these approaches</a:t>
            </a:r>
          </a:p>
          <a:p>
            <a:r>
              <a:rPr lang="en-US" dirty="0"/>
              <a:t>We'll discuss how a simple RNN (or more advanced RNNs) can be for </a:t>
            </a:r>
            <a:r>
              <a:rPr lang="en-US" i="1" dirty="0"/>
              <a:t>part of speech (POS) tagging</a:t>
            </a:r>
            <a:r>
              <a:rPr lang="en-US" dirty="0"/>
              <a:t> later in this topic</a:t>
            </a:r>
          </a:p>
        </p:txBody>
      </p:sp>
    </p:spTree>
    <p:extLst>
      <p:ext uri="{BB962C8B-B14F-4D97-AF65-F5344CB8AC3E}">
        <p14:creationId xmlns:p14="http://schemas.microsoft.com/office/powerpoint/2010/main" val="204512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6EDE-561C-49DF-B080-F42F19C5FA8C}"/>
              </a:ext>
            </a:extLst>
          </p:cNvPr>
          <p:cNvSpPr>
            <a:spLocks noGrp="1"/>
          </p:cNvSpPr>
          <p:nvPr>
            <p:ph type="title"/>
          </p:nvPr>
        </p:nvSpPr>
        <p:spPr/>
        <p:txBody>
          <a:bodyPr/>
          <a:lstStyle/>
          <a:p>
            <a:r>
              <a:rPr lang="en-US" dirty="0"/>
              <a:t>Simple RNN: Single Time Step Diagram</a:t>
            </a:r>
          </a:p>
        </p:txBody>
      </p:sp>
      <p:pic>
        <p:nvPicPr>
          <p:cNvPr id="5" name="Picture 4">
            <a:extLst>
              <a:ext uri="{FF2B5EF4-FFF2-40B4-BE49-F238E27FC236}">
                <a16:creationId xmlns:a16="http://schemas.microsoft.com/office/drawing/2014/main" id="{CF76A351-114B-062B-A58C-8781FB6D3881}"/>
              </a:ext>
            </a:extLst>
          </p:cNvPr>
          <p:cNvPicPr>
            <a:picLocks noChangeAspect="1"/>
          </p:cNvPicPr>
          <p:nvPr/>
        </p:nvPicPr>
        <p:blipFill>
          <a:blip r:embed="rId2"/>
          <a:stretch>
            <a:fillRect/>
          </a:stretch>
        </p:blipFill>
        <p:spPr>
          <a:xfrm>
            <a:off x="1633540" y="1690688"/>
            <a:ext cx="8924920" cy="4133169"/>
          </a:xfrm>
          <a:prstGeom prst="rect">
            <a:avLst/>
          </a:prstGeom>
        </p:spPr>
      </p:pic>
    </p:spTree>
    <p:extLst>
      <p:ext uri="{BB962C8B-B14F-4D97-AF65-F5344CB8AC3E}">
        <p14:creationId xmlns:p14="http://schemas.microsoft.com/office/powerpoint/2010/main" val="212966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7531-9EF7-40F2-BC43-3664ABB04653}"/>
              </a:ext>
            </a:extLst>
          </p:cNvPr>
          <p:cNvSpPr>
            <a:spLocks noGrp="1"/>
          </p:cNvSpPr>
          <p:nvPr>
            <p:ph type="title"/>
          </p:nvPr>
        </p:nvSpPr>
        <p:spPr/>
        <p:txBody>
          <a:bodyPr/>
          <a:lstStyle/>
          <a:p>
            <a:r>
              <a:rPr lang="en-US" dirty="0"/>
              <a:t>Simple RNN: Equations</a:t>
            </a:r>
          </a:p>
        </p:txBody>
      </p:sp>
      <p:sp>
        <p:nvSpPr>
          <p:cNvPr id="3" name="Content Placeholder 2">
            <a:extLst>
              <a:ext uri="{FF2B5EF4-FFF2-40B4-BE49-F238E27FC236}">
                <a16:creationId xmlns:a16="http://schemas.microsoft.com/office/drawing/2014/main" id="{F50C46A1-21A4-45B8-BC87-D2D63448C29E}"/>
              </a:ext>
            </a:extLst>
          </p:cNvPr>
          <p:cNvSpPr>
            <a:spLocks noGrp="1"/>
          </p:cNvSpPr>
          <p:nvPr>
            <p:ph idx="1"/>
          </p:nvPr>
        </p:nvSpPr>
        <p:spPr/>
        <p:txBody>
          <a:bodyPr>
            <a:normAutofit fontScale="85000" lnSpcReduction="10000"/>
          </a:bodyPr>
          <a:lstStyle/>
          <a:p>
            <a:r>
              <a:rPr lang="en-US" dirty="0"/>
              <a:t>The equations describing what happens at each time step in a simple RNN are: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a:t>
            </a:r>
          </a:p>
          <a:p>
            <a:r>
              <a:rPr lang="en-US" dirty="0"/>
              <a:t>We can initialize h</a:t>
            </a:r>
            <a:r>
              <a:rPr lang="en-US" baseline="-25000" dirty="0"/>
              <a:t>0</a:t>
            </a:r>
            <a:r>
              <a:rPr lang="en-US" dirty="0"/>
              <a:t> to be a vector of 0s, and start the indexing of actual steps at 1</a:t>
            </a:r>
          </a:p>
          <a:p>
            <a:r>
              <a:rPr lang="en-US" dirty="0"/>
              <a:t>The activation function at the hidden layer is g; this might be a sigmoid function or a tanh function, for example</a:t>
            </a:r>
          </a:p>
          <a:p>
            <a:r>
              <a:rPr lang="en-US" dirty="0"/>
              <a:t>If the output layer is assumed to be a softmax layer, we can write:</a:t>
            </a:r>
          </a:p>
          <a:p>
            <a:pPr marL="457200" lvl="1" indent="0">
              <a:buNone/>
            </a:pPr>
            <a:r>
              <a:rPr lang="en-US" noProof="1"/>
              <a:t>y</a:t>
            </a:r>
            <a:r>
              <a:rPr lang="en-US" baseline="-25000" noProof="1"/>
              <a:t>t</a:t>
            </a:r>
            <a:r>
              <a:rPr lang="en-US" noProof="1"/>
              <a:t> = softmax(Vh</a:t>
            </a:r>
            <a:r>
              <a:rPr lang="en-US" baseline="-25000" noProof="1"/>
              <a:t>t</a:t>
            </a:r>
            <a:r>
              <a:rPr lang="en-US" noProof="1"/>
              <a:t>)</a:t>
            </a:r>
          </a:p>
          <a:p>
            <a:r>
              <a:rPr lang="en-US" dirty="0"/>
              <a:t>In some sources, you will see additional terms in the parentheses, representing bias weights; for example:</a:t>
            </a:r>
          </a:p>
          <a:p>
            <a:pPr marL="457200" lvl="1" indent="0">
              <a:buNone/>
            </a:pPr>
            <a:r>
              <a:rPr lang="en-US" noProof="1"/>
              <a:t>h</a:t>
            </a:r>
            <a:r>
              <a:rPr lang="en-US" baseline="-25000" noProof="1"/>
              <a:t>t</a:t>
            </a:r>
            <a:r>
              <a:rPr lang="en-US" noProof="1"/>
              <a:t> = g(Uh</a:t>
            </a:r>
            <a:r>
              <a:rPr lang="en-US" baseline="-25000" noProof="1"/>
              <a:t>t-1</a:t>
            </a:r>
            <a:r>
              <a:rPr lang="en-US" noProof="1"/>
              <a:t> + Wx</a:t>
            </a:r>
            <a:r>
              <a:rPr lang="en-US" baseline="-25000" noProof="1"/>
              <a:t>t</a:t>
            </a:r>
            <a:r>
              <a:rPr lang="en-US" noProof="1"/>
              <a:t> + b</a:t>
            </a:r>
            <a:r>
              <a:rPr lang="en-US" baseline="-25000" noProof="1"/>
              <a:t>h</a:t>
            </a:r>
            <a:r>
              <a:rPr lang="en-US" noProof="1"/>
              <a:t>)</a:t>
            </a:r>
          </a:p>
          <a:p>
            <a:pPr marL="457200" lvl="1" indent="0">
              <a:buNone/>
            </a:pPr>
            <a:r>
              <a:rPr lang="en-US" noProof="1"/>
              <a:t>y</a:t>
            </a:r>
            <a:r>
              <a:rPr lang="en-US" baseline="-25000" noProof="1"/>
              <a:t>t</a:t>
            </a:r>
            <a:r>
              <a:rPr lang="en-US" noProof="1"/>
              <a:t> = f(Vh</a:t>
            </a:r>
            <a:r>
              <a:rPr lang="en-US" baseline="-25000" noProof="1"/>
              <a:t>t</a:t>
            </a:r>
            <a:r>
              <a:rPr lang="en-US" noProof="1"/>
              <a:t> + b</a:t>
            </a:r>
            <a:r>
              <a:rPr lang="en-US" baseline="-25000" noProof="1"/>
              <a:t>y</a:t>
            </a:r>
            <a:r>
              <a:rPr lang="en-US" noProof="1"/>
              <a:t>)</a:t>
            </a:r>
          </a:p>
        </p:txBody>
      </p:sp>
    </p:spTree>
    <p:extLst>
      <p:ext uri="{BB962C8B-B14F-4D97-AF65-F5344CB8AC3E}">
        <p14:creationId xmlns:p14="http://schemas.microsoft.com/office/powerpoint/2010/main" val="144404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C358-7AAD-46AD-892A-66C92DF63C93}"/>
              </a:ext>
            </a:extLst>
          </p:cNvPr>
          <p:cNvSpPr>
            <a:spLocks noGrp="1"/>
          </p:cNvSpPr>
          <p:nvPr>
            <p:ph type="title"/>
          </p:nvPr>
        </p:nvSpPr>
        <p:spPr/>
        <p:txBody>
          <a:bodyPr/>
          <a:lstStyle/>
          <a:p>
            <a:r>
              <a:rPr lang="en-US" dirty="0"/>
              <a:t>Simple RNN: Unrolling an RNN</a:t>
            </a:r>
          </a:p>
        </p:txBody>
      </p:sp>
      <p:sp>
        <p:nvSpPr>
          <p:cNvPr id="3" name="Content Placeholder 2">
            <a:extLst>
              <a:ext uri="{FF2B5EF4-FFF2-40B4-BE49-F238E27FC236}">
                <a16:creationId xmlns:a16="http://schemas.microsoft.com/office/drawing/2014/main" id="{254A57D7-B4CB-42D9-8DD9-6528023AA91F}"/>
              </a:ext>
            </a:extLst>
          </p:cNvPr>
          <p:cNvSpPr>
            <a:spLocks noGrp="1"/>
          </p:cNvSpPr>
          <p:nvPr>
            <p:ph idx="1"/>
          </p:nvPr>
        </p:nvSpPr>
        <p:spPr/>
        <p:txBody>
          <a:bodyPr>
            <a:normAutofit fontScale="85000" lnSpcReduction="10000"/>
          </a:bodyPr>
          <a:lstStyle/>
          <a:p>
            <a:r>
              <a:rPr lang="en-US" dirty="0"/>
              <a:t>It is common to depict an RNN as </a:t>
            </a:r>
            <a:r>
              <a:rPr lang="en-US" b="1" dirty="0"/>
              <a:t>unrolled</a:t>
            </a:r>
          </a:p>
          <a:p>
            <a:r>
              <a:rPr lang="en-US" dirty="0"/>
              <a:t>Basically, each time step (for some fixed number of time steps) is drawn separately</a:t>
            </a:r>
          </a:p>
          <a:p>
            <a:r>
              <a:rPr lang="en-US" dirty="0"/>
              <a:t>Each instance of the hidden layer and output layer at each of the depicted time steps is drawn separately</a:t>
            </a:r>
          </a:p>
          <a:p>
            <a:r>
              <a:rPr lang="en-US" dirty="0"/>
              <a:t>The next slide shows a diagram of an unrolled RNN; some things to point out are:</a:t>
            </a:r>
          </a:p>
          <a:p>
            <a:pPr lvl="1"/>
            <a:r>
              <a:rPr lang="en-US" dirty="0"/>
              <a:t>Depicting the unrolled RNN on a slant like this is not something I've seen in other sources</a:t>
            </a:r>
          </a:p>
          <a:p>
            <a:pPr lvl="1"/>
            <a:r>
              <a:rPr lang="en-US" dirty="0"/>
              <a:t>The number of depicted time steps shown in the unrolled network is arbitrary; when a simple RNN is applied to input, it keeps taking inputs until there are no more</a:t>
            </a:r>
          </a:p>
          <a:p>
            <a:pPr lvl="1"/>
            <a:r>
              <a:rPr lang="en-US" dirty="0"/>
              <a:t>The values at the hidden layers and output nodes are changing, but the U, W, and V matrices are not; the weights change during </a:t>
            </a:r>
            <a:r>
              <a:rPr lang="en-US" i="1" dirty="0"/>
              <a:t>training</a:t>
            </a:r>
            <a:r>
              <a:rPr lang="en-US" dirty="0"/>
              <a:t>, but not during </a:t>
            </a:r>
            <a:r>
              <a:rPr lang="en-US" i="1" dirty="0"/>
              <a:t>forward inference</a:t>
            </a:r>
          </a:p>
          <a:p>
            <a:pPr lvl="1"/>
            <a:r>
              <a:rPr lang="en-US" dirty="0"/>
              <a:t>Such a diagram helps intuit how forward inference in an RNN proceeds</a:t>
            </a:r>
          </a:p>
        </p:txBody>
      </p:sp>
    </p:spTree>
    <p:extLst>
      <p:ext uri="{BB962C8B-B14F-4D97-AF65-F5344CB8AC3E}">
        <p14:creationId xmlns:p14="http://schemas.microsoft.com/office/powerpoint/2010/main" val="8782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AD36-C777-4385-84EA-E3509F2DFE1E}"/>
              </a:ext>
            </a:extLst>
          </p:cNvPr>
          <p:cNvSpPr>
            <a:spLocks noGrp="1"/>
          </p:cNvSpPr>
          <p:nvPr>
            <p:ph type="title"/>
          </p:nvPr>
        </p:nvSpPr>
        <p:spPr/>
        <p:txBody>
          <a:bodyPr/>
          <a:lstStyle/>
          <a:p>
            <a:r>
              <a:rPr lang="en-US" dirty="0"/>
              <a:t>Simple RNN: Unrolled</a:t>
            </a:r>
          </a:p>
        </p:txBody>
      </p:sp>
      <p:pic>
        <p:nvPicPr>
          <p:cNvPr id="7" name="Picture 6">
            <a:extLst>
              <a:ext uri="{FF2B5EF4-FFF2-40B4-BE49-F238E27FC236}">
                <a16:creationId xmlns:a16="http://schemas.microsoft.com/office/drawing/2014/main" id="{F0829DFC-A1FA-304E-9023-E43D11233D31}"/>
              </a:ext>
            </a:extLst>
          </p:cNvPr>
          <p:cNvPicPr>
            <a:picLocks noChangeAspect="1"/>
          </p:cNvPicPr>
          <p:nvPr/>
        </p:nvPicPr>
        <p:blipFill>
          <a:blip r:embed="rId2"/>
          <a:stretch>
            <a:fillRect/>
          </a:stretch>
        </p:blipFill>
        <p:spPr>
          <a:xfrm>
            <a:off x="2362818" y="1690688"/>
            <a:ext cx="7466364" cy="4744000"/>
          </a:xfrm>
          <a:prstGeom prst="rect">
            <a:avLst/>
          </a:prstGeom>
        </p:spPr>
      </p:pic>
    </p:spTree>
    <p:extLst>
      <p:ext uri="{BB962C8B-B14F-4D97-AF65-F5344CB8AC3E}">
        <p14:creationId xmlns:p14="http://schemas.microsoft.com/office/powerpoint/2010/main" val="52798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BFF4-8736-4A9E-9ED6-4E6CA5C6CB0C}"/>
              </a:ext>
            </a:extLst>
          </p:cNvPr>
          <p:cNvSpPr>
            <a:spLocks noGrp="1"/>
          </p:cNvSpPr>
          <p:nvPr>
            <p:ph type="title"/>
          </p:nvPr>
        </p:nvSpPr>
        <p:spPr/>
        <p:txBody>
          <a:bodyPr/>
          <a:lstStyle/>
          <a:p>
            <a:r>
              <a:rPr lang="en-US" dirty="0"/>
              <a:t>Simple RNN: Forward Inference</a:t>
            </a:r>
          </a:p>
        </p:txBody>
      </p:sp>
      <p:sp>
        <p:nvSpPr>
          <p:cNvPr id="3" name="Content Placeholder 2">
            <a:extLst>
              <a:ext uri="{FF2B5EF4-FFF2-40B4-BE49-F238E27FC236}">
                <a16:creationId xmlns:a16="http://schemas.microsoft.com/office/drawing/2014/main" id="{E0030C79-176E-475F-A6C6-7BE713A6C783}"/>
              </a:ext>
            </a:extLst>
          </p:cNvPr>
          <p:cNvSpPr>
            <a:spLocks noGrp="1"/>
          </p:cNvSpPr>
          <p:nvPr>
            <p:ph idx="1"/>
          </p:nvPr>
        </p:nvSpPr>
        <p:spPr/>
        <p:txBody>
          <a:bodyPr>
            <a:normAutofit fontScale="85000" lnSpcReduction="20000"/>
          </a:bodyPr>
          <a:lstStyle/>
          <a:p>
            <a:r>
              <a:rPr lang="en-US" i="1" dirty="0"/>
              <a:t>Forward inference</a:t>
            </a:r>
            <a:r>
              <a:rPr lang="en-US" dirty="0"/>
              <a:t>, also called </a:t>
            </a:r>
            <a:r>
              <a:rPr lang="en-US" i="1" dirty="0"/>
              <a:t>forward propagation</a:t>
            </a:r>
            <a:r>
              <a:rPr lang="en-US" dirty="0"/>
              <a:t>, in an RNN proceeds much like with a feedforward neural network</a:t>
            </a:r>
          </a:p>
          <a:p>
            <a:r>
              <a:rPr lang="en-US" dirty="0"/>
              <a:t>However, with a feedforward neural network, all the input is fed to the NN at once</a:t>
            </a:r>
          </a:p>
          <a:p>
            <a:r>
              <a:rPr lang="en-US" dirty="0"/>
              <a:t>With an RNN, a series or sequence of inputs is fed to the NN across multiple time steps</a:t>
            </a:r>
          </a:p>
          <a:p>
            <a:r>
              <a:rPr lang="en-US" dirty="0"/>
              <a:t>The values of hidden nodes and the output nodes change at each time step</a:t>
            </a:r>
          </a:p>
          <a:p>
            <a:r>
              <a:rPr lang="en-US" dirty="0"/>
              <a:t>The values of the weights (often implemented as matrices) do not; that is, the same weights are reused at each time step</a:t>
            </a:r>
          </a:p>
          <a:p>
            <a:r>
              <a:rPr lang="en-US" dirty="0"/>
              <a:t>Of course, when we train an RNN, the weights will change (but we haven’t talked about how to do that yet)</a:t>
            </a:r>
          </a:p>
          <a:p>
            <a:r>
              <a:rPr lang="en-US" dirty="0"/>
              <a:t>The figure on the next slide shows pseudo-code for forward inference with a simple RNN</a:t>
            </a:r>
          </a:p>
        </p:txBody>
      </p:sp>
    </p:spTree>
    <p:extLst>
      <p:ext uri="{BB962C8B-B14F-4D97-AF65-F5344CB8AC3E}">
        <p14:creationId xmlns:p14="http://schemas.microsoft.com/office/powerpoint/2010/main" val="210371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247D-4686-4C32-83D8-DA442BC6DE9A}"/>
              </a:ext>
            </a:extLst>
          </p:cNvPr>
          <p:cNvSpPr>
            <a:spLocks noGrp="1"/>
          </p:cNvSpPr>
          <p:nvPr>
            <p:ph type="title"/>
          </p:nvPr>
        </p:nvSpPr>
        <p:spPr/>
        <p:txBody>
          <a:bodyPr/>
          <a:lstStyle/>
          <a:p>
            <a:r>
              <a:rPr lang="en-US" dirty="0"/>
              <a:t>Simple RNN: Forward Inference Pseudo-code</a:t>
            </a:r>
          </a:p>
        </p:txBody>
      </p:sp>
      <p:pic>
        <p:nvPicPr>
          <p:cNvPr id="5" name="Picture 4">
            <a:extLst>
              <a:ext uri="{FF2B5EF4-FFF2-40B4-BE49-F238E27FC236}">
                <a16:creationId xmlns:a16="http://schemas.microsoft.com/office/drawing/2014/main" id="{1C4B0DD8-FCF6-6132-2599-B1934288447F}"/>
              </a:ext>
            </a:extLst>
          </p:cNvPr>
          <p:cNvPicPr>
            <a:picLocks noChangeAspect="1"/>
          </p:cNvPicPr>
          <p:nvPr/>
        </p:nvPicPr>
        <p:blipFill>
          <a:blip r:embed="rId2"/>
          <a:stretch>
            <a:fillRect/>
          </a:stretch>
        </p:blipFill>
        <p:spPr>
          <a:xfrm>
            <a:off x="1581322" y="1690688"/>
            <a:ext cx="9029355" cy="3195002"/>
          </a:xfrm>
          <a:prstGeom prst="rect">
            <a:avLst/>
          </a:prstGeom>
        </p:spPr>
      </p:pic>
    </p:spTree>
    <p:extLst>
      <p:ext uri="{BB962C8B-B14F-4D97-AF65-F5344CB8AC3E}">
        <p14:creationId xmlns:p14="http://schemas.microsoft.com/office/powerpoint/2010/main" val="25028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3CD3-9CE2-411B-8B69-0450AB66EDC1}"/>
              </a:ext>
            </a:extLst>
          </p:cNvPr>
          <p:cNvSpPr>
            <a:spLocks noGrp="1"/>
          </p:cNvSpPr>
          <p:nvPr>
            <p:ph type="title"/>
          </p:nvPr>
        </p:nvSpPr>
        <p:spPr/>
        <p:txBody>
          <a:bodyPr/>
          <a:lstStyle/>
          <a:p>
            <a:r>
              <a:rPr lang="en-US" dirty="0"/>
              <a:t>Simple RNN: Training</a:t>
            </a:r>
          </a:p>
        </p:txBody>
      </p:sp>
      <p:sp>
        <p:nvSpPr>
          <p:cNvPr id="3" name="Content Placeholder 2">
            <a:extLst>
              <a:ext uri="{FF2B5EF4-FFF2-40B4-BE49-F238E27FC236}">
                <a16:creationId xmlns:a16="http://schemas.microsoft.com/office/drawing/2014/main" id="{79C95C38-01BE-4091-8314-39E6286DB3B7}"/>
              </a:ext>
            </a:extLst>
          </p:cNvPr>
          <p:cNvSpPr>
            <a:spLocks noGrp="1"/>
          </p:cNvSpPr>
          <p:nvPr>
            <p:ph idx="1"/>
          </p:nvPr>
        </p:nvSpPr>
        <p:spPr/>
        <p:txBody>
          <a:bodyPr>
            <a:normAutofit fontScale="70000" lnSpcReduction="20000"/>
          </a:bodyPr>
          <a:lstStyle/>
          <a:p>
            <a:r>
              <a:rPr lang="en-US" dirty="0"/>
              <a:t>As with feedforward neural networks, we can train a simple RNN using </a:t>
            </a:r>
            <a:r>
              <a:rPr lang="en-US" b="1" dirty="0"/>
              <a:t>stochastic gradient descent</a:t>
            </a:r>
            <a:r>
              <a:rPr lang="en-US" dirty="0"/>
              <a:t> (SGD) and </a:t>
            </a:r>
            <a:r>
              <a:rPr lang="en-US" b="1" dirty="0"/>
              <a:t>backpropagation</a:t>
            </a:r>
            <a:endParaRPr lang="en-US" dirty="0"/>
          </a:p>
          <a:p>
            <a:r>
              <a:rPr lang="en-US" dirty="0"/>
              <a:t>Also, as with feedforward neural networks, we need a </a:t>
            </a:r>
            <a:r>
              <a:rPr lang="en-US" b="1" dirty="0"/>
              <a:t>training set</a:t>
            </a:r>
            <a:r>
              <a:rPr lang="en-US" dirty="0"/>
              <a:t>, and we need to define a </a:t>
            </a:r>
            <a:r>
              <a:rPr lang="en-US" b="1" dirty="0"/>
              <a:t>loss function</a:t>
            </a:r>
            <a:endParaRPr lang="en-US" dirty="0"/>
          </a:p>
          <a:p>
            <a:r>
              <a:rPr lang="en-US" dirty="0"/>
              <a:t>For our simple RNN, we now have three sets of weights to update:</a:t>
            </a:r>
          </a:p>
          <a:p>
            <a:pPr lvl="1"/>
            <a:r>
              <a:rPr lang="en-US" dirty="0"/>
              <a:t>W represents the weights between the input layer and the hidden layer</a:t>
            </a:r>
          </a:p>
          <a:p>
            <a:pPr lvl="1"/>
            <a:r>
              <a:rPr lang="en-US" dirty="0"/>
              <a:t>V represents the weights between the hidden layer and the output layer</a:t>
            </a:r>
          </a:p>
          <a:p>
            <a:pPr lvl="1"/>
            <a:r>
              <a:rPr lang="en-US" dirty="0"/>
              <a:t>U represents the weights from the output of the hidden layer (at one time step) to the input of the hidden layer (at the next time step)</a:t>
            </a:r>
          </a:p>
          <a:p>
            <a:pPr lvl="1"/>
            <a:r>
              <a:rPr lang="en-US" dirty="0"/>
              <a:t>Some formulations will also include bias weights, which also need to be updated</a:t>
            </a:r>
          </a:p>
          <a:p>
            <a:r>
              <a:rPr lang="en-US" dirty="0"/>
              <a:t>The current draft of the textbook has dropped most of the discussion of training RNNs, but we will still discuss this in some detail</a:t>
            </a:r>
          </a:p>
          <a:p>
            <a:r>
              <a:rPr lang="en-US" dirty="0"/>
              <a:t>The figure on the next slide, from an earlier draft of the textbook (from October 16, 2019), helps to visualize this</a:t>
            </a:r>
          </a:p>
          <a:p>
            <a:r>
              <a:rPr lang="en-US" dirty="0"/>
              <a:t>More generally, much of the information we discuss related to training RNNs over the next several slides is based on that earlier draft</a:t>
            </a:r>
          </a:p>
        </p:txBody>
      </p:sp>
    </p:spTree>
    <p:extLst>
      <p:ext uri="{BB962C8B-B14F-4D97-AF65-F5344CB8AC3E}">
        <p14:creationId xmlns:p14="http://schemas.microsoft.com/office/powerpoint/2010/main" val="5016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CE989-FEB8-401C-8231-B8CBECDEFA3C}"/>
              </a:ext>
            </a:extLst>
          </p:cNvPr>
          <p:cNvSpPr>
            <a:spLocks noGrp="1"/>
          </p:cNvSpPr>
          <p:nvPr>
            <p:ph type="title"/>
          </p:nvPr>
        </p:nvSpPr>
        <p:spPr/>
        <p:txBody>
          <a:bodyPr/>
          <a:lstStyle/>
          <a:p>
            <a:r>
              <a:rPr lang="en-US" dirty="0"/>
              <a:t>Simple RNN: Backprop (from earlier draft)</a:t>
            </a:r>
          </a:p>
        </p:txBody>
      </p:sp>
      <p:pic>
        <p:nvPicPr>
          <p:cNvPr id="4" name="Picture 3">
            <a:extLst>
              <a:ext uri="{FF2B5EF4-FFF2-40B4-BE49-F238E27FC236}">
                <a16:creationId xmlns:a16="http://schemas.microsoft.com/office/drawing/2014/main" id="{1BBD546B-B82C-4F37-90BC-83FC16642BEA}"/>
              </a:ext>
            </a:extLst>
          </p:cNvPr>
          <p:cNvPicPr>
            <a:picLocks noChangeAspect="1"/>
          </p:cNvPicPr>
          <p:nvPr/>
        </p:nvPicPr>
        <p:blipFill>
          <a:blip r:embed="rId2"/>
          <a:stretch>
            <a:fillRect/>
          </a:stretch>
        </p:blipFill>
        <p:spPr>
          <a:xfrm>
            <a:off x="3157537" y="1882775"/>
            <a:ext cx="5876925" cy="4610100"/>
          </a:xfrm>
          <a:prstGeom prst="rect">
            <a:avLst/>
          </a:prstGeom>
        </p:spPr>
      </p:pic>
    </p:spTree>
    <p:extLst>
      <p:ext uri="{BB962C8B-B14F-4D97-AF65-F5344CB8AC3E}">
        <p14:creationId xmlns:p14="http://schemas.microsoft.com/office/powerpoint/2010/main" val="295159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2779-562A-41BE-B00B-FA824AE63770}"/>
              </a:ext>
            </a:extLst>
          </p:cNvPr>
          <p:cNvSpPr>
            <a:spLocks noGrp="1"/>
          </p:cNvSpPr>
          <p:nvPr>
            <p:ph type="title"/>
          </p:nvPr>
        </p:nvSpPr>
        <p:spPr/>
        <p:txBody>
          <a:bodyPr/>
          <a:lstStyle/>
          <a:p>
            <a:r>
              <a:rPr lang="en-US" dirty="0"/>
              <a:t>Simple RNN: Updating V</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18FA02B-4B5C-4E19-8D2D-43A673834034}"/>
                  </a:ext>
                </a:extLst>
              </p:cNvPr>
              <p:cNvSpPr>
                <a:spLocks noGrp="1"/>
              </p:cNvSpPr>
              <p:nvPr>
                <p:ph idx="1"/>
              </p:nvPr>
            </p:nvSpPr>
            <p:spPr/>
            <p:txBody>
              <a:bodyPr>
                <a:normAutofit fontScale="85000" lnSpcReduction="20000"/>
              </a:bodyPr>
              <a:lstStyle/>
              <a:p>
                <a:r>
                  <a:rPr lang="en-US" dirty="0"/>
                  <a:t>Using a convention covered for feedforward NNs:</a:t>
                </a:r>
              </a:p>
              <a:p>
                <a:pPr lvl="1"/>
                <a:r>
                  <a:rPr lang="en-US" dirty="0"/>
                  <a:t>z</a:t>
                </a:r>
                <a:r>
                  <a:rPr lang="en-US" baseline="30000" dirty="0"/>
                  <a:t>[i]</a:t>
                </a:r>
                <a:r>
                  <a:rPr lang="en-US" dirty="0"/>
                  <a:t> is the weighted sum of the inputs to layer i</a:t>
                </a:r>
              </a:p>
              <a:p>
                <a:pPr lvl="1"/>
                <a:r>
                  <a:rPr lang="en-US" dirty="0"/>
                  <a:t>a</a:t>
                </a:r>
                <a:r>
                  <a:rPr lang="en-US" baseline="30000" dirty="0"/>
                  <a:t>[i]</a:t>
                </a:r>
                <a:r>
                  <a:rPr lang="en-US" dirty="0"/>
                  <a:t> refers to the activation value from a layer i, which is the result of applying an activation function, g</a:t>
                </a:r>
                <a:r>
                  <a:rPr lang="en-US" baseline="30000" dirty="0"/>
                  <a:t>[i]</a:t>
                </a:r>
                <a:r>
                  <a:rPr lang="en-US" dirty="0"/>
                  <a:t>, to z</a:t>
                </a:r>
                <a:r>
                  <a:rPr lang="en-US" baseline="30000" dirty="0"/>
                  <a:t>[i]</a:t>
                </a:r>
              </a:p>
              <a:p>
                <a:r>
                  <a:rPr lang="en-US" dirty="0"/>
                  <a:t>To update V, the weights to the output layer, we need to compute the gradient of the loss, L, with respect to V</a:t>
                </a:r>
              </a:p>
              <a:p>
                <a:r>
                  <a:rPr lang="en-US" dirty="0"/>
                  <a:t>We can use the </a:t>
                </a:r>
                <a:r>
                  <a:rPr lang="en-US" i="1" dirty="0"/>
                  <a:t>chain rule</a:t>
                </a:r>
                <a:r>
                  <a:rPr lang="en-US" dirty="0"/>
                  <a:t> to compute: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Some things to point out:</a:t>
                </a:r>
              </a:p>
              <a:p>
                <a:pPr lvl="1"/>
                <a:r>
                  <a:rPr lang="en-US" dirty="0"/>
                  <a:t>The first term is the derivative of the loss function with respect to the network output, which depends on the chosen metric to measure loss</a:t>
                </a:r>
              </a:p>
              <a:p>
                <a:pPr lvl="1"/>
                <a:r>
                  <a:rPr lang="en-US" dirty="0"/>
                  <a:t>The second term is the derivative of the network output with respect to the weighted input to the output layer; this is related to the activation function of the output layer</a:t>
                </a:r>
              </a:p>
              <a:p>
                <a:pPr lvl="1"/>
                <a:r>
                  <a:rPr lang="en-US" dirty="0"/>
                  <a:t>The third term is the derivative of z with respect to the weights V, which is just h</a:t>
                </a:r>
                <a:r>
                  <a:rPr lang="en-US" baseline="-25000" dirty="0"/>
                  <a:t>t</a:t>
                </a:r>
                <a:r>
                  <a:rPr lang="en-US" dirty="0"/>
                  <a:t>, because based on equations we looked at previously, z = </a:t>
                </a:r>
                <a:r>
                  <a:rPr lang="en-US" dirty="0" err="1"/>
                  <a:t>Vh</a:t>
                </a:r>
                <a:r>
                  <a:rPr lang="en-US" baseline="-25000" dirty="0" err="1"/>
                  <a:t>t</a:t>
                </a:r>
                <a:endParaRPr lang="en-US" dirty="0"/>
              </a:p>
            </p:txBody>
          </p:sp>
        </mc:Choice>
        <mc:Fallback>
          <p:sp>
            <p:nvSpPr>
              <p:cNvPr id="3" name="Content Placeholder 2">
                <a:extLst>
                  <a:ext uri="{FF2B5EF4-FFF2-40B4-BE49-F238E27FC236}">
                    <a16:creationId xmlns:a16="http://schemas.microsoft.com/office/drawing/2014/main" id="{918FA02B-4B5C-4E19-8D2D-43A673834034}"/>
                  </a:ext>
                </a:extLst>
              </p:cNvPr>
              <p:cNvSpPr>
                <a:spLocks noGrp="1" noRot="1" noChangeAspect="1" noMove="1" noResize="1" noEditPoints="1" noAdjustHandles="1" noChangeArrowheads="1" noChangeShapeType="1" noTextEdit="1"/>
              </p:cNvSpPr>
              <p:nvPr>
                <p:ph idx="1"/>
              </p:nvPr>
            </p:nvSpPr>
            <p:spPr>
              <a:blipFill>
                <a:blip r:embed="rId2"/>
                <a:stretch>
                  <a:fillRect l="-812" t="-3221" r="-580"/>
                </a:stretch>
              </a:blipFill>
            </p:spPr>
            <p:txBody>
              <a:bodyPr/>
              <a:lstStyle/>
              <a:p>
                <a:r>
                  <a:rPr lang="en-US">
                    <a:noFill/>
                  </a:rPr>
                  <a:t> </a:t>
                </a:r>
              </a:p>
            </p:txBody>
          </p:sp>
        </mc:Fallback>
      </mc:AlternateContent>
    </p:spTree>
    <p:extLst>
      <p:ext uri="{BB962C8B-B14F-4D97-AF65-F5344CB8AC3E}">
        <p14:creationId xmlns:p14="http://schemas.microsoft.com/office/powerpoint/2010/main" val="280087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29C8-CC87-486A-8497-0717255C191F}"/>
              </a:ext>
            </a:extLst>
          </p:cNvPr>
          <p:cNvSpPr>
            <a:spLocks noGrp="1"/>
          </p:cNvSpPr>
          <p:nvPr>
            <p:ph type="title"/>
          </p:nvPr>
        </p:nvSpPr>
        <p:spPr/>
        <p:txBody>
          <a:bodyPr/>
          <a:lstStyle/>
          <a:p>
            <a:r>
              <a:rPr lang="en-US" dirty="0"/>
              <a:t>Simple RNN: Error terms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7423768-03DD-4B3F-92A3-41B5687DABD9}"/>
                  </a:ext>
                </a:extLst>
              </p:cNvPr>
              <p:cNvSpPr>
                <a:spLocks noGrp="1"/>
              </p:cNvSpPr>
              <p:nvPr>
                <p:ph idx="1"/>
              </p:nvPr>
            </p:nvSpPr>
            <p:spPr/>
            <p:txBody>
              <a:bodyPr/>
              <a:lstStyle/>
              <a:p>
                <a:r>
                  <a:rPr lang="en-US" dirty="0"/>
                  <a:t>Consider again the equation: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𝑧</m:t>
                        </m:r>
                      </m:num>
                      <m:den>
                        <m:r>
                          <a:rPr lang="en-US">
                            <a:latin typeface="Cambria Math" panose="02040503050406030204" pitchFamily="18" charset="0"/>
                          </a:rPr>
                          <m:t>𝜕</m:t>
                        </m:r>
                        <m:r>
                          <a:rPr lang="en-US" i="1">
                            <a:latin typeface="Cambria Math" panose="02040503050406030204" pitchFamily="18" charset="0"/>
                          </a:rPr>
                          <m:t>𝑉</m:t>
                        </m:r>
                      </m:den>
                    </m:f>
                  </m:oMath>
                </a14:m>
                <a:endParaRPr lang="en-US" dirty="0"/>
              </a:p>
              <a:p>
                <a:r>
                  <a:rPr lang="en-US" dirty="0"/>
                  <a:t>We can define an </a:t>
                </a:r>
                <a:r>
                  <a:rPr lang="en-US" i="1" dirty="0"/>
                  <a:t>error term</a:t>
                </a:r>
                <a:r>
                  <a:rPr lang="en-US" dirty="0"/>
                  <a:t>, δ,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𝑎</m:t>
                        </m:r>
                      </m:den>
                    </m:f>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𝑎</m:t>
                        </m:r>
                      </m:num>
                      <m:den>
                        <m:r>
                          <a:rPr lang="en-US">
                            <a:latin typeface="Cambria Math" panose="02040503050406030204" pitchFamily="18" charset="0"/>
                          </a:rPr>
                          <m:t>𝜕</m:t>
                        </m:r>
                        <m:r>
                          <a:rPr lang="en-US" i="1">
                            <a:latin typeface="Cambria Math" panose="02040503050406030204" pitchFamily="18" charset="0"/>
                          </a:rPr>
                          <m:t>𝑧</m:t>
                        </m:r>
                      </m:den>
                    </m:f>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oMath>
                </a14:m>
                <a:endParaRPr lang="en-US" dirty="0"/>
              </a:p>
              <a:p>
                <a:r>
                  <a:rPr lang="en-US" dirty="0"/>
                  <a:t>Putting everything so far together,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𝑉</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oMath>
                </a14:m>
                <a:endParaRPr lang="en-US" dirty="0"/>
              </a:p>
              <a:p>
                <a:r>
                  <a:rPr lang="en-US" dirty="0"/>
                  <a:t>The error term becomes more complicated when dealing with the U and W weights</a:t>
                </a:r>
              </a:p>
              <a:p>
                <a:r>
                  <a:rPr lang="en-US" dirty="0"/>
                  <a:t>The error term associated with a hidden layer depends not just on the current loss, but also on future loss (i.e., at later time steps)</a:t>
                </a:r>
              </a:p>
            </p:txBody>
          </p:sp>
        </mc:Choice>
        <mc:Fallback>
          <p:sp>
            <p:nvSpPr>
              <p:cNvPr id="3" name="Content Placeholder 2">
                <a:extLst>
                  <a:ext uri="{FF2B5EF4-FFF2-40B4-BE49-F238E27FC236}">
                    <a16:creationId xmlns:a16="http://schemas.microsoft.com/office/drawing/2014/main" id="{37423768-03DD-4B3F-92A3-41B5687DABD9}"/>
                  </a:ext>
                </a:extLst>
              </p:cNvPr>
              <p:cNvSpPr>
                <a:spLocks noGrp="1" noRot="1" noChangeAspect="1" noMove="1" noResize="1" noEditPoints="1" noAdjustHandles="1" noChangeArrowheads="1" noChangeShapeType="1" noTextEdit="1"/>
              </p:cNvSpPr>
              <p:nvPr>
                <p:ph idx="1"/>
              </p:nvPr>
            </p:nvSpPr>
            <p:spPr>
              <a:blipFill>
                <a:blip r:embed="rId2"/>
                <a:stretch>
                  <a:fillRect l="-1043" r="-1797"/>
                </a:stretch>
              </a:blipFill>
            </p:spPr>
            <p:txBody>
              <a:bodyPr/>
              <a:lstStyle/>
              <a:p>
                <a:r>
                  <a:rPr lang="en-US">
                    <a:noFill/>
                  </a:rPr>
                  <a:t> </a:t>
                </a:r>
              </a:p>
            </p:txBody>
          </p:sp>
        </mc:Fallback>
      </mc:AlternateContent>
    </p:spTree>
    <p:extLst>
      <p:ext uri="{BB962C8B-B14F-4D97-AF65-F5344CB8AC3E}">
        <p14:creationId xmlns:p14="http://schemas.microsoft.com/office/powerpoint/2010/main" val="274504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9FC7-B652-4A67-85D6-9AC4C2B97C8A}"/>
              </a:ext>
            </a:extLst>
          </p:cNvPr>
          <p:cNvSpPr>
            <a:spLocks noGrp="1"/>
          </p:cNvSpPr>
          <p:nvPr>
            <p:ph type="title"/>
          </p:nvPr>
        </p:nvSpPr>
        <p:spPr/>
        <p:txBody>
          <a:bodyPr/>
          <a:lstStyle/>
          <a:p>
            <a:r>
              <a:rPr lang="en-US" dirty="0"/>
              <a:t>Simple RNN: Gradient of L w.r.t. W and U</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FF9A3EE-FE25-4EF1-B509-1578595FFD64}"/>
                  </a:ext>
                </a:extLst>
              </p:cNvPr>
              <p:cNvSpPr>
                <a:spLocks noGrp="1"/>
              </p:cNvSpPr>
              <p:nvPr>
                <p:ph idx="1"/>
              </p:nvPr>
            </p:nvSpPr>
            <p:spPr/>
            <p:txBody>
              <a:bodyPr>
                <a:normAutofit fontScale="70000" lnSpcReduction="20000"/>
              </a:bodyPr>
              <a:lstStyle/>
              <a:p>
                <a:r>
                  <a:rPr lang="en-US" dirty="0"/>
                  <a:t>We can formulate a similar error term for the hidden layer</a:t>
                </a:r>
              </a:p>
              <a:p>
                <a:r>
                  <a:rPr lang="en-US" dirty="0"/>
                  <a:t>This error term should represent the gradient of the loss with respect to the weighted sum of inputs to the hidden layer</a:t>
                </a:r>
              </a:p>
              <a:p>
                <a:r>
                  <a:rPr lang="en-US" dirty="0"/>
                  <a:t>This error term will be used to determine the gradient of the loss function with respect to the other weights of the network (i.e., w.r.t. U and W)</a:t>
                </a:r>
              </a:p>
              <a:p>
                <a:r>
                  <a:rPr lang="en-US" dirty="0"/>
                  <a:t>This error term for the hidden layer can be expressed as a recurrence relation</a:t>
                </a:r>
              </a:p>
              <a:p>
                <a:r>
                  <a:rPr lang="en-US" dirty="0"/>
                  <a:t>We can write: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𝑉</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𝑜𝑢𝑡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𝑧</m:t>
                        </m:r>
                      </m:e>
                    </m:d>
                    <m:r>
                      <a:rPr lang="en-US" i="1">
                        <a:latin typeface="Cambria Math" panose="02040503050406030204" pitchFamily="18" charset="0"/>
                      </a:rPr>
                      <m:t>𝑈</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r>
                          <a:rPr lang="en-US" i="1">
                            <a:latin typeface="Cambria Math" panose="02040503050406030204" pitchFamily="18" charset="0"/>
                          </a:rPr>
                          <m:t>+1</m:t>
                        </m:r>
                      </m:sub>
                    </m:sSub>
                  </m:oMath>
                </a14:m>
                <a:endParaRPr lang="en-US" dirty="0"/>
              </a:p>
              <a:p>
                <a:r>
                  <a:rPr lang="en-US" dirty="0"/>
                  <a:t>Note: The textbook (earlier draft) had a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oMath>
                </a14:m>
                <a:r>
                  <a:rPr lang="en-US" dirty="0"/>
                  <a:t> at the end of the equation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𝑛𝑒𝑥𝑡</m:t>
                        </m:r>
                      </m:sub>
                    </m:sSub>
                  </m:oMath>
                </a14:m>
                <a:r>
                  <a:rPr lang="en-US" dirty="0"/>
                  <a:t>, but that was wrong, so I corrected it here</a:t>
                </a:r>
              </a:p>
              <a:p>
                <a:r>
                  <a:rPr lang="en-US" dirty="0"/>
                  <a:t>We are not going to derive the above equation (which involves repeated application of the chain rule for derivatives), but I’ll briefly discuss the intuition behind it in class</a:t>
                </a:r>
              </a:p>
              <a:p>
                <a:r>
                  <a:rPr lang="en-US" dirty="0"/>
                  <a:t>Once we have this error term, we can calculate the gradient of the loss with respect to U and W</a:t>
                </a:r>
              </a:p>
              <a:p>
                <a:r>
                  <a:rPr lang="en-US" dirty="0"/>
                  <a:t>Analogous to the update for V, we can write: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𝑊</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oMath>
                </a14:m>
                <a:r>
                  <a:rPr lang="en-US" dirty="0"/>
                  <a:t> and </a:t>
                </a:r>
                <a14:m>
                  <m:oMath xmlns:m="http://schemas.openxmlformats.org/officeDocument/2006/math">
                    <m:f>
                      <m:fPr>
                        <m:ctrlPr>
                          <a:rPr lang="en-US" i="1">
                            <a:latin typeface="Cambria Math" panose="02040503050406030204" pitchFamily="18" charset="0"/>
                          </a:rPr>
                        </m:ctrlPr>
                      </m:fPr>
                      <m:num>
                        <m:r>
                          <a:rPr lang="en-US">
                            <a:latin typeface="Cambria Math" panose="02040503050406030204" pitchFamily="18" charset="0"/>
                          </a:rPr>
                          <m:t>𝜕</m:t>
                        </m:r>
                        <m:r>
                          <a:rPr lang="en-US" i="1">
                            <a:latin typeface="Cambria Math" panose="02040503050406030204" pitchFamily="18" charset="0"/>
                          </a:rPr>
                          <m:t>𝐿</m:t>
                        </m:r>
                      </m:num>
                      <m:den>
                        <m:r>
                          <a:rPr lang="en-US">
                            <a:latin typeface="Cambria Math" panose="02040503050406030204" pitchFamily="18" charset="0"/>
                          </a:rPr>
                          <m:t>𝜕</m:t>
                        </m:r>
                        <m:r>
                          <a:rPr lang="en-US" i="1">
                            <a:latin typeface="Cambria Math" panose="02040503050406030204" pitchFamily="18" charset="0"/>
                          </a:rPr>
                          <m:t>𝑈</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𝛿</m:t>
                        </m:r>
                      </m:e>
                      <m:sub>
                        <m:r>
                          <a:rPr lang="en-US" i="1">
                            <a:latin typeface="Cambria Math" panose="02040503050406030204" pitchFamily="18" charset="0"/>
                          </a:rPr>
                          <m:t>h</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oMath>
                </a14:m>
                <a:endParaRPr lang="en-US" dirty="0"/>
              </a:p>
              <a:p>
                <a:endParaRPr lang="en-US" dirty="0"/>
              </a:p>
              <a:p>
                <a:endParaRPr lang="en-US" dirty="0"/>
              </a:p>
            </p:txBody>
          </p:sp>
        </mc:Choice>
        <mc:Fallback>
          <p:sp>
            <p:nvSpPr>
              <p:cNvPr id="3" name="Content Placeholder 2">
                <a:extLst>
                  <a:ext uri="{FF2B5EF4-FFF2-40B4-BE49-F238E27FC236}">
                    <a16:creationId xmlns:a16="http://schemas.microsoft.com/office/drawing/2014/main" id="{9FF9A3EE-FE25-4EF1-B509-1578595FFD64}"/>
                  </a:ext>
                </a:extLst>
              </p:cNvPr>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US">
                    <a:noFill/>
                  </a:rPr>
                  <a:t> </a:t>
                </a:r>
              </a:p>
            </p:txBody>
          </p:sp>
        </mc:Fallback>
      </mc:AlternateContent>
    </p:spTree>
    <p:extLst>
      <p:ext uri="{BB962C8B-B14F-4D97-AF65-F5344CB8AC3E}">
        <p14:creationId xmlns:p14="http://schemas.microsoft.com/office/powerpoint/2010/main" val="170550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883C-6DBE-42EC-ADB4-3AE2E6232198}"/>
              </a:ext>
            </a:extLst>
          </p:cNvPr>
          <p:cNvSpPr>
            <a:spLocks noGrp="1"/>
          </p:cNvSpPr>
          <p:nvPr>
            <p:ph type="title"/>
          </p:nvPr>
        </p:nvSpPr>
        <p:spPr/>
        <p:txBody>
          <a:bodyPr/>
          <a:lstStyle/>
          <a:p>
            <a:r>
              <a:rPr lang="en-US" dirty="0"/>
              <a:t>Simple RNN: Two-pass Weight Training</a:t>
            </a:r>
          </a:p>
        </p:txBody>
      </p:sp>
      <p:sp>
        <p:nvSpPr>
          <p:cNvPr id="3" name="Content Placeholder 2">
            <a:extLst>
              <a:ext uri="{FF2B5EF4-FFF2-40B4-BE49-F238E27FC236}">
                <a16:creationId xmlns:a16="http://schemas.microsoft.com/office/drawing/2014/main" id="{EDE59381-9486-4BA3-A0F6-9FA3A4F9D615}"/>
              </a:ext>
            </a:extLst>
          </p:cNvPr>
          <p:cNvSpPr>
            <a:spLocks noGrp="1"/>
          </p:cNvSpPr>
          <p:nvPr>
            <p:ph idx="1"/>
          </p:nvPr>
        </p:nvSpPr>
        <p:spPr/>
        <p:txBody>
          <a:bodyPr>
            <a:normAutofit fontScale="92500"/>
          </a:bodyPr>
          <a:lstStyle/>
          <a:p>
            <a:r>
              <a:rPr lang="en-US" dirty="0"/>
              <a:t>The book (current draft) talks about a "two-pass algorithm for training the weights in RNNs"</a:t>
            </a:r>
          </a:p>
          <a:p>
            <a:pPr lvl="1"/>
            <a:r>
              <a:rPr lang="en-US" dirty="0"/>
              <a:t>First, we perform forward inference, computing all the h and y values at every time step, and (for sequence labelling tasks) calculating the loss at each step</a:t>
            </a:r>
          </a:p>
          <a:p>
            <a:pPr lvl="1"/>
            <a:r>
              <a:rPr lang="en-US" dirty="0"/>
              <a:t>Second, we "process the sequence in reverse", computing the required error terms and gradients</a:t>
            </a:r>
          </a:p>
          <a:p>
            <a:r>
              <a:rPr lang="en-US" dirty="0"/>
              <a:t>The book does not specify when weights are actually updated</a:t>
            </a:r>
          </a:p>
          <a:p>
            <a:r>
              <a:rPr lang="en-US" dirty="0"/>
              <a:t>My understanding, based on other sources, is that the gradients during the backward pass are accumulated, and the sum is used to adjust the weights</a:t>
            </a:r>
          </a:p>
          <a:p>
            <a:r>
              <a:rPr lang="en-US" dirty="0"/>
              <a:t>This type of training process is sometimes called </a:t>
            </a:r>
            <a:r>
              <a:rPr lang="en-US" i="1" dirty="0"/>
              <a:t>backpropagation through time</a:t>
            </a:r>
          </a:p>
        </p:txBody>
      </p:sp>
    </p:spTree>
    <p:extLst>
      <p:ext uri="{BB962C8B-B14F-4D97-AF65-F5344CB8AC3E}">
        <p14:creationId xmlns:p14="http://schemas.microsoft.com/office/powerpoint/2010/main" val="49353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207-57A3-48B3-A8A5-73591E39BBFF}"/>
              </a:ext>
            </a:extLst>
          </p:cNvPr>
          <p:cNvSpPr>
            <a:spLocks noGrp="1"/>
          </p:cNvSpPr>
          <p:nvPr>
            <p:ph type="title"/>
          </p:nvPr>
        </p:nvSpPr>
        <p:spPr/>
        <p:txBody>
          <a:bodyPr/>
          <a:lstStyle/>
          <a:p>
            <a:r>
              <a:rPr lang="en-US" dirty="0"/>
              <a:t>Simple RNN: Language Model</a:t>
            </a:r>
          </a:p>
        </p:txBody>
      </p:sp>
      <p:sp>
        <p:nvSpPr>
          <p:cNvPr id="3" name="Content Placeholder 2">
            <a:extLst>
              <a:ext uri="{FF2B5EF4-FFF2-40B4-BE49-F238E27FC236}">
                <a16:creationId xmlns:a16="http://schemas.microsoft.com/office/drawing/2014/main" id="{EC5D65B3-3B84-4D94-BD61-7A36F8CEBD84}"/>
              </a:ext>
            </a:extLst>
          </p:cNvPr>
          <p:cNvSpPr>
            <a:spLocks noGrp="1"/>
          </p:cNvSpPr>
          <p:nvPr>
            <p:ph idx="1"/>
          </p:nvPr>
        </p:nvSpPr>
        <p:spPr/>
        <p:txBody>
          <a:bodyPr>
            <a:normAutofit fontScale="70000" lnSpcReduction="20000"/>
          </a:bodyPr>
          <a:lstStyle/>
          <a:p>
            <a:r>
              <a:rPr lang="en-US" dirty="0"/>
              <a:t>Recall that we discussed conventional N-gram language models and feedforward neural language models during a previous topic</a:t>
            </a:r>
          </a:p>
          <a:p>
            <a:r>
              <a:rPr lang="en-US" dirty="0"/>
              <a:t>Simple RNNs can be used as </a:t>
            </a:r>
            <a:r>
              <a:rPr lang="en-US" b="1" dirty="0"/>
              <a:t>recurrent neural language models</a:t>
            </a:r>
          </a:p>
          <a:p>
            <a:r>
              <a:rPr lang="en-US" dirty="0"/>
              <a:t>The previous hidden state and the current word are used to calculate the current hidden state</a:t>
            </a:r>
          </a:p>
          <a:p>
            <a:r>
              <a:rPr lang="en-US" dirty="0"/>
              <a:t>The current hidden state is fed to a softmax layer, which creates a probability distribution used to predict the next word</a:t>
            </a:r>
          </a:p>
          <a:p>
            <a:r>
              <a:rPr lang="en-US" dirty="0"/>
              <a:t>As with other language models (e.g., N-grams or feedforward NNs), we combine probabilities to evaluate the model</a:t>
            </a:r>
          </a:p>
          <a:p>
            <a:r>
              <a:rPr lang="en-US" dirty="0"/>
              <a:t>In practice, log probabilities or perplexity is used</a:t>
            </a:r>
          </a:p>
          <a:p>
            <a:r>
              <a:rPr lang="en-US" dirty="0"/>
              <a:t>Unlike the previous language models we considered, RNNs are not limited to a fixed number of prior words when predicting the next word</a:t>
            </a:r>
          </a:p>
          <a:p>
            <a:r>
              <a:rPr lang="en-US" dirty="0"/>
              <a:t>That is, all the words in the sequence so far can affect the prediction of the next word, in theory</a:t>
            </a:r>
          </a:p>
          <a:p>
            <a:r>
              <a:rPr lang="en-US" dirty="0"/>
              <a:t>The diagram on the next slide helps to explain how to train a simple RNN to behave as a language model, assuming that we are using a cross-entropy loss function</a:t>
            </a:r>
          </a:p>
        </p:txBody>
      </p:sp>
    </p:spTree>
    <p:extLst>
      <p:ext uri="{BB962C8B-B14F-4D97-AF65-F5344CB8AC3E}">
        <p14:creationId xmlns:p14="http://schemas.microsoft.com/office/powerpoint/2010/main" val="375185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7692-88F9-491A-8650-B1F934AF2C8B}"/>
              </a:ext>
            </a:extLst>
          </p:cNvPr>
          <p:cNvSpPr>
            <a:spLocks noGrp="1"/>
          </p:cNvSpPr>
          <p:nvPr>
            <p:ph type="title"/>
          </p:nvPr>
        </p:nvSpPr>
        <p:spPr/>
        <p:txBody>
          <a:bodyPr/>
          <a:lstStyle/>
          <a:p>
            <a:r>
              <a:rPr lang="en-US" dirty="0"/>
              <a:t>Simple RNN: Training a Language Model</a:t>
            </a:r>
          </a:p>
        </p:txBody>
      </p:sp>
      <p:pic>
        <p:nvPicPr>
          <p:cNvPr id="5" name="Picture 4">
            <a:extLst>
              <a:ext uri="{FF2B5EF4-FFF2-40B4-BE49-F238E27FC236}">
                <a16:creationId xmlns:a16="http://schemas.microsoft.com/office/drawing/2014/main" id="{F1F75D70-C0DC-2DBB-5227-9E526E7735F3}"/>
              </a:ext>
            </a:extLst>
          </p:cNvPr>
          <p:cNvPicPr>
            <a:picLocks noChangeAspect="1"/>
          </p:cNvPicPr>
          <p:nvPr/>
        </p:nvPicPr>
        <p:blipFill>
          <a:blip r:embed="rId2"/>
          <a:stretch>
            <a:fillRect/>
          </a:stretch>
        </p:blipFill>
        <p:spPr>
          <a:xfrm>
            <a:off x="1645850" y="1690688"/>
            <a:ext cx="8900300" cy="4459741"/>
          </a:xfrm>
          <a:prstGeom prst="rect">
            <a:avLst/>
          </a:prstGeom>
        </p:spPr>
      </p:pic>
    </p:spTree>
    <p:extLst>
      <p:ext uri="{BB962C8B-B14F-4D97-AF65-F5344CB8AC3E}">
        <p14:creationId xmlns:p14="http://schemas.microsoft.com/office/powerpoint/2010/main" val="1398083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897CF-D94C-475B-916B-F83AAB8C8B02}"/>
              </a:ext>
            </a:extLst>
          </p:cNvPr>
          <p:cNvSpPr>
            <a:spLocks noGrp="1"/>
          </p:cNvSpPr>
          <p:nvPr>
            <p:ph type="title"/>
          </p:nvPr>
        </p:nvSpPr>
        <p:spPr/>
        <p:txBody>
          <a:bodyPr/>
          <a:lstStyle/>
          <a:p>
            <a:r>
              <a:rPr lang="en-US" dirty="0"/>
              <a:t>Simple RNN: Autoregressive Generation</a:t>
            </a:r>
          </a:p>
        </p:txBody>
      </p:sp>
      <p:sp>
        <p:nvSpPr>
          <p:cNvPr id="3" name="Content Placeholder 2">
            <a:extLst>
              <a:ext uri="{FF2B5EF4-FFF2-40B4-BE49-F238E27FC236}">
                <a16:creationId xmlns:a16="http://schemas.microsoft.com/office/drawing/2014/main" id="{70AB2C91-4E6B-40E7-B9FC-C955F61F97F7}"/>
              </a:ext>
            </a:extLst>
          </p:cNvPr>
          <p:cNvSpPr>
            <a:spLocks noGrp="1"/>
          </p:cNvSpPr>
          <p:nvPr>
            <p:ph idx="1"/>
          </p:nvPr>
        </p:nvSpPr>
        <p:spPr/>
        <p:txBody>
          <a:bodyPr>
            <a:normAutofit fontScale="62500" lnSpcReduction="20000"/>
          </a:bodyPr>
          <a:lstStyle/>
          <a:p>
            <a:r>
              <a:rPr lang="en-US" dirty="0"/>
              <a:t>A related task is </a:t>
            </a:r>
            <a:r>
              <a:rPr lang="en-US" i="1" dirty="0"/>
              <a:t>autoregressive generation</a:t>
            </a:r>
            <a:r>
              <a:rPr lang="en-US" dirty="0"/>
              <a:t>, which automatically generates random text</a:t>
            </a:r>
          </a:p>
          <a:p>
            <a:r>
              <a:rPr lang="en-US" dirty="0"/>
              <a:t>In a previous topic, we saw the results of using N-grams for this type of natural language generation, when trained on Shakespeare or the Wall Street Journal</a:t>
            </a:r>
          </a:p>
          <a:p>
            <a:r>
              <a:rPr lang="en-US" dirty="0"/>
              <a:t>Once a simple RNN is trained as a language model, we can apply the RNN to generate random text; the probabilities of each possible next word are used to randomly choose a word</a:t>
            </a:r>
          </a:p>
          <a:p>
            <a:r>
              <a:rPr lang="en-US" dirty="0"/>
              <a:t>The diagram on the next slide shows how to apply the simple RNN for autoregressive generation; some things to point out are:</a:t>
            </a:r>
          </a:p>
          <a:p>
            <a:pPr lvl="1"/>
            <a:r>
              <a:rPr lang="en-US" dirty="0"/>
              <a:t>The inputs here are pre-trained static word embeddings</a:t>
            </a:r>
          </a:p>
          <a:p>
            <a:pPr lvl="1"/>
            <a:r>
              <a:rPr lang="en-US" dirty="0"/>
              <a:t>The &lt;s&gt; is a beginning of sentence marker, which has its own embedding</a:t>
            </a:r>
          </a:p>
          <a:p>
            <a:pPr lvl="1"/>
            <a:r>
              <a:rPr lang="en-US" dirty="0"/>
              <a:t>The hidden state can be interpreted as being a semantic representation of all content that has been processed so far</a:t>
            </a:r>
          </a:p>
          <a:p>
            <a:pPr lvl="1"/>
            <a:r>
              <a:rPr lang="en-US" dirty="0"/>
              <a:t>The output of the softmax is not used to predict the most likely word, but rather as a probability distribution from which to sample the next word</a:t>
            </a:r>
          </a:p>
          <a:p>
            <a:pPr lvl="1"/>
            <a:r>
              <a:rPr lang="en-US" dirty="0"/>
              <a:t>The processing ends either after a fixed number of tokens, or when an end of sentence marker, &lt;/s&gt;, is produced</a:t>
            </a:r>
          </a:p>
          <a:p>
            <a:r>
              <a:rPr lang="en-US" dirty="0"/>
              <a:t>Earlier drafts of the book referred autoregressive generation as an "entertaining exercise"</a:t>
            </a:r>
          </a:p>
          <a:p>
            <a:r>
              <a:rPr lang="en-US" dirty="0"/>
              <a:t>However, as recognized in the current draft, this sort of generation is crucial to modern NLP applications, such as machine translation, summarization, question answering, and chatbots</a:t>
            </a:r>
          </a:p>
          <a:p>
            <a:r>
              <a:rPr lang="en-US" dirty="0"/>
              <a:t>We will discuss some of these applications later in the course</a:t>
            </a:r>
          </a:p>
        </p:txBody>
      </p:sp>
    </p:spTree>
    <p:extLst>
      <p:ext uri="{BB962C8B-B14F-4D97-AF65-F5344CB8AC3E}">
        <p14:creationId xmlns:p14="http://schemas.microsoft.com/office/powerpoint/2010/main" val="179476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B006-6DF9-44F8-A15D-5FF5A0E424D6}"/>
              </a:ext>
            </a:extLst>
          </p:cNvPr>
          <p:cNvSpPr>
            <a:spLocks noGrp="1"/>
          </p:cNvSpPr>
          <p:nvPr>
            <p:ph type="title"/>
          </p:nvPr>
        </p:nvSpPr>
        <p:spPr/>
        <p:txBody>
          <a:bodyPr/>
          <a:lstStyle/>
          <a:p>
            <a:r>
              <a:rPr lang="en-US" dirty="0"/>
              <a:t>Simple RNN: Autoregressive Generation</a:t>
            </a:r>
          </a:p>
        </p:txBody>
      </p:sp>
      <p:pic>
        <p:nvPicPr>
          <p:cNvPr id="5" name="Picture 4">
            <a:extLst>
              <a:ext uri="{FF2B5EF4-FFF2-40B4-BE49-F238E27FC236}">
                <a16:creationId xmlns:a16="http://schemas.microsoft.com/office/drawing/2014/main" id="{56DE6CAD-AB05-19A8-4AFF-7A93CC04C710}"/>
              </a:ext>
            </a:extLst>
          </p:cNvPr>
          <p:cNvPicPr>
            <a:picLocks noChangeAspect="1"/>
          </p:cNvPicPr>
          <p:nvPr/>
        </p:nvPicPr>
        <p:blipFill>
          <a:blip r:embed="rId2"/>
          <a:stretch>
            <a:fillRect/>
          </a:stretch>
        </p:blipFill>
        <p:spPr>
          <a:xfrm>
            <a:off x="2151145" y="1690688"/>
            <a:ext cx="7889709" cy="4579483"/>
          </a:xfrm>
          <a:prstGeom prst="rect">
            <a:avLst/>
          </a:prstGeom>
        </p:spPr>
      </p:pic>
    </p:spTree>
    <p:extLst>
      <p:ext uri="{BB962C8B-B14F-4D97-AF65-F5344CB8AC3E}">
        <p14:creationId xmlns:p14="http://schemas.microsoft.com/office/powerpoint/2010/main" val="1618978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A3AB-FF5E-4EF6-A112-635D12F4574D}"/>
              </a:ext>
            </a:extLst>
          </p:cNvPr>
          <p:cNvSpPr>
            <a:spLocks noGrp="1"/>
          </p:cNvSpPr>
          <p:nvPr>
            <p:ph type="title"/>
          </p:nvPr>
        </p:nvSpPr>
        <p:spPr/>
        <p:txBody>
          <a:bodyPr/>
          <a:lstStyle/>
          <a:p>
            <a:r>
              <a:rPr lang="en-US" dirty="0"/>
              <a:t>Simple RNN: Sequence labelling</a:t>
            </a:r>
          </a:p>
        </p:txBody>
      </p:sp>
      <p:sp>
        <p:nvSpPr>
          <p:cNvPr id="3" name="Content Placeholder 2">
            <a:extLst>
              <a:ext uri="{FF2B5EF4-FFF2-40B4-BE49-F238E27FC236}">
                <a16:creationId xmlns:a16="http://schemas.microsoft.com/office/drawing/2014/main" id="{EF41570F-1633-4CDD-BC5C-8AB7C199D313}"/>
              </a:ext>
            </a:extLst>
          </p:cNvPr>
          <p:cNvSpPr>
            <a:spLocks noGrp="1"/>
          </p:cNvSpPr>
          <p:nvPr>
            <p:ph idx="1"/>
          </p:nvPr>
        </p:nvSpPr>
        <p:spPr/>
        <p:txBody>
          <a:bodyPr>
            <a:normAutofit fontScale="77500" lnSpcReduction="20000"/>
          </a:bodyPr>
          <a:lstStyle/>
          <a:p>
            <a:r>
              <a:rPr lang="en-US" b="1" dirty="0"/>
              <a:t>Sequence labelling</a:t>
            </a:r>
            <a:r>
              <a:rPr lang="en-US" dirty="0"/>
              <a:t> refers to any task that involves categorizing every item in a sequence</a:t>
            </a:r>
          </a:p>
          <a:p>
            <a:r>
              <a:rPr lang="en-US" dirty="0"/>
              <a:t>One example which we talked about during a previous topic is </a:t>
            </a:r>
            <a:r>
              <a:rPr lang="en-US" dirty="0" err="1"/>
              <a:t>is</a:t>
            </a:r>
            <a:r>
              <a:rPr lang="en-US" dirty="0"/>
              <a:t> </a:t>
            </a:r>
            <a:r>
              <a:rPr lang="en-US" b="1" dirty="0"/>
              <a:t>part-of-speech (POS) tagging</a:t>
            </a:r>
            <a:endParaRPr lang="en-US" dirty="0"/>
          </a:p>
          <a:p>
            <a:r>
              <a:rPr lang="en-US" dirty="0"/>
              <a:t>Conventional approaches for POS tagging include hidden Markov models and maximum entropy Markov models (we no long cover these approaches in this course)</a:t>
            </a:r>
            <a:endParaRPr lang="en-US" i="1" dirty="0"/>
          </a:p>
          <a:p>
            <a:r>
              <a:rPr lang="en-US" dirty="0"/>
              <a:t>The figure on the next slide (Figure 13.7 from the current draft of the textbook) shows how a simple RNN could be applied to POS tagging</a:t>
            </a:r>
          </a:p>
          <a:p>
            <a:r>
              <a:rPr lang="en-US" dirty="0"/>
              <a:t>Note that each decision would be affected by all the words seen so far</a:t>
            </a:r>
          </a:p>
          <a:p>
            <a:r>
              <a:rPr lang="en-US" dirty="0"/>
              <a:t>The textbook does not address how well a simple RNN would perform for POS tagging (but probably not very well)</a:t>
            </a:r>
          </a:p>
          <a:p>
            <a:r>
              <a:rPr lang="en-US" dirty="0"/>
              <a:t>State-of-the-art POS tagging uses more complex variations of RNNs such as LSTMs (we will cover this soon) or transformers (we will cover transformers as a future topic)</a:t>
            </a:r>
          </a:p>
          <a:p>
            <a:endParaRPr lang="en-US" dirty="0"/>
          </a:p>
        </p:txBody>
      </p:sp>
    </p:spTree>
    <p:extLst>
      <p:ext uri="{BB962C8B-B14F-4D97-AF65-F5344CB8AC3E}">
        <p14:creationId xmlns:p14="http://schemas.microsoft.com/office/powerpoint/2010/main" val="2205636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070-8994-4029-83C4-E7D4E263C6F3}"/>
              </a:ext>
            </a:extLst>
          </p:cNvPr>
          <p:cNvSpPr>
            <a:spLocks noGrp="1"/>
          </p:cNvSpPr>
          <p:nvPr>
            <p:ph type="title"/>
          </p:nvPr>
        </p:nvSpPr>
        <p:spPr/>
        <p:txBody>
          <a:bodyPr/>
          <a:lstStyle/>
          <a:p>
            <a:r>
              <a:rPr lang="en-US" dirty="0"/>
              <a:t>Simple RNN: POS tagging</a:t>
            </a:r>
          </a:p>
        </p:txBody>
      </p:sp>
      <p:pic>
        <p:nvPicPr>
          <p:cNvPr id="7" name="Picture 6">
            <a:extLst>
              <a:ext uri="{FF2B5EF4-FFF2-40B4-BE49-F238E27FC236}">
                <a16:creationId xmlns:a16="http://schemas.microsoft.com/office/drawing/2014/main" id="{1AF84453-350B-4D4F-649F-F248E0DD837C}"/>
              </a:ext>
            </a:extLst>
          </p:cNvPr>
          <p:cNvPicPr>
            <a:picLocks noChangeAspect="1"/>
          </p:cNvPicPr>
          <p:nvPr/>
        </p:nvPicPr>
        <p:blipFill>
          <a:blip r:embed="rId2"/>
          <a:stretch>
            <a:fillRect/>
          </a:stretch>
        </p:blipFill>
        <p:spPr>
          <a:xfrm>
            <a:off x="1962490" y="1690688"/>
            <a:ext cx="8267020" cy="4383541"/>
          </a:xfrm>
          <a:prstGeom prst="rect">
            <a:avLst/>
          </a:prstGeom>
        </p:spPr>
      </p:pic>
    </p:spTree>
    <p:extLst>
      <p:ext uri="{BB962C8B-B14F-4D97-AF65-F5344CB8AC3E}">
        <p14:creationId xmlns:p14="http://schemas.microsoft.com/office/powerpoint/2010/main" val="387263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6CAE3-9D9A-4DDB-9C99-B8CA8DFF7E93}"/>
              </a:ext>
            </a:extLst>
          </p:cNvPr>
          <p:cNvSpPr>
            <a:spLocks noGrp="1"/>
          </p:cNvSpPr>
          <p:nvPr>
            <p:ph type="title"/>
          </p:nvPr>
        </p:nvSpPr>
        <p:spPr/>
        <p:txBody>
          <a:bodyPr/>
          <a:lstStyle/>
          <a:p>
            <a:r>
              <a:rPr lang="en-US" dirty="0"/>
              <a:t>Simple RNN: Named Entity Recognition</a:t>
            </a:r>
          </a:p>
        </p:txBody>
      </p:sp>
      <p:sp>
        <p:nvSpPr>
          <p:cNvPr id="3" name="Content Placeholder 2">
            <a:extLst>
              <a:ext uri="{FF2B5EF4-FFF2-40B4-BE49-F238E27FC236}">
                <a16:creationId xmlns:a16="http://schemas.microsoft.com/office/drawing/2014/main" id="{BFA2223A-4C25-46AD-99FF-9D9A3519E366}"/>
              </a:ext>
            </a:extLst>
          </p:cNvPr>
          <p:cNvSpPr>
            <a:spLocks noGrp="1"/>
          </p:cNvSpPr>
          <p:nvPr>
            <p:ph idx="1"/>
          </p:nvPr>
        </p:nvSpPr>
        <p:spPr/>
        <p:txBody>
          <a:bodyPr>
            <a:normAutofit/>
          </a:bodyPr>
          <a:lstStyle/>
          <a:p>
            <a:r>
              <a:rPr lang="en-US" sz="2000" dirty="0"/>
              <a:t>Another important sequence labelling task in NLP is </a:t>
            </a:r>
            <a:r>
              <a:rPr lang="en-US" sz="2000" b="1" dirty="0"/>
              <a:t>named entity recognition</a:t>
            </a:r>
            <a:r>
              <a:rPr lang="en-US" sz="2000" dirty="0"/>
              <a:t> (NER)</a:t>
            </a:r>
          </a:p>
          <a:p>
            <a:r>
              <a:rPr lang="en-US" sz="2000" dirty="0"/>
              <a:t>NER involves detecting spans of text representing names of people, places, organization, etc.</a:t>
            </a:r>
          </a:p>
          <a:p>
            <a:r>
              <a:rPr lang="en-US" sz="2000" dirty="0"/>
              <a:t>It can also include additional concepts such as times and dates, or domain-specific entities such as diseases, symptoms, medications, etc.</a:t>
            </a:r>
          </a:p>
          <a:p>
            <a:r>
              <a:rPr lang="en-US" sz="2000" dirty="0"/>
              <a:t>NER is sometimes the first phase of other tasks, such as information extraction</a:t>
            </a:r>
          </a:p>
          <a:p>
            <a:r>
              <a:rPr lang="en-US" sz="2000" dirty="0"/>
              <a:t>NER system are typically trained using supervised machine learning</a:t>
            </a:r>
          </a:p>
          <a:p>
            <a:r>
              <a:rPr lang="en-US" sz="2000" dirty="0"/>
              <a:t>Words in the training set are labeled with </a:t>
            </a:r>
            <a:r>
              <a:rPr lang="en-US" sz="2000" i="1" dirty="0"/>
              <a:t>IOB tags</a:t>
            </a:r>
            <a:r>
              <a:rPr lang="en-US" sz="2000" dirty="0"/>
              <a:t> (a.k.a. </a:t>
            </a:r>
            <a:r>
              <a:rPr lang="en-US" sz="2000" i="1" dirty="0"/>
              <a:t>BIO tags</a:t>
            </a:r>
            <a:r>
              <a:rPr lang="en-US" sz="2000" dirty="0"/>
              <a:t>)</a:t>
            </a:r>
          </a:p>
          <a:p>
            <a:pPr lvl="1"/>
            <a:r>
              <a:rPr lang="en-US" sz="1600" dirty="0"/>
              <a:t>The B stands for "begin", and tokens labeled B begin the name of a named entity</a:t>
            </a:r>
          </a:p>
          <a:p>
            <a:pPr lvl="1"/>
            <a:r>
              <a:rPr lang="en-US" sz="1600" dirty="0"/>
              <a:t>I stands for "inside", and tokens labeled I continue the named of a named entity</a:t>
            </a:r>
          </a:p>
          <a:p>
            <a:pPr lvl="1"/>
            <a:r>
              <a:rPr lang="en-US" sz="1600" dirty="0"/>
              <a:t>O stands for "outside", and tokens labeled O are not part of a named entity</a:t>
            </a:r>
          </a:p>
          <a:p>
            <a:r>
              <a:rPr lang="en-US" sz="2000" dirty="0"/>
              <a:t>Here is an example of labeled text that may be part of the training data (from an earlier draft):</a:t>
            </a:r>
          </a:p>
        </p:txBody>
      </p:sp>
      <p:pic>
        <p:nvPicPr>
          <p:cNvPr id="5" name="Picture 4">
            <a:extLst>
              <a:ext uri="{FF2B5EF4-FFF2-40B4-BE49-F238E27FC236}">
                <a16:creationId xmlns:a16="http://schemas.microsoft.com/office/drawing/2014/main" id="{89AF1D55-84BF-47FB-BB04-D722508FC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753" y="5771348"/>
            <a:ext cx="6898493" cy="721527"/>
          </a:xfrm>
          <a:prstGeom prst="rect">
            <a:avLst/>
          </a:prstGeom>
        </p:spPr>
      </p:pic>
    </p:spTree>
    <p:extLst>
      <p:ext uri="{BB962C8B-B14F-4D97-AF65-F5344CB8AC3E}">
        <p14:creationId xmlns:p14="http://schemas.microsoft.com/office/powerpoint/2010/main" val="46770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48A0-6740-4A0A-9A95-5E3C540021DB}"/>
              </a:ext>
            </a:extLst>
          </p:cNvPr>
          <p:cNvSpPr>
            <a:spLocks noGrp="1"/>
          </p:cNvSpPr>
          <p:nvPr>
            <p:ph type="title"/>
          </p:nvPr>
        </p:nvSpPr>
        <p:spPr/>
        <p:txBody>
          <a:bodyPr/>
          <a:lstStyle/>
          <a:p>
            <a:r>
              <a:rPr lang="en-US" dirty="0"/>
              <a:t>Simple RNN: Text Categorization</a:t>
            </a:r>
          </a:p>
        </p:txBody>
      </p:sp>
      <p:sp>
        <p:nvSpPr>
          <p:cNvPr id="3" name="Content Placeholder 2">
            <a:extLst>
              <a:ext uri="{FF2B5EF4-FFF2-40B4-BE49-F238E27FC236}">
                <a16:creationId xmlns:a16="http://schemas.microsoft.com/office/drawing/2014/main" id="{90047960-5F6D-4503-9DA4-304C9B3D6419}"/>
              </a:ext>
            </a:extLst>
          </p:cNvPr>
          <p:cNvSpPr>
            <a:spLocks noGrp="1"/>
          </p:cNvSpPr>
          <p:nvPr>
            <p:ph idx="1"/>
          </p:nvPr>
        </p:nvSpPr>
        <p:spPr/>
        <p:txBody>
          <a:bodyPr>
            <a:normAutofit fontScale="62500" lnSpcReduction="20000"/>
          </a:bodyPr>
          <a:lstStyle/>
          <a:p>
            <a:r>
              <a:rPr lang="en-US" sz="3200" dirty="0"/>
              <a:t>Simple RNNs can be applied for </a:t>
            </a:r>
            <a:r>
              <a:rPr lang="en-US" sz="3200" b="1" dirty="0"/>
              <a:t>text categorization</a:t>
            </a:r>
            <a:r>
              <a:rPr lang="en-US" sz="3200" dirty="0"/>
              <a:t>; the textbook calls this </a:t>
            </a:r>
            <a:r>
              <a:rPr lang="en-US" sz="3200" i="1" dirty="0"/>
              <a:t>sequence classification</a:t>
            </a:r>
          </a:p>
          <a:p>
            <a:pPr lvl="1"/>
            <a:r>
              <a:rPr lang="en-US" sz="2800" dirty="0"/>
              <a:t>As with previous tasks, the best results results involve variations of RNNs (such as LSTMs) that we haven’t discussed yet</a:t>
            </a:r>
          </a:p>
          <a:p>
            <a:pPr lvl="1"/>
            <a:r>
              <a:rPr lang="en-US" sz="2800" dirty="0"/>
              <a:t>It seems to me that RNNs have mostly been successful for the categorization of short sequences of text, such as tweets or individual sentences, but they can also be applied to longer documents</a:t>
            </a:r>
          </a:p>
          <a:p>
            <a:pPr lvl="1"/>
            <a:r>
              <a:rPr lang="en-US" sz="2800" dirty="0"/>
              <a:t>Of course, we covered conventional methods of text categorization during our first unit of the course</a:t>
            </a:r>
          </a:p>
          <a:p>
            <a:pPr lvl="1"/>
            <a:r>
              <a:rPr lang="en-US" sz="2800" dirty="0"/>
              <a:t>We will cover how transformer-based architectures are used for text categorization later in the course</a:t>
            </a:r>
          </a:p>
          <a:p>
            <a:r>
              <a:rPr lang="en-US" sz="3200" dirty="0"/>
              <a:t>When an RNN is applied for text categorization, a common approach is to have the final hidden state become the input to a feedforward neural network</a:t>
            </a:r>
          </a:p>
          <a:p>
            <a:r>
              <a:rPr lang="en-US" sz="3200" dirty="0"/>
              <a:t>The figure on the next slide demonstrates how a simple RNN can be applied to text categorization</a:t>
            </a:r>
          </a:p>
          <a:p>
            <a:pPr lvl="1"/>
            <a:r>
              <a:rPr lang="en-US" sz="2800" dirty="0"/>
              <a:t>The inputs here are presumably word embeddings, such as pre-trained static embeddings</a:t>
            </a:r>
          </a:p>
          <a:p>
            <a:pPr lvl="1"/>
            <a:r>
              <a:rPr lang="en-US" sz="2800" dirty="0"/>
              <a:t>Within the purple box, N hidden states are being computed, one for each word in the sequence</a:t>
            </a:r>
          </a:p>
          <a:p>
            <a:pPr lvl="1"/>
            <a:r>
              <a:rPr lang="en-US" sz="2800" dirty="0"/>
              <a:t>It is common to think of the final hidden state, which is the input to the feedforward neural network, as representing the semantic meaning of the text</a:t>
            </a:r>
          </a:p>
          <a:p>
            <a:r>
              <a:rPr lang="en-US" sz="3200" dirty="0"/>
              <a:t>This is the first place in the chapter where the book uses the phrase </a:t>
            </a:r>
            <a:r>
              <a:rPr lang="en-US" sz="3200" b="1" dirty="0"/>
              <a:t>end-to-end training</a:t>
            </a:r>
            <a:r>
              <a:rPr lang="en-US" sz="3200" dirty="0"/>
              <a:t>, which means that all parts of the system are trained at once, based on training examples</a:t>
            </a:r>
          </a:p>
        </p:txBody>
      </p:sp>
    </p:spTree>
    <p:extLst>
      <p:ext uri="{BB962C8B-B14F-4D97-AF65-F5344CB8AC3E}">
        <p14:creationId xmlns:p14="http://schemas.microsoft.com/office/powerpoint/2010/main" val="256424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0FA5-81AB-42E4-BB7F-C7F56B5EFB81}"/>
              </a:ext>
            </a:extLst>
          </p:cNvPr>
          <p:cNvSpPr>
            <a:spLocks noGrp="1"/>
          </p:cNvSpPr>
          <p:nvPr>
            <p:ph type="title"/>
          </p:nvPr>
        </p:nvSpPr>
        <p:spPr/>
        <p:txBody>
          <a:bodyPr/>
          <a:lstStyle/>
          <a:p>
            <a:r>
              <a:rPr lang="en-US" dirty="0"/>
              <a:t>Simple RNN: TC Example Network</a:t>
            </a:r>
          </a:p>
        </p:txBody>
      </p:sp>
      <p:pic>
        <p:nvPicPr>
          <p:cNvPr id="5" name="Picture 4">
            <a:extLst>
              <a:ext uri="{FF2B5EF4-FFF2-40B4-BE49-F238E27FC236}">
                <a16:creationId xmlns:a16="http://schemas.microsoft.com/office/drawing/2014/main" id="{327DF951-2441-FD50-1152-0A2E6798D13D}"/>
              </a:ext>
            </a:extLst>
          </p:cNvPr>
          <p:cNvPicPr>
            <a:picLocks noChangeAspect="1"/>
          </p:cNvPicPr>
          <p:nvPr/>
        </p:nvPicPr>
        <p:blipFill>
          <a:blip r:embed="rId2"/>
          <a:stretch>
            <a:fillRect/>
          </a:stretch>
        </p:blipFill>
        <p:spPr>
          <a:xfrm>
            <a:off x="2271413" y="1690688"/>
            <a:ext cx="7649174" cy="4263798"/>
          </a:xfrm>
          <a:prstGeom prst="rect">
            <a:avLst/>
          </a:prstGeom>
        </p:spPr>
      </p:pic>
    </p:spTree>
    <p:extLst>
      <p:ext uri="{BB962C8B-B14F-4D97-AF65-F5344CB8AC3E}">
        <p14:creationId xmlns:p14="http://schemas.microsoft.com/office/powerpoint/2010/main" val="2123442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829-05AA-4890-8806-888969674AE3}"/>
              </a:ext>
            </a:extLst>
          </p:cNvPr>
          <p:cNvSpPr>
            <a:spLocks noGrp="1"/>
          </p:cNvSpPr>
          <p:nvPr>
            <p:ph type="title"/>
          </p:nvPr>
        </p:nvSpPr>
        <p:spPr/>
        <p:txBody>
          <a:bodyPr/>
          <a:lstStyle/>
          <a:p>
            <a:r>
              <a:rPr lang="en-US" dirty="0"/>
              <a:t>Stacked RNNs</a:t>
            </a:r>
          </a:p>
        </p:txBody>
      </p:sp>
      <p:sp>
        <p:nvSpPr>
          <p:cNvPr id="3" name="Content Placeholder 2">
            <a:extLst>
              <a:ext uri="{FF2B5EF4-FFF2-40B4-BE49-F238E27FC236}">
                <a16:creationId xmlns:a16="http://schemas.microsoft.com/office/drawing/2014/main" id="{1D16976E-452C-4619-80F0-8DCEF6B4783E}"/>
              </a:ext>
            </a:extLst>
          </p:cNvPr>
          <p:cNvSpPr>
            <a:spLocks noGrp="1"/>
          </p:cNvSpPr>
          <p:nvPr>
            <p:ph idx="1"/>
          </p:nvPr>
        </p:nvSpPr>
        <p:spPr/>
        <p:txBody>
          <a:bodyPr>
            <a:normAutofit fontScale="70000" lnSpcReduction="20000"/>
          </a:bodyPr>
          <a:lstStyle/>
          <a:p>
            <a:r>
              <a:rPr lang="en-US" dirty="0"/>
              <a:t>A </a:t>
            </a:r>
            <a:r>
              <a:rPr lang="en-US" b="1" dirty="0"/>
              <a:t>stacked RNN </a:t>
            </a:r>
            <a:r>
              <a:rPr lang="en-US" dirty="0"/>
              <a:t>uses the hidden states produced by one RNN as the inputs to the next RNN</a:t>
            </a:r>
          </a:p>
          <a:p>
            <a:r>
              <a:rPr lang="en-US" dirty="0"/>
              <a:t>We can then refer to each RNN as a </a:t>
            </a:r>
            <a:r>
              <a:rPr lang="en-US" b="1" dirty="0"/>
              <a:t>layer</a:t>
            </a:r>
          </a:p>
          <a:p>
            <a:r>
              <a:rPr lang="en-US" dirty="0"/>
              <a:t>The final RNN in the stack produces the final outputs for the stack</a:t>
            </a:r>
          </a:p>
          <a:p>
            <a:r>
              <a:rPr lang="en-US" dirty="0"/>
              <a:t>That is, the hidden states of the top layer can be used as outputs of the stack; these can be sent as input to another type of layer, such as a softmax layer</a:t>
            </a:r>
          </a:p>
          <a:p>
            <a:r>
              <a:rPr lang="en-US" dirty="0"/>
              <a:t>The next slide shows a diagram of a stacked RNN</a:t>
            </a:r>
          </a:p>
          <a:p>
            <a:r>
              <a:rPr lang="en-US" dirty="0"/>
              <a:t>The slide after that shows a similar diagram from an earlier draft of the textbook; note that it is common to leave out the internal structure of a common type of layer in such diagrams</a:t>
            </a:r>
          </a:p>
          <a:p>
            <a:r>
              <a:rPr lang="en-US" dirty="0"/>
              <a:t>Stacks RNNs outperform single-layer RNNs for many tasks</a:t>
            </a:r>
          </a:p>
          <a:p>
            <a:r>
              <a:rPr lang="en-US" dirty="0"/>
              <a:t>The optimal number of RNN layers varies according to the task and the training set</a:t>
            </a:r>
          </a:p>
          <a:p>
            <a:r>
              <a:rPr lang="en-US" dirty="0"/>
              <a:t>Adding additional layers of RNNs can significantly increase the training time</a:t>
            </a:r>
          </a:p>
          <a:p>
            <a:r>
              <a:rPr lang="en-US" dirty="0"/>
              <a:t>The entire stack is trained at once using end-to-end training</a:t>
            </a:r>
          </a:p>
        </p:txBody>
      </p:sp>
    </p:spTree>
    <p:extLst>
      <p:ext uri="{BB962C8B-B14F-4D97-AF65-F5344CB8AC3E}">
        <p14:creationId xmlns:p14="http://schemas.microsoft.com/office/powerpoint/2010/main" val="1608002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5F8A-4296-E5B7-BC9F-FF36C50494FC}"/>
              </a:ext>
            </a:extLst>
          </p:cNvPr>
          <p:cNvSpPr>
            <a:spLocks noGrp="1"/>
          </p:cNvSpPr>
          <p:nvPr>
            <p:ph type="title"/>
          </p:nvPr>
        </p:nvSpPr>
        <p:spPr/>
        <p:txBody>
          <a:bodyPr/>
          <a:lstStyle/>
          <a:p>
            <a:r>
              <a:rPr lang="en-US" dirty="0"/>
              <a:t>Stacked RNN</a:t>
            </a:r>
          </a:p>
        </p:txBody>
      </p:sp>
      <p:pic>
        <p:nvPicPr>
          <p:cNvPr id="5" name="Picture 4">
            <a:extLst>
              <a:ext uri="{FF2B5EF4-FFF2-40B4-BE49-F238E27FC236}">
                <a16:creationId xmlns:a16="http://schemas.microsoft.com/office/drawing/2014/main" id="{75E35FFD-8007-5581-0B85-FD4DEEAA341C}"/>
              </a:ext>
            </a:extLst>
          </p:cNvPr>
          <p:cNvPicPr>
            <a:picLocks noChangeAspect="1"/>
          </p:cNvPicPr>
          <p:nvPr/>
        </p:nvPicPr>
        <p:blipFill>
          <a:blip r:embed="rId2"/>
          <a:stretch>
            <a:fillRect/>
          </a:stretch>
        </p:blipFill>
        <p:spPr>
          <a:xfrm>
            <a:off x="2379534" y="1690688"/>
            <a:ext cx="7432932" cy="4222822"/>
          </a:xfrm>
          <a:prstGeom prst="rect">
            <a:avLst/>
          </a:prstGeom>
        </p:spPr>
      </p:pic>
    </p:spTree>
    <p:extLst>
      <p:ext uri="{BB962C8B-B14F-4D97-AF65-F5344CB8AC3E}">
        <p14:creationId xmlns:p14="http://schemas.microsoft.com/office/powerpoint/2010/main" val="2254662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C8BE-8520-4032-935A-B51392598E60}"/>
              </a:ext>
            </a:extLst>
          </p:cNvPr>
          <p:cNvSpPr>
            <a:spLocks noGrp="1"/>
          </p:cNvSpPr>
          <p:nvPr>
            <p:ph type="title"/>
          </p:nvPr>
        </p:nvSpPr>
        <p:spPr/>
        <p:txBody>
          <a:bodyPr/>
          <a:lstStyle/>
          <a:p>
            <a:r>
              <a:rPr lang="en-US" dirty="0"/>
              <a:t>Stacked RNN (from earlier draft)</a:t>
            </a:r>
          </a:p>
        </p:txBody>
      </p:sp>
      <p:pic>
        <p:nvPicPr>
          <p:cNvPr id="4" name="Content Placeholder 3">
            <a:extLst>
              <a:ext uri="{FF2B5EF4-FFF2-40B4-BE49-F238E27FC236}">
                <a16:creationId xmlns:a16="http://schemas.microsoft.com/office/drawing/2014/main" id="{A02BD1D8-79FC-4A8B-B339-E62E7B370F3C}"/>
              </a:ext>
            </a:extLst>
          </p:cNvPr>
          <p:cNvPicPr>
            <a:picLocks noGrp="1" noChangeAspect="1"/>
          </p:cNvPicPr>
          <p:nvPr>
            <p:ph idx="1"/>
          </p:nvPr>
        </p:nvPicPr>
        <p:blipFill>
          <a:blip r:embed="rId2"/>
          <a:stretch>
            <a:fillRect/>
          </a:stretch>
        </p:blipFill>
        <p:spPr>
          <a:xfrm>
            <a:off x="2677432" y="1821052"/>
            <a:ext cx="6837135" cy="4671823"/>
          </a:xfrm>
          <a:prstGeom prst="rect">
            <a:avLst/>
          </a:prstGeom>
        </p:spPr>
      </p:pic>
    </p:spTree>
    <p:extLst>
      <p:ext uri="{BB962C8B-B14F-4D97-AF65-F5344CB8AC3E}">
        <p14:creationId xmlns:p14="http://schemas.microsoft.com/office/powerpoint/2010/main" val="4230742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AE59-AD41-47C7-9106-298399F509D4}"/>
              </a:ext>
            </a:extLst>
          </p:cNvPr>
          <p:cNvSpPr>
            <a:spLocks noGrp="1"/>
          </p:cNvSpPr>
          <p:nvPr>
            <p:ph type="title"/>
          </p:nvPr>
        </p:nvSpPr>
        <p:spPr/>
        <p:txBody>
          <a:bodyPr/>
          <a:lstStyle/>
          <a:p>
            <a:r>
              <a:rPr lang="en-US" dirty="0"/>
              <a:t>Bidirectional RNNs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89F532-F5D2-4EF0-8757-C98B4C0F3CA6}"/>
                  </a:ext>
                </a:extLst>
              </p:cNvPr>
              <p:cNvSpPr>
                <a:spLocks noGrp="1"/>
              </p:cNvSpPr>
              <p:nvPr>
                <p:ph idx="1"/>
              </p:nvPr>
            </p:nvSpPr>
            <p:spPr/>
            <p:txBody>
              <a:bodyPr>
                <a:normAutofit fontScale="62500" lnSpcReduction="20000"/>
              </a:bodyPr>
              <a:lstStyle/>
              <a:p>
                <a:r>
                  <a:rPr lang="en-US" dirty="0"/>
                  <a:t>As discussed so far, RNNs process inputs sequentially in one direction</a:t>
                </a:r>
              </a:p>
              <a:p>
                <a:r>
                  <a:rPr lang="en-US" dirty="0"/>
                  <a:t>The hidden state produced at step t represents combined information about inputs from time 1 through time t</a:t>
                </a:r>
              </a:p>
              <a:p>
                <a:r>
                  <a:rPr lang="en-US" dirty="0"/>
                  <a:t>We can refer to the hidden state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𝑓</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i="1">
                            <a:latin typeface="Cambria Math" panose="02040503050406030204" pitchFamily="18" charset="0"/>
                          </a:rPr>
                          <m:t>𝑓𝑜𝑟𝑤𝑎𝑟𝑑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1</m:t>
                            </m:r>
                          </m:sub>
                          <m:sup>
                            <m:r>
                              <a:rPr lang="en-US" i="1">
                                <a:latin typeface="Cambria Math" panose="02040503050406030204" pitchFamily="18" charset="0"/>
                              </a:rPr>
                              <m:t>𝑡</m:t>
                            </m:r>
                          </m:sup>
                        </m:sSubSup>
                      </m:e>
                    </m:d>
                  </m:oMath>
                </a14:m>
                <a:endParaRPr lang="en-US" dirty="0"/>
              </a:p>
              <a:p>
                <a:r>
                  <a:rPr lang="en-US" dirty="0"/>
                  <a:t>If all the input is available at once, we can create another RNN that processes the inputs in the opposite, or backward, direction</a:t>
                </a:r>
              </a:p>
              <a:p>
                <a:r>
                  <a:rPr lang="en-US" dirty="0"/>
                  <a:t>We can refer to the hidden state in this additional RNN at step t as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𝑡</m:t>
                        </m:r>
                      </m:sub>
                      <m:sup>
                        <m:r>
                          <a:rPr lang="en-US" i="1">
                            <a:latin typeface="Cambria Math" panose="02040503050406030204" pitchFamily="18" charset="0"/>
                          </a:rPr>
                          <m:t>𝑏</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𝑅𝑁𝑁</m:t>
                        </m:r>
                      </m:e>
                      <m:sub>
                        <m:r>
                          <a:rPr lang="en-US" b="0" i="1" smtClean="0">
                            <a:latin typeface="Cambria Math" panose="02040503050406030204" pitchFamily="18" charset="0"/>
                          </a:rPr>
                          <m:t>𝑏𝑎𝑐𝑘𝑤𝑎𝑟𝑑</m:t>
                        </m:r>
                      </m:sub>
                    </m:sSub>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sub>
                          <m:sup>
                            <m:r>
                              <a:rPr lang="en-US" i="1">
                                <a:latin typeface="Cambria Math" panose="02040503050406030204" pitchFamily="18" charset="0"/>
                              </a:rPr>
                              <m:t>𝑛</m:t>
                            </m:r>
                          </m:sup>
                        </m:sSubSup>
                      </m:e>
                    </m:d>
                  </m:oMath>
                </a14:m>
                <a:endParaRPr lang="en-US" dirty="0"/>
              </a:p>
              <a:p>
                <a:r>
                  <a:rPr lang="en-US" dirty="0"/>
                  <a:t>Combining these two RNNs results in a </a:t>
                </a:r>
                <a:r>
                  <a:rPr lang="en-US" b="1" dirty="0"/>
                  <a:t>bidirectional RNN</a:t>
                </a:r>
                <a:r>
                  <a:rPr lang="en-US" dirty="0"/>
                  <a:t> (Bi-RNN or BRNN)</a:t>
                </a:r>
              </a:p>
              <a:p>
                <a:r>
                  <a:rPr lang="en-US" dirty="0"/>
                  <a:t>At each time step, it is typical to concatenate the hidden states from each direction, although other methods of combining them are possible</a:t>
                </a:r>
              </a:p>
              <a:p>
                <a:r>
                  <a:rPr lang="en-US" dirty="0"/>
                  <a:t>The next slide shows a diagram of a Bi-RNN that can be used for sequence labelling</a:t>
                </a:r>
              </a:p>
              <a:p>
                <a:r>
                  <a:rPr lang="en-US" dirty="0"/>
                  <a:t>The slide after that shows a diagram of a Bi-RNN that can be used for text categorization</a:t>
                </a:r>
              </a:p>
              <a:p>
                <a:r>
                  <a:rPr lang="en-US" dirty="0"/>
                  <a:t>When a Bi-RNN is used for text categorization, typically only the final states produced by the forward and backward RNNs are concatenated and then fed to a feedforward neural network</a:t>
                </a:r>
              </a:p>
              <a:p>
                <a:r>
                  <a:rPr lang="en-US" dirty="0"/>
                  <a:t>It is also possible to use a stacked, bidirectional RNN</a:t>
                </a:r>
              </a:p>
            </p:txBody>
          </p:sp>
        </mc:Choice>
        <mc:Fallback xmlns="">
          <p:sp>
            <p:nvSpPr>
              <p:cNvPr id="3" name="Content Placeholder 2">
                <a:extLst>
                  <a:ext uri="{FF2B5EF4-FFF2-40B4-BE49-F238E27FC236}">
                    <a16:creationId xmlns:a16="http://schemas.microsoft.com/office/drawing/2014/main" id="{1289F532-F5D2-4EF0-8757-C98B4C0F3CA6}"/>
                  </a:ext>
                </a:extLst>
              </p:cNvPr>
              <p:cNvSpPr>
                <a:spLocks noGrp="1" noRot="1" noChangeAspect="1" noMove="1" noResize="1" noEditPoints="1" noAdjustHandles="1" noChangeArrowheads="1" noChangeShapeType="1" noTextEdit="1"/>
              </p:cNvSpPr>
              <p:nvPr>
                <p:ph idx="1"/>
              </p:nvPr>
            </p:nvSpPr>
            <p:spPr>
              <a:blipFill>
                <a:blip r:embed="rId2"/>
                <a:stretch>
                  <a:fillRect l="-406" t="-2241" r="-696" b="-1261"/>
                </a:stretch>
              </a:blipFill>
            </p:spPr>
            <p:txBody>
              <a:bodyPr/>
              <a:lstStyle/>
              <a:p>
                <a:r>
                  <a:rPr lang="en-US">
                    <a:noFill/>
                  </a:rPr>
                  <a:t> </a:t>
                </a:r>
              </a:p>
            </p:txBody>
          </p:sp>
        </mc:Fallback>
      </mc:AlternateContent>
    </p:spTree>
    <p:extLst>
      <p:ext uri="{BB962C8B-B14F-4D97-AF65-F5344CB8AC3E}">
        <p14:creationId xmlns:p14="http://schemas.microsoft.com/office/powerpoint/2010/main" val="269170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44E5-2473-4804-BD0B-92B7845AEFE0}"/>
              </a:ext>
            </a:extLst>
          </p:cNvPr>
          <p:cNvSpPr>
            <a:spLocks noGrp="1"/>
          </p:cNvSpPr>
          <p:nvPr>
            <p:ph type="title"/>
          </p:nvPr>
        </p:nvSpPr>
        <p:spPr/>
        <p:txBody>
          <a:bodyPr/>
          <a:lstStyle/>
          <a:p>
            <a:r>
              <a:rPr lang="en-US" dirty="0"/>
              <a:t>Bi-RNN for Sequence Labelling</a:t>
            </a:r>
          </a:p>
        </p:txBody>
      </p:sp>
      <p:pic>
        <p:nvPicPr>
          <p:cNvPr id="5" name="Picture 4">
            <a:extLst>
              <a:ext uri="{FF2B5EF4-FFF2-40B4-BE49-F238E27FC236}">
                <a16:creationId xmlns:a16="http://schemas.microsoft.com/office/drawing/2014/main" id="{620CE205-8037-8813-FCA6-A8CEE94CC744}"/>
              </a:ext>
            </a:extLst>
          </p:cNvPr>
          <p:cNvPicPr>
            <a:picLocks noChangeAspect="1"/>
          </p:cNvPicPr>
          <p:nvPr/>
        </p:nvPicPr>
        <p:blipFill>
          <a:blip r:embed="rId2"/>
          <a:stretch>
            <a:fillRect/>
          </a:stretch>
        </p:blipFill>
        <p:spPr>
          <a:xfrm>
            <a:off x="2449675" y="1690688"/>
            <a:ext cx="7292649" cy="4733661"/>
          </a:xfrm>
          <a:prstGeom prst="rect">
            <a:avLst/>
          </a:prstGeom>
        </p:spPr>
      </p:pic>
    </p:spTree>
    <p:extLst>
      <p:ext uri="{BB962C8B-B14F-4D97-AF65-F5344CB8AC3E}">
        <p14:creationId xmlns:p14="http://schemas.microsoft.com/office/powerpoint/2010/main" val="2700274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D64E-60C6-4EC1-8C0D-9D9C7C4FB3AC}"/>
              </a:ext>
            </a:extLst>
          </p:cNvPr>
          <p:cNvSpPr>
            <a:spLocks noGrp="1"/>
          </p:cNvSpPr>
          <p:nvPr>
            <p:ph type="title"/>
          </p:nvPr>
        </p:nvSpPr>
        <p:spPr/>
        <p:txBody>
          <a:bodyPr/>
          <a:lstStyle/>
          <a:p>
            <a:r>
              <a:rPr lang="en-US" dirty="0"/>
              <a:t>Bi-RNN for Text Categorization</a:t>
            </a:r>
          </a:p>
        </p:txBody>
      </p:sp>
      <p:pic>
        <p:nvPicPr>
          <p:cNvPr id="5" name="Picture 4">
            <a:extLst>
              <a:ext uri="{FF2B5EF4-FFF2-40B4-BE49-F238E27FC236}">
                <a16:creationId xmlns:a16="http://schemas.microsoft.com/office/drawing/2014/main" id="{F2710A73-399E-964D-5869-30192937CABB}"/>
              </a:ext>
            </a:extLst>
          </p:cNvPr>
          <p:cNvPicPr>
            <a:picLocks noChangeAspect="1"/>
          </p:cNvPicPr>
          <p:nvPr/>
        </p:nvPicPr>
        <p:blipFill>
          <a:blip r:embed="rId2"/>
          <a:stretch>
            <a:fillRect/>
          </a:stretch>
        </p:blipFill>
        <p:spPr>
          <a:xfrm>
            <a:off x="2939533" y="1690688"/>
            <a:ext cx="6312934" cy="4754986"/>
          </a:xfrm>
          <a:prstGeom prst="rect">
            <a:avLst/>
          </a:prstGeom>
        </p:spPr>
      </p:pic>
    </p:spTree>
    <p:extLst>
      <p:ext uri="{BB962C8B-B14F-4D97-AF65-F5344CB8AC3E}">
        <p14:creationId xmlns:p14="http://schemas.microsoft.com/office/powerpoint/2010/main" val="4189281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7623-A95D-4A38-BD81-6BF19A7F639D}"/>
              </a:ext>
            </a:extLst>
          </p:cNvPr>
          <p:cNvSpPr>
            <a:spLocks noGrp="1"/>
          </p:cNvSpPr>
          <p:nvPr>
            <p:ph type="title"/>
          </p:nvPr>
        </p:nvSpPr>
        <p:spPr/>
        <p:txBody>
          <a:bodyPr/>
          <a:lstStyle/>
          <a:p>
            <a:r>
              <a:rPr lang="en-US" dirty="0"/>
              <a:t>The Vanishing Gradient Problem</a:t>
            </a:r>
          </a:p>
        </p:txBody>
      </p:sp>
      <p:sp>
        <p:nvSpPr>
          <p:cNvPr id="3" name="Content Placeholder 2">
            <a:extLst>
              <a:ext uri="{FF2B5EF4-FFF2-40B4-BE49-F238E27FC236}">
                <a16:creationId xmlns:a16="http://schemas.microsoft.com/office/drawing/2014/main" id="{D9DE2166-3D86-4F49-8A46-C341F57E98AE}"/>
              </a:ext>
            </a:extLst>
          </p:cNvPr>
          <p:cNvSpPr>
            <a:spLocks noGrp="1"/>
          </p:cNvSpPr>
          <p:nvPr>
            <p:ph idx="1"/>
          </p:nvPr>
        </p:nvSpPr>
        <p:spPr/>
        <p:txBody>
          <a:bodyPr>
            <a:normAutofit fontScale="62500" lnSpcReduction="20000"/>
          </a:bodyPr>
          <a:lstStyle/>
          <a:p>
            <a:r>
              <a:rPr lang="en-US" dirty="0"/>
              <a:t>All variations of RNNs discussed so far still have problems that hinder their performance for most NLP tasks</a:t>
            </a:r>
          </a:p>
          <a:p>
            <a:r>
              <a:rPr lang="en-US" dirty="0"/>
              <a:t>During backpropagation, for each layer or time step that error is backpropagated, there is a multiplication taking place</a:t>
            </a:r>
          </a:p>
          <a:p>
            <a:r>
              <a:rPr lang="en-US" dirty="0"/>
              <a:t>Typically, these multiplications reduce the gradients (due to the slopes of common activation functions)</a:t>
            </a:r>
          </a:p>
          <a:p>
            <a:r>
              <a:rPr lang="en-US" dirty="0"/>
              <a:t>That is, the further back we go, the less significant layers or states seem to be, in terms of how they affect the measured loss during training</a:t>
            </a:r>
          </a:p>
          <a:p>
            <a:r>
              <a:rPr lang="en-US" dirty="0"/>
              <a:t>This leads to the </a:t>
            </a:r>
            <a:r>
              <a:rPr lang="en-US" b="1" dirty="0"/>
              <a:t>vanishing gradient problem</a:t>
            </a:r>
            <a:r>
              <a:rPr lang="en-US" dirty="0"/>
              <a:t>; it affects all deep neural network architectures, not only RNNs</a:t>
            </a:r>
          </a:p>
          <a:p>
            <a:r>
              <a:rPr lang="en-US" dirty="0"/>
              <a:t>For other sorts of architectures (e.g., CNNs and feedforward NNs), </a:t>
            </a:r>
            <a:r>
              <a:rPr lang="en-US" i="1" dirty="0"/>
              <a:t>rectified linear units</a:t>
            </a:r>
            <a:r>
              <a:rPr lang="en-US" dirty="0"/>
              <a:t> (ReLUs) mitigate the problem to some extent</a:t>
            </a:r>
          </a:p>
          <a:p>
            <a:r>
              <a:rPr lang="en-US" dirty="0"/>
              <a:t>ReLUs are not typically used for RNNs (I have read various speculation about why they don't work well for RNNs, but I have not found any particularly convincing)</a:t>
            </a:r>
          </a:p>
          <a:p>
            <a:r>
              <a:rPr lang="en-US" dirty="0"/>
              <a:t>I add:</a:t>
            </a:r>
          </a:p>
          <a:p>
            <a:pPr lvl="1"/>
            <a:r>
              <a:rPr lang="en-US" dirty="0"/>
              <a:t>Sometimes, multiplications increase the gradients, leading to what is then called the </a:t>
            </a:r>
            <a:r>
              <a:rPr lang="en-US" i="1" dirty="0"/>
              <a:t>exploding gradient problem</a:t>
            </a:r>
            <a:r>
              <a:rPr lang="en-US" dirty="0"/>
              <a:t> (not mentioned in our textbook)</a:t>
            </a:r>
            <a:endParaRPr lang="en-US" i="1" dirty="0"/>
          </a:p>
          <a:p>
            <a:pPr lvl="1"/>
            <a:r>
              <a:rPr lang="en-US" dirty="0"/>
              <a:t>It turns out that simply capping the gradient to some fixed maximum provides an adequate solution to the exploding gradient problem</a:t>
            </a:r>
          </a:p>
          <a:p>
            <a:pPr lvl="1"/>
            <a:r>
              <a:rPr lang="en-US" dirty="0"/>
              <a:t>Unfortunately, there is no such simple solution for the vanishing gradient problem</a:t>
            </a:r>
          </a:p>
        </p:txBody>
      </p:sp>
    </p:spTree>
    <p:extLst>
      <p:ext uri="{BB962C8B-B14F-4D97-AF65-F5344CB8AC3E}">
        <p14:creationId xmlns:p14="http://schemas.microsoft.com/office/powerpoint/2010/main" val="54124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732D-14A4-4310-A08B-A42592991EC7}"/>
              </a:ext>
            </a:extLst>
          </p:cNvPr>
          <p:cNvSpPr>
            <a:spLocks noGrp="1"/>
          </p:cNvSpPr>
          <p:nvPr>
            <p:ph type="title"/>
          </p:nvPr>
        </p:nvSpPr>
        <p:spPr/>
        <p:txBody>
          <a:bodyPr/>
          <a:lstStyle/>
          <a:p>
            <a:r>
              <a:rPr lang="en-US" dirty="0"/>
              <a:t>Non-local Context</a:t>
            </a:r>
          </a:p>
        </p:txBody>
      </p:sp>
      <p:sp>
        <p:nvSpPr>
          <p:cNvPr id="3" name="Content Placeholder 2">
            <a:extLst>
              <a:ext uri="{FF2B5EF4-FFF2-40B4-BE49-F238E27FC236}">
                <a16:creationId xmlns:a16="http://schemas.microsoft.com/office/drawing/2014/main" id="{04023833-2468-4769-9391-6503492A169A}"/>
              </a:ext>
            </a:extLst>
          </p:cNvPr>
          <p:cNvSpPr>
            <a:spLocks noGrp="1"/>
          </p:cNvSpPr>
          <p:nvPr>
            <p:ph idx="1"/>
          </p:nvPr>
        </p:nvSpPr>
        <p:spPr/>
        <p:txBody>
          <a:bodyPr>
            <a:normAutofit fontScale="92500"/>
          </a:bodyPr>
          <a:lstStyle/>
          <a:p>
            <a:r>
              <a:rPr lang="en-US" dirty="0"/>
              <a:t>Without any solution to mitigate the vanishing gradient problem, only very local context winds up being significant</a:t>
            </a:r>
          </a:p>
          <a:p>
            <a:r>
              <a:rPr lang="en-US" dirty="0"/>
              <a:t>I have read that, for NLP tasks, hidden states in a simple RNN are typically only significantly influenced by the previous two or three words</a:t>
            </a:r>
          </a:p>
          <a:p>
            <a:r>
              <a:rPr lang="en-US" dirty="0"/>
              <a:t>Sometimes that is not enough</a:t>
            </a:r>
          </a:p>
          <a:p>
            <a:r>
              <a:rPr lang="en-US" dirty="0"/>
              <a:t>Consider this example from our textbook: "The flights the airline was cancelling were full."</a:t>
            </a:r>
          </a:p>
          <a:p>
            <a:r>
              <a:rPr lang="en-US" dirty="0"/>
              <a:t>In order to know that "were" is the appropriate word, we need to recognize that the subject of the sentence, "flights", is plural</a:t>
            </a:r>
          </a:p>
          <a:p>
            <a:r>
              <a:rPr lang="en-US" dirty="0"/>
              <a:t>Note that the only other noun in between, "airline", is singular</a:t>
            </a:r>
          </a:p>
        </p:txBody>
      </p:sp>
    </p:spTree>
    <p:extLst>
      <p:ext uri="{BB962C8B-B14F-4D97-AF65-F5344CB8AC3E}">
        <p14:creationId xmlns:p14="http://schemas.microsoft.com/office/powerpoint/2010/main" val="857175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DA8C-B3CB-41BD-A478-D17D909B7CC1}"/>
              </a:ext>
            </a:extLst>
          </p:cNvPr>
          <p:cNvSpPr>
            <a:spLocks noGrp="1"/>
          </p:cNvSpPr>
          <p:nvPr>
            <p:ph type="title"/>
          </p:nvPr>
        </p:nvSpPr>
        <p:spPr/>
        <p:txBody>
          <a:bodyPr/>
          <a:lstStyle/>
          <a:p>
            <a:r>
              <a:rPr lang="en-US" dirty="0"/>
              <a:t>Long Short-Term Memory Units</a:t>
            </a:r>
          </a:p>
        </p:txBody>
      </p:sp>
      <p:sp>
        <p:nvSpPr>
          <p:cNvPr id="3" name="Content Placeholder 2">
            <a:extLst>
              <a:ext uri="{FF2B5EF4-FFF2-40B4-BE49-F238E27FC236}">
                <a16:creationId xmlns:a16="http://schemas.microsoft.com/office/drawing/2014/main" id="{DD8E1D18-17C7-411C-9778-11A99BA328E4}"/>
              </a:ext>
            </a:extLst>
          </p:cNvPr>
          <p:cNvSpPr>
            <a:spLocks noGrp="1"/>
          </p:cNvSpPr>
          <p:nvPr>
            <p:ph idx="1"/>
          </p:nvPr>
        </p:nvSpPr>
        <p:spPr/>
        <p:txBody>
          <a:bodyPr>
            <a:normAutofit fontScale="70000" lnSpcReduction="20000"/>
          </a:bodyPr>
          <a:lstStyle/>
          <a:p>
            <a:r>
              <a:rPr lang="en-US" b="1" dirty="0"/>
              <a:t>Long short-term memory </a:t>
            </a:r>
            <a:r>
              <a:rPr lang="en-US" dirty="0"/>
              <a:t>(</a:t>
            </a:r>
            <a:r>
              <a:rPr lang="en-US" b="1" dirty="0"/>
              <a:t>LSTM</a:t>
            </a:r>
            <a:r>
              <a:rPr lang="en-US" dirty="0"/>
              <a:t>) networks provide one solution for mitigating the vanishing gradient problem</a:t>
            </a:r>
          </a:p>
          <a:p>
            <a:r>
              <a:rPr lang="en-US" dirty="0"/>
              <a:t>In addition to the on-line draft of the textbook, I have also relied on this blog post for my slides on LSTMs: </a:t>
            </a:r>
            <a:r>
              <a:rPr lang="en-US" sz="2600" dirty="0">
                <a:hlinkClick r:id="rId2"/>
              </a:rPr>
              <a:t>https://colah.github.io/posts/2015-08-Understanding-LSTMs</a:t>
            </a:r>
            <a:endParaRPr lang="en-US" sz="2600" dirty="0"/>
          </a:p>
          <a:p>
            <a:r>
              <a:rPr lang="en-US" dirty="0"/>
              <a:t>Note that when an LSTM network is composed of stacked LSTM layers, it is common to refer to the entire network as an LSTM, but also to each LSTM layer as an LSTM</a:t>
            </a:r>
          </a:p>
          <a:p>
            <a:r>
              <a:rPr lang="en-US" dirty="0"/>
              <a:t>It is common to depict LSTMs graphically in terms of </a:t>
            </a:r>
            <a:r>
              <a:rPr lang="en-US" b="1" dirty="0"/>
              <a:t>cells</a:t>
            </a:r>
            <a:r>
              <a:rPr lang="en-US" dirty="0"/>
              <a:t> (our textbook calls them units, but this is not common)</a:t>
            </a:r>
            <a:endParaRPr lang="en-US" b="1" dirty="0"/>
          </a:p>
          <a:p>
            <a:r>
              <a:rPr lang="en-US" dirty="0"/>
              <a:t>Such depictions show the LSTM </a:t>
            </a:r>
            <a:r>
              <a:rPr lang="en-US" i="1" dirty="0"/>
              <a:t>unrolled</a:t>
            </a:r>
            <a:r>
              <a:rPr lang="en-US" dirty="0"/>
              <a:t> (we have discussed this concept for simple RNNs); the cell is the component of the architecture that repeats</a:t>
            </a:r>
          </a:p>
          <a:p>
            <a:r>
              <a:rPr lang="en-US" dirty="0"/>
              <a:t>We can also depict simple RNNs as cells, for a quick comparison</a:t>
            </a:r>
          </a:p>
          <a:p>
            <a:r>
              <a:rPr lang="en-US" dirty="0"/>
              <a:t>The next slide shows a diagram of an unrolled simple RNN in terms of cells, assuming a tanh activation function (from the LSTM blog)</a:t>
            </a:r>
          </a:p>
          <a:p>
            <a:r>
              <a:rPr lang="en-US" dirty="0"/>
              <a:t>The slide after that shows a diagram of an LSTM in terms of cells (from the LSTM blog); note that the cells are more complex</a:t>
            </a:r>
          </a:p>
        </p:txBody>
      </p:sp>
    </p:spTree>
    <p:extLst>
      <p:ext uri="{BB962C8B-B14F-4D97-AF65-F5344CB8AC3E}">
        <p14:creationId xmlns:p14="http://schemas.microsoft.com/office/powerpoint/2010/main" val="1988786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D6F6-8090-4C49-85B5-0D26C21C7AC2}"/>
              </a:ext>
            </a:extLst>
          </p:cNvPr>
          <p:cNvSpPr>
            <a:spLocks noGrp="1"/>
          </p:cNvSpPr>
          <p:nvPr>
            <p:ph type="title"/>
          </p:nvPr>
        </p:nvSpPr>
        <p:spPr/>
        <p:txBody>
          <a:bodyPr/>
          <a:lstStyle/>
          <a:p>
            <a:r>
              <a:rPr lang="en-US" dirty="0"/>
              <a:t>LSTM: Cells of Simple RNNs</a:t>
            </a:r>
          </a:p>
        </p:txBody>
      </p:sp>
      <p:pic>
        <p:nvPicPr>
          <p:cNvPr id="5" name="Content Placeholder 4" descr="A close up of a sign&#10;&#10;Description automatically generated">
            <a:extLst>
              <a:ext uri="{FF2B5EF4-FFF2-40B4-BE49-F238E27FC236}">
                <a16:creationId xmlns:a16="http://schemas.microsoft.com/office/drawing/2014/main" id="{E4445035-7E4E-43F1-AB43-46E8C898B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0778" y="2083336"/>
            <a:ext cx="10250444" cy="3835916"/>
          </a:xfrm>
        </p:spPr>
      </p:pic>
      <p:sp>
        <p:nvSpPr>
          <p:cNvPr id="6" name="Rectangle 5">
            <a:extLst>
              <a:ext uri="{FF2B5EF4-FFF2-40B4-BE49-F238E27FC236}">
                <a16:creationId xmlns:a16="http://schemas.microsoft.com/office/drawing/2014/main" id="{2CD47CB8-4F6C-4874-9819-F51A5F7F85A6}"/>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3375009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CF53-2393-4C2A-8179-A478BD448B3D}"/>
              </a:ext>
            </a:extLst>
          </p:cNvPr>
          <p:cNvSpPr>
            <a:spLocks noGrp="1"/>
          </p:cNvSpPr>
          <p:nvPr>
            <p:ph type="title"/>
          </p:nvPr>
        </p:nvSpPr>
        <p:spPr/>
        <p:txBody>
          <a:bodyPr/>
          <a:lstStyle/>
          <a:p>
            <a:r>
              <a:rPr lang="en-US" dirty="0"/>
              <a:t>LSTM: Cells</a:t>
            </a:r>
          </a:p>
        </p:txBody>
      </p:sp>
      <p:pic>
        <p:nvPicPr>
          <p:cNvPr id="9" name="Content Placeholder 8" descr="A screen shot of a clock&#10;&#10;Description automatically generated">
            <a:extLst>
              <a:ext uri="{FF2B5EF4-FFF2-40B4-BE49-F238E27FC236}">
                <a16:creationId xmlns:a16="http://schemas.microsoft.com/office/drawing/2014/main" id="{520F6A0E-74B2-492D-AAF7-A21A7D8AA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352" y="2083336"/>
            <a:ext cx="10209296" cy="3835916"/>
          </a:xfrm>
        </p:spPr>
      </p:pic>
      <p:sp>
        <p:nvSpPr>
          <p:cNvPr id="10" name="Rectangle 9">
            <a:extLst>
              <a:ext uri="{FF2B5EF4-FFF2-40B4-BE49-F238E27FC236}">
                <a16:creationId xmlns:a16="http://schemas.microsoft.com/office/drawing/2014/main" id="{61B1AADB-7A0F-4BDB-A90D-E384554977C5}"/>
              </a:ext>
            </a:extLst>
          </p:cNvPr>
          <p:cNvSpPr/>
          <p:nvPr/>
        </p:nvSpPr>
        <p:spPr>
          <a:xfrm>
            <a:off x="5476485" y="6311900"/>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213028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D35E-A1E7-4B29-A0BB-F7EC6252476F}"/>
              </a:ext>
            </a:extLst>
          </p:cNvPr>
          <p:cNvSpPr>
            <a:spLocks noGrp="1"/>
          </p:cNvSpPr>
          <p:nvPr>
            <p:ph type="title"/>
          </p:nvPr>
        </p:nvSpPr>
        <p:spPr/>
        <p:txBody>
          <a:bodyPr/>
          <a:lstStyle/>
          <a:p>
            <a:r>
              <a:rPr lang="en-US" dirty="0"/>
              <a:t>LSTM: Input and Output of Cells</a:t>
            </a:r>
          </a:p>
        </p:txBody>
      </p:sp>
      <p:sp>
        <p:nvSpPr>
          <p:cNvPr id="3" name="Content Placeholder 2">
            <a:extLst>
              <a:ext uri="{FF2B5EF4-FFF2-40B4-BE49-F238E27FC236}">
                <a16:creationId xmlns:a16="http://schemas.microsoft.com/office/drawing/2014/main" id="{90CE5F68-2CF5-4276-9DF1-1DDBA0B371CF}"/>
              </a:ext>
            </a:extLst>
          </p:cNvPr>
          <p:cNvSpPr>
            <a:spLocks noGrp="1"/>
          </p:cNvSpPr>
          <p:nvPr>
            <p:ph idx="1"/>
          </p:nvPr>
        </p:nvSpPr>
        <p:spPr/>
        <p:txBody>
          <a:bodyPr/>
          <a:lstStyle/>
          <a:p>
            <a:r>
              <a:rPr lang="en-US" dirty="0"/>
              <a:t>LSTM cells have two sets of values that are passed between cells (really being passed as feedback between one time step and the next)</a:t>
            </a:r>
          </a:p>
          <a:p>
            <a:r>
              <a:rPr lang="en-US" dirty="0"/>
              <a:t>One set of values (the top one in the figure) is typically referred to as the </a:t>
            </a:r>
            <a:r>
              <a:rPr lang="en-US" b="1" dirty="0"/>
              <a:t>cell state</a:t>
            </a:r>
            <a:r>
              <a:rPr lang="en-US" dirty="0"/>
              <a:t> (our textbook refers to it as the cell's </a:t>
            </a:r>
            <a:r>
              <a:rPr lang="en-US" i="1" dirty="0"/>
              <a:t>context</a:t>
            </a:r>
            <a:r>
              <a:rPr lang="en-US" dirty="0"/>
              <a:t>)</a:t>
            </a:r>
          </a:p>
          <a:p>
            <a:r>
              <a:rPr lang="en-US" dirty="0"/>
              <a:t>The other set of values (the bottom one in the figure) is the cell's </a:t>
            </a:r>
            <a:r>
              <a:rPr lang="en-US" b="1" dirty="0"/>
              <a:t>hidden state</a:t>
            </a:r>
          </a:p>
          <a:p>
            <a:r>
              <a:rPr lang="en-US" dirty="0"/>
              <a:t>Our textbook refers to these two sets of values as separate layers of an LSTM network, but this does not seem to be common usage</a:t>
            </a:r>
          </a:p>
        </p:txBody>
      </p:sp>
    </p:spTree>
    <p:extLst>
      <p:ext uri="{BB962C8B-B14F-4D97-AF65-F5344CB8AC3E}">
        <p14:creationId xmlns:p14="http://schemas.microsoft.com/office/powerpoint/2010/main" val="483000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8E21-F357-4AD7-882D-C8B0765E434E}"/>
              </a:ext>
            </a:extLst>
          </p:cNvPr>
          <p:cNvSpPr>
            <a:spLocks noGrp="1"/>
          </p:cNvSpPr>
          <p:nvPr>
            <p:ph type="title"/>
          </p:nvPr>
        </p:nvSpPr>
        <p:spPr/>
        <p:txBody>
          <a:bodyPr/>
          <a:lstStyle/>
          <a:p>
            <a:r>
              <a:rPr lang="en-US" dirty="0"/>
              <a:t>LSTM: The Forget Gate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9264E18-4F4C-42DB-8B24-08023EA11BFF}"/>
                  </a:ext>
                </a:extLst>
              </p:cNvPr>
              <p:cNvSpPr>
                <a:spLocks noGrp="1"/>
              </p:cNvSpPr>
              <p:nvPr>
                <p:ph idx="1"/>
              </p:nvPr>
            </p:nvSpPr>
            <p:spPr/>
            <p:txBody>
              <a:bodyPr>
                <a:normAutofit fontScale="70000" lnSpcReduction="20000"/>
              </a:bodyPr>
              <a:lstStyle/>
              <a:p>
                <a:r>
                  <a:rPr lang="en-US" dirty="0"/>
                  <a:t>Certain subcomponents within the cell are typically referred to as </a:t>
                </a:r>
                <a:r>
                  <a:rPr lang="en-US" b="1" dirty="0"/>
                  <a:t>gates</a:t>
                </a:r>
              </a:p>
              <a:p>
                <a:r>
                  <a:rPr lang="en-US" dirty="0"/>
                  <a:t>One gate is called the </a:t>
                </a:r>
                <a:r>
                  <a:rPr lang="en-US" i="1" dirty="0"/>
                  <a:t>forget gate</a:t>
                </a:r>
              </a:p>
              <a:p>
                <a:r>
                  <a:rPr lang="en-US" dirty="0"/>
                  <a:t>The forget get uses the previous hidden state and the current input to decide how much of (and which parts of) the cell state to forget / remember</a:t>
                </a:r>
              </a:p>
              <a:p>
                <a:r>
                  <a:rPr lang="en-US" dirty="0"/>
                  <a:t>The textbook lists the formula computed by the gate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oMath>
                </a14:m>
                <a:endParaRPr lang="en-US" dirty="0"/>
              </a:p>
              <a:p>
                <a:r>
                  <a:rPr lang="en-US" dirty="0"/>
                  <a:t>Most sources add an additional vector within the parentheses for </a:t>
                </a:r>
                <a:r>
                  <a:rPr lang="en-US" i="1" dirty="0"/>
                  <a:t>bias weights</a:t>
                </a:r>
              </a:p>
              <a:p>
                <a:r>
                  <a:rPr lang="en-US" dirty="0"/>
                  <a:t>For example, see the formula on the next slide, which also contains a diagram showing where the forget gate is computed in the cell (from the LSTM blog)</a:t>
                </a:r>
              </a:p>
              <a:p>
                <a:r>
                  <a:rPr lang="en-US" dirty="0"/>
                  <a:t>Note that the blog lists the formula with one matrix multiplied by a longer, concatenated vector, but ultimately the computation is equivalent</a:t>
                </a:r>
              </a:p>
              <a:p>
                <a:r>
                  <a:rPr lang="en-US" dirty="0"/>
                  <a:t>Our book also drops the bias weights from several other formulas; I'll stop mentioning it</a:t>
                </a:r>
              </a:p>
              <a:p>
                <a:r>
                  <a:rPr lang="en-US" dirty="0"/>
                  <a:t>The output of the forget gate gets multiplied by the cell state </a:t>
                </a:r>
                <a:r>
                  <a:rPr lang="en-US" i="1" dirty="0"/>
                  <a:t>element-wise</a:t>
                </a:r>
                <a:r>
                  <a:rPr lang="en-US" dirty="0"/>
                  <a:t>, determining which information will be kept / forgotten (and to what extent)</a:t>
                </a:r>
              </a:p>
              <a:p>
                <a:r>
                  <a:rPr lang="en-US" dirty="0"/>
                  <a:t>The formula for the update (the forgetting)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𝑡</m:t>
                        </m:r>
                      </m:sub>
                    </m:sSub>
                  </m:oMath>
                </a14:m>
                <a:endParaRPr lang="en-US" dirty="0"/>
              </a:p>
              <a:p>
                <a:endParaRPr lang="en-US" dirty="0"/>
              </a:p>
            </p:txBody>
          </p:sp>
        </mc:Choice>
        <mc:Fallback>
          <p:sp>
            <p:nvSpPr>
              <p:cNvPr id="3" name="Content Placeholder 2">
                <a:extLst>
                  <a:ext uri="{FF2B5EF4-FFF2-40B4-BE49-F238E27FC236}">
                    <a16:creationId xmlns:a16="http://schemas.microsoft.com/office/drawing/2014/main" id="{29264E18-4F4C-42DB-8B24-08023EA11BFF}"/>
                  </a:ext>
                </a:extLst>
              </p:cNvPr>
              <p:cNvSpPr>
                <a:spLocks noGrp="1" noRot="1" noChangeAspect="1" noMove="1" noResize="1" noEditPoints="1" noAdjustHandles="1" noChangeArrowheads="1" noChangeShapeType="1" noTextEdit="1"/>
              </p:cNvSpPr>
              <p:nvPr>
                <p:ph idx="1"/>
              </p:nvPr>
            </p:nvSpPr>
            <p:spPr>
              <a:blipFill>
                <a:blip r:embed="rId2"/>
                <a:stretch>
                  <a:fillRect l="-522" t="-2521" r="-406" b="-560"/>
                </a:stretch>
              </a:blipFill>
            </p:spPr>
            <p:txBody>
              <a:bodyPr/>
              <a:lstStyle/>
              <a:p>
                <a:r>
                  <a:rPr lang="en-US">
                    <a:noFill/>
                  </a:rPr>
                  <a:t> </a:t>
                </a:r>
              </a:p>
            </p:txBody>
          </p:sp>
        </mc:Fallback>
      </mc:AlternateContent>
    </p:spTree>
    <p:extLst>
      <p:ext uri="{BB962C8B-B14F-4D97-AF65-F5344CB8AC3E}">
        <p14:creationId xmlns:p14="http://schemas.microsoft.com/office/powerpoint/2010/main" val="2044019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5261-73F5-4AF1-AC3E-78A84AECC4B8}"/>
              </a:ext>
            </a:extLst>
          </p:cNvPr>
          <p:cNvSpPr>
            <a:spLocks noGrp="1"/>
          </p:cNvSpPr>
          <p:nvPr>
            <p:ph type="title"/>
          </p:nvPr>
        </p:nvSpPr>
        <p:spPr/>
        <p:txBody>
          <a:bodyPr/>
          <a:lstStyle/>
          <a:p>
            <a:r>
              <a:rPr lang="en-US" dirty="0"/>
              <a:t>LSTM: The Forget Gate in a Cell</a:t>
            </a:r>
          </a:p>
        </p:txBody>
      </p:sp>
      <p:pic>
        <p:nvPicPr>
          <p:cNvPr id="5" name="Content Placeholder 4" descr="Diagram&#10;&#10;Description automatically generated">
            <a:extLst>
              <a:ext uri="{FF2B5EF4-FFF2-40B4-BE49-F238E27FC236}">
                <a16:creationId xmlns:a16="http://schemas.microsoft.com/office/drawing/2014/main" id="{2C15A381-9C26-4620-BB47-1F51B6A5DF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558" y="2365249"/>
            <a:ext cx="9810884" cy="3030306"/>
          </a:xfrm>
        </p:spPr>
      </p:pic>
      <p:sp>
        <p:nvSpPr>
          <p:cNvPr id="6" name="Rectangle 5">
            <a:extLst>
              <a:ext uri="{FF2B5EF4-FFF2-40B4-BE49-F238E27FC236}">
                <a16:creationId xmlns:a16="http://schemas.microsoft.com/office/drawing/2014/main" id="{41550656-5415-4EA4-9B37-7DE939BC5762}"/>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992292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D5D6-C520-4A56-A375-FF496FB4A686}"/>
              </a:ext>
            </a:extLst>
          </p:cNvPr>
          <p:cNvSpPr>
            <a:spLocks noGrp="1"/>
          </p:cNvSpPr>
          <p:nvPr>
            <p:ph type="title"/>
          </p:nvPr>
        </p:nvSpPr>
        <p:spPr/>
        <p:txBody>
          <a:bodyPr/>
          <a:lstStyle/>
          <a:p>
            <a:r>
              <a:rPr lang="en-US" dirty="0"/>
              <a:t>LSTM: New Cell Content and the Input Gate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FD4AA35-D3BE-4228-A547-1D6CCC9755A6}"/>
                  </a:ext>
                </a:extLst>
              </p:cNvPr>
              <p:cNvSpPr>
                <a:spLocks noGrp="1"/>
              </p:cNvSpPr>
              <p:nvPr>
                <p:ph idx="1"/>
              </p:nvPr>
            </p:nvSpPr>
            <p:spPr/>
            <p:txBody>
              <a:bodyPr>
                <a:normAutofit fontScale="70000" lnSpcReduction="20000"/>
              </a:bodyPr>
              <a:lstStyle/>
              <a:p>
                <a:r>
                  <a:rPr lang="en-US" dirty="0"/>
                  <a:t>The cell also determines how the input, combined with the previous hidden state, might be used to update the cell state</a:t>
                </a:r>
              </a:p>
              <a:p>
                <a:r>
                  <a:rPr lang="en-US" dirty="0"/>
                  <a:t>The textbook lists this formula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𝑔</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r>
                  <a:rPr lang="en-US" dirty="0"/>
                  <a:t>; the blog refers to this as </a:t>
                </a:r>
                <a14:m>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𝑡</m:t>
                            </m:r>
                          </m:sub>
                        </m:sSub>
                      </m:e>
                    </m:acc>
                  </m:oMath>
                </a14:m>
                <a:endParaRPr lang="en-US" dirty="0"/>
              </a:p>
              <a:p>
                <a:r>
                  <a:rPr lang="en-US" dirty="0"/>
                  <a:t>Our textbook doesn't give this a name, but some sources refer to it as </a:t>
                </a:r>
                <a:r>
                  <a:rPr lang="en-US" i="1" dirty="0"/>
                  <a:t>new cell content</a:t>
                </a:r>
                <a:r>
                  <a:rPr lang="en-US" dirty="0"/>
                  <a:t> or </a:t>
                </a:r>
                <a:r>
                  <a:rPr lang="en-US" i="1" dirty="0"/>
                  <a:t>new candidate values</a:t>
                </a:r>
                <a:r>
                  <a:rPr lang="en-US" dirty="0"/>
                  <a:t> (this is what it is referred to by the blog)</a:t>
                </a:r>
                <a:endParaRPr lang="en-US" i="1" dirty="0"/>
              </a:p>
              <a:p>
                <a:r>
                  <a:rPr lang="en-US" dirty="0"/>
                  <a:t>Another gate is called the </a:t>
                </a:r>
                <a:r>
                  <a:rPr lang="en-US" i="1" dirty="0"/>
                  <a:t>input gate</a:t>
                </a:r>
                <a:r>
                  <a:rPr lang="en-US" dirty="0"/>
                  <a:t> (the name is not mentioned in our textbook);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diagram on the next slide shows where these terms are computed in the cell</a:t>
                </a:r>
              </a:p>
              <a:p>
                <a:r>
                  <a:rPr lang="en-US" dirty="0"/>
                  <a:t>The input gate is used to decide how much of (and which parts of) the new cell content is added to the cell state; the formula for this is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𝑗</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𝑔</m:t>
                        </m:r>
                      </m:e>
                      <m:sub>
                        <m:r>
                          <a:rPr lang="en-US" i="1">
                            <a:latin typeface="Cambria Math" panose="02040503050406030204" pitchFamily="18" charset="0"/>
                          </a:rPr>
                          <m:t>𝑡</m:t>
                        </m:r>
                      </m:sub>
                    </m:sSub>
                    <m:r>
                      <a:rPr lang="en-US" i="1">
                        <a:latin typeface="Cambria Math" panose="02040503050406030204" pitchFamily="18" charset="0"/>
                      </a:rPr>
                      <m:t>ʘ</m:t>
                    </m:r>
                    <m:sSub>
                      <m:sSubPr>
                        <m:ctrlPr>
                          <a:rPr lang="en-US" i="1">
                            <a:latin typeface="Cambria Math" panose="02040503050406030204" pitchFamily="18" charset="0"/>
                          </a:rPr>
                        </m:ctrlPr>
                      </m:sSubPr>
                      <m:e>
                        <m:r>
                          <a:rPr lang="en-US" i="1">
                            <a:latin typeface="Cambria Math" panose="02040503050406030204" pitchFamily="18" charset="0"/>
                          </a:rPr>
                          <m:t>𝑖</m:t>
                        </m:r>
                      </m:e>
                      <m:sub>
                        <m:r>
                          <a:rPr lang="en-US" i="1">
                            <a:latin typeface="Cambria Math" panose="02040503050406030204" pitchFamily="18" charset="0"/>
                          </a:rPr>
                          <m:t>𝑡</m:t>
                        </m:r>
                      </m:sub>
                    </m:sSub>
                  </m:oMath>
                </a14:m>
                <a:endParaRPr lang="en-US" dirty="0"/>
              </a:p>
              <a:p>
                <a:r>
                  <a:rPr lang="en-US" dirty="0"/>
                  <a:t>Note: Our textbook refers to this as an add gate, but I believe this is not common terminology</a:t>
                </a:r>
              </a:p>
              <a:p>
                <a:r>
                  <a:rPr lang="en-US" dirty="0"/>
                  <a:t>The cell state is then simply updated as c</a:t>
                </a:r>
                <a:r>
                  <a:rPr lang="en-US" baseline="-25000" dirty="0"/>
                  <a:t>t</a:t>
                </a:r>
                <a:r>
                  <a:rPr lang="en-US" dirty="0"/>
                  <a:t> = j</a:t>
                </a:r>
                <a:r>
                  <a:rPr lang="en-US" baseline="-25000" dirty="0"/>
                  <a:t>t</a:t>
                </a:r>
                <a:r>
                  <a:rPr lang="en-US" dirty="0"/>
                  <a:t> + k</a:t>
                </a:r>
                <a:r>
                  <a:rPr lang="en-US" baseline="-25000" dirty="0"/>
                  <a:t>t</a:t>
                </a:r>
                <a:endParaRPr lang="en-US" dirty="0"/>
              </a:p>
              <a:p>
                <a:r>
                  <a:rPr lang="en-US" dirty="0"/>
                  <a:t>This is the value of the cell state that will be passed out of the cell to the next time step (and we will soon see it is also used to compute the value of the cell's hidden state)</a:t>
                </a:r>
              </a:p>
            </p:txBody>
          </p:sp>
        </mc:Choice>
        <mc:Fallback>
          <p:sp>
            <p:nvSpPr>
              <p:cNvPr id="3" name="Content Placeholder 2">
                <a:extLst>
                  <a:ext uri="{FF2B5EF4-FFF2-40B4-BE49-F238E27FC236}">
                    <a16:creationId xmlns:a16="http://schemas.microsoft.com/office/drawing/2014/main" id="{CFD4AA35-D3BE-4228-A547-1D6CCC9755A6}"/>
                  </a:ext>
                </a:extLst>
              </p:cNvPr>
              <p:cNvSpPr>
                <a:spLocks noGrp="1" noRot="1" noChangeAspect="1" noMove="1" noResize="1" noEditPoints="1" noAdjustHandles="1" noChangeArrowheads="1" noChangeShapeType="1" noTextEdit="1"/>
              </p:cNvSpPr>
              <p:nvPr>
                <p:ph idx="1"/>
              </p:nvPr>
            </p:nvSpPr>
            <p:spPr>
              <a:blipFill>
                <a:blip r:embed="rId2"/>
                <a:stretch>
                  <a:fillRect l="-522" t="-2521" r="-1043"/>
                </a:stretch>
              </a:blipFill>
            </p:spPr>
            <p:txBody>
              <a:bodyPr/>
              <a:lstStyle/>
              <a:p>
                <a:r>
                  <a:rPr lang="en-US">
                    <a:noFill/>
                  </a:rPr>
                  <a:t> </a:t>
                </a:r>
              </a:p>
            </p:txBody>
          </p:sp>
        </mc:Fallback>
      </mc:AlternateContent>
    </p:spTree>
    <p:extLst>
      <p:ext uri="{BB962C8B-B14F-4D97-AF65-F5344CB8AC3E}">
        <p14:creationId xmlns:p14="http://schemas.microsoft.com/office/powerpoint/2010/main" val="91247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0770-2579-40C4-A635-1B582FF05449}"/>
              </a:ext>
            </a:extLst>
          </p:cNvPr>
          <p:cNvSpPr>
            <a:spLocks noGrp="1"/>
          </p:cNvSpPr>
          <p:nvPr>
            <p:ph type="title"/>
          </p:nvPr>
        </p:nvSpPr>
        <p:spPr/>
        <p:txBody>
          <a:bodyPr/>
          <a:lstStyle/>
          <a:p>
            <a:r>
              <a:rPr lang="en-US" dirty="0"/>
              <a:t>LSTM: New Cell Content &amp; Input Gate in a Cell</a:t>
            </a:r>
          </a:p>
        </p:txBody>
      </p:sp>
      <p:pic>
        <p:nvPicPr>
          <p:cNvPr id="5" name="Content Placeholder 4" descr="Diagram&#10;&#10;Description automatically generated">
            <a:extLst>
              <a:ext uri="{FF2B5EF4-FFF2-40B4-BE49-F238E27FC236}">
                <a16:creationId xmlns:a16="http://schemas.microsoft.com/office/drawing/2014/main" id="{F0D7667E-B670-4670-8F62-6D488FB31D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5943" y="2349062"/>
            <a:ext cx="9800114" cy="3026979"/>
          </a:xfrm>
        </p:spPr>
      </p:pic>
      <p:sp>
        <p:nvSpPr>
          <p:cNvPr id="8" name="Rectangle 7">
            <a:extLst>
              <a:ext uri="{FF2B5EF4-FFF2-40B4-BE49-F238E27FC236}">
                <a16:creationId xmlns:a16="http://schemas.microsoft.com/office/drawing/2014/main" id="{2D2689D4-8309-4316-93C5-BF9755D22D7F}"/>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521513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1892-5C1A-4BB1-A20C-05ECCC8E1646}"/>
              </a:ext>
            </a:extLst>
          </p:cNvPr>
          <p:cNvSpPr>
            <a:spLocks noGrp="1"/>
          </p:cNvSpPr>
          <p:nvPr>
            <p:ph type="title"/>
          </p:nvPr>
        </p:nvSpPr>
        <p:spPr/>
        <p:txBody>
          <a:bodyPr/>
          <a:lstStyle/>
          <a:p>
            <a:r>
              <a:rPr lang="en-US" dirty="0"/>
              <a:t>LSTM: The Output Gate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BE2C0C-FAD8-4175-A67B-1A37E077ED5E}"/>
                  </a:ext>
                </a:extLst>
              </p:cNvPr>
              <p:cNvSpPr>
                <a:spLocks noGrp="1"/>
              </p:cNvSpPr>
              <p:nvPr>
                <p:ph idx="1"/>
              </p:nvPr>
            </p:nvSpPr>
            <p:spPr/>
            <p:txBody>
              <a:bodyPr>
                <a:normAutofit fontScale="92500" lnSpcReduction="10000"/>
              </a:bodyPr>
              <a:lstStyle/>
              <a:p>
                <a:r>
                  <a:rPr lang="en-US" dirty="0"/>
                  <a:t>The </a:t>
                </a:r>
                <a:r>
                  <a:rPr lang="en-US" i="1" dirty="0"/>
                  <a:t>output gate </a:t>
                </a:r>
                <a:r>
                  <a:rPr lang="en-US" dirty="0"/>
                  <a:t>is used to decide how much of (and which parts of) the updated cell state is passed on as the hidden state from the cell</a:t>
                </a:r>
              </a:p>
              <a:p>
                <a:r>
                  <a:rPr lang="en-US" dirty="0"/>
                  <a:t>The formula for this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σ</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e>
                        </m:d>
                      </m:e>
                    </m:func>
                  </m:oMath>
                </a14:m>
                <a:endParaRPr lang="en-US" dirty="0"/>
              </a:p>
              <a:p>
                <a:r>
                  <a:rPr lang="en-US" dirty="0"/>
                  <a:t>The output gate does not get applied to the cell state directly</a:t>
                </a:r>
              </a:p>
              <a:p>
                <a:r>
                  <a:rPr lang="en-US" dirty="0"/>
                  <a:t>Rather, it is element-wise multiplied by the result of putting the cell state through a tanh function; the formula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𝑜</m:t>
                        </m:r>
                      </m:e>
                      <m:sub>
                        <m:r>
                          <a:rPr lang="en-US" i="1">
                            <a:latin typeface="Cambria Math" panose="02040503050406030204" pitchFamily="18" charset="0"/>
                          </a:rPr>
                          <m:t>𝑡</m:t>
                        </m:r>
                      </m:sub>
                    </m:sSub>
                    <m:r>
                      <a:rPr lang="en-US" i="1">
                        <a:latin typeface="Cambria Math" panose="02040503050406030204" pitchFamily="18" charset="0"/>
                      </a:rPr>
                      <m:t>ʘ</m:t>
                    </m:r>
                    <m:func>
                      <m:funcPr>
                        <m:ctrlPr>
                          <a:rPr lang="en-US" i="1">
                            <a:latin typeface="Cambria Math" panose="02040503050406030204" pitchFamily="18" charset="0"/>
                          </a:rPr>
                        </m:ctrlPr>
                      </m:funcPr>
                      <m:fName>
                        <m:r>
                          <m:rPr>
                            <m:sty m:val="p"/>
                          </m:rPr>
                          <a:rPr lang="en-US">
                            <a:latin typeface="Cambria Math" panose="02040503050406030204" pitchFamily="18" charset="0"/>
                          </a:rPr>
                          <m:t>tanh</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𝑡</m:t>
                                </m:r>
                              </m:sub>
                            </m:sSub>
                          </m:e>
                        </m:d>
                      </m:e>
                    </m:func>
                  </m:oMath>
                </a14:m>
                <a:endParaRPr lang="en-US" dirty="0"/>
              </a:p>
              <a:p>
                <a:r>
                  <a:rPr lang="en-US" dirty="0"/>
                  <a:t>See the next slide for a diagram showing where this occurs in a cell</a:t>
                </a:r>
              </a:p>
              <a:p>
                <a:r>
                  <a:rPr lang="en-US" dirty="0"/>
                  <a:t>Note that </a:t>
                </a:r>
                <a:r>
                  <a:rPr lang="en-US" i="1" dirty="0"/>
                  <a:t>it is the hidden state, not the cell state, that also potentially serves as the output of the cell</a:t>
                </a:r>
                <a:r>
                  <a:rPr lang="en-US" dirty="0"/>
                  <a:t> (i.e., that is visible outside the cell)</a:t>
                </a:r>
              </a:p>
              <a:p>
                <a:r>
                  <a:rPr lang="en-US" dirty="0"/>
                  <a:t>For example, the cell’s hidden state might be used to make predictions, to serve as input to another stacked LSTM, etc.</a:t>
                </a:r>
              </a:p>
            </p:txBody>
          </p:sp>
        </mc:Choice>
        <mc:Fallback xmlns="">
          <p:sp>
            <p:nvSpPr>
              <p:cNvPr id="3" name="Content Placeholder 2">
                <a:extLst>
                  <a:ext uri="{FF2B5EF4-FFF2-40B4-BE49-F238E27FC236}">
                    <a16:creationId xmlns:a16="http://schemas.microsoft.com/office/drawing/2014/main" id="{9BBE2C0C-FAD8-4175-A67B-1A37E077ED5E}"/>
                  </a:ext>
                </a:extLst>
              </p:cNvPr>
              <p:cNvSpPr>
                <a:spLocks noGrp="1" noRot="1" noChangeAspect="1" noMove="1" noResize="1" noEditPoints="1" noAdjustHandles="1" noChangeArrowheads="1" noChangeShapeType="1" noTextEdit="1"/>
              </p:cNvSpPr>
              <p:nvPr>
                <p:ph idx="1"/>
              </p:nvPr>
            </p:nvSpPr>
            <p:spPr>
              <a:blipFill>
                <a:blip r:embed="rId2"/>
                <a:stretch>
                  <a:fillRect l="-928" t="-2801" b="-3641"/>
                </a:stretch>
              </a:blipFill>
            </p:spPr>
            <p:txBody>
              <a:bodyPr/>
              <a:lstStyle/>
              <a:p>
                <a:r>
                  <a:rPr lang="en-US">
                    <a:noFill/>
                  </a:rPr>
                  <a:t> </a:t>
                </a:r>
              </a:p>
            </p:txBody>
          </p:sp>
        </mc:Fallback>
      </mc:AlternateContent>
    </p:spTree>
    <p:extLst>
      <p:ext uri="{BB962C8B-B14F-4D97-AF65-F5344CB8AC3E}">
        <p14:creationId xmlns:p14="http://schemas.microsoft.com/office/powerpoint/2010/main" val="2086117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950A-5739-445C-BB04-155E469A5328}"/>
              </a:ext>
            </a:extLst>
          </p:cNvPr>
          <p:cNvSpPr>
            <a:spLocks noGrp="1"/>
          </p:cNvSpPr>
          <p:nvPr>
            <p:ph type="title"/>
          </p:nvPr>
        </p:nvSpPr>
        <p:spPr/>
        <p:txBody>
          <a:bodyPr/>
          <a:lstStyle/>
          <a:p>
            <a:r>
              <a:rPr lang="en-US" dirty="0"/>
              <a:t>LSTM: The Output Gate in a Cell</a:t>
            </a:r>
          </a:p>
        </p:txBody>
      </p:sp>
      <p:pic>
        <p:nvPicPr>
          <p:cNvPr id="5" name="Content Placeholder 4" descr="A computer screen with a black background&#10;&#10;Description automatically generated with low confidence">
            <a:extLst>
              <a:ext uri="{FF2B5EF4-FFF2-40B4-BE49-F238E27FC236}">
                <a16:creationId xmlns:a16="http://schemas.microsoft.com/office/drawing/2014/main" id="{26F0C739-2EC7-40C8-8D55-C1619D0ED1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941" y="2319485"/>
            <a:ext cx="9810117" cy="3030069"/>
          </a:xfrm>
        </p:spPr>
      </p:pic>
      <p:sp>
        <p:nvSpPr>
          <p:cNvPr id="4" name="Rectangle 3">
            <a:extLst>
              <a:ext uri="{FF2B5EF4-FFF2-40B4-BE49-F238E27FC236}">
                <a16:creationId xmlns:a16="http://schemas.microsoft.com/office/drawing/2014/main" id="{42ABCC37-3EC9-40BB-808B-B51D55E20120}"/>
              </a:ext>
            </a:extLst>
          </p:cNvPr>
          <p:cNvSpPr/>
          <p:nvPr/>
        </p:nvSpPr>
        <p:spPr>
          <a:xfrm>
            <a:off x="5476485" y="6308209"/>
            <a:ext cx="587731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https://colah.github.io/posts/2015-08-Understanding-LSTMs</a:t>
            </a:r>
            <a:endParaRPr lang="en-US" dirty="0"/>
          </a:p>
        </p:txBody>
      </p:sp>
    </p:spTree>
    <p:extLst>
      <p:ext uri="{BB962C8B-B14F-4D97-AF65-F5344CB8AC3E}">
        <p14:creationId xmlns:p14="http://schemas.microsoft.com/office/powerpoint/2010/main" val="1623145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1B6A-A3BD-40D8-B783-0554D0C70F60}"/>
              </a:ext>
            </a:extLst>
          </p:cNvPr>
          <p:cNvSpPr>
            <a:spLocks noGrp="1"/>
          </p:cNvSpPr>
          <p:nvPr>
            <p:ph type="title"/>
          </p:nvPr>
        </p:nvSpPr>
        <p:spPr/>
        <p:txBody>
          <a:bodyPr/>
          <a:lstStyle/>
          <a:p>
            <a:r>
              <a:rPr lang="en-US" dirty="0"/>
              <a:t>LSTM: Summary</a:t>
            </a:r>
          </a:p>
        </p:txBody>
      </p:sp>
      <p:sp>
        <p:nvSpPr>
          <p:cNvPr id="3" name="Content Placeholder 2">
            <a:extLst>
              <a:ext uri="{FF2B5EF4-FFF2-40B4-BE49-F238E27FC236}">
                <a16:creationId xmlns:a16="http://schemas.microsoft.com/office/drawing/2014/main" id="{ED81FFF9-3EAA-4F9A-A5F8-3EAAC67ADE64}"/>
              </a:ext>
            </a:extLst>
          </p:cNvPr>
          <p:cNvSpPr>
            <a:spLocks noGrp="1"/>
          </p:cNvSpPr>
          <p:nvPr>
            <p:ph idx="1"/>
          </p:nvPr>
        </p:nvSpPr>
        <p:spPr/>
        <p:txBody>
          <a:bodyPr>
            <a:normAutofit fontScale="77500" lnSpcReduction="20000"/>
          </a:bodyPr>
          <a:lstStyle/>
          <a:p>
            <a:pPr lvl="0"/>
            <a:r>
              <a:rPr lang="en-US" dirty="0"/>
              <a:t>A single LSTM cell accepts as input the previous cell's state (a.k.a. context), the previous cell's hidden state, and the current input (which is also a vector)</a:t>
            </a:r>
          </a:p>
          <a:p>
            <a:pPr lvl="0"/>
            <a:r>
              <a:rPr lang="en-US" dirty="0"/>
              <a:t>The cell generates an updated cell state and an updated hidden state, which are passed to the next cell (really the same cell at the next time step)</a:t>
            </a:r>
          </a:p>
          <a:p>
            <a:pPr lvl="0"/>
            <a:r>
              <a:rPr lang="en-US" dirty="0"/>
              <a:t>The hidden state can also serve as the cell's output (i.e., it is visible outside the cell and can be used for sequence labelling, as input to another stacked LSTM layer, etc.)</a:t>
            </a:r>
          </a:p>
          <a:p>
            <a:r>
              <a:rPr lang="en-US" dirty="0"/>
              <a:t>Note that the gates, and the process of calculating the new candidate values, all ultimately involve ordinary nodes and weights in a neural network</a:t>
            </a:r>
          </a:p>
          <a:p>
            <a:r>
              <a:rPr lang="en-US" dirty="0"/>
              <a:t>It is also worth noting that there are subtle variations of LSTMs</a:t>
            </a:r>
          </a:p>
          <a:p>
            <a:r>
              <a:rPr lang="en-US" dirty="0"/>
              <a:t>If you look up formulas in other sources, they may not be identical, but they should be close, and may turn out to be equivalent even if they look different</a:t>
            </a:r>
          </a:p>
          <a:p>
            <a:r>
              <a:rPr lang="en-US" dirty="0"/>
              <a:t>As with other NN architectures that we have covered, </a:t>
            </a:r>
            <a:r>
              <a:rPr lang="en-US" i="1" dirty="0"/>
              <a:t>we can learn the weights (i.e., train the LSTM) via end-to-end training using stochastic gradient descent and backpropagation</a:t>
            </a:r>
            <a:endParaRPr lang="en-US" dirty="0"/>
          </a:p>
          <a:p>
            <a:endParaRPr lang="en-US" dirty="0"/>
          </a:p>
        </p:txBody>
      </p:sp>
    </p:spTree>
    <p:extLst>
      <p:ext uri="{BB962C8B-B14F-4D97-AF65-F5344CB8AC3E}">
        <p14:creationId xmlns:p14="http://schemas.microsoft.com/office/powerpoint/2010/main" val="10237245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266F-9144-4CE5-B35E-4968DEAE0D74}"/>
              </a:ext>
            </a:extLst>
          </p:cNvPr>
          <p:cNvSpPr>
            <a:spLocks noGrp="1"/>
          </p:cNvSpPr>
          <p:nvPr>
            <p:ph type="title"/>
          </p:nvPr>
        </p:nvSpPr>
        <p:spPr/>
        <p:txBody>
          <a:bodyPr/>
          <a:lstStyle/>
          <a:p>
            <a:r>
              <a:rPr lang="en-US" dirty="0"/>
              <a:t>Building Complex Neural Networks</a:t>
            </a:r>
          </a:p>
        </p:txBody>
      </p:sp>
      <p:sp>
        <p:nvSpPr>
          <p:cNvPr id="3" name="Content Placeholder 2">
            <a:extLst>
              <a:ext uri="{FF2B5EF4-FFF2-40B4-BE49-F238E27FC236}">
                <a16:creationId xmlns:a16="http://schemas.microsoft.com/office/drawing/2014/main" id="{DF4C1820-1E81-49EF-98F6-D80D10580AC6}"/>
              </a:ext>
            </a:extLst>
          </p:cNvPr>
          <p:cNvSpPr>
            <a:spLocks noGrp="1"/>
          </p:cNvSpPr>
          <p:nvPr>
            <p:ph idx="1"/>
          </p:nvPr>
        </p:nvSpPr>
        <p:spPr/>
        <p:txBody>
          <a:bodyPr>
            <a:normAutofit fontScale="92500" lnSpcReduction="10000"/>
          </a:bodyPr>
          <a:lstStyle/>
          <a:p>
            <a:r>
              <a:rPr lang="en-US" dirty="0"/>
              <a:t>Like simple RNNs, LSTMs can be bi-directional and/or stacked</a:t>
            </a:r>
          </a:p>
          <a:p>
            <a:r>
              <a:rPr lang="en-US" dirty="0"/>
              <a:t>LSTMs can be applied to any of the tasks we previously discussed in the context of simple RNNs</a:t>
            </a:r>
          </a:p>
          <a:p>
            <a:r>
              <a:rPr lang="en-US" dirty="0"/>
              <a:t>The outputs from recurrent structures (at each time step or just at the ends) can be fed as input to feedforward networks for categorization</a:t>
            </a:r>
          </a:p>
          <a:p>
            <a:r>
              <a:rPr lang="en-US" dirty="0"/>
              <a:t>Modern deep learning libraries (e.g., TensorFlow or PyTorch) make it relatively easy to build complex networks out of standard layers</a:t>
            </a:r>
          </a:p>
          <a:p>
            <a:r>
              <a:rPr lang="en-US" dirty="0"/>
              <a:t>The libraries allow more advanced users to design their own units, layers, loss functions, or more general architectures</a:t>
            </a:r>
          </a:p>
          <a:p>
            <a:r>
              <a:rPr lang="en-US" dirty="0"/>
              <a:t>Regardless of the architecture, neural networks can be trained end-to-end using stochastic gradient descent and backpropagation</a:t>
            </a:r>
          </a:p>
          <a:p>
            <a:endParaRPr lang="en-US" dirty="0"/>
          </a:p>
        </p:txBody>
      </p:sp>
    </p:spTree>
    <p:extLst>
      <p:ext uri="{BB962C8B-B14F-4D97-AF65-F5344CB8AC3E}">
        <p14:creationId xmlns:p14="http://schemas.microsoft.com/office/powerpoint/2010/main" val="3561671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8957</TotalTime>
  <Words>4837</Words>
  <Application>Microsoft Office PowerPoint</Application>
  <PresentationFormat>Widescreen</PresentationFormat>
  <Paragraphs>272</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Cambria Math</vt:lpstr>
      <vt:lpstr>Office Theme</vt:lpstr>
      <vt:lpstr>ECE467: Natural Language Processing</vt:lpstr>
      <vt:lpstr>Simple RNN</vt:lpstr>
      <vt:lpstr>Simple RNN: Diagram</vt:lpstr>
      <vt:lpstr>Simple RNN: Single Time Step</vt:lpstr>
      <vt:lpstr>Simple RNN: Single Time Step Diagram</vt:lpstr>
      <vt:lpstr>Simple RNN: Equations</vt:lpstr>
      <vt:lpstr>Simple RNN: Unrolling an RNN</vt:lpstr>
      <vt:lpstr>Simple RNN: Unrolled</vt:lpstr>
      <vt:lpstr>Simple RNN: Forward Inference</vt:lpstr>
      <vt:lpstr>Simple RNN: Forward Inference Pseudo-code</vt:lpstr>
      <vt:lpstr>Simple RNN: Training</vt:lpstr>
      <vt:lpstr>Simple RNN: Backprop (from earlier draft)</vt:lpstr>
      <vt:lpstr>Simple RNN: Updating V</vt:lpstr>
      <vt:lpstr>Simple RNN: Error terms</vt:lpstr>
      <vt:lpstr>Simple RNN: Gradient of L w.r.t. W and U</vt:lpstr>
      <vt:lpstr>Simple RNN: Two-pass Weight Training</vt:lpstr>
      <vt:lpstr>Simple RNN: Language Model</vt:lpstr>
      <vt:lpstr>Simple RNN: Training a Language Model</vt:lpstr>
      <vt:lpstr>Simple RNN: Autoregressive Generation</vt:lpstr>
      <vt:lpstr>Simple RNN: Autoregressive Generation</vt:lpstr>
      <vt:lpstr>Simple RNN: Sequence labelling</vt:lpstr>
      <vt:lpstr>Simple RNN: POS tagging</vt:lpstr>
      <vt:lpstr>Simple RNN: Named Entity Recognition</vt:lpstr>
      <vt:lpstr>Simple RNN: Text Categorization</vt:lpstr>
      <vt:lpstr>Simple RNN: TC Example Network</vt:lpstr>
      <vt:lpstr>Stacked RNNs</vt:lpstr>
      <vt:lpstr>Stacked RNN</vt:lpstr>
      <vt:lpstr>Stacked RNN (from earlier draft)</vt:lpstr>
      <vt:lpstr>Bidirectional RNNs</vt:lpstr>
      <vt:lpstr>Bi-RNN for Sequence Labelling</vt:lpstr>
      <vt:lpstr>Bi-RNN for Text Categorization</vt:lpstr>
      <vt:lpstr>The Vanishing Gradient Problem</vt:lpstr>
      <vt:lpstr>Non-local Context</vt:lpstr>
      <vt:lpstr>Long Short-Term Memory Units</vt:lpstr>
      <vt:lpstr>LSTM: Cells of Simple RNNs</vt:lpstr>
      <vt:lpstr>LSTM: Cells</vt:lpstr>
      <vt:lpstr>LSTM: Input and Output of Cells</vt:lpstr>
      <vt:lpstr>LSTM: The Forget Gate</vt:lpstr>
      <vt:lpstr>LSTM: The Forget Gate in a Cell</vt:lpstr>
      <vt:lpstr>LSTM: New Cell Content and the Input Gate</vt:lpstr>
      <vt:lpstr>LSTM: New Cell Content &amp; Input Gate in a Cell</vt:lpstr>
      <vt:lpstr>LSTM: The Output Gate</vt:lpstr>
      <vt:lpstr>LSTM: The Output Gate in a Cell</vt:lpstr>
      <vt:lpstr>LSTM: Summary</vt:lpstr>
      <vt:lpstr>Building Complex Neural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166</cp:revision>
  <dcterms:created xsi:type="dcterms:W3CDTF">2020-04-15T02:21:34Z</dcterms:created>
  <dcterms:modified xsi:type="dcterms:W3CDTF">2025-10-07T16:48:19Z</dcterms:modified>
</cp:coreProperties>
</file>