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10" r:id="rId2"/>
    <p:sldId id="293" r:id="rId3"/>
    <p:sldId id="257" r:id="rId4"/>
    <p:sldId id="337" r:id="rId5"/>
    <p:sldId id="276" r:id="rId6"/>
    <p:sldId id="339" r:id="rId7"/>
    <p:sldId id="282" r:id="rId8"/>
    <p:sldId id="281" r:id="rId9"/>
    <p:sldId id="285" r:id="rId10"/>
    <p:sldId id="287" r:id="rId11"/>
    <p:sldId id="286" r:id="rId12"/>
    <p:sldId id="288" r:id="rId13"/>
    <p:sldId id="289" r:id="rId14"/>
    <p:sldId id="290" r:id="rId15"/>
    <p:sldId id="308" r:id="rId16"/>
    <p:sldId id="309" r:id="rId17"/>
    <p:sldId id="340" r:id="rId18"/>
    <p:sldId id="311" r:id="rId19"/>
    <p:sldId id="312" r:id="rId20"/>
    <p:sldId id="313" r:id="rId21"/>
    <p:sldId id="318" r:id="rId22"/>
    <p:sldId id="315" r:id="rId23"/>
    <p:sldId id="316" r:id="rId24"/>
    <p:sldId id="314" r:id="rId25"/>
    <p:sldId id="317"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03" autoAdjust="0"/>
    <p:restoredTop sz="94660"/>
  </p:normalViewPr>
  <p:slideViewPr>
    <p:cSldViewPr snapToGrid="0">
      <p:cViewPr varScale="1">
        <p:scale>
          <a:sx n="59" d="100"/>
          <a:sy n="59" d="100"/>
        </p:scale>
        <p:origin x="916"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6ABA0-EE8C-4668-857B-24736C5E7A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FF56B52-CF4E-4C56-8B10-3472853DB9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C42B70D-150D-477C-AE84-6C3BEBBC7DFC}"/>
              </a:ext>
            </a:extLst>
          </p:cNvPr>
          <p:cNvSpPr>
            <a:spLocks noGrp="1"/>
          </p:cNvSpPr>
          <p:nvPr>
            <p:ph type="dt" sz="half" idx="10"/>
          </p:nvPr>
        </p:nvSpPr>
        <p:spPr/>
        <p:txBody>
          <a:bodyPr/>
          <a:lstStyle/>
          <a:p>
            <a:fld id="{AA867D7D-858B-44F7-A42E-8E6B046CCCA0}" type="datetimeFigureOut">
              <a:rPr lang="en-US" smtClean="0"/>
              <a:t>10/27/2025</a:t>
            </a:fld>
            <a:endParaRPr lang="en-US" dirty="0"/>
          </a:p>
        </p:txBody>
      </p:sp>
      <p:sp>
        <p:nvSpPr>
          <p:cNvPr id="5" name="Footer Placeholder 4">
            <a:extLst>
              <a:ext uri="{FF2B5EF4-FFF2-40B4-BE49-F238E27FC236}">
                <a16:creationId xmlns:a16="http://schemas.microsoft.com/office/drawing/2014/main" id="{E0FB8448-B601-44DE-AB5F-E46A642E1FC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76D06CA-4F7B-4BDB-8A9C-26C565B1DBE2}"/>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234547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F97E4-4203-4AB1-9DBF-B62CA7D05E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4607FB-4A53-468F-8D8F-8DADDCCACF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D5860A-6498-4878-B5DA-7E8350448221}"/>
              </a:ext>
            </a:extLst>
          </p:cNvPr>
          <p:cNvSpPr>
            <a:spLocks noGrp="1"/>
          </p:cNvSpPr>
          <p:nvPr>
            <p:ph type="dt" sz="half" idx="10"/>
          </p:nvPr>
        </p:nvSpPr>
        <p:spPr/>
        <p:txBody>
          <a:bodyPr/>
          <a:lstStyle/>
          <a:p>
            <a:fld id="{AA867D7D-858B-44F7-A42E-8E6B046CCCA0}" type="datetimeFigureOut">
              <a:rPr lang="en-US" smtClean="0"/>
              <a:t>10/27/2025</a:t>
            </a:fld>
            <a:endParaRPr lang="en-US" dirty="0"/>
          </a:p>
        </p:txBody>
      </p:sp>
      <p:sp>
        <p:nvSpPr>
          <p:cNvPr id="5" name="Footer Placeholder 4">
            <a:extLst>
              <a:ext uri="{FF2B5EF4-FFF2-40B4-BE49-F238E27FC236}">
                <a16:creationId xmlns:a16="http://schemas.microsoft.com/office/drawing/2014/main" id="{2ACA2EEE-9339-4CBF-BA9C-58DE48C0238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A916897-BFF7-4289-A407-F68DC0AC3407}"/>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3487574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30802-D131-4485-8D86-27E02F021C9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DF932C-11EF-43D6-89BE-C1FF82D224F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57F3CD0-F097-428C-8FED-006AC7C70712}"/>
              </a:ext>
            </a:extLst>
          </p:cNvPr>
          <p:cNvSpPr>
            <a:spLocks noGrp="1"/>
          </p:cNvSpPr>
          <p:nvPr>
            <p:ph type="dt" sz="half" idx="10"/>
          </p:nvPr>
        </p:nvSpPr>
        <p:spPr/>
        <p:txBody>
          <a:bodyPr/>
          <a:lstStyle/>
          <a:p>
            <a:fld id="{AA867D7D-858B-44F7-A42E-8E6B046CCCA0}" type="datetimeFigureOut">
              <a:rPr lang="en-US" smtClean="0"/>
              <a:t>10/27/2025</a:t>
            </a:fld>
            <a:endParaRPr lang="en-US" dirty="0"/>
          </a:p>
        </p:txBody>
      </p:sp>
      <p:sp>
        <p:nvSpPr>
          <p:cNvPr id="5" name="Footer Placeholder 4">
            <a:extLst>
              <a:ext uri="{FF2B5EF4-FFF2-40B4-BE49-F238E27FC236}">
                <a16:creationId xmlns:a16="http://schemas.microsoft.com/office/drawing/2014/main" id="{BF6A016E-FB80-4362-A7A4-D7E7FBA458A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C3C18D3-2EA3-4BF1-9C81-70907CBFB0B5}"/>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3472018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64508-77CE-461D-AB91-45BEA68AB7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4364FB-B7F7-4567-A308-96EEFC776FD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4AC295-1E37-442E-A7E8-2860695841B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E1DD60F-A19C-4369-886F-54193B3DA8FF}"/>
              </a:ext>
            </a:extLst>
          </p:cNvPr>
          <p:cNvSpPr>
            <a:spLocks noGrp="1"/>
          </p:cNvSpPr>
          <p:nvPr>
            <p:ph type="dt" sz="half" idx="10"/>
          </p:nvPr>
        </p:nvSpPr>
        <p:spPr/>
        <p:txBody>
          <a:bodyPr/>
          <a:lstStyle/>
          <a:p>
            <a:fld id="{AA867D7D-858B-44F7-A42E-8E6B046CCCA0}" type="datetimeFigureOut">
              <a:rPr lang="en-US" smtClean="0"/>
              <a:t>10/27/2025</a:t>
            </a:fld>
            <a:endParaRPr lang="en-US" dirty="0"/>
          </a:p>
        </p:txBody>
      </p:sp>
      <p:sp>
        <p:nvSpPr>
          <p:cNvPr id="6" name="Footer Placeholder 5">
            <a:extLst>
              <a:ext uri="{FF2B5EF4-FFF2-40B4-BE49-F238E27FC236}">
                <a16:creationId xmlns:a16="http://schemas.microsoft.com/office/drawing/2014/main" id="{C6F0C8E8-16B2-422F-A7FD-8ED919070EF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D8DDAB6-5889-4E95-A989-122289A6CE34}"/>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103712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D2160-7875-403A-8745-298C7029E10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955AA00-AF96-46C7-91F0-40FB772144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5F16B7-4918-4C16-BD2F-C8CAFC29FF4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AE29392-697E-4F5D-A7F2-D332AC6238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68B6FD-D4A3-41B0-914E-0FF06BF083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1F0F1E-B026-4CC0-ADF9-7C9343705EDA}"/>
              </a:ext>
            </a:extLst>
          </p:cNvPr>
          <p:cNvSpPr>
            <a:spLocks noGrp="1"/>
          </p:cNvSpPr>
          <p:nvPr>
            <p:ph type="dt" sz="half" idx="10"/>
          </p:nvPr>
        </p:nvSpPr>
        <p:spPr/>
        <p:txBody>
          <a:bodyPr/>
          <a:lstStyle/>
          <a:p>
            <a:fld id="{AA867D7D-858B-44F7-A42E-8E6B046CCCA0}" type="datetimeFigureOut">
              <a:rPr lang="en-US" smtClean="0"/>
              <a:t>10/27/2025</a:t>
            </a:fld>
            <a:endParaRPr lang="en-US" dirty="0"/>
          </a:p>
        </p:txBody>
      </p:sp>
      <p:sp>
        <p:nvSpPr>
          <p:cNvPr id="8" name="Footer Placeholder 7">
            <a:extLst>
              <a:ext uri="{FF2B5EF4-FFF2-40B4-BE49-F238E27FC236}">
                <a16:creationId xmlns:a16="http://schemas.microsoft.com/office/drawing/2014/main" id="{342A3143-D173-485D-9B72-CD37A0550C5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1826F68-133A-4CE2-B098-9AE15C561324}"/>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2451825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574E5-E7C9-4BA1-AC47-0B1E79D515C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3C10D72-8DFE-455A-8D14-E66B7163EC05}"/>
              </a:ext>
            </a:extLst>
          </p:cNvPr>
          <p:cNvSpPr>
            <a:spLocks noGrp="1"/>
          </p:cNvSpPr>
          <p:nvPr>
            <p:ph type="dt" sz="half" idx="10"/>
          </p:nvPr>
        </p:nvSpPr>
        <p:spPr/>
        <p:txBody>
          <a:bodyPr/>
          <a:lstStyle/>
          <a:p>
            <a:fld id="{AA867D7D-858B-44F7-A42E-8E6B046CCCA0}" type="datetimeFigureOut">
              <a:rPr lang="en-US" smtClean="0"/>
              <a:t>10/27/2025</a:t>
            </a:fld>
            <a:endParaRPr lang="en-US" dirty="0"/>
          </a:p>
        </p:txBody>
      </p:sp>
      <p:sp>
        <p:nvSpPr>
          <p:cNvPr id="4" name="Footer Placeholder 3">
            <a:extLst>
              <a:ext uri="{FF2B5EF4-FFF2-40B4-BE49-F238E27FC236}">
                <a16:creationId xmlns:a16="http://schemas.microsoft.com/office/drawing/2014/main" id="{1486B1AE-1FE3-4C01-B1E9-350A5B5169F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6EEAB85-6901-4CFE-83F5-6FAC7FD1A689}"/>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771946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8080F2-1995-4488-83AA-6CC22016301D}"/>
              </a:ext>
            </a:extLst>
          </p:cNvPr>
          <p:cNvSpPr>
            <a:spLocks noGrp="1"/>
          </p:cNvSpPr>
          <p:nvPr>
            <p:ph type="dt" sz="half" idx="10"/>
          </p:nvPr>
        </p:nvSpPr>
        <p:spPr/>
        <p:txBody>
          <a:bodyPr/>
          <a:lstStyle/>
          <a:p>
            <a:fld id="{AA867D7D-858B-44F7-A42E-8E6B046CCCA0}" type="datetimeFigureOut">
              <a:rPr lang="en-US" smtClean="0"/>
              <a:t>10/27/2025</a:t>
            </a:fld>
            <a:endParaRPr lang="en-US" dirty="0"/>
          </a:p>
        </p:txBody>
      </p:sp>
      <p:sp>
        <p:nvSpPr>
          <p:cNvPr id="3" name="Footer Placeholder 2">
            <a:extLst>
              <a:ext uri="{FF2B5EF4-FFF2-40B4-BE49-F238E27FC236}">
                <a16:creationId xmlns:a16="http://schemas.microsoft.com/office/drawing/2014/main" id="{F2CDAB31-A8ED-420F-A365-2E077BC3415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E1C54A5-8762-4207-8A55-3635EF54E0C7}"/>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675090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D944B-4CA8-4D7B-BA34-4D3FCB175C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4A52471-8EA9-4756-A09F-2C8E693D43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301D4AD-DAEB-41EB-9252-A48B82A7A3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38EC72-864D-492C-A56F-1639C2FBDEC2}"/>
              </a:ext>
            </a:extLst>
          </p:cNvPr>
          <p:cNvSpPr>
            <a:spLocks noGrp="1"/>
          </p:cNvSpPr>
          <p:nvPr>
            <p:ph type="dt" sz="half" idx="10"/>
          </p:nvPr>
        </p:nvSpPr>
        <p:spPr/>
        <p:txBody>
          <a:bodyPr/>
          <a:lstStyle/>
          <a:p>
            <a:fld id="{AA867D7D-858B-44F7-A42E-8E6B046CCCA0}" type="datetimeFigureOut">
              <a:rPr lang="en-US" smtClean="0"/>
              <a:t>10/27/2025</a:t>
            </a:fld>
            <a:endParaRPr lang="en-US" dirty="0"/>
          </a:p>
        </p:txBody>
      </p:sp>
      <p:sp>
        <p:nvSpPr>
          <p:cNvPr id="6" name="Footer Placeholder 5">
            <a:extLst>
              <a:ext uri="{FF2B5EF4-FFF2-40B4-BE49-F238E27FC236}">
                <a16:creationId xmlns:a16="http://schemas.microsoft.com/office/drawing/2014/main" id="{F9ABB9DD-47A6-4CBA-9166-72FB6F7CFF7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E9B55EB-47B3-4970-A7F9-17D34151B272}"/>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4025052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800CD-1302-4EB7-945D-84D85E9AE3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2FEBA6-0805-41EE-9242-5EF34BA51F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614C888-75F0-4EF1-97FE-FD3AC0E31C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1A0B74-C3E3-45BA-BBF9-39FF8DBE0EBF}"/>
              </a:ext>
            </a:extLst>
          </p:cNvPr>
          <p:cNvSpPr>
            <a:spLocks noGrp="1"/>
          </p:cNvSpPr>
          <p:nvPr>
            <p:ph type="dt" sz="half" idx="10"/>
          </p:nvPr>
        </p:nvSpPr>
        <p:spPr/>
        <p:txBody>
          <a:bodyPr/>
          <a:lstStyle/>
          <a:p>
            <a:fld id="{AA867D7D-858B-44F7-A42E-8E6B046CCCA0}" type="datetimeFigureOut">
              <a:rPr lang="en-US" smtClean="0"/>
              <a:t>10/27/2025</a:t>
            </a:fld>
            <a:endParaRPr lang="en-US" dirty="0"/>
          </a:p>
        </p:txBody>
      </p:sp>
      <p:sp>
        <p:nvSpPr>
          <p:cNvPr id="6" name="Footer Placeholder 5">
            <a:extLst>
              <a:ext uri="{FF2B5EF4-FFF2-40B4-BE49-F238E27FC236}">
                <a16:creationId xmlns:a16="http://schemas.microsoft.com/office/drawing/2014/main" id="{F0C593F9-21C2-4B4A-804C-BF3F412B00A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E85CB2C-4A93-487A-A75E-48CED6452D35}"/>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4176262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3AFD9-6CED-4695-8D06-76466F611E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0479958-54C6-461B-A483-F909A4F985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C33A2B-A0E6-4CA3-A158-80AC28C040DA}"/>
              </a:ext>
            </a:extLst>
          </p:cNvPr>
          <p:cNvSpPr>
            <a:spLocks noGrp="1"/>
          </p:cNvSpPr>
          <p:nvPr>
            <p:ph type="dt" sz="half" idx="10"/>
          </p:nvPr>
        </p:nvSpPr>
        <p:spPr/>
        <p:txBody>
          <a:bodyPr/>
          <a:lstStyle/>
          <a:p>
            <a:fld id="{AA867D7D-858B-44F7-A42E-8E6B046CCCA0}" type="datetimeFigureOut">
              <a:rPr lang="en-US" smtClean="0"/>
              <a:t>10/27/2025</a:t>
            </a:fld>
            <a:endParaRPr lang="en-US" dirty="0"/>
          </a:p>
        </p:txBody>
      </p:sp>
      <p:sp>
        <p:nvSpPr>
          <p:cNvPr id="5" name="Footer Placeholder 4">
            <a:extLst>
              <a:ext uri="{FF2B5EF4-FFF2-40B4-BE49-F238E27FC236}">
                <a16:creationId xmlns:a16="http://schemas.microsoft.com/office/drawing/2014/main" id="{74C1993D-221F-4179-96BD-27FAB40CDF0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B15A494-6CBE-4174-92A9-E7DAE36D25D8}"/>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78114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590984-FF4F-4290-9754-1130B3EC4A7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0C55D4-505B-463E-8C46-BE60A0412D2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3C6CF7-20D1-4981-AF3A-61819B60589C}"/>
              </a:ext>
            </a:extLst>
          </p:cNvPr>
          <p:cNvSpPr>
            <a:spLocks noGrp="1"/>
          </p:cNvSpPr>
          <p:nvPr>
            <p:ph type="dt" sz="half" idx="10"/>
          </p:nvPr>
        </p:nvSpPr>
        <p:spPr/>
        <p:txBody>
          <a:bodyPr/>
          <a:lstStyle/>
          <a:p>
            <a:fld id="{AA867D7D-858B-44F7-A42E-8E6B046CCCA0}" type="datetimeFigureOut">
              <a:rPr lang="en-US" smtClean="0"/>
              <a:t>10/27/2025</a:t>
            </a:fld>
            <a:endParaRPr lang="en-US" dirty="0"/>
          </a:p>
        </p:txBody>
      </p:sp>
      <p:sp>
        <p:nvSpPr>
          <p:cNvPr id="5" name="Footer Placeholder 4">
            <a:extLst>
              <a:ext uri="{FF2B5EF4-FFF2-40B4-BE49-F238E27FC236}">
                <a16:creationId xmlns:a16="http://schemas.microsoft.com/office/drawing/2014/main" id="{439D1209-9489-4454-A759-C53F6A4FFD4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1668D3-C13A-40A7-B664-023C0C0E0246}"/>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162259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56CC11-942A-4B25-A6F0-6EDD8EC233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5F13289-AF8F-42FB-9634-2DE070505E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B2EC2F-663A-4652-AC58-905E4FA7F3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867D7D-858B-44F7-A42E-8E6B046CCCA0}" type="datetimeFigureOut">
              <a:rPr lang="en-US" smtClean="0"/>
              <a:t>10/27/2025</a:t>
            </a:fld>
            <a:endParaRPr lang="en-US" dirty="0"/>
          </a:p>
        </p:txBody>
      </p:sp>
      <p:sp>
        <p:nvSpPr>
          <p:cNvPr id="5" name="Footer Placeholder 4">
            <a:extLst>
              <a:ext uri="{FF2B5EF4-FFF2-40B4-BE49-F238E27FC236}">
                <a16:creationId xmlns:a16="http://schemas.microsoft.com/office/drawing/2014/main" id="{8BB8B2AB-7308-498C-912E-00EC567C00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8C82F718-BA94-4C60-B5D1-D128E0E709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5B44B9-EB20-4D92-A3C1-B25BF2204703}" type="slidenum">
              <a:rPr lang="en-US" smtClean="0"/>
              <a:t>‹#›</a:t>
            </a:fld>
            <a:endParaRPr lang="en-US" dirty="0"/>
          </a:p>
        </p:txBody>
      </p:sp>
    </p:spTree>
    <p:extLst>
      <p:ext uri="{BB962C8B-B14F-4D97-AF65-F5344CB8AC3E}">
        <p14:creationId xmlns:p14="http://schemas.microsoft.com/office/powerpoint/2010/main" val="29340025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ECE467: Natural Language Processing</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a:xfrm>
            <a:off x="1257300" y="3638614"/>
            <a:ext cx="9677400" cy="1655762"/>
          </a:xfrm>
        </p:spPr>
        <p:txBody>
          <a:bodyPr>
            <a:normAutofit fontScale="40000" lnSpcReduction="20000"/>
          </a:bodyPr>
          <a:lstStyle/>
          <a:p>
            <a:r>
              <a:rPr lang="en-US" sz="9600" dirty="0"/>
              <a:t>Question Answering,</a:t>
            </a:r>
          </a:p>
          <a:p>
            <a:r>
              <a:rPr lang="en-US" sz="9600" dirty="0"/>
              <a:t>Reading Comprehension, and SQuAD;</a:t>
            </a:r>
          </a:p>
          <a:p>
            <a:r>
              <a:rPr lang="en-US" sz="9600" dirty="0"/>
              <a:t>Contextual Embeddings and ELMo</a:t>
            </a:r>
            <a:endParaRPr lang="en-US" sz="6000" dirty="0"/>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238DA-C21A-4459-94CE-FB653DB0D767}"/>
              </a:ext>
            </a:extLst>
          </p:cNvPr>
          <p:cNvSpPr>
            <a:spLocks noGrp="1"/>
          </p:cNvSpPr>
          <p:nvPr>
            <p:ph type="title"/>
          </p:nvPr>
        </p:nvSpPr>
        <p:spPr/>
        <p:txBody>
          <a:bodyPr/>
          <a:lstStyle/>
          <a:p>
            <a:r>
              <a:rPr lang="en-US" dirty="0"/>
              <a:t>If you are following the suggested readings…</a:t>
            </a:r>
          </a:p>
        </p:txBody>
      </p:sp>
      <p:sp>
        <p:nvSpPr>
          <p:cNvPr id="3" name="Content Placeholder 2">
            <a:extLst>
              <a:ext uri="{FF2B5EF4-FFF2-40B4-BE49-F238E27FC236}">
                <a16:creationId xmlns:a16="http://schemas.microsoft.com/office/drawing/2014/main" id="{FA2F6B8B-6013-4E5C-9AD2-C15DBF183CA5}"/>
              </a:ext>
            </a:extLst>
          </p:cNvPr>
          <p:cNvSpPr>
            <a:spLocks noGrp="1"/>
          </p:cNvSpPr>
          <p:nvPr>
            <p:ph idx="1"/>
          </p:nvPr>
        </p:nvSpPr>
        <p:spPr/>
        <p:txBody>
          <a:bodyPr>
            <a:normAutofit fontScale="70000" lnSpcReduction="20000"/>
          </a:bodyPr>
          <a:lstStyle/>
          <a:p>
            <a:r>
              <a:rPr lang="en-US" dirty="0"/>
              <a:t>The fist part of the course will cover </a:t>
            </a:r>
            <a:r>
              <a:rPr lang="en-US" b="1" dirty="0"/>
              <a:t>question answering</a:t>
            </a:r>
            <a:r>
              <a:rPr lang="en-US" dirty="0"/>
              <a:t> (QA) and a related dataset</a:t>
            </a:r>
          </a:p>
          <a:p>
            <a:pPr lvl="1"/>
            <a:r>
              <a:rPr lang="en-US" dirty="0"/>
              <a:t>The current draft of the textbook no longer has a chapter devoted to question answering</a:t>
            </a:r>
          </a:p>
          <a:p>
            <a:pPr lvl="1"/>
            <a:r>
              <a:rPr lang="en-US" dirty="0"/>
              <a:t>Sections 11.3 – 11.5 are related to question answering, but most of the content is not relevant to how we will cover QA in this topic; Section 11.3 covers </a:t>
            </a:r>
            <a:r>
              <a:rPr lang="en-US" i="1" dirty="0"/>
              <a:t>retrieval-augmented generation</a:t>
            </a:r>
            <a:r>
              <a:rPr lang="en-US" dirty="0"/>
              <a:t> (mentioned on the next slide)</a:t>
            </a:r>
          </a:p>
          <a:p>
            <a:pPr lvl="1"/>
            <a:r>
              <a:rPr lang="en-US" dirty="0"/>
              <a:t>Up until February 2024, Chapter 14 was titled "Question Answering and Information Retrieval"</a:t>
            </a:r>
          </a:p>
          <a:p>
            <a:pPr lvl="2"/>
            <a:r>
              <a:rPr lang="en-US" sz="2100" dirty="0"/>
              <a:t>Sections 14.3 – 14.4 of that draft are relevant to our coverage of the topic</a:t>
            </a:r>
          </a:p>
          <a:p>
            <a:pPr lvl="2"/>
            <a:r>
              <a:rPr lang="en-US" sz="2100" dirty="0"/>
              <a:t>However, the QA approach described in the February 2024 draft relies on </a:t>
            </a:r>
            <a:r>
              <a:rPr lang="en-US" sz="2100" i="1" dirty="0"/>
              <a:t>BERT</a:t>
            </a:r>
            <a:r>
              <a:rPr lang="en-US" sz="2100" dirty="0"/>
              <a:t>, which is a transformer-based architecture</a:t>
            </a:r>
          </a:p>
          <a:p>
            <a:pPr lvl="2"/>
            <a:r>
              <a:rPr lang="en-US" sz="2100" dirty="0"/>
              <a:t>We will cover </a:t>
            </a:r>
            <a:r>
              <a:rPr lang="en-US" sz="2100" i="1" dirty="0"/>
              <a:t>transformers</a:t>
            </a:r>
            <a:r>
              <a:rPr lang="en-US" sz="2100" dirty="0"/>
              <a:t> and BERT later in the course (including how BERT can be applied to QA)</a:t>
            </a:r>
          </a:p>
          <a:p>
            <a:pPr lvl="1"/>
            <a:r>
              <a:rPr lang="en-US" dirty="0"/>
              <a:t>The specific QA system we will examine relies on </a:t>
            </a:r>
            <a:r>
              <a:rPr lang="en-US" i="1" dirty="0"/>
              <a:t>LSTMs</a:t>
            </a:r>
            <a:r>
              <a:rPr lang="en-US" dirty="0"/>
              <a:t>, and the figure we will look at summarizing the architecture comes from an earlier draft of the textbook</a:t>
            </a:r>
          </a:p>
          <a:p>
            <a:pPr lvl="1"/>
            <a:r>
              <a:rPr lang="en-US" dirty="0"/>
              <a:t>We will also discuss the Stanford Question Answering Dataset (</a:t>
            </a:r>
            <a:r>
              <a:rPr lang="en-US" b="1" dirty="0"/>
              <a:t>SQuAD</a:t>
            </a:r>
            <a:r>
              <a:rPr lang="en-US" dirty="0"/>
              <a:t>), which is referred to throughout the February 2024 draft of Chapter 14, but is only mentioned once in the current draft</a:t>
            </a:r>
          </a:p>
          <a:p>
            <a:r>
              <a:rPr lang="en-US" dirty="0"/>
              <a:t>The latter part of this topic covered </a:t>
            </a:r>
            <a:r>
              <a:rPr lang="en-US" b="1" dirty="0"/>
              <a:t>contextual embeddings</a:t>
            </a:r>
            <a:r>
              <a:rPr lang="en-US" dirty="0"/>
              <a:t> and </a:t>
            </a:r>
            <a:r>
              <a:rPr lang="en-US" b="1" dirty="0"/>
              <a:t>ELMo</a:t>
            </a:r>
          </a:p>
          <a:p>
            <a:pPr lvl="1"/>
            <a:r>
              <a:rPr lang="en-US" dirty="0"/>
              <a:t>Discussion of ELMo has been mostly dropped in recent drafts of the textbook (it is referenced here and there, but no longer described)</a:t>
            </a:r>
          </a:p>
          <a:p>
            <a:pPr lvl="1"/>
            <a:r>
              <a:rPr lang="en-US" dirty="0"/>
              <a:t>I have largely relied on the original ELMo paper, and there is a link to it in the schedule on the course website</a:t>
            </a:r>
          </a:p>
          <a:p>
            <a:pPr lvl="1"/>
            <a:r>
              <a:rPr lang="en-US" dirty="0"/>
              <a:t>I could have made this a separate topic from QA, but QA was one of the tasks used to evaluate ELMo</a:t>
            </a:r>
          </a:p>
          <a:p>
            <a:endParaRPr lang="en-US" dirty="0"/>
          </a:p>
        </p:txBody>
      </p:sp>
    </p:spTree>
    <p:extLst>
      <p:ext uri="{BB962C8B-B14F-4D97-AF65-F5344CB8AC3E}">
        <p14:creationId xmlns:p14="http://schemas.microsoft.com/office/powerpoint/2010/main" val="3890398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6F05B-B361-4C8B-8DB0-051959552062}"/>
              </a:ext>
            </a:extLst>
          </p:cNvPr>
          <p:cNvSpPr>
            <a:spLocks noGrp="1"/>
          </p:cNvSpPr>
          <p:nvPr>
            <p:ph type="title"/>
          </p:nvPr>
        </p:nvSpPr>
        <p:spPr/>
        <p:txBody>
          <a:bodyPr/>
          <a:lstStyle/>
          <a:p>
            <a:r>
              <a:rPr lang="en-US" dirty="0"/>
              <a:t>Question Answering</a:t>
            </a:r>
          </a:p>
        </p:txBody>
      </p:sp>
      <p:sp>
        <p:nvSpPr>
          <p:cNvPr id="3" name="Content Placeholder 2">
            <a:extLst>
              <a:ext uri="{FF2B5EF4-FFF2-40B4-BE49-F238E27FC236}">
                <a16:creationId xmlns:a16="http://schemas.microsoft.com/office/drawing/2014/main" id="{A0F8BC96-64A2-4E45-B3A5-5DDC273F021A}"/>
              </a:ext>
            </a:extLst>
          </p:cNvPr>
          <p:cNvSpPr>
            <a:spLocks noGrp="1"/>
          </p:cNvSpPr>
          <p:nvPr>
            <p:ph idx="1"/>
          </p:nvPr>
        </p:nvSpPr>
        <p:spPr/>
        <p:txBody>
          <a:bodyPr>
            <a:normAutofit fontScale="77500" lnSpcReduction="20000"/>
          </a:bodyPr>
          <a:lstStyle/>
          <a:p>
            <a:r>
              <a:rPr lang="en-US" dirty="0"/>
              <a:t>The first part of this topic will cover </a:t>
            </a:r>
            <a:r>
              <a:rPr lang="en-US" b="1" dirty="0"/>
              <a:t>question answering</a:t>
            </a:r>
            <a:r>
              <a:rPr lang="en-US" dirty="0"/>
              <a:t> (QA); however, I would claim that the meaning of QA within the field of NLP has changed over the years</a:t>
            </a:r>
          </a:p>
          <a:p>
            <a:pPr lvl="1"/>
            <a:r>
              <a:rPr lang="en-US" dirty="0"/>
              <a:t>In conventional NLP, QA was highly related to information retrieval (IR), which we covered earlier in the course (we will briefly talk about this approach over the next couple of slides)</a:t>
            </a:r>
          </a:p>
          <a:p>
            <a:pPr lvl="2"/>
            <a:r>
              <a:rPr lang="en-US" dirty="0"/>
              <a:t>Systems would first search a corpus for documents relevant to the user's question</a:t>
            </a:r>
          </a:p>
          <a:p>
            <a:pPr lvl="2"/>
            <a:r>
              <a:rPr lang="en-US" dirty="0"/>
              <a:t>The system would then present a segment from a document determined to likely contain the answer</a:t>
            </a:r>
          </a:p>
          <a:p>
            <a:pPr lvl="1"/>
            <a:r>
              <a:rPr lang="en-US" dirty="0"/>
              <a:t>After the first NLP revolution, the literature on QA primarily dealt with finding an answer in a passage provided along with the question (we will discuss this approach in more detail)</a:t>
            </a:r>
          </a:p>
          <a:p>
            <a:pPr lvl="2"/>
            <a:r>
              <a:rPr lang="en-US" dirty="0"/>
              <a:t>Some sources refer to this more specific task as </a:t>
            </a:r>
            <a:r>
              <a:rPr lang="en-US" b="1" dirty="0"/>
              <a:t>reading comprehension</a:t>
            </a:r>
          </a:p>
          <a:p>
            <a:pPr lvl="2"/>
            <a:r>
              <a:rPr lang="en-US" dirty="0"/>
              <a:t>The answer for this type of task is generally considered to a specific span of text within the document</a:t>
            </a:r>
          </a:p>
          <a:p>
            <a:pPr lvl="2"/>
            <a:r>
              <a:rPr lang="en-US" dirty="0"/>
              <a:t>The dataset known as </a:t>
            </a:r>
            <a:r>
              <a:rPr lang="en-US" i="1" dirty="0"/>
              <a:t>SQuAD</a:t>
            </a:r>
            <a:r>
              <a:rPr lang="en-US" dirty="0"/>
              <a:t>, which was mentioned on the previous slide, is related to this type of task</a:t>
            </a:r>
          </a:p>
          <a:p>
            <a:pPr lvl="1"/>
            <a:r>
              <a:rPr lang="en-US" dirty="0"/>
              <a:t>In modern NLP, transformer-based LLMs once again search a corpus when seeking an answer</a:t>
            </a:r>
          </a:p>
          <a:p>
            <a:pPr lvl="2"/>
            <a:r>
              <a:rPr lang="en-US" dirty="0"/>
              <a:t>However, rather than presenting a segment of a document (like conventional systems), or a specific span of text (like reading comprehension systems), the system generates an answer</a:t>
            </a:r>
          </a:p>
          <a:p>
            <a:pPr lvl="2"/>
            <a:r>
              <a:rPr lang="en-US" dirty="0"/>
              <a:t>This sort of approach is known as </a:t>
            </a:r>
            <a:r>
              <a:rPr lang="en-US" b="1" dirty="0"/>
              <a:t>retrieval-augmented generation</a:t>
            </a:r>
            <a:r>
              <a:rPr lang="en-US" dirty="0"/>
              <a:t> (RAG), and QA is not its only application</a:t>
            </a:r>
          </a:p>
          <a:p>
            <a:pPr lvl="2"/>
            <a:r>
              <a:rPr lang="en-US" dirty="0"/>
              <a:t>Time permitting, we might cover RAG during the third part of the course</a:t>
            </a:r>
          </a:p>
          <a:p>
            <a:r>
              <a:rPr lang="en-US" dirty="0"/>
              <a:t>In this topic, we are going to cover reading comprehension approaches to QA</a:t>
            </a:r>
          </a:p>
          <a:p>
            <a:pPr lvl="1"/>
            <a:endParaRPr lang="en-US" dirty="0"/>
          </a:p>
        </p:txBody>
      </p:sp>
    </p:spTree>
    <p:extLst>
      <p:ext uri="{BB962C8B-B14F-4D97-AF65-F5344CB8AC3E}">
        <p14:creationId xmlns:p14="http://schemas.microsoft.com/office/powerpoint/2010/main" val="16732567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A0933-AA57-4BD2-A3C6-01A8FD7D76AF}"/>
              </a:ext>
            </a:extLst>
          </p:cNvPr>
          <p:cNvSpPr>
            <a:spLocks noGrp="1"/>
          </p:cNvSpPr>
          <p:nvPr>
            <p:ph type="title"/>
          </p:nvPr>
        </p:nvSpPr>
        <p:spPr/>
        <p:txBody>
          <a:bodyPr/>
          <a:lstStyle/>
          <a:p>
            <a:r>
              <a:rPr lang="en-US" dirty="0"/>
              <a:t>Pre-neural, IR-based, Factoid QA Systems</a:t>
            </a:r>
          </a:p>
        </p:txBody>
      </p:sp>
      <p:sp>
        <p:nvSpPr>
          <p:cNvPr id="3" name="Content Placeholder 2">
            <a:extLst>
              <a:ext uri="{FF2B5EF4-FFF2-40B4-BE49-F238E27FC236}">
                <a16:creationId xmlns:a16="http://schemas.microsoft.com/office/drawing/2014/main" id="{41251C35-996F-4B2A-B30A-B6BB1882D941}"/>
              </a:ext>
            </a:extLst>
          </p:cNvPr>
          <p:cNvSpPr>
            <a:spLocks noGrp="1"/>
          </p:cNvSpPr>
          <p:nvPr>
            <p:ph idx="1"/>
          </p:nvPr>
        </p:nvSpPr>
        <p:spPr/>
        <p:txBody>
          <a:bodyPr>
            <a:normAutofit fontScale="70000" lnSpcReduction="20000"/>
          </a:bodyPr>
          <a:lstStyle/>
          <a:p>
            <a:r>
              <a:rPr lang="en-US" dirty="0"/>
              <a:t>We will take a brief excursion to discuss methods used by conventional (pre-neural), statistical, IR-based factoid QA systems, which often consisted of several independent components</a:t>
            </a:r>
          </a:p>
          <a:p>
            <a:r>
              <a:rPr lang="en-US" dirty="0"/>
              <a:t>The primary focus of QA systems is typically answering </a:t>
            </a:r>
            <a:r>
              <a:rPr lang="en-US" i="1" dirty="0"/>
              <a:t>factoid questions</a:t>
            </a:r>
            <a:r>
              <a:rPr lang="en-US" dirty="0"/>
              <a:t>, which basically means that the answer is a short span of text (often, but not always, a named entity)</a:t>
            </a:r>
          </a:p>
          <a:p>
            <a:r>
              <a:rPr lang="en-US" dirty="0"/>
              <a:t>The figure on the next slide (from an earlier draft) shows a possible architecture for such a system</a:t>
            </a:r>
          </a:p>
          <a:p>
            <a:pPr lvl="1"/>
            <a:r>
              <a:rPr lang="en-US" dirty="0"/>
              <a:t>The purpose of the components in the "Question Processing" box are to generate a query for an IR system, and to predict an answer type </a:t>
            </a:r>
          </a:p>
          <a:p>
            <a:pPr lvl="1"/>
            <a:r>
              <a:rPr lang="en-US" dirty="0"/>
              <a:t>The "Document Retrieval" component represents a typical IR system; however, the task of QA is different than IR, since we are tasked with finding the specific answer</a:t>
            </a:r>
          </a:p>
          <a:p>
            <a:pPr lvl="1"/>
            <a:r>
              <a:rPr lang="en-US" dirty="0"/>
              <a:t>The "Passage Retrieval" component splits each document into paragraphs or other smaller snippets to serve as passages that might contain an answer to the question</a:t>
            </a:r>
          </a:p>
          <a:p>
            <a:pPr lvl="1"/>
            <a:r>
              <a:rPr lang="en-US" dirty="0"/>
              <a:t>Some conventional systems would then search for answers in every passage; others would choose candidate passages using statistical ML approaches</a:t>
            </a:r>
          </a:p>
          <a:p>
            <a:pPr lvl="1"/>
            <a:r>
              <a:rPr lang="en-US" dirty="0"/>
              <a:t>The "Answer Extraction" box in the diagram represents the component of a system that examines one passage at a time and tries to find the answer to the original question</a:t>
            </a:r>
          </a:p>
          <a:p>
            <a:pPr lvl="1"/>
            <a:r>
              <a:rPr lang="en-US" dirty="0"/>
              <a:t>If the answer type is a named entity, NER can be used to find possible answers of the right type </a:t>
            </a:r>
          </a:p>
          <a:p>
            <a:pPr lvl="1"/>
            <a:r>
              <a:rPr lang="en-US" dirty="0"/>
              <a:t>On the other hand, if the question asks for a definition of something, it is more complex to find the exact span of text that specifies the answer</a:t>
            </a:r>
          </a:p>
        </p:txBody>
      </p:sp>
    </p:spTree>
    <p:extLst>
      <p:ext uri="{BB962C8B-B14F-4D97-AF65-F5344CB8AC3E}">
        <p14:creationId xmlns:p14="http://schemas.microsoft.com/office/powerpoint/2010/main" val="39608709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0C735-8668-42BF-B33D-FA51BC8C61D7}"/>
              </a:ext>
            </a:extLst>
          </p:cNvPr>
          <p:cNvSpPr>
            <a:spLocks noGrp="1"/>
          </p:cNvSpPr>
          <p:nvPr>
            <p:ph type="title"/>
          </p:nvPr>
        </p:nvSpPr>
        <p:spPr/>
        <p:txBody>
          <a:bodyPr/>
          <a:lstStyle/>
          <a:p>
            <a:r>
              <a:rPr lang="en-US" dirty="0"/>
              <a:t>Pre-neural, IR-based, Factoid QA Architecture</a:t>
            </a:r>
          </a:p>
        </p:txBody>
      </p:sp>
      <p:pic>
        <p:nvPicPr>
          <p:cNvPr id="4" name="Content Placeholder 3">
            <a:extLst>
              <a:ext uri="{FF2B5EF4-FFF2-40B4-BE49-F238E27FC236}">
                <a16:creationId xmlns:a16="http://schemas.microsoft.com/office/drawing/2014/main" id="{ECF9DBAC-B670-4595-BE55-EDB0812DD886}"/>
              </a:ext>
            </a:extLst>
          </p:cNvPr>
          <p:cNvPicPr>
            <a:picLocks noGrp="1" noChangeAspect="1"/>
          </p:cNvPicPr>
          <p:nvPr>
            <p:ph idx="1"/>
          </p:nvPr>
        </p:nvPicPr>
        <p:blipFill>
          <a:blip r:embed="rId2"/>
          <a:stretch>
            <a:fillRect/>
          </a:stretch>
        </p:blipFill>
        <p:spPr>
          <a:xfrm>
            <a:off x="1164800" y="1959629"/>
            <a:ext cx="9862399" cy="3793230"/>
          </a:xfrm>
          <a:prstGeom prst="rect">
            <a:avLst/>
          </a:prstGeom>
        </p:spPr>
      </p:pic>
    </p:spTree>
    <p:extLst>
      <p:ext uri="{BB962C8B-B14F-4D97-AF65-F5344CB8AC3E}">
        <p14:creationId xmlns:p14="http://schemas.microsoft.com/office/powerpoint/2010/main" val="33447472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5FB18-83A3-4BC3-A849-F3DC57899F91}"/>
              </a:ext>
            </a:extLst>
          </p:cNvPr>
          <p:cNvSpPr>
            <a:spLocks noGrp="1"/>
          </p:cNvSpPr>
          <p:nvPr>
            <p:ph type="title"/>
          </p:nvPr>
        </p:nvSpPr>
        <p:spPr/>
        <p:txBody>
          <a:bodyPr/>
          <a:lstStyle/>
          <a:p>
            <a:r>
              <a:rPr lang="en-US" dirty="0"/>
              <a:t>Watson</a:t>
            </a:r>
          </a:p>
        </p:txBody>
      </p:sp>
      <p:sp>
        <p:nvSpPr>
          <p:cNvPr id="3" name="Content Placeholder 2">
            <a:extLst>
              <a:ext uri="{FF2B5EF4-FFF2-40B4-BE49-F238E27FC236}">
                <a16:creationId xmlns:a16="http://schemas.microsoft.com/office/drawing/2014/main" id="{6E24CE00-A15F-4089-AFFE-5FF1DF823881}"/>
              </a:ext>
            </a:extLst>
          </p:cNvPr>
          <p:cNvSpPr>
            <a:spLocks noGrp="1"/>
          </p:cNvSpPr>
          <p:nvPr>
            <p:ph idx="1"/>
          </p:nvPr>
        </p:nvSpPr>
        <p:spPr/>
        <p:txBody>
          <a:bodyPr>
            <a:normAutofit fontScale="77500" lnSpcReduction="20000"/>
          </a:bodyPr>
          <a:lstStyle/>
          <a:p>
            <a:r>
              <a:rPr lang="en-US" dirty="0"/>
              <a:t>Through the January 2023 draft of the textbook, Section 14.6 discussed the approach used by the Watson DeepQA system (typically just called </a:t>
            </a:r>
            <a:r>
              <a:rPr lang="en-US" i="1" dirty="0"/>
              <a:t>Watson</a:t>
            </a:r>
            <a:r>
              <a:rPr lang="en-US" dirty="0"/>
              <a:t>)</a:t>
            </a:r>
          </a:p>
          <a:p>
            <a:pPr lvl="1"/>
            <a:r>
              <a:rPr lang="en-US" dirty="0"/>
              <a:t>This discussion has been dropped in more recent drafts of the textbook (although Watson is still briefly mentioned in a few locations)</a:t>
            </a:r>
          </a:p>
          <a:p>
            <a:pPr lvl="1"/>
            <a:r>
              <a:rPr lang="en-US" dirty="0"/>
              <a:t>In the current draft, there is a paragraph about Watson in the "Historical Notes" section at the end of the chapter on Large Language Models</a:t>
            </a:r>
          </a:p>
          <a:p>
            <a:r>
              <a:rPr lang="en-US" dirty="0"/>
              <a:t>Watson is the IBM QA system that beat two of the best-ever players at Jeopardy! In 2011</a:t>
            </a:r>
          </a:p>
          <a:p>
            <a:pPr lvl="1"/>
            <a:r>
              <a:rPr lang="en-US" dirty="0"/>
              <a:t>I watched one or two of those episodes live; Watson seemed extremely impressive at the time</a:t>
            </a:r>
          </a:p>
          <a:p>
            <a:pPr lvl="1"/>
            <a:r>
              <a:rPr lang="en-US" dirty="0"/>
              <a:t>I find it so weird that the section of the textbook that described Watson (now dropped) was titled "Classic QA Models"</a:t>
            </a:r>
          </a:p>
          <a:p>
            <a:r>
              <a:rPr lang="en-US" dirty="0"/>
              <a:t>Watson could find answers (well…) in both text and knowledge bases</a:t>
            </a:r>
          </a:p>
          <a:p>
            <a:r>
              <a:rPr lang="en-US" dirty="0"/>
              <a:t>Like traditional QA systems, it used several components acting together, and involved sequential phases of processing</a:t>
            </a:r>
          </a:p>
          <a:p>
            <a:r>
              <a:rPr lang="en-US" dirty="0"/>
              <a:t>We won't discuss the technical details of this system (I may speak a bit about it in class)</a:t>
            </a:r>
          </a:p>
          <a:p>
            <a:endParaRPr lang="en-US" dirty="0"/>
          </a:p>
        </p:txBody>
      </p:sp>
    </p:spTree>
    <p:extLst>
      <p:ext uri="{BB962C8B-B14F-4D97-AF65-F5344CB8AC3E}">
        <p14:creationId xmlns:p14="http://schemas.microsoft.com/office/powerpoint/2010/main" val="2299274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023FC-6C4C-4D63-86F4-A1C2D0545641}"/>
              </a:ext>
            </a:extLst>
          </p:cNvPr>
          <p:cNvSpPr>
            <a:spLocks noGrp="1"/>
          </p:cNvSpPr>
          <p:nvPr>
            <p:ph type="title"/>
          </p:nvPr>
        </p:nvSpPr>
        <p:spPr/>
        <p:txBody>
          <a:bodyPr/>
          <a:lstStyle/>
          <a:p>
            <a:r>
              <a:rPr lang="en-US" dirty="0"/>
              <a:t>Reading Comprehension and SQuAD</a:t>
            </a:r>
          </a:p>
        </p:txBody>
      </p:sp>
      <p:sp>
        <p:nvSpPr>
          <p:cNvPr id="3" name="Content Placeholder 2">
            <a:extLst>
              <a:ext uri="{FF2B5EF4-FFF2-40B4-BE49-F238E27FC236}">
                <a16:creationId xmlns:a16="http://schemas.microsoft.com/office/drawing/2014/main" id="{47C162B3-B15D-488D-99CC-4046AD65442B}"/>
              </a:ext>
            </a:extLst>
          </p:cNvPr>
          <p:cNvSpPr>
            <a:spLocks noGrp="1"/>
          </p:cNvSpPr>
          <p:nvPr>
            <p:ph idx="1"/>
          </p:nvPr>
        </p:nvSpPr>
        <p:spPr/>
        <p:txBody>
          <a:bodyPr>
            <a:normAutofit fontScale="77500" lnSpcReduction="20000"/>
          </a:bodyPr>
          <a:lstStyle/>
          <a:p>
            <a:r>
              <a:rPr lang="en-US" dirty="0"/>
              <a:t>After the first deep learning revolution in NLP, much of the research related to QA limited the task to finding an answer to a given question in a specific passage of text</a:t>
            </a:r>
          </a:p>
          <a:p>
            <a:r>
              <a:rPr lang="en-US" dirty="0"/>
              <a:t>As mentioned earlier, this sort of QA task is sometimes referred to as </a:t>
            </a:r>
            <a:r>
              <a:rPr lang="en-US" b="1" dirty="0"/>
              <a:t>reading comprehension</a:t>
            </a:r>
            <a:r>
              <a:rPr lang="en-US" dirty="0"/>
              <a:t> (I have also seen it referred to as </a:t>
            </a:r>
            <a:r>
              <a:rPr lang="en-US" i="1" dirty="0"/>
              <a:t>answer extraction</a:t>
            </a:r>
            <a:r>
              <a:rPr lang="en-US" dirty="0"/>
              <a:t>)</a:t>
            </a:r>
            <a:endParaRPr lang="en-US" b="1" dirty="0"/>
          </a:p>
          <a:p>
            <a:r>
              <a:rPr lang="en-US" dirty="0"/>
              <a:t>One important dataset for reading comprehension is the </a:t>
            </a:r>
            <a:r>
              <a:rPr lang="en-US" i="1" dirty="0"/>
              <a:t>Stanford Question Answering Dataset</a:t>
            </a:r>
            <a:r>
              <a:rPr lang="en-US" dirty="0"/>
              <a:t> (</a:t>
            </a:r>
            <a:r>
              <a:rPr lang="en-US" b="1" dirty="0"/>
              <a:t>SQuAD</a:t>
            </a:r>
            <a:r>
              <a:rPr lang="en-US" dirty="0"/>
              <a:t>)</a:t>
            </a:r>
          </a:p>
          <a:p>
            <a:pPr lvl="1"/>
            <a:r>
              <a:rPr lang="en-US" dirty="0"/>
              <a:t>The dataset consists of passages from Wikipedia and associated questions</a:t>
            </a:r>
          </a:p>
          <a:p>
            <a:pPr lvl="1"/>
            <a:r>
              <a:rPr lang="en-US" dirty="0"/>
              <a:t>Questions were collected from human volunteers</a:t>
            </a:r>
          </a:p>
          <a:p>
            <a:pPr lvl="1"/>
            <a:r>
              <a:rPr lang="en-US" dirty="0"/>
              <a:t>The answers are spans of texts from the passages</a:t>
            </a:r>
          </a:p>
          <a:p>
            <a:pPr lvl="1"/>
            <a:r>
              <a:rPr lang="en-US" dirty="0"/>
              <a:t>The original SQuAD dataset, SQuAD 1.1, contained only answerable questions</a:t>
            </a:r>
          </a:p>
          <a:p>
            <a:pPr lvl="1"/>
            <a:r>
              <a:rPr lang="en-US" dirty="0"/>
              <a:t>SQuAD 2.0 also includes unanswerable questions</a:t>
            </a:r>
          </a:p>
          <a:p>
            <a:pPr lvl="1"/>
            <a:r>
              <a:rPr lang="en-US" dirty="0"/>
              <a:t>Each answerable questions contains answers from at least three humans</a:t>
            </a:r>
          </a:p>
          <a:p>
            <a:r>
              <a:rPr lang="en-US" dirty="0"/>
              <a:t>The figure on the next slide (from the February 2024 draft of the textbook) shows a passage from SQuAD 2.0 along with three sample questions and their answers</a:t>
            </a:r>
          </a:p>
        </p:txBody>
      </p:sp>
    </p:spTree>
    <p:extLst>
      <p:ext uri="{BB962C8B-B14F-4D97-AF65-F5344CB8AC3E}">
        <p14:creationId xmlns:p14="http://schemas.microsoft.com/office/powerpoint/2010/main" val="3398451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35D21-FDBC-4F03-86CF-DD6AF7341EE5}"/>
              </a:ext>
            </a:extLst>
          </p:cNvPr>
          <p:cNvSpPr>
            <a:spLocks noGrp="1"/>
          </p:cNvSpPr>
          <p:nvPr>
            <p:ph type="title"/>
          </p:nvPr>
        </p:nvSpPr>
        <p:spPr/>
        <p:txBody>
          <a:bodyPr/>
          <a:lstStyle/>
          <a:p>
            <a:r>
              <a:rPr lang="en-US" dirty="0"/>
              <a:t>SQuAD Examples</a:t>
            </a:r>
          </a:p>
        </p:txBody>
      </p:sp>
      <p:pic>
        <p:nvPicPr>
          <p:cNvPr id="6" name="Picture 5">
            <a:extLst>
              <a:ext uri="{FF2B5EF4-FFF2-40B4-BE49-F238E27FC236}">
                <a16:creationId xmlns:a16="http://schemas.microsoft.com/office/drawing/2014/main" id="{C41F0CAF-5DC8-BAC5-AB48-08D2CA932E6F}"/>
              </a:ext>
            </a:extLst>
          </p:cNvPr>
          <p:cNvPicPr>
            <a:picLocks noChangeAspect="1"/>
          </p:cNvPicPr>
          <p:nvPr/>
        </p:nvPicPr>
        <p:blipFill>
          <a:blip r:embed="rId2"/>
          <a:stretch>
            <a:fillRect/>
          </a:stretch>
        </p:blipFill>
        <p:spPr>
          <a:xfrm>
            <a:off x="1966219" y="1690688"/>
            <a:ext cx="8259562" cy="4030028"/>
          </a:xfrm>
          <a:prstGeom prst="rect">
            <a:avLst/>
          </a:prstGeom>
        </p:spPr>
      </p:pic>
    </p:spTree>
    <p:extLst>
      <p:ext uri="{BB962C8B-B14F-4D97-AF65-F5344CB8AC3E}">
        <p14:creationId xmlns:p14="http://schemas.microsoft.com/office/powerpoint/2010/main" val="8702095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A78B9-D945-4085-BFAD-8E828389FD11}"/>
              </a:ext>
            </a:extLst>
          </p:cNvPr>
          <p:cNvSpPr>
            <a:spLocks noGrp="1"/>
          </p:cNvSpPr>
          <p:nvPr>
            <p:ph type="title"/>
          </p:nvPr>
        </p:nvSpPr>
        <p:spPr/>
        <p:txBody>
          <a:bodyPr/>
          <a:lstStyle/>
          <a:p>
            <a:r>
              <a:rPr lang="en-US" dirty="0"/>
              <a:t>SQuAD Metrics</a:t>
            </a:r>
          </a:p>
        </p:txBody>
      </p:sp>
      <p:sp>
        <p:nvSpPr>
          <p:cNvPr id="3" name="Content Placeholder 2">
            <a:extLst>
              <a:ext uri="{FF2B5EF4-FFF2-40B4-BE49-F238E27FC236}">
                <a16:creationId xmlns:a16="http://schemas.microsoft.com/office/drawing/2014/main" id="{43170A91-12E1-45D3-8200-1F3236BE1C3B}"/>
              </a:ext>
            </a:extLst>
          </p:cNvPr>
          <p:cNvSpPr>
            <a:spLocks noGrp="1"/>
          </p:cNvSpPr>
          <p:nvPr>
            <p:ph idx="1"/>
          </p:nvPr>
        </p:nvSpPr>
        <p:spPr/>
        <p:txBody>
          <a:bodyPr>
            <a:normAutofit lnSpcReduction="10000"/>
          </a:bodyPr>
          <a:lstStyle/>
          <a:p>
            <a:r>
              <a:rPr lang="en-US" dirty="0"/>
              <a:t>Systems applied to SQuAD are evaluated according to two metrics</a:t>
            </a:r>
          </a:p>
          <a:p>
            <a:pPr lvl="1"/>
            <a:r>
              <a:rPr lang="en-US" i="1" dirty="0"/>
              <a:t>Exact match </a:t>
            </a:r>
            <a:r>
              <a:rPr lang="en-US" dirty="0"/>
              <a:t>only credits a system if the answer exactly matches one of the human answers</a:t>
            </a:r>
          </a:p>
          <a:p>
            <a:pPr lvl="1"/>
            <a:r>
              <a:rPr lang="en-US" dirty="0"/>
              <a:t>The </a:t>
            </a:r>
            <a:r>
              <a:rPr lang="en-US" i="1" dirty="0"/>
              <a:t>F1 score</a:t>
            </a:r>
            <a:r>
              <a:rPr lang="en-US" dirty="0"/>
              <a:t> combines the </a:t>
            </a:r>
            <a:r>
              <a:rPr lang="en-US" i="1" dirty="0"/>
              <a:t>precision</a:t>
            </a:r>
            <a:r>
              <a:rPr lang="en-US" dirty="0"/>
              <a:t> and </a:t>
            </a:r>
            <a:r>
              <a:rPr lang="en-US" i="1" dirty="0"/>
              <a:t>recall</a:t>
            </a:r>
            <a:r>
              <a:rPr lang="en-US" dirty="0"/>
              <a:t> of predicted answers on a per token basis (we covered these metrics earlier in the course)</a:t>
            </a:r>
          </a:p>
          <a:p>
            <a:r>
              <a:rPr lang="en-US" dirty="0"/>
              <a:t>For a while, Stanford maintained a leaderboard, displaying the top systems</a:t>
            </a:r>
          </a:p>
          <a:p>
            <a:r>
              <a:rPr lang="en-US" dirty="0"/>
              <a:t>When Stanford switched from SQuAD 1.1 to SQuAD 2.0, both metrics dropped significantly</a:t>
            </a:r>
          </a:p>
          <a:p>
            <a:r>
              <a:rPr lang="en-US" dirty="0"/>
              <a:t>Later, even for SQuAD 2.0, the top systems beat human performance (but I think this always has to be taken with a grain of salt)</a:t>
            </a:r>
          </a:p>
        </p:txBody>
      </p:sp>
    </p:spTree>
    <p:extLst>
      <p:ext uri="{BB962C8B-B14F-4D97-AF65-F5344CB8AC3E}">
        <p14:creationId xmlns:p14="http://schemas.microsoft.com/office/powerpoint/2010/main" val="31679310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99AB5-8F00-4751-A3AE-A885821D4049}"/>
              </a:ext>
            </a:extLst>
          </p:cNvPr>
          <p:cNvSpPr>
            <a:spLocks noGrp="1"/>
          </p:cNvSpPr>
          <p:nvPr>
            <p:ph type="title"/>
          </p:nvPr>
        </p:nvSpPr>
        <p:spPr/>
        <p:txBody>
          <a:bodyPr/>
          <a:lstStyle/>
          <a:p>
            <a:r>
              <a:rPr lang="en-US" dirty="0"/>
              <a:t>Neural QA Systems</a:t>
            </a:r>
          </a:p>
        </p:txBody>
      </p:sp>
      <p:sp>
        <p:nvSpPr>
          <p:cNvPr id="3" name="Content Placeholder 2">
            <a:extLst>
              <a:ext uri="{FF2B5EF4-FFF2-40B4-BE49-F238E27FC236}">
                <a16:creationId xmlns:a16="http://schemas.microsoft.com/office/drawing/2014/main" id="{B48386C8-7304-44B2-9566-D70015B63F28}"/>
              </a:ext>
            </a:extLst>
          </p:cNvPr>
          <p:cNvSpPr>
            <a:spLocks noGrp="1"/>
          </p:cNvSpPr>
          <p:nvPr>
            <p:ph idx="1"/>
          </p:nvPr>
        </p:nvSpPr>
        <p:spPr/>
        <p:txBody>
          <a:bodyPr>
            <a:normAutofit fontScale="70000" lnSpcReduction="20000"/>
          </a:bodyPr>
          <a:lstStyle/>
          <a:p>
            <a:r>
              <a:rPr lang="en-US" dirty="0"/>
              <a:t>The neural component of a QA system (really, more specifically, a reading comprehension system) processes a question and a passage that contains (or may contain) the answer</a:t>
            </a:r>
          </a:p>
          <a:p>
            <a:pPr lvl="1"/>
            <a:r>
              <a:rPr lang="en-US" dirty="0"/>
              <a:t>For each word in the passage, the system predicts how likely the word is to be the start of, and how likely the word is to be the end of, the answer to the question</a:t>
            </a:r>
          </a:p>
          <a:p>
            <a:pPr lvl="1"/>
            <a:r>
              <a:rPr lang="en-US" dirty="0"/>
              <a:t>Thus, this sort of approach treats QA as a </a:t>
            </a:r>
            <a:r>
              <a:rPr lang="en-US" i="1" dirty="0"/>
              <a:t>sequence labelling task</a:t>
            </a:r>
          </a:p>
          <a:p>
            <a:pPr lvl="1"/>
            <a:r>
              <a:rPr lang="en-US" dirty="0"/>
              <a:t>The computed probabilities can be used to predict the best answer to the question, or to decide that the passage does not contain the answer to the question</a:t>
            </a:r>
          </a:p>
          <a:p>
            <a:r>
              <a:rPr lang="en-US" dirty="0"/>
              <a:t>We will examine the architecture of a system called DrQA, from 2017, built on top of LSTMs</a:t>
            </a:r>
          </a:p>
          <a:p>
            <a:pPr lvl="1"/>
            <a:r>
              <a:rPr lang="en-US" dirty="0"/>
              <a:t>The figure on the next slide (from the October 2019 draft of the textbook) helps to explain the architecture of the system; the few slides after that provide more details (quotations are from the earlier draft)</a:t>
            </a:r>
          </a:p>
          <a:p>
            <a:pPr lvl="1"/>
            <a:r>
              <a:rPr lang="en-US" dirty="0"/>
              <a:t>Note that neural QA systems, such as DrQA, can be trained </a:t>
            </a:r>
            <a:r>
              <a:rPr lang="en-US" i="1" dirty="0"/>
              <a:t>end-to-end</a:t>
            </a:r>
            <a:r>
              <a:rPr lang="en-US" dirty="0"/>
              <a:t> using </a:t>
            </a:r>
            <a:r>
              <a:rPr lang="en-US" i="1" dirty="0"/>
              <a:t>gradient descent </a:t>
            </a:r>
            <a:r>
              <a:rPr lang="en-US" dirty="0"/>
              <a:t>and </a:t>
            </a:r>
            <a:r>
              <a:rPr lang="en-US" i="1" dirty="0"/>
              <a:t>backpropagation</a:t>
            </a:r>
            <a:r>
              <a:rPr lang="en-US" dirty="0"/>
              <a:t>, training with a dataset such as SQuAD</a:t>
            </a:r>
          </a:p>
          <a:p>
            <a:r>
              <a:rPr lang="en-US" dirty="0"/>
              <a:t>As mentioned earlier, newer drafts of the textbook, through the February 24 draft, discuss QA systems built on top of BERT (we will see how BERT can be applied to QA later in the course)</a:t>
            </a:r>
          </a:p>
          <a:p>
            <a:r>
              <a:rPr lang="en-US" dirty="0"/>
              <a:t>The current draft of the textbook had dropped most of the discussion of systems that treat QA as reading comprehension, and instead focuses on retrieval-augmented generation (RAG)</a:t>
            </a:r>
          </a:p>
        </p:txBody>
      </p:sp>
    </p:spTree>
    <p:extLst>
      <p:ext uri="{BB962C8B-B14F-4D97-AF65-F5344CB8AC3E}">
        <p14:creationId xmlns:p14="http://schemas.microsoft.com/office/powerpoint/2010/main" val="1834663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CE0F8-585F-4919-8F29-42F595621834}"/>
              </a:ext>
            </a:extLst>
          </p:cNvPr>
          <p:cNvSpPr>
            <a:spLocks noGrp="1"/>
          </p:cNvSpPr>
          <p:nvPr>
            <p:ph type="title"/>
          </p:nvPr>
        </p:nvSpPr>
        <p:spPr/>
        <p:txBody>
          <a:bodyPr/>
          <a:lstStyle/>
          <a:p>
            <a:r>
              <a:rPr lang="en-US" dirty="0"/>
              <a:t>DrQA: Neural QA Example (from earlier draft)</a:t>
            </a:r>
          </a:p>
        </p:txBody>
      </p:sp>
      <p:pic>
        <p:nvPicPr>
          <p:cNvPr id="4" name="Content Placeholder 3">
            <a:extLst>
              <a:ext uri="{FF2B5EF4-FFF2-40B4-BE49-F238E27FC236}">
                <a16:creationId xmlns:a16="http://schemas.microsoft.com/office/drawing/2014/main" id="{7F6361AF-4EE1-4197-8C83-22BC8A484BF2}"/>
              </a:ext>
            </a:extLst>
          </p:cNvPr>
          <p:cNvPicPr>
            <a:picLocks noGrp="1" noChangeAspect="1"/>
          </p:cNvPicPr>
          <p:nvPr>
            <p:ph idx="1"/>
          </p:nvPr>
        </p:nvPicPr>
        <p:blipFill>
          <a:blip r:embed="rId2"/>
          <a:stretch>
            <a:fillRect/>
          </a:stretch>
        </p:blipFill>
        <p:spPr>
          <a:xfrm>
            <a:off x="2205178" y="1451930"/>
            <a:ext cx="7781644" cy="5204364"/>
          </a:xfrm>
          <a:prstGeom prst="rect">
            <a:avLst/>
          </a:prstGeom>
        </p:spPr>
      </p:pic>
    </p:spTree>
    <p:extLst>
      <p:ext uri="{BB962C8B-B14F-4D97-AF65-F5344CB8AC3E}">
        <p14:creationId xmlns:p14="http://schemas.microsoft.com/office/powerpoint/2010/main" val="7662909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2ABAF-3D77-4521-A95C-275B8F67E8F3}"/>
              </a:ext>
            </a:extLst>
          </p:cNvPr>
          <p:cNvSpPr>
            <a:spLocks noGrp="1"/>
          </p:cNvSpPr>
          <p:nvPr>
            <p:ph type="title"/>
          </p:nvPr>
        </p:nvSpPr>
        <p:spPr/>
        <p:txBody>
          <a:bodyPr/>
          <a:lstStyle/>
          <a:p>
            <a:r>
              <a:rPr lang="en-US" dirty="0"/>
              <a:t>DrQA: Question Processing</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E3C327B0-A471-41A8-9D4F-EF9A9902AC68}"/>
                  </a:ext>
                </a:extLst>
              </p:cNvPr>
              <p:cNvSpPr>
                <a:spLocks noGrp="1"/>
              </p:cNvSpPr>
              <p:nvPr>
                <p:ph idx="1"/>
              </p:nvPr>
            </p:nvSpPr>
            <p:spPr/>
            <p:txBody>
              <a:bodyPr>
                <a:normAutofit fontScale="92500"/>
              </a:bodyPr>
              <a:lstStyle/>
              <a:p>
                <a:r>
                  <a:rPr lang="en-US" dirty="0"/>
                  <a:t>Each question is ultimately represented by a vector, </a:t>
                </a:r>
                <a:r>
                  <a:rPr lang="en-US" dirty="0">
                    <a:latin typeface="Cambria Math" panose="02040503050406030204" pitchFamily="18" charset="0"/>
                    <a:ea typeface="Cambria Math" panose="02040503050406030204" pitchFamily="18" charset="0"/>
                  </a:rPr>
                  <a:t>q</a:t>
                </a:r>
              </a:p>
              <a:p>
                <a:r>
                  <a:rPr lang="en-US" dirty="0"/>
                  <a:t>This vector is a weighted sum of the hidden states produced by a Bi-LSTM applied to GloVe embeddings of the question words: </a:t>
                </a:r>
                <a14:m>
                  <m:oMath xmlns:m="http://schemas.openxmlformats.org/officeDocument/2006/math">
                    <m:r>
                      <a:rPr lang="en-US" i="1">
                        <a:latin typeface="Cambria Math" panose="02040503050406030204" pitchFamily="18" charset="0"/>
                      </a:rPr>
                      <m:t>𝑞</m:t>
                    </m:r>
                    <m:r>
                      <a:rPr lang="en-US" i="1">
                        <a:latin typeface="Cambria Math" panose="02040503050406030204" pitchFamily="18" charset="0"/>
                      </a:rPr>
                      <m:t>=</m:t>
                    </m:r>
                    <m:nary>
                      <m:naryPr>
                        <m:chr m:val="∑"/>
                        <m:limLoc m:val="undOvr"/>
                        <m:supHide m:val="on"/>
                        <m:ctrlPr>
                          <a:rPr lang="en-US" i="1">
                            <a:latin typeface="Cambria Math" panose="02040503050406030204" pitchFamily="18" charset="0"/>
                          </a:rPr>
                        </m:ctrlPr>
                      </m:naryPr>
                      <m:sub>
                        <m:r>
                          <a:rPr lang="en-US" i="1">
                            <a:latin typeface="Cambria Math" panose="02040503050406030204" pitchFamily="18" charset="0"/>
                          </a:rPr>
                          <m:t>𝑗</m:t>
                        </m:r>
                      </m:sub>
                      <m:sup/>
                      <m:e>
                        <m:sSub>
                          <m:sSubPr>
                            <m:ctrlPr>
                              <a:rPr lang="en-US" i="1">
                                <a:latin typeface="Cambria Math" panose="02040503050406030204" pitchFamily="18" charset="0"/>
                              </a:rPr>
                            </m:ctrlPr>
                          </m:sSubPr>
                          <m:e>
                            <m:r>
                              <a:rPr lang="en-US" i="1">
                                <a:latin typeface="Cambria Math" panose="02040503050406030204" pitchFamily="18" charset="0"/>
                              </a:rPr>
                              <m:t>𝑏</m:t>
                            </m:r>
                          </m:e>
                          <m:sub>
                            <m:r>
                              <a:rPr lang="en-US" i="1">
                                <a:latin typeface="Cambria Math" panose="02040503050406030204" pitchFamily="18" charset="0"/>
                              </a:rPr>
                              <m:t>𝑗</m:t>
                            </m:r>
                          </m:sub>
                        </m:sSub>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𝑗</m:t>
                            </m:r>
                          </m:sub>
                        </m:sSub>
                      </m:e>
                    </m:nary>
                  </m:oMath>
                </a14:m>
                <a:endParaRPr lang="en-US" dirty="0"/>
              </a:p>
              <a:p>
                <a:r>
                  <a:rPr lang="en-US" dirty="0"/>
                  <a:t>The weights, </a:t>
                </a:r>
                <a:r>
                  <a:rPr lang="en-US" dirty="0">
                    <a:latin typeface="Cambria Math" panose="02040503050406030204" pitchFamily="18" charset="0"/>
                    <a:ea typeface="Cambria Math" panose="02040503050406030204" pitchFamily="18" charset="0"/>
                  </a:rPr>
                  <a:t>b</a:t>
                </a:r>
                <a:r>
                  <a:rPr lang="en-US" baseline="-25000" dirty="0">
                    <a:latin typeface="Cambria Math" panose="02040503050406030204" pitchFamily="18" charset="0"/>
                    <a:ea typeface="Cambria Math" panose="02040503050406030204" pitchFamily="18" charset="0"/>
                  </a:rPr>
                  <a:t>j</a:t>
                </a:r>
                <a:r>
                  <a:rPr lang="en-US" dirty="0"/>
                  <a:t>, are "a measure of the relevance of each question word", relying on a "learned weight vector </a:t>
                </a:r>
                <a:r>
                  <a:rPr lang="en-US" dirty="0">
                    <a:latin typeface="Cambria Math" panose="02040503050406030204" pitchFamily="18" charset="0"/>
                    <a:ea typeface="Cambria Math" panose="02040503050406030204" pitchFamily="18" charset="0"/>
                  </a:rPr>
                  <a:t>w</a:t>
                </a:r>
                <a:r>
                  <a:rPr lang="en-US" dirty="0"/>
                  <a:t>" given by: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𝑏</m:t>
                        </m:r>
                      </m:e>
                      <m:sub>
                        <m:r>
                          <a:rPr lang="en-US" i="1">
                            <a:latin typeface="Cambria Math" panose="02040503050406030204" pitchFamily="18" charset="0"/>
                          </a:rPr>
                          <m:t>𝑗</m:t>
                        </m:r>
                      </m:sub>
                    </m:sSub>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𝑒𝑥𝑝</m:t>
                        </m:r>
                        <m:d>
                          <m:dPr>
                            <m:ctrlPr>
                              <a:rPr lang="en-US" i="1">
                                <a:latin typeface="Cambria Math" panose="02040503050406030204" pitchFamily="18" charset="0"/>
                              </a:rPr>
                            </m:ctrlPr>
                          </m:dPr>
                          <m:e>
                            <m:r>
                              <a:rPr lang="en-US" i="1">
                                <a:latin typeface="Cambria Math" panose="02040503050406030204" pitchFamily="18" charset="0"/>
                              </a:rPr>
                              <m:t>𝑤</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𝑗</m:t>
                                </m:r>
                              </m:sub>
                            </m:sSub>
                          </m:e>
                        </m:d>
                      </m:num>
                      <m:den>
                        <m:nary>
                          <m:naryPr>
                            <m:chr m:val="∑"/>
                            <m:limLoc m:val="undOvr"/>
                            <m:supHide m:val="on"/>
                            <m:ctrlPr>
                              <a:rPr lang="en-US" i="1">
                                <a:latin typeface="Cambria Math" panose="02040503050406030204" pitchFamily="18" charset="0"/>
                              </a:rPr>
                            </m:ctrlPr>
                          </m:naryPr>
                          <m:sub>
                            <m:r>
                              <a:rPr lang="en-US" i="1">
                                <a:latin typeface="Cambria Math" panose="02040503050406030204" pitchFamily="18" charset="0"/>
                              </a:rPr>
                              <m:t>𝑗</m:t>
                            </m:r>
                            <m:r>
                              <a:rPr lang="en-US" i="1">
                                <a:latin typeface="Cambria Math" panose="02040503050406030204" pitchFamily="18" charset="0"/>
                              </a:rPr>
                              <m:t>′</m:t>
                            </m:r>
                          </m:sub>
                          <m:sup/>
                          <m:e>
                            <m:r>
                              <a:rPr lang="en-US" i="1">
                                <a:latin typeface="Cambria Math" panose="02040503050406030204" pitchFamily="18" charset="0"/>
                              </a:rPr>
                              <m:t>𝑒𝑥𝑝</m:t>
                            </m:r>
                            <m:d>
                              <m:dPr>
                                <m:ctrlPr>
                                  <a:rPr lang="en-US" i="1">
                                    <a:latin typeface="Cambria Math" panose="02040503050406030204" pitchFamily="18" charset="0"/>
                                  </a:rPr>
                                </m:ctrlPr>
                              </m:dPr>
                              <m:e>
                                <m:r>
                                  <a:rPr lang="en-US" i="1">
                                    <a:latin typeface="Cambria Math" panose="02040503050406030204" pitchFamily="18" charset="0"/>
                                  </a:rPr>
                                  <m:t>𝑤</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𝑞</m:t>
                                    </m:r>
                                    <m:r>
                                      <a:rPr lang="en-US" i="1">
                                        <a:latin typeface="Cambria Math" panose="02040503050406030204" pitchFamily="18" charset="0"/>
                                      </a:rPr>
                                      <m:t>′</m:t>
                                    </m:r>
                                  </m:e>
                                  <m:sub>
                                    <m:r>
                                      <a:rPr lang="en-US" i="1">
                                        <a:latin typeface="Cambria Math" panose="02040503050406030204" pitchFamily="18" charset="0"/>
                                      </a:rPr>
                                      <m:t>𝑗</m:t>
                                    </m:r>
                                  </m:sub>
                                </m:sSub>
                              </m:e>
                            </m:d>
                          </m:e>
                        </m:nary>
                      </m:den>
                    </m:f>
                  </m:oMath>
                </a14:m>
                <a:endParaRPr lang="en-US" dirty="0"/>
              </a:p>
              <a:p>
                <a:r>
                  <a:rPr lang="en-US" dirty="0"/>
                  <a:t>The system learns during training which question words to weigh the highest</a:t>
                </a:r>
              </a:p>
              <a:p>
                <a:r>
                  <a:rPr lang="en-US" dirty="0"/>
                  <a:t>Hidden states that correspond to significant question words are weighted higher when computing </a:t>
                </a:r>
                <a:r>
                  <a:rPr lang="en-US" dirty="0">
                    <a:latin typeface="Cambria Math" panose="02040503050406030204" pitchFamily="18" charset="0"/>
                    <a:ea typeface="Cambria Math" panose="02040503050406030204" pitchFamily="18" charset="0"/>
                  </a:rPr>
                  <a:t>q</a:t>
                </a:r>
              </a:p>
              <a:p>
                <a:endParaRPr lang="en-US" dirty="0"/>
              </a:p>
            </p:txBody>
          </p:sp>
        </mc:Choice>
        <mc:Fallback>
          <p:sp>
            <p:nvSpPr>
              <p:cNvPr id="3" name="Content Placeholder 2">
                <a:extLst>
                  <a:ext uri="{FF2B5EF4-FFF2-40B4-BE49-F238E27FC236}">
                    <a16:creationId xmlns:a16="http://schemas.microsoft.com/office/drawing/2014/main" id="{E3C327B0-A471-41A8-9D4F-EF9A9902AC68}"/>
                  </a:ext>
                </a:extLst>
              </p:cNvPr>
              <p:cNvSpPr>
                <a:spLocks noGrp="1" noRot="1" noChangeAspect="1" noMove="1" noResize="1" noEditPoints="1" noAdjustHandles="1" noChangeArrowheads="1" noChangeShapeType="1" noTextEdit="1"/>
              </p:cNvSpPr>
              <p:nvPr>
                <p:ph idx="1"/>
              </p:nvPr>
            </p:nvSpPr>
            <p:spPr>
              <a:blipFill>
                <a:blip r:embed="rId2"/>
                <a:stretch>
                  <a:fillRect l="-928" t="-2381"/>
                </a:stretch>
              </a:blipFill>
            </p:spPr>
            <p:txBody>
              <a:bodyPr/>
              <a:lstStyle/>
              <a:p>
                <a:r>
                  <a:rPr lang="en-US">
                    <a:noFill/>
                  </a:rPr>
                  <a:t> </a:t>
                </a:r>
              </a:p>
            </p:txBody>
          </p:sp>
        </mc:Fallback>
      </mc:AlternateContent>
    </p:spTree>
    <p:extLst>
      <p:ext uri="{BB962C8B-B14F-4D97-AF65-F5344CB8AC3E}">
        <p14:creationId xmlns:p14="http://schemas.microsoft.com/office/powerpoint/2010/main" val="6329991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B2DCC-930E-416D-AB52-F7624B25E41C}"/>
              </a:ext>
            </a:extLst>
          </p:cNvPr>
          <p:cNvSpPr>
            <a:spLocks noGrp="1"/>
          </p:cNvSpPr>
          <p:nvPr>
            <p:ph type="title"/>
          </p:nvPr>
        </p:nvSpPr>
        <p:spPr/>
        <p:txBody>
          <a:bodyPr/>
          <a:lstStyle/>
          <a:p>
            <a:r>
              <a:rPr lang="en-US" dirty="0"/>
              <a:t>DrQA: Passage Processing</a:t>
            </a:r>
          </a:p>
        </p:txBody>
      </p:sp>
      <p:sp>
        <p:nvSpPr>
          <p:cNvPr id="3" name="Content Placeholder 2">
            <a:extLst>
              <a:ext uri="{FF2B5EF4-FFF2-40B4-BE49-F238E27FC236}">
                <a16:creationId xmlns:a16="http://schemas.microsoft.com/office/drawing/2014/main" id="{61BDC6AB-3EE5-4B7B-BE98-B47596701251}"/>
              </a:ext>
            </a:extLst>
          </p:cNvPr>
          <p:cNvSpPr>
            <a:spLocks noGrp="1"/>
          </p:cNvSpPr>
          <p:nvPr>
            <p:ph idx="1"/>
          </p:nvPr>
        </p:nvSpPr>
        <p:spPr/>
        <p:txBody>
          <a:bodyPr>
            <a:normAutofit lnSpcReduction="10000"/>
          </a:bodyPr>
          <a:lstStyle/>
          <a:p>
            <a:r>
              <a:rPr lang="en-US" dirty="0"/>
              <a:t>For each word in the passage, a complex vector is being formed consisting of a concatenation of:</a:t>
            </a:r>
          </a:p>
          <a:p>
            <a:pPr lvl="1"/>
            <a:r>
              <a:rPr lang="en-US" dirty="0"/>
              <a:t>The GloVe embedding of the passage word</a:t>
            </a:r>
          </a:p>
          <a:p>
            <a:pPr lvl="1"/>
            <a:r>
              <a:rPr lang="en-US" dirty="0"/>
              <a:t>A representation of the POS of the word</a:t>
            </a:r>
          </a:p>
          <a:p>
            <a:pPr lvl="1"/>
            <a:r>
              <a:rPr lang="en-US" dirty="0"/>
              <a:t>A representation of the NER tag of the word</a:t>
            </a:r>
          </a:p>
          <a:p>
            <a:pPr lvl="1"/>
            <a:r>
              <a:rPr lang="en-US" dirty="0"/>
              <a:t>An exact match feature, representing whether the passage word occurs in the question</a:t>
            </a:r>
          </a:p>
          <a:p>
            <a:pPr lvl="1"/>
            <a:r>
              <a:rPr lang="en-US" dirty="0"/>
              <a:t>A vector created using an </a:t>
            </a:r>
            <a:r>
              <a:rPr lang="en-US" i="1" dirty="0"/>
              <a:t>attention mechanism</a:t>
            </a:r>
            <a:r>
              <a:rPr lang="en-US" dirty="0"/>
              <a:t>, comparing the passage word's GloVe embeddings to the embeddings of every question word</a:t>
            </a:r>
          </a:p>
          <a:p>
            <a:r>
              <a:rPr lang="en-US" dirty="0"/>
              <a:t>These vectors are input to a Bi-LSTM, producing hidden states for each word in the passage</a:t>
            </a:r>
          </a:p>
          <a:p>
            <a:endParaRPr lang="en-US" dirty="0"/>
          </a:p>
        </p:txBody>
      </p:sp>
    </p:spTree>
    <p:extLst>
      <p:ext uri="{BB962C8B-B14F-4D97-AF65-F5344CB8AC3E}">
        <p14:creationId xmlns:p14="http://schemas.microsoft.com/office/powerpoint/2010/main" val="35365914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F05C1-27DF-4CBF-99B3-E527A9C1A0DA}"/>
              </a:ext>
            </a:extLst>
          </p:cNvPr>
          <p:cNvSpPr>
            <a:spLocks noGrp="1"/>
          </p:cNvSpPr>
          <p:nvPr>
            <p:ph type="title"/>
          </p:nvPr>
        </p:nvSpPr>
        <p:spPr/>
        <p:txBody>
          <a:bodyPr/>
          <a:lstStyle/>
          <a:p>
            <a:r>
              <a:rPr lang="en-US" dirty="0"/>
              <a:t>DrQA: Predicting Probabilities</a:t>
            </a:r>
          </a:p>
        </p:txBody>
      </p:sp>
      <p:sp>
        <p:nvSpPr>
          <p:cNvPr id="3" name="Content Placeholder 2">
            <a:extLst>
              <a:ext uri="{FF2B5EF4-FFF2-40B4-BE49-F238E27FC236}">
                <a16:creationId xmlns:a16="http://schemas.microsoft.com/office/drawing/2014/main" id="{B355890B-4AC1-477F-A04D-FCABFD5FCB2C}"/>
              </a:ext>
            </a:extLst>
          </p:cNvPr>
          <p:cNvSpPr>
            <a:spLocks noGrp="1"/>
          </p:cNvSpPr>
          <p:nvPr>
            <p:ph idx="1"/>
          </p:nvPr>
        </p:nvSpPr>
        <p:spPr/>
        <p:txBody>
          <a:bodyPr>
            <a:normAutofit fontScale="70000" lnSpcReduction="20000"/>
          </a:bodyPr>
          <a:lstStyle/>
          <a:p>
            <a:r>
              <a:rPr lang="en-US" dirty="0"/>
              <a:t>The hidden state for each word in the passage, along with with the question representation, are used to predict two probabilities:</a:t>
            </a:r>
          </a:p>
          <a:p>
            <a:pPr lvl="1"/>
            <a:r>
              <a:rPr lang="en-US" dirty="0">
                <a:latin typeface="Cambria Math" panose="02040503050406030204" pitchFamily="18" charset="0"/>
                <a:ea typeface="Cambria Math" panose="02040503050406030204" pitchFamily="18" charset="0"/>
              </a:rPr>
              <a:t>p</a:t>
            </a:r>
            <a:r>
              <a:rPr lang="en-US" baseline="-25000" dirty="0">
                <a:latin typeface="Cambria Math" panose="02040503050406030204" pitchFamily="18" charset="0"/>
                <a:ea typeface="Cambria Math" panose="02040503050406030204" pitchFamily="18" charset="0"/>
              </a:rPr>
              <a:t>start</a:t>
            </a:r>
            <a:r>
              <a:rPr lang="en-US" dirty="0">
                <a:latin typeface="Cambria Math" panose="02040503050406030204" pitchFamily="18" charset="0"/>
                <a:ea typeface="Cambria Math" panose="02040503050406030204" pitchFamily="18" charset="0"/>
              </a:rPr>
              <a:t>(i)</a:t>
            </a:r>
            <a:r>
              <a:rPr lang="en-US" dirty="0"/>
              <a:t> is the probability that the </a:t>
            </a:r>
            <a:r>
              <a:rPr lang="en-US" dirty="0">
                <a:latin typeface="Cambria Math" panose="02040503050406030204" pitchFamily="18" charset="0"/>
                <a:ea typeface="Cambria Math" panose="02040503050406030204" pitchFamily="18" charset="0"/>
              </a:rPr>
              <a:t>i</a:t>
            </a:r>
            <a:r>
              <a:rPr lang="en-US" baseline="30000" dirty="0">
                <a:latin typeface="Cambria Math" panose="02040503050406030204" pitchFamily="18" charset="0"/>
                <a:ea typeface="Cambria Math" panose="02040503050406030204" pitchFamily="18" charset="0"/>
              </a:rPr>
              <a:t>th</a:t>
            </a:r>
            <a:r>
              <a:rPr lang="en-US" dirty="0"/>
              <a:t> word in the passage is the start of the answer</a:t>
            </a:r>
          </a:p>
          <a:p>
            <a:pPr lvl="1"/>
            <a:r>
              <a:rPr lang="en-US" dirty="0">
                <a:latin typeface="Cambria Math" panose="02040503050406030204" pitchFamily="18" charset="0"/>
                <a:ea typeface="Cambria Math" panose="02040503050406030204" pitchFamily="18" charset="0"/>
              </a:rPr>
              <a:t>p</a:t>
            </a:r>
            <a:r>
              <a:rPr lang="en-US" baseline="-25000" dirty="0">
                <a:latin typeface="Cambria Math" panose="02040503050406030204" pitchFamily="18" charset="0"/>
                <a:ea typeface="Cambria Math" panose="02040503050406030204" pitchFamily="18" charset="0"/>
              </a:rPr>
              <a:t>end</a:t>
            </a:r>
            <a:r>
              <a:rPr lang="en-US" dirty="0">
                <a:latin typeface="Cambria Math" panose="02040503050406030204" pitchFamily="18" charset="0"/>
                <a:ea typeface="Cambria Math" panose="02040503050406030204" pitchFamily="18" charset="0"/>
              </a:rPr>
              <a:t>(i)</a:t>
            </a:r>
            <a:r>
              <a:rPr lang="en-US" dirty="0"/>
              <a:t> is the probability that the </a:t>
            </a:r>
            <a:r>
              <a:rPr lang="en-US" dirty="0">
                <a:latin typeface="Cambria Math" panose="02040503050406030204" pitchFamily="18" charset="0"/>
                <a:ea typeface="Cambria Math" panose="02040503050406030204" pitchFamily="18" charset="0"/>
              </a:rPr>
              <a:t>i</a:t>
            </a:r>
            <a:r>
              <a:rPr lang="en-US" baseline="30000" dirty="0">
                <a:latin typeface="Cambria Math" panose="02040503050406030204" pitchFamily="18" charset="0"/>
                <a:ea typeface="Cambria Math" panose="02040503050406030204" pitchFamily="18" charset="0"/>
              </a:rPr>
              <a:t>th</a:t>
            </a:r>
            <a:r>
              <a:rPr lang="en-US" dirty="0"/>
              <a:t> word in the passage is the end of the answer</a:t>
            </a:r>
          </a:p>
          <a:p>
            <a:r>
              <a:rPr lang="en-US" dirty="0"/>
              <a:t>If it is known that the passage contains the answer, the most likely answer can be selected based on the estimated probabilities</a:t>
            </a:r>
          </a:p>
          <a:p>
            <a:r>
              <a:rPr lang="en-US" dirty="0"/>
              <a:t>If some questions may be unanswerable, the system must ensure that the likelihood of the answer passes some threshold (DrQA did not attempt this)</a:t>
            </a:r>
          </a:p>
          <a:p>
            <a:r>
              <a:rPr lang="en-US" dirty="0"/>
              <a:t>Here is a bit of information about SQuAD results:</a:t>
            </a:r>
          </a:p>
          <a:p>
            <a:pPr lvl="1"/>
            <a:r>
              <a:rPr lang="en-US" dirty="0"/>
              <a:t>According to the DrQA paper, published in 2017, the system achieved about 70% exact match and about 79% F1 score (I believe on SQuAD 1.1), which was the state-of-the-art at the time</a:t>
            </a:r>
          </a:p>
          <a:p>
            <a:pPr lvl="1"/>
            <a:r>
              <a:rPr lang="en-US" dirty="0"/>
              <a:t>However, by mid-2021, according to the archived leaderboard, the best systems were achieving over 90% exact match and over 95% F1 on Squad 1.1</a:t>
            </a:r>
          </a:p>
          <a:p>
            <a:pPr lvl="1"/>
            <a:r>
              <a:rPr lang="en-US" dirty="0"/>
              <a:t>Human performance on SQuAD 1.1 was about 82.3% exact match and 91.2% F1 score</a:t>
            </a:r>
          </a:p>
          <a:p>
            <a:pPr lvl="1"/>
            <a:r>
              <a:rPr lang="en-US" dirty="0"/>
              <a:t>Also by mid-2021, the best systems were achieving over 90% exact match and over 93% F1 score on Squad 2.0</a:t>
            </a:r>
          </a:p>
          <a:p>
            <a:pPr lvl="1"/>
            <a:r>
              <a:rPr lang="en-US" dirty="0"/>
              <a:t>Human performance on SQuAD 2.0 was about 86.8% exact match and 89.5% F1 score</a:t>
            </a:r>
          </a:p>
          <a:p>
            <a:endParaRPr lang="en-US" dirty="0"/>
          </a:p>
        </p:txBody>
      </p:sp>
    </p:spTree>
    <p:extLst>
      <p:ext uri="{BB962C8B-B14F-4D97-AF65-F5344CB8AC3E}">
        <p14:creationId xmlns:p14="http://schemas.microsoft.com/office/powerpoint/2010/main" val="26325050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6EEB3-7769-45F0-92FF-225554AD5982}"/>
              </a:ext>
            </a:extLst>
          </p:cNvPr>
          <p:cNvSpPr>
            <a:spLocks noGrp="1"/>
          </p:cNvSpPr>
          <p:nvPr>
            <p:ph type="title"/>
          </p:nvPr>
        </p:nvSpPr>
        <p:spPr/>
        <p:txBody>
          <a:bodyPr/>
          <a:lstStyle/>
          <a:p>
            <a:r>
              <a:rPr lang="en-US" dirty="0"/>
              <a:t>A Problem with Word Embeddings</a:t>
            </a:r>
          </a:p>
        </p:txBody>
      </p:sp>
      <p:sp>
        <p:nvSpPr>
          <p:cNvPr id="3" name="Content Placeholder 2">
            <a:extLst>
              <a:ext uri="{FF2B5EF4-FFF2-40B4-BE49-F238E27FC236}">
                <a16:creationId xmlns:a16="http://schemas.microsoft.com/office/drawing/2014/main" id="{894AB357-86D0-4759-A50A-A6AB07D3EC47}"/>
              </a:ext>
            </a:extLst>
          </p:cNvPr>
          <p:cNvSpPr>
            <a:spLocks noGrp="1"/>
          </p:cNvSpPr>
          <p:nvPr>
            <p:ph idx="1"/>
          </p:nvPr>
        </p:nvSpPr>
        <p:spPr/>
        <p:txBody>
          <a:bodyPr>
            <a:normAutofit fontScale="85000" lnSpcReduction="20000"/>
          </a:bodyPr>
          <a:lstStyle/>
          <a:p>
            <a:r>
              <a:rPr lang="en-US" b="1" dirty="0"/>
              <a:t>Word embeddings </a:t>
            </a:r>
            <a:r>
              <a:rPr lang="en-US" dirty="0"/>
              <a:t>we have seen so far, such as those produced by word2vec or GloVe, do not vary based on </a:t>
            </a:r>
            <a:r>
              <a:rPr lang="en-US" i="1" dirty="0"/>
              <a:t>context</a:t>
            </a:r>
          </a:p>
          <a:p>
            <a:r>
              <a:rPr lang="en-US" dirty="0"/>
              <a:t>As previously mentioned, these sorts of approaches produce what are called </a:t>
            </a:r>
            <a:r>
              <a:rPr lang="en-US" i="1" dirty="0"/>
              <a:t>static word embeddings</a:t>
            </a:r>
          </a:p>
          <a:p>
            <a:r>
              <a:rPr lang="en-US" dirty="0"/>
              <a:t>However, words can have different meanings, depending on context</a:t>
            </a:r>
          </a:p>
          <a:p>
            <a:r>
              <a:rPr lang="en-US" dirty="0"/>
              <a:t>These differences can be vastly different or subtly different</a:t>
            </a:r>
          </a:p>
          <a:p>
            <a:r>
              <a:rPr lang="en-US" dirty="0"/>
              <a:t>A relevant resource from conventional NLP is </a:t>
            </a:r>
            <a:r>
              <a:rPr lang="en-US" i="1" dirty="0"/>
              <a:t>WordNet</a:t>
            </a:r>
            <a:r>
              <a:rPr lang="en-US" dirty="0"/>
              <a:t>, which stores many </a:t>
            </a:r>
            <a:r>
              <a:rPr lang="en-US" i="1" dirty="0"/>
              <a:t>senses</a:t>
            </a:r>
            <a:r>
              <a:rPr lang="en-US" dirty="0"/>
              <a:t> of English nouns and verbs, as well as relationships between senses</a:t>
            </a:r>
          </a:p>
          <a:p>
            <a:r>
              <a:rPr lang="en-US" dirty="0"/>
              <a:t>A relevant task is </a:t>
            </a:r>
            <a:r>
              <a:rPr lang="en-US" i="1" dirty="0"/>
              <a:t>word sense disambiguation</a:t>
            </a:r>
            <a:r>
              <a:rPr lang="en-US" dirty="0"/>
              <a:t> (WSD)</a:t>
            </a:r>
          </a:p>
          <a:p>
            <a:r>
              <a:rPr lang="en-US" dirty="0"/>
              <a:t>WSD refers to computational approaches for determining the correct meaning of a word that can have multiple senses</a:t>
            </a:r>
          </a:p>
          <a:p>
            <a:r>
              <a:rPr lang="en-US" dirty="0"/>
              <a:t>Intuitively, it seems that words with multiple senses should have different representations (i.e., different embeddings) in different contexts</a:t>
            </a:r>
          </a:p>
        </p:txBody>
      </p:sp>
    </p:spTree>
    <p:extLst>
      <p:ext uri="{BB962C8B-B14F-4D97-AF65-F5344CB8AC3E}">
        <p14:creationId xmlns:p14="http://schemas.microsoft.com/office/powerpoint/2010/main" val="21852152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79DFE-E6F0-4213-9C50-807D0E923CFE}"/>
              </a:ext>
            </a:extLst>
          </p:cNvPr>
          <p:cNvSpPr>
            <a:spLocks noGrp="1"/>
          </p:cNvSpPr>
          <p:nvPr>
            <p:ph type="title"/>
          </p:nvPr>
        </p:nvSpPr>
        <p:spPr/>
        <p:txBody>
          <a:bodyPr/>
          <a:lstStyle/>
          <a:p>
            <a:r>
              <a:rPr lang="en-US" dirty="0"/>
              <a:t>Why are Static Word Embeddings Useful?</a:t>
            </a:r>
          </a:p>
        </p:txBody>
      </p:sp>
      <p:sp>
        <p:nvSpPr>
          <p:cNvPr id="3" name="Content Placeholder 2">
            <a:extLst>
              <a:ext uri="{FF2B5EF4-FFF2-40B4-BE49-F238E27FC236}">
                <a16:creationId xmlns:a16="http://schemas.microsoft.com/office/drawing/2014/main" id="{2E288CAC-DA43-4C2F-BE7E-DF5EFEE352E6}"/>
              </a:ext>
            </a:extLst>
          </p:cNvPr>
          <p:cNvSpPr>
            <a:spLocks noGrp="1"/>
          </p:cNvSpPr>
          <p:nvPr>
            <p:ph idx="1"/>
          </p:nvPr>
        </p:nvSpPr>
        <p:spPr/>
        <p:txBody>
          <a:bodyPr/>
          <a:lstStyle/>
          <a:p>
            <a:r>
              <a:rPr lang="en-US" dirty="0"/>
              <a:t>For words with multiple meanings, why are static word embeddings useful?</a:t>
            </a:r>
          </a:p>
          <a:p>
            <a:r>
              <a:rPr lang="en-US" dirty="0"/>
              <a:t>There are at least a few possible explanations:</a:t>
            </a:r>
          </a:p>
          <a:p>
            <a:pPr lvl="1"/>
            <a:r>
              <a:rPr lang="en-US" dirty="0"/>
              <a:t>Word embeddings probably combine the representations of different senses of a word</a:t>
            </a:r>
          </a:p>
          <a:p>
            <a:pPr lvl="1"/>
            <a:r>
              <a:rPr lang="en-US" dirty="0"/>
              <a:t>The most common sense of a word likely dominates the word's embedding</a:t>
            </a:r>
          </a:p>
          <a:p>
            <a:pPr lvl="1"/>
            <a:r>
              <a:rPr lang="en-US" dirty="0"/>
              <a:t>More generally, the portion of the embeddings representing the correct sense of a word, in context, is probably useful, while the rest possibly acts as noise</a:t>
            </a:r>
          </a:p>
          <a:p>
            <a:pPr lvl="1"/>
            <a:r>
              <a:rPr lang="en-US" dirty="0"/>
              <a:t>With stacked architectures, the lower levels may learn context-dependent representations of a word, while higher levels learn how to use them</a:t>
            </a:r>
          </a:p>
        </p:txBody>
      </p:sp>
    </p:spTree>
    <p:extLst>
      <p:ext uri="{BB962C8B-B14F-4D97-AF65-F5344CB8AC3E}">
        <p14:creationId xmlns:p14="http://schemas.microsoft.com/office/powerpoint/2010/main" val="10639304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D5113-3A4B-41B8-8C7F-A2FDB6231ACC}"/>
              </a:ext>
            </a:extLst>
          </p:cNvPr>
          <p:cNvSpPr>
            <a:spLocks noGrp="1"/>
          </p:cNvSpPr>
          <p:nvPr>
            <p:ph type="title"/>
          </p:nvPr>
        </p:nvSpPr>
        <p:spPr/>
        <p:txBody>
          <a:bodyPr/>
          <a:lstStyle/>
          <a:p>
            <a:r>
              <a:rPr lang="en-US" dirty="0"/>
              <a:t>Contextual Word Embeddings and ELMo</a:t>
            </a:r>
          </a:p>
        </p:txBody>
      </p:sp>
      <p:sp>
        <p:nvSpPr>
          <p:cNvPr id="3" name="Content Placeholder 2">
            <a:extLst>
              <a:ext uri="{FF2B5EF4-FFF2-40B4-BE49-F238E27FC236}">
                <a16:creationId xmlns:a16="http://schemas.microsoft.com/office/drawing/2014/main" id="{4AD31CC8-8F2A-444B-9DF4-0FC1864570C1}"/>
              </a:ext>
            </a:extLst>
          </p:cNvPr>
          <p:cNvSpPr>
            <a:spLocks noGrp="1"/>
          </p:cNvSpPr>
          <p:nvPr>
            <p:ph idx="1"/>
          </p:nvPr>
        </p:nvSpPr>
        <p:spPr/>
        <p:txBody>
          <a:bodyPr>
            <a:normAutofit fontScale="77500" lnSpcReduction="20000"/>
          </a:bodyPr>
          <a:lstStyle/>
          <a:p>
            <a:r>
              <a:rPr lang="en-US" dirty="0"/>
              <a:t>Prior to 2018, there had been various attempts to produce </a:t>
            </a:r>
            <a:r>
              <a:rPr lang="en-US" b="1" dirty="0"/>
              <a:t>contextual word embeddings</a:t>
            </a:r>
            <a:r>
              <a:rPr lang="en-US" dirty="0"/>
              <a:t> (a.k.a. </a:t>
            </a:r>
            <a:r>
              <a:rPr lang="en-US" i="1" dirty="0"/>
              <a:t>contextualized word embeddings</a:t>
            </a:r>
            <a:r>
              <a:rPr lang="en-US" dirty="0"/>
              <a:t>)</a:t>
            </a:r>
          </a:p>
          <a:p>
            <a:r>
              <a:rPr lang="en-US" dirty="0"/>
              <a:t>Some of these attempts were successful to an extent</a:t>
            </a:r>
          </a:p>
          <a:p>
            <a:r>
              <a:rPr lang="en-US" dirty="0"/>
              <a:t>A breakthrough implementation in 2018 was named Embeddings from Language Models (</a:t>
            </a:r>
            <a:r>
              <a:rPr lang="en-US" b="1" dirty="0"/>
              <a:t>ELMo</a:t>
            </a:r>
            <a:r>
              <a:rPr lang="en-US" dirty="0"/>
              <a:t>)</a:t>
            </a:r>
          </a:p>
          <a:p>
            <a:r>
              <a:rPr lang="en-US" dirty="0"/>
              <a:t>ELMo was developed by collaborators from the Allen Institute for Artificial Intelligence and from the University of Washington</a:t>
            </a:r>
          </a:p>
          <a:p>
            <a:r>
              <a:rPr lang="en-US" dirty="0"/>
              <a:t>ELMo, which is built upon bidirectional LSTMs, led to improved performance compared to static word embeddings for many NLP tasks (QA, sentiment analysis, NER, etc.)</a:t>
            </a:r>
          </a:p>
          <a:p>
            <a:r>
              <a:rPr lang="en-US" dirty="0"/>
              <a:t>ELMo was introduced in a paper titled "Deep Contextualized Word Representations" by Peters et al., originally presented at the 2018 NAACL Conference</a:t>
            </a:r>
          </a:p>
          <a:p>
            <a:r>
              <a:rPr lang="en-US" dirty="0"/>
              <a:t>The paper won the best paper award at the conference</a:t>
            </a:r>
          </a:p>
          <a:p>
            <a:r>
              <a:rPr lang="en-US" dirty="0"/>
              <a:t>My slides for this subtopic have largely been based on the original paper, which is linked to from the course website</a:t>
            </a:r>
          </a:p>
        </p:txBody>
      </p:sp>
    </p:spTree>
    <p:extLst>
      <p:ext uri="{BB962C8B-B14F-4D97-AF65-F5344CB8AC3E}">
        <p14:creationId xmlns:p14="http://schemas.microsoft.com/office/powerpoint/2010/main" val="18999246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E9796-A87F-44F6-8409-CF31F48D59D3}"/>
              </a:ext>
            </a:extLst>
          </p:cNvPr>
          <p:cNvSpPr>
            <a:spLocks noGrp="1"/>
          </p:cNvSpPr>
          <p:nvPr>
            <p:ph type="title"/>
          </p:nvPr>
        </p:nvSpPr>
        <p:spPr/>
        <p:txBody>
          <a:bodyPr/>
          <a:lstStyle/>
          <a:p>
            <a:r>
              <a:rPr lang="en-US" dirty="0"/>
              <a:t>Overview of ELMo</a:t>
            </a:r>
          </a:p>
        </p:txBody>
      </p:sp>
      <p:sp>
        <p:nvSpPr>
          <p:cNvPr id="3" name="Content Placeholder 2">
            <a:extLst>
              <a:ext uri="{FF2B5EF4-FFF2-40B4-BE49-F238E27FC236}">
                <a16:creationId xmlns:a16="http://schemas.microsoft.com/office/drawing/2014/main" id="{2863A70F-CEAE-4592-BE28-BBB0B813DF67}"/>
              </a:ext>
            </a:extLst>
          </p:cNvPr>
          <p:cNvSpPr>
            <a:spLocks noGrp="1"/>
          </p:cNvSpPr>
          <p:nvPr>
            <p:ph idx="1"/>
          </p:nvPr>
        </p:nvSpPr>
        <p:spPr/>
        <p:txBody>
          <a:bodyPr>
            <a:normAutofit fontScale="85000" lnSpcReduction="20000"/>
          </a:bodyPr>
          <a:lstStyle/>
          <a:p>
            <a:r>
              <a:rPr lang="en-US" dirty="0"/>
              <a:t>We will start with a high-level description of ELMo</a:t>
            </a:r>
          </a:p>
          <a:p>
            <a:r>
              <a:rPr lang="en-US" dirty="0"/>
              <a:t>At the lowest level, ELMo combines </a:t>
            </a:r>
            <a:r>
              <a:rPr lang="en-US" i="1" dirty="0"/>
              <a:t>character embeddings </a:t>
            </a:r>
            <a:r>
              <a:rPr lang="en-US" dirty="0"/>
              <a:t>to form initial word embeddings (we won't discuss the details of this component)</a:t>
            </a:r>
          </a:p>
          <a:p>
            <a:r>
              <a:rPr lang="en-US" dirty="0"/>
              <a:t>These word embeddings are sent through two layers of bidirectional LSTMs</a:t>
            </a:r>
          </a:p>
          <a:p>
            <a:r>
              <a:rPr lang="en-US" dirty="0"/>
              <a:t>The paper first describes the architecture more generally, such that another sort of bidirectional RNN could have been used, but their implementation uses LSTMs</a:t>
            </a:r>
          </a:p>
          <a:p>
            <a:r>
              <a:rPr lang="en-US" dirty="0"/>
              <a:t>ELMo is </a:t>
            </a:r>
            <a:r>
              <a:rPr lang="en-US" i="1" dirty="0"/>
              <a:t>pretrained as a language model</a:t>
            </a:r>
            <a:r>
              <a:rPr lang="en-US" dirty="0"/>
              <a:t> on a very large corpus of unlabeled data</a:t>
            </a:r>
          </a:p>
          <a:p>
            <a:r>
              <a:rPr lang="en-US" dirty="0"/>
              <a:t>The pretraining is a form of </a:t>
            </a:r>
            <a:r>
              <a:rPr lang="en-US" i="1" dirty="0"/>
              <a:t>unsupervised machine learning</a:t>
            </a:r>
            <a:r>
              <a:rPr lang="en-US" dirty="0"/>
              <a:t> (the method used to train word2vec was another example of unsupervised machine learning)</a:t>
            </a:r>
          </a:p>
          <a:p>
            <a:r>
              <a:rPr lang="en-US" dirty="0"/>
              <a:t>After the pretraining, the weights of this component are fixed, and the part that makes predictions for the language model is removed</a:t>
            </a:r>
          </a:p>
          <a:p>
            <a:r>
              <a:rPr lang="en-US" dirty="0"/>
              <a:t>The remaining structure replaces or augments the word embeddings fed as input to other architectures used for other NLP tasks</a:t>
            </a:r>
          </a:p>
        </p:txBody>
      </p:sp>
    </p:spTree>
    <p:extLst>
      <p:ext uri="{BB962C8B-B14F-4D97-AF65-F5344CB8AC3E}">
        <p14:creationId xmlns:p14="http://schemas.microsoft.com/office/powerpoint/2010/main" val="20110541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897F9-C33F-48A3-BAEF-B251EDE44702}"/>
              </a:ext>
            </a:extLst>
          </p:cNvPr>
          <p:cNvSpPr>
            <a:spLocks noGrp="1"/>
          </p:cNvSpPr>
          <p:nvPr>
            <p:ph type="title"/>
          </p:nvPr>
        </p:nvSpPr>
        <p:spPr/>
        <p:txBody>
          <a:bodyPr/>
          <a:lstStyle/>
          <a:p>
            <a:r>
              <a:rPr lang="en-US" dirty="0"/>
              <a:t>Learning the Language Model</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3CB0306C-4D4F-46B2-985E-D86EDFC10838}"/>
                  </a:ext>
                </a:extLst>
              </p:cNvPr>
              <p:cNvSpPr>
                <a:spLocks noGrp="1"/>
              </p:cNvSpPr>
              <p:nvPr>
                <p:ph idx="1"/>
              </p:nvPr>
            </p:nvSpPr>
            <p:spPr/>
            <p:txBody>
              <a:bodyPr>
                <a:normAutofit fontScale="70000" lnSpcReduction="20000"/>
              </a:bodyPr>
              <a:lstStyle/>
              <a:p>
                <a:r>
                  <a:rPr lang="en-US" dirty="0"/>
                  <a:t>The fixed part of ELMo gets pretrained as a language model</a:t>
                </a:r>
              </a:p>
              <a:p>
                <a:r>
                  <a:rPr lang="en-US" dirty="0"/>
                  <a:t>The left part of the figure two slides from now (from a website about ELMo) helps to explain how the fixed part of ELMo gets pretrained as a language model</a:t>
                </a:r>
              </a:p>
              <a:p>
                <a:r>
                  <a:rPr lang="en-US" dirty="0"/>
                  <a:t>For each word, k, in a sequence, a representation is created:</a:t>
                </a:r>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𝑘</m:t>
                          </m:r>
                        </m:sub>
                      </m:sSub>
                      <m:r>
                        <a:rPr lang="en-US" i="1">
                          <a:latin typeface="Cambria Math" panose="02040503050406030204" pitchFamily="18" charset="0"/>
                        </a:rPr>
                        <m:t>=</m:t>
                      </m:r>
                      <m:d>
                        <m:dPr>
                          <m:begChr m:val="{"/>
                          <m:endChr m:val="}"/>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𝑥</m:t>
                              </m:r>
                            </m:e>
                            <m:sub>
                              <m:r>
                                <a:rPr lang="en-US" i="1">
                                  <a:latin typeface="Cambria Math" panose="02040503050406030204" pitchFamily="18" charset="0"/>
                                </a:rPr>
                                <m:t>𝑘</m:t>
                              </m:r>
                            </m:sub>
                            <m:sup>
                              <m:r>
                                <a:rPr lang="en-US" i="1">
                                  <a:latin typeface="Cambria Math" panose="02040503050406030204" pitchFamily="18" charset="0"/>
                                </a:rPr>
                                <m:t>𝐿𝑀</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acc>
                                <m:accPr>
                                  <m:chr m:val="⃗"/>
                                  <m:ctrlPr>
                                    <a:rPr lang="en-US" i="1">
                                      <a:latin typeface="Cambria Math" panose="02040503050406030204" pitchFamily="18" charset="0"/>
                                    </a:rPr>
                                  </m:ctrlPr>
                                </m:accPr>
                                <m:e>
                                  <m:r>
                                    <a:rPr lang="en-US" i="1">
                                      <a:latin typeface="Cambria Math" panose="02040503050406030204" pitchFamily="18" charset="0"/>
                                    </a:rPr>
                                    <m:t>h</m:t>
                                  </m:r>
                                </m:e>
                              </m:acc>
                            </m:e>
                            <m:sub>
                              <m:r>
                                <a:rPr lang="en-US" i="1">
                                  <a:latin typeface="Cambria Math" panose="02040503050406030204" pitchFamily="18" charset="0"/>
                                </a:rPr>
                                <m:t>𝑘</m:t>
                              </m:r>
                              <m:r>
                                <a:rPr lang="en-US" i="1">
                                  <a:latin typeface="Cambria Math" panose="02040503050406030204" pitchFamily="18" charset="0"/>
                                </a:rPr>
                                <m:t>,</m:t>
                              </m:r>
                              <m:r>
                                <a:rPr lang="en-US" i="1">
                                  <a:latin typeface="Cambria Math" panose="02040503050406030204" pitchFamily="18" charset="0"/>
                                </a:rPr>
                                <m:t>𝑗</m:t>
                              </m:r>
                            </m:sub>
                            <m:sup>
                              <m:r>
                                <a:rPr lang="en-US" i="1">
                                  <a:latin typeface="Cambria Math" panose="02040503050406030204" pitchFamily="18" charset="0"/>
                                </a:rPr>
                                <m:t>𝐿𝑀</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acc>
                                <m:accPr>
                                  <m:chr m:val="⃖"/>
                                  <m:ctrlPr>
                                    <a:rPr lang="en-US" i="1">
                                      <a:latin typeface="Cambria Math" panose="02040503050406030204" pitchFamily="18" charset="0"/>
                                    </a:rPr>
                                  </m:ctrlPr>
                                </m:accPr>
                                <m:e>
                                  <m:r>
                                    <a:rPr lang="en-US" i="1">
                                      <a:latin typeface="Cambria Math" panose="02040503050406030204" pitchFamily="18" charset="0"/>
                                    </a:rPr>
                                    <m:t>h</m:t>
                                  </m:r>
                                </m:e>
                              </m:acc>
                            </m:e>
                            <m:sub>
                              <m:r>
                                <a:rPr lang="en-US" i="1">
                                  <a:latin typeface="Cambria Math" panose="02040503050406030204" pitchFamily="18" charset="0"/>
                                </a:rPr>
                                <m:t>𝑘</m:t>
                              </m:r>
                              <m:r>
                                <a:rPr lang="en-US" i="1">
                                  <a:latin typeface="Cambria Math" panose="02040503050406030204" pitchFamily="18" charset="0"/>
                                </a:rPr>
                                <m:t>,</m:t>
                              </m:r>
                              <m:r>
                                <a:rPr lang="en-US" i="1">
                                  <a:latin typeface="Cambria Math" panose="02040503050406030204" pitchFamily="18" charset="0"/>
                                </a:rPr>
                                <m:t>𝑗</m:t>
                              </m:r>
                            </m:sub>
                            <m:sup>
                              <m:r>
                                <a:rPr lang="en-US" i="1">
                                  <a:latin typeface="Cambria Math" panose="02040503050406030204" pitchFamily="18" charset="0"/>
                                </a:rPr>
                                <m:t>𝐿𝑀</m:t>
                              </m:r>
                            </m:sup>
                          </m:sSubSup>
                          <m:r>
                            <a:rPr lang="en-US" b="0" i="1" smtClean="0">
                              <a:latin typeface="Cambria Math" panose="02040503050406030204" pitchFamily="18" charset="0"/>
                            </a:rPr>
                            <m:t> </m:t>
                          </m:r>
                        </m:e>
                        <m:e>
                          <m:r>
                            <a:rPr lang="en-US" b="0" i="1" smtClean="0">
                              <a:latin typeface="Cambria Math" panose="02040503050406030204" pitchFamily="18" charset="0"/>
                            </a:rPr>
                            <m:t> </m:t>
                          </m:r>
                          <m:r>
                            <a:rPr lang="en-US" i="1">
                              <a:latin typeface="Cambria Math" panose="02040503050406030204" pitchFamily="18" charset="0"/>
                            </a:rPr>
                            <m:t>𝑗</m:t>
                          </m:r>
                          <m:r>
                            <a:rPr lang="en-US" i="1">
                              <a:latin typeface="Cambria Math" panose="02040503050406030204" pitchFamily="18" charset="0"/>
                            </a:rPr>
                            <m:t>=1,…,</m:t>
                          </m:r>
                          <m:r>
                            <a:rPr lang="en-US" i="1">
                              <a:latin typeface="Cambria Math" panose="02040503050406030204" pitchFamily="18" charset="0"/>
                            </a:rPr>
                            <m:t>𝐿</m:t>
                          </m:r>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h</m:t>
                              </m:r>
                            </m:e>
                            <m:sub>
                              <m:r>
                                <a:rPr lang="en-US" i="1">
                                  <a:latin typeface="Cambria Math" panose="02040503050406030204" pitchFamily="18" charset="0"/>
                                </a:rPr>
                                <m:t>𝑘</m:t>
                              </m:r>
                              <m:r>
                                <a:rPr lang="en-US" i="1">
                                  <a:latin typeface="Cambria Math" panose="02040503050406030204" pitchFamily="18" charset="0"/>
                                </a:rPr>
                                <m:t>,</m:t>
                              </m:r>
                              <m:r>
                                <a:rPr lang="en-US" i="1">
                                  <a:latin typeface="Cambria Math" panose="02040503050406030204" pitchFamily="18" charset="0"/>
                                </a:rPr>
                                <m:t>𝑗</m:t>
                              </m:r>
                            </m:sub>
                            <m:sup>
                              <m:r>
                                <a:rPr lang="en-US" i="1">
                                  <a:latin typeface="Cambria Math" panose="02040503050406030204" pitchFamily="18" charset="0"/>
                                </a:rPr>
                                <m:t>𝐿𝑀</m:t>
                              </m:r>
                            </m:sup>
                          </m:sSubSup>
                          <m:r>
                            <a:rPr lang="en-US" b="0" i="1" smtClean="0">
                              <a:latin typeface="Cambria Math" panose="02040503050406030204" pitchFamily="18" charset="0"/>
                            </a:rPr>
                            <m:t> </m:t>
                          </m:r>
                        </m:e>
                      </m:d>
                      <m:r>
                        <a:rPr lang="en-US" b="0" i="1" smtClean="0">
                          <a:latin typeface="Cambria Math" panose="02040503050406030204" pitchFamily="18" charset="0"/>
                        </a:rPr>
                        <m:t> </m:t>
                      </m:r>
                      <m:r>
                        <a:rPr lang="en-US" i="1">
                          <a:latin typeface="Cambria Math" panose="02040503050406030204" pitchFamily="18" charset="0"/>
                        </a:rPr>
                        <m:t>𝑗</m:t>
                      </m:r>
                      <m:r>
                        <a:rPr lang="en-US" i="1">
                          <a:latin typeface="Cambria Math" panose="02040503050406030204" pitchFamily="18" charset="0"/>
                        </a:rPr>
                        <m:t>=0…</m:t>
                      </m:r>
                      <m:r>
                        <a:rPr lang="en-US" i="1">
                          <a:latin typeface="Cambria Math" panose="02040503050406030204" pitchFamily="18" charset="0"/>
                        </a:rPr>
                        <m:t>𝐿</m:t>
                      </m:r>
                      <m:r>
                        <a:rPr lang="en-US" i="1">
                          <a:latin typeface="Cambria Math" panose="02040503050406030204" pitchFamily="18" charset="0"/>
                        </a:rPr>
                        <m:t>}</m:t>
                      </m:r>
                    </m:oMath>
                  </m:oMathPara>
                </a14:m>
                <a:endParaRPr lang="en-US" dirty="0"/>
              </a:p>
              <a:p>
                <a:r>
                  <a:rPr lang="en-US" dirty="0"/>
                  <a:t>To reach the last term, we interpret as follows:</a:t>
                </a:r>
              </a:p>
              <a:p>
                <a:pPr lvl="1">
                  <a:lnSpc>
                    <a:spcPct val="120000"/>
                  </a:lnSpc>
                </a:pPr>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h</m:t>
                        </m:r>
                      </m:e>
                      <m:sub>
                        <m:r>
                          <a:rPr lang="en-US" i="1">
                            <a:latin typeface="Cambria Math" panose="02040503050406030204" pitchFamily="18" charset="0"/>
                          </a:rPr>
                          <m:t>𝑘</m:t>
                        </m:r>
                        <m:r>
                          <a:rPr lang="en-US" i="1">
                            <a:latin typeface="Cambria Math" panose="02040503050406030204" pitchFamily="18" charset="0"/>
                          </a:rPr>
                          <m:t>,0</m:t>
                        </m:r>
                      </m:sub>
                      <m:sup>
                        <m:r>
                          <a:rPr lang="en-US" i="1">
                            <a:latin typeface="Cambria Math" panose="02040503050406030204" pitchFamily="18" charset="0"/>
                          </a:rPr>
                          <m:t>𝐿𝑀</m:t>
                        </m:r>
                      </m:sup>
                    </m:sSubSup>
                    <m:r>
                      <a:rPr lang="en-US" b="0" i="1" smtClean="0">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𝑥</m:t>
                        </m:r>
                      </m:e>
                      <m:sub>
                        <m:r>
                          <a:rPr lang="en-US" i="1">
                            <a:latin typeface="Cambria Math" panose="02040503050406030204" pitchFamily="18" charset="0"/>
                          </a:rPr>
                          <m:t>𝑘</m:t>
                        </m:r>
                      </m:sub>
                      <m:sup>
                        <m:r>
                          <a:rPr lang="en-US" i="1">
                            <a:latin typeface="Cambria Math" panose="02040503050406030204" pitchFamily="18" charset="0"/>
                          </a:rPr>
                          <m:t>𝐿𝑀</m:t>
                        </m:r>
                      </m:sup>
                    </m:sSubSup>
                  </m:oMath>
                </a14:m>
                <a:r>
                  <a:rPr lang="en-US" dirty="0"/>
                  <a:t> is the "token layer", which basically means the initial word formulation for the </a:t>
                </a:r>
                <a:r>
                  <a:rPr lang="en-US" dirty="0">
                    <a:latin typeface="Cambria Math" panose="02040503050406030204" pitchFamily="18" charset="0"/>
                    <a:ea typeface="Cambria Math" panose="02040503050406030204" pitchFamily="18" charset="0"/>
                  </a:rPr>
                  <a:t>k</a:t>
                </a:r>
                <a:r>
                  <a:rPr lang="en-US" baseline="30000" dirty="0">
                    <a:latin typeface="Cambria Math" panose="02040503050406030204" pitchFamily="18" charset="0"/>
                    <a:ea typeface="Cambria Math" panose="02040503050406030204" pitchFamily="18" charset="0"/>
                  </a:rPr>
                  <a:t>th</a:t>
                </a:r>
                <a:r>
                  <a:rPr lang="en-US" dirty="0"/>
                  <a:t> word after combining character embeddings</a:t>
                </a:r>
              </a:p>
              <a:p>
                <a:pPr lvl="1">
                  <a:lnSpc>
                    <a:spcPct val="120000"/>
                  </a:lnSpc>
                </a:pPr>
                <a14:m>
                  <m:oMath xmlns:m="http://schemas.openxmlformats.org/officeDocument/2006/math">
                    <m:sSubSup>
                      <m:sSubSupPr>
                        <m:ctrlPr>
                          <a:rPr lang="en-US" i="1" smtClean="0">
                            <a:latin typeface="Cambria Math" panose="02040503050406030204" pitchFamily="18" charset="0"/>
                          </a:rPr>
                        </m:ctrlPr>
                      </m:sSubSupPr>
                      <m:e>
                        <m:r>
                          <a:rPr lang="en-US" i="1">
                            <a:latin typeface="Cambria Math" panose="02040503050406030204" pitchFamily="18" charset="0"/>
                          </a:rPr>
                          <m:t>h</m:t>
                        </m:r>
                      </m:e>
                      <m:sub>
                        <m:r>
                          <a:rPr lang="en-US" i="1">
                            <a:latin typeface="Cambria Math" panose="02040503050406030204" pitchFamily="18" charset="0"/>
                          </a:rPr>
                          <m:t>𝑘</m:t>
                        </m:r>
                        <m:r>
                          <a:rPr lang="en-US" i="1">
                            <a:latin typeface="Cambria Math" panose="02040503050406030204" pitchFamily="18" charset="0"/>
                          </a:rPr>
                          <m:t>,</m:t>
                        </m:r>
                        <m:r>
                          <a:rPr lang="en-US" i="1">
                            <a:latin typeface="Cambria Math" panose="02040503050406030204" pitchFamily="18" charset="0"/>
                          </a:rPr>
                          <m:t>𝑗</m:t>
                        </m:r>
                      </m:sub>
                      <m:sup>
                        <m:r>
                          <a:rPr lang="en-US" i="1">
                            <a:latin typeface="Cambria Math" panose="02040503050406030204" pitchFamily="18" charset="0"/>
                          </a:rPr>
                          <m:t>𝐿𝑀</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acc>
                          <m:accPr>
                            <m:chr m:val="⃗"/>
                            <m:ctrlPr>
                              <a:rPr lang="en-US" i="1">
                                <a:latin typeface="Cambria Math" panose="02040503050406030204" pitchFamily="18" charset="0"/>
                              </a:rPr>
                            </m:ctrlPr>
                          </m:accPr>
                          <m:e>
                            <m:r>
                              <a:rPr lang="en-US" i="1">
                                <a:latin typeface="Cambria Math" panose="02040503050406030204" pitchFamily="18" charset="0"/>
                              </a:rPr>
                              <m:t>h</m:t>
                            </m:r>
                          </m:e>
                        </m:acc>
                      </m:e>
                      <m:sub>
                        <m:r>
                          <a:rPr lang="en-US" i="1">
                            <a:latin typeface="Cambria Math" panose="02040503050406030204" pitchFamily="18" charset="0"/>
                          </a:rPr>
                          <m:t>𝑘</m:t>
                        </m:r>
                        <m:r>
                          <a:rPr lang="en-US" i="1">
                            <a:latin typeface="Cambria Math" panose="02040503050406030204" pitchFamily="18" charset="0"/>
                          </a:rPr>
                          <m:t>,</m:t>
                        </m:r>
                        <m:r>
                          <a:rPr lang="en-US" i="1">
                            <a:latin typeface="Cambria Math" panose="02040503050406030204" pitchFamily="18" charset="0"/>
                          </a:rPr>
                          <m:t>𝑗</m:t>
                        </m:r>
                      </m:sub>
                      <m:sup>
                        <m:r>
                          <a:rPr lang="en-US" i="1">
                            <a:latin typeface="Cambria Math" panose="02040503050406030204" pitchFamily="18" charset="0"/>
                          </a:rPr>
                          <m:t>𝐿𝑀</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acc>
                          <m:accPr>
                            <m:chr m:val="⃖"/>
                            <m:ctrlPr>
                              <a:rPr lang="en-US" i="1">
                                <a:latin typeface="Cambria Math" panose="02040503050406030204" pitchFamily="18" charset="0"/>
                              </a:rPr>
                            </m:ctrlPr>
                          </m:accPr>
                          <m:e>
                            <m:r>
                              <a:rPr lang="en-US" i="1">
                                <a:latin typeface="Cambria Math" panose="02040503050406030204" pitchFamily="18" charset="0"/>
                              </a:rPr>
                              <m:t>h</m:t>
                            </m:r>
                          </m:e>
                        </m:acc>
                      </m:e>
                      <m:sub>
                        <m:r>
                          <a:rPr lang="en-US" i="1">
                            <a:latin typeface="Cambria Math" panose="02040503050406030204" pitchFamily="18" charset="0"/>
                          </a:rPr>
                          <m:t>𝑘</m:t>
                        </m:r>
                        <m:r>
                          <a:rPr lang="en-US" i="1">
                            <a:latin typeface="Cambria Math" panose="02040503050406030204" pitchFamily="18" charset="0"/>
                          </a:rPr>
                          <m:t>,</m:t>
                        </m:r>
                        <m:r>
                          <a:rPr lang="en-US" i="1">
                            <a:latin typeface="Cambria Math" panose="02040503050406030204" pitchFamily="18" charset="0"/>
                          </a:rPr>
                          <m:t>𝑗</m:t>
                        </m:r>
                      </m:sub>
                      <m:sup>
                        <m:r>
                          <a:rPr lang="en-US" i="1">
                            <a:latin typeface="Cambria Math" panose="02040503050406030204" pitchFamily="18" charset="0"/>
                          </a:rPr>
                          <m:t>𝐿𝑀</m:t>
                        </m:r>
                      </m:sup>
                    </m:sSubSup>
                    <m:r>
                      <a:rPr lang="en-US" i="1">
                        <a:latin typeface="Cambria Math" panose="02040503050406030204" pitchFamily="18" charset="0"/>
                      </a:rPr>
                      <m:t>]</m:t>
                    </m:r>
                  </m:oMath>
                </a14:m>
                <a:r>
                  <a:rPr lang="en-US" dirty="0"/>
                  <a:t> for </a:t>
                </a:r>
                <a:r>
                  <a:rPr lang="en-US" dirty="0">
                    <a:latin typeface="Cambria Math" panose="02040503050406030204" pitchFamily="18" charset="0"/>
                    <a:ea typeface="Cambria Math" panose="02040503050406030204" pitchFamily="18" charset="0"/>
                  </a:rPr>
                  <a:t>j &gt; 0</a:t>
                </a:r>
                <a:r>
                  <a:rPr lang="en-US" dirty="0"/>
                  <a:t>, referring to the concatenated outputs from the forward and reverse LSTMs at layer </a:t>
                </a:r>
                <a:r>
                  <a:rPr lang="en-US" dirty="0">
                    <a:latin typeface="Cambria Math" panose="02040503050406030204" pitchFamily="18" charset="0"/>
                    <a:ea typeface="Cambria Math" panose="02040503050406030204" pitchFamily="18" charset="0"/>
                  </a:rPr>
                  <a:t>j</a:t>
                </a:r>
              </a:p>
              <a:p>
                <a:r>
                  <a:rPr lang="en-US" dirty="0"/>
                  <a:t>The developers of ELMo used two biLSTM layers, so </a:t>
                </a:r>
                <a:r>
                  <a:rPr lang="en-US" dirty="0">
                    <a:latin typeface="Cambria Math" panose="02040503050406030204" pitchFamily="18" charset="0"/>
                    <a:ea typeface="Cambria Math" panose="02040503050406030204" pitchFamily="18" charset="0"/>
                  </a:rPr>
                  <a:t>L=2</a:t>
                </a:r>
              </a:p>
              <a:p>
                <a:r>
                  <a:rPr lang="en-US" dirty="0"/>
                  <a:t>There is also a residual connection from the token layer to the second biLSTM layer</a:t>
                </a:r>
              </a:p>
              <a:p>
                <a:r>
                  <a:rPr lang="en-US" dirty="0"/>
                  <a:t>After they finish training ELMo as a language model, they freeze the weights</a:t>
                </a:r>
              </a:p>
            </p:txBody>
          </p:sp>
        </mc:Choice>
        <mc:Fallback>
          <p:sp>
            <p:nvSpPr>
              <p:cNvPr id="3" name="Content Placeholder 2">
                <a:extLst>
                  <a:ext uri="{FF2B5EF4-FFF2-40B4-BE49-F238E27FC236}">
                    <a16:creationId xmlns:a16="http://schemas.microsoft.com/office/drawing/2014/main" id="{3CB0306C-4D4F-46B2-985E-D86EDFC10838}"/>
                  </a:ext>
                </a:extLst>
              </p:cNvPr>
              <p:cNvSpPr>
                <a:spLocks noGrp="1" noRot="1" noChangeAspect="1" noMove="1" noResize="1" noEditPoints="1" noAdjustHandles="1" noChangeArrowheads="1" noChangeShapeType="1" noTextEdit="1"/>
              </p:cNvSpPr>
              <p:nvPr>
                <p:ph idx="1"/>
              </p:nvPr>
            </p:nvSpPr>
            <p:spPr>
              <a:blipFill>
                <a:blip r:embed="rId2"/>
                <a:stretch>
                  <a:fillRect l="-522" t="-2521" r="-116" b="-140"/>
                </a:stretch>
              </a:blipFill>
            </p:spPr>
            <p:txBody>
              <a:bodyPr/>
              <a:lstStyle/>
              <a:p>
                <a:r>
                  <a:rPr lang="en-US">
                    <a:noFill/>
                  </a:rPr>
                  <a:t> </a:t>
                </a:r>
              </a:p>
            </p:txBody>
          </p:sp>
        </mc:Fallback>
      </mc:AlternateContent>
    </p:spTree>
    <p:extLst>
      <p:ext uri="{BB962C8B-B14F-4D97-AF65-F5344CB8AC3E}">
        <p14:creationId xmlns:p14="http://schemas.microsoft.com/office/powerpoint/2010/main" val="40318094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EF360-6187-4C7D-906B-980A6F0B208C}"/>
              </a:ext>
            </a:extLst>
          </p:cNvPr>
          <p:cNvSpPr>
            <a:spLocks noGrp="1"/>
          </p:cNvSpPr>
          <p:nvPr>
            <p:ph type="title"/>
          </p:nvPr>
        </p:nvSpPr>
        <p:spPr/>
        <p:txBody>
          <a:bodyPr/>
          <a:lstStyle/>
          <a:p>
            <a:r>
              <a:rPr lang="en-US" dirty="0"/>
              <a:t>Computing the ELMo Embeddings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FAADDF8-CEF5-49DC-8523-26E7A8DBC6E6}"/>
                  </a:ext>
                </a:extLst>
              </p:cNvPr>
              <p:cNvSpPr>
                <a:spLocks noGrp="1"/>
              </p:cNvSpPr>
              <p:nvPr>
                <p:ph idx="1"/>
              </p:nvPr>
            </p:nvSpPr>
            <p:spPr/>
            <p:txBody>
              <a:bodyPr>
                <a:normAutofit fontScale="62500" lnSpcReduction="20000"/>
              </a:bodyPr>
              <a:lstStyle/>
              <a:p>
                <a:r>
                  <a:rPr lang="en-US" dirty="0"/>
                  <a:t>One innovation that the creators of ELMo realized is that the output of the top layer is not necessarily, by itself, the best contextual representation of word</a:t>
                </a:r>
              </a:p>
              <a:p>
                <a:r>
                  <a:rPr lang="en-US" dirty="0"/>
                  <a:t>ELMo allows the representations at the various layers to be combined in a task-specific way</a:t>
                </a:r>
              </a:p>
              <a:p>
                <a:r>
                  <a:rPr lang="en-US" dirty="0"/>
                  <a:t>This leads to task-specific word representations defined as follows:</a:t>
                </a:r>
              </a:p>
              <a:p>
                <a:pPr marL="0" indent="0">
                  <a:buNone/>
                </a:pPr>
                <a14:m>
                  <m:oMathPara xmlns:m="http://schemas.openxmlformats.org/officeDocument/2006/math">
                    <m:oMathParaPr>
                      <m:jc m:val="centerGroup"/>
                    </m:oMathParaPr>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𝐸𝐿𝑀𝑜</m:t>
                          </m:r>
                        </m:e>
                        <m:sub>
                          <m:r>
                            <a:rPr lang="en-US" i="1">
                              <a:latin typeface="Cambria Math" panose="02040503050406030204" pitchFamily="18" charset="0"/>
                            </a:rPr>
                            <m:t>𝑘</m:t>
                          </m:r>
                        </m:sub>
                        <m:sup>
                          <m:r>
                            <a:rPr lang="en-US" i="1">
                              <a:latin typeface="Cambria Math" panose="02040503050406030204" pitchFamily="18" charset="0"/>
                            </a:rPr>
                            <m:t>𝑡𝑎𝑠𝑘</m:t>
                          </m:r>
                        </m:sup>
                      </m:sSubSup>
                      <m:r>
                        <a:rPr lang="en-US" i="1">
                          <a:latin typeface="Cambria Math" panose="02040503050406030204" pitchFamily="18" charset="0"/>
                        </a:rPr>
                        <m:t>=</m:t>
                      </m:r>
                      <m:r>
                        <a:rPr lang="en-US" i="1">
                          <a:latin typeface="Cambria Math" panose="02040503050406030204" pitchFamily="18" charset="0"/>
                        </a:rPr>
                        <m:t>𝐸</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𝑘</m:t>
                              </m:r>
                            </m:sub>
                          </m:sSub>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𝜃</m:t>
                              </m:r>
                            </m:e>
                            <m:sup>
                              <m:r>
                                <a:rPr lang="en-US" i="1">
                                  <a:latin typeface="Cambria Math" panose="02040503050406030204" pitchFamily="18" charset="0"/>
                                </a:rPr>
                                <m:t>𝑡𝑎𝑠𝑘</m:t>
                              </m:r>
                            </m:sup>
                          </m:sSup>
                        </m:e>
                      </m:d>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𝛾</m:t>
                          </m:r>
                        </m:e>
                        <m:sup>
                          <m:r>
                            <a:rPr lang="en-US" i="1">
                              <a:latin typeface="Cambria Math" panose="02040503050406030204" pitchFamily="18" charset="0"/>
                            </a:rPr>
                            <m:t>𝑡𝑎𝑠𝑘</m:t>
                          </m:r>
                        </m:sup>
                      </m:sSup>
                      <m:nary>
                        <m:naryPr>
                          <m:chr m:val="∑"/>
                          <m:limLoc m:val="undOvr"/>
                          <m:ctrlPr>
                            <a:rPr lang="en-US" i="1">
                              <a:latin typeface="Cambria Math" panose="02040503050406030204" pitchFamily="18" charset="0"/>
                            </a:rPr>
                          </m:ctrlPr>
                        </m:naryPr>
                        <m:sub>
                          <m:r>
                            <a:rPr lang="en-US" i="1">
                              <a:latin typeface="Cambria Math" panose="02040503050406030204" pitchFamily="18" charset="0"/>
                            </a:rPr>
                            <m:t>𝑗</m:t>
                          </m:r>
                          <m:r>
                            <a:rPr lang="en-US" i="1">
                              <a:latin typeface="Cambria Math" panose="02040503050406030204" pitchFamily="18" charset="0"/>
                            </a:rPr>
                            <m:t>=0</m:t>
                          </m:r>
                        </m:sub>
                        <m:sup>
                          <m:r>
                            <a:rPr lang="en-US" i="1">
                              <a:latin typeface="Cambria Math" panose="02040503050406030204" pitchFamily="18" charset="0"/>
                            </a:rPr>
                            <m:t>𝐿</m:t>
                          </m:r>
                        </m:sup>
                        <m:e>
                          <m:sSubSup>
                            <m:sSubSupPr>
                              <m:ctrlPr>
                                <a:rPr lang="en-US" i="1">
                                  <a:latin typeface="Cambria Math" panose="02040503050406030204" pitchFamily="18" charset="0"/>
                                </a:rPr>
                              </m:ctrlPr>
                            </m:sSubSupPr>
                            <m:e>
                              <m:r>
                                <a:rPr lang="en-US" i="1">
                                  <a:latin typeface="Cambria Math" panose="02040503050406030204" pitchFamily="18" charset="0"/>
                                </a:rPr>
                                <m:t>𝑠</m:t>
                              </m:r>
                            </m:e>
                            <m:sub>
                              <m:r>
                                <a:rPr lang="en-US" i="1">
                                  <a:latin typeface="Cambria Math" panose="02040503050406030204" pitchFamily="18" charset="0"/>
                                </a:rPr>
                                <m:t>𝑗</m:t>
                              </m:r>
                            </m:sub>
                            <m:sup>
                              <m:r>
                                <a:rPr lang="en-US" i="1">
                                  <a:latin typeface="Cambria Math" panose="02040503050406030204" pitchFamily="18" charset="0"/>
                                </a:rPr>
                                <m:t>𝑡𝑎𝑠𝑘</m:t>
                              </m:r>
                            </m:sup>
                          </m:sSubSup>
                        </m:e>
                      </m:nary>
                      <m:sSubSup>
                        <m:sSubSupPr>
                          <m:ctrlPr>
                            <a:rPr lang="en-US" i="1">
                              <a:latin typeface="Cambria Math" panose="02040503050406030204" pitchFamily="18" charset="0"/>
                            </a:rPr>
                          </m:ctrlPr>
                        </m:sSubSupPr>
                        <m:e>
                          <m:r>
                            <a:rPr lang="en-US" i="1">
                              <a:latin typeface="Cambria Math" panose="02040503050406030204" pitchFamily="18" charset="0"/>
                            </a:rPr>
                            <m:t>h</m:t>
                          </m:r>
                        </m:e>
                        <m:sub>
                          <m:r>
                            <a:rPr lang="en-US" i="1">
                              <a:latin typeface="Cambria Math" panose="02040503050406030204" pitchFamily="18" charset="0"/>
                            </a:rPr>
                            <m:t>𝑘</m:t>
                          </m:r>
                          <m:r>
                            <a:rPr lang="en-US" i="1">
                              <a:latin typeface="Cambria Math" panose="02040503050406030204" pitchFamily="18" charset="0"/>
                            </a:rPr>
                            <m:t>,</m:t>
                          </m:r>
                          <m:r>
                            <a:rPr lang="en-US" i="1">
                              <a:latin typeface="Cambria Math" panose="02040503050406030204" pitchFamily="18" charset="0"/>
                            </a:rPr>
                            <m:t>𝑗</m:t>
                          </m:r>
                        </m:sub>
                        <m:sup>
                          <m:r>
                            <a:rPr lang="en-US" i="1">
                              <a:latin typeface="Cambria Math" panose="02040503050406030204" pitchFamily="18" charset="0"/>
                            </a:rPr>
                            <m:t>𝐿𝑀</m:t>
                          </m:r>
                        </m:sup>
                      </m:sSubSup>
                    </m:oMath>
                  </m:oMathPara>
                </a14:m>
                <a:endParaRPr lang="en-US" dirty="0"/>
              </a:p>
              <a:p>
                <a:r>
                  <a:rPr lang="en-US" dirty="0"/>
                  <a:t>The </a:t>
                </a:r>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𝑠</m:t>
                        </m:r>
                      </m:e>
                      <m:sub>
                        <m:r>
                          <a:rPr lang="en-US" i="1">
                            <a:latin typeface="Cambria Math" panose="02040503050406030204" pitchFamily="18" charset="0"/>
                          </a:rPr>
                          <m:t>𝑗</m:t>
                        </m:r>
                      </m:sub>
                      <m:sup>
                        <m:r>
                          <a:rPr lang="en-US" i="1">
                            <a:latin typeface="Cambria Math" panose="02040503050406030204" pitchFamily="18" charset="0"/>
                          </a:rPr>
                          <m:t>𝑡𝑎𝑠𝑘</m:t>
                        </m:r>
                      </m:sup>
                    </m:sSubSup>
                  </m:oMath>
                </a14:m>
                <a:r>
                  <a:rPr lang="en-US" dirty="0"/>
                  <a:t> parameters are softmax-normalized weights that determine how to weight the various representations produced by ELMo at different levels</a:t>
                </a:r>
              </a:p>
              <a:p>
                <a:r>
                  <a:rPr lang="en-US" dirty="0"/>
                  <a:t>The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𝛾</m:t>
                        </m:r>
                      </m:e>
                      <m:sup>
                        <m:r>
                          <a:rPr lang="en-US" i="1">
                            <a:latin typeface="Cambria Math" panose="02040503050406030204" pitchFamily="18" charset="0"/>
                          </a:rPr>
                          <m:t>𝑡𝑎𝑠𝑘</m:t>
                        </m:r>
                      </m:sup>
                    </m:sSup>
                  </m:oMath>
                </a14:m>
                <a:r>
                  <a:rPr lang="en-US" dirty="0"/>
                  <a:t> parameter "allows the task model to scale the entire ELMo vector"</a:t>
                </a:r>
              </a:p>
              <a:p>
                <a:r>
                  <a:rPr lang="en-US" dirty="0"/>
                  <a:t>This parameter can be important when ELMo vectors are combined with other embeddings for the task being learned</a:t>
                </a:r>
              </a:p>
              <a:p>
                <a:r>
                  <a:rPr lang="en-US" dirty="0"/>
                  <a:t>The values for these parameters are learned when training for the downstream task the ELMo vectors are being applied to</a:t>
                </a:r>
              </a:p>
              <a:p>
                <a:r>
                  <a:rPr lang="en-US" dirty="0"/>
                  <a:t>The right part of the figure on the next slide (from a website about ELMo) helps to explain how ELMo combines the various layers to produce contextual embeddings</a:t>
                </a:r>
              </a:p>
            </p:txBody>
          </p:sp>
        </mc:Choice>
        <mc:Fallback xmlns="">
          <p:sp>
            <p:nvSpPr>
              <p:cNvPr id="3" name="Content Placeholder 2">
                <a:extLst>
                  <a:ext uri="{FF2B5EF4-FFF2-40B4-BE49-F238E27FC236}">
                    <a16:creationId xmlns:a16="http://schemas.microsoft.com/office/drawing/2014/main" id="{0FAADDF8-CEF5-49DC-8523-26E7A8DBC6E6}"/>
                  </a:ext>
                </a:extLst>
              </p:cNvPr>
              <p:cNvSpPr>
                <a:spLocks noGrp="1" noRot="1" noChangeAspect="1" noMove="1" noResize="1" noEditPoints="1" noAdjustHandles="1" noChangeArrowheads="1" noChangeShapeType="1" noTextEdit="1"/>
              </p:cNvSpPr>
              <p:nvPr>
                <p:ph idx="1"/>
              </p:nvPr>
            </p:nvSpPr>
            <p:spPr>
              <a:blipFill>
                <a:blip r:embed="rId2"/>
                <a:stretch>
                  <a:fillRect l="-406" t="-2241"/>
                </a:stretch>
              </a:blipFill>
            </p:spPr>
            <p:txBody>
              <a:bodyPr/>
              <a:lstStyle/>
              <a:p>
                <a:r>
                  <a:rPr lang="en-US">
                    <a:noFill/>
                  </a:rPr>
                  <a:t> </a:t>
                </a:r>
              </a:p>
            </p:txBody>
          </p:sp>
        </mc:Fallback>
      </mc:AlternateContent>
    </p:spTree>
    <p:extLst>
      <p:ext uri="{BB962C8B-B14F-4D97-AF65-F5344CB8AC3E}">
        <p14:creationId xmlns:p14="http://schemas.microsoft.com/office/powerpoint/2010/main" val="6165008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D6186-C66F-439F-8EB7-3C2F9ADB18B9}"/>
              </a:ext>
            </a:extLst>
          </p:cNvPr>
          <p:cNvSpPr>
            <a:spLocks noGrp="1"/>
          </p:cNvSpPr>
          <p:nvPr>
            <p:ph type="title"/>
          </p:nvPr>
        </p:nvSpPr>
        <p:spPr/>
        <p:txBody>
          <a:bodyPr/>
          <a:lstStyle/>
          <a:p>
            <a:r>
              <a:rPr lang="en-US" dirty="0"/>
              <a:t>ELMo Graphical Depiction</a:t>
            </a:r>
          </a:p>
        </p:txBody>
      </p:sp>
      <p:pic>
        <p:nvPicPr>
          <p:cNvPr id="5" name="Content Placeholder 4" descr="A picture containing clock&#10;&#10;Description automatically generated">
            <a:extLst>
              <a:ext uri="{FF2B5EF4-FFF2-40B4-BE49-F238E27FC236}">
                <a16:creationId xmlns:a16="http://schemas.microsoft.com/office/drawing/2014/main" id="{EE0310FB-D790-4E49-B10A-336233EEC17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40238" y="1690688"/>
            <a:ext cx="7911523" cy="4351338"/>
          </a:xfrm>
        </p:spPr>
      </p:pic>
      <p:sp>
        <p:nvSpPr>
          <p:cNvPr id="6" name="Rectangle 5">
            <a:extLst>
              <a:ext uri="{FF2B5EF4-FFF2-40B4-BE49-F238E27FC236}">
                <a16:creationId xmlns:a16="http://schemas.microsoft.com/office/drawing/2014/main" id="{5C11EBAE-8494-47C0-82E0-8A2A6520EF92}"/>
              </a:ext>
            </a:extLst>
          </p:cNvPr>
          <p:cNvSpPr/>
          <p:nvPr/>
        </p:nvSpPr>
        <p:spPr>
          <a:xfrm>
            <a:off x="452716" y="6298453"/>
            <a:ext cx="8113059" cy="369332"/>
          </a:xfrm>
          <a:prstGeom prst="rect">
            <a:avLst/>
          </a:prstGeom>
        </p:spPr>
        <p:txBody>
          <a:bodyPr wrap="square">
            <a:spAutoFit/>
          </a:bodyPr>
          <a:lstStyle/>
          <a:p>
            <a:r>
              <a:rPr lang="en-US" dirty="0"/>
              <a:t>https://www.mihaileric.com/posts/deep-contextualized-word-representations-elmo</a:t>
            </a:r>
          </a:p>
        </p:txBody>
      </p:sp>
    </p:spTree>
    <p:extLst>
      <p:ext uri="{BB962C8B-B14F-4D97-AF65-F5344CB8AC3E}">
        <p14:creationId xmlns:p14="http://schemas.microsoft.com/office/powerpoint/2010/main" val="37546249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3636C-9099-4CD8-9AF9-E4C795C1BD29}"/>
              </a:ext>
            </a:extLst>
          </p:cNvPr>
          <p:cNvSpPr>
            <a:spLocks noGrp="1"/>
          </p:cNvSpPr>
          <p:nvPr>
            <p:ph type="title"/>
          </p:nvPr>
        </p:nvSpPr>
        <p:spPr/>
        <p:txBody>
          <a:bodyPr/>
          <a:lstStyle/>
          <a:p>
            <a:r>
              <a:rPr lang="en-US" dirty="0"/>
              <a:t>Using ELMo Contextual Embeddings</a:t>
            </a:r>
          </a:p>
        </p:txBody>
      </p:sp>
      <p:sp>
        <p:nvSpPr>
          <p:cNvPr id="3" name="Content Placeholder 2">
            <a:extLst>
              <a:ext uri="{FF2B5EF4-FFF2-40B4-BE49-F238E27FC236}">
                <a16:creationId xmlns:a16="http://schemas.microsoft.com/office/drawing/2014/main" id="{45D7DEFA-CEB9-4D57-85C2-1D989C156B57}"/>
              </a:ext>
            </a:extLst>
          </p:cNvPr>
          <p:cNvSpPr>
            <a:spLocks noGrp="1"/>
          </p:cNvSpPr>
          <p:nvPr>
            <p:ph idx="1"/>
          </p:nvPr>
        </p:nvSpPr>
        <p:spPr/>
        <p:txBody>
          <a:bodyPr>
            <a:normAutofit fontScale="85000" lnSpcReduction="10000"/>
          </a:bodyPr>
          <a:lstStyle/>
          <a:p>
            <a:r>
              <a:rPr lang="en-US" dirty="0"/>
              <a:t>As previously stated, the original layers of ELMo are trained as a language model</a:t>
            </a:r>
          </a:p>
          <a:p>
            <a:r>
              <a:rPr lang="en-US" dirty="0"/>
              <a:t>This leads to fixed weights for the layers that:</a:t>
            </a:r>
          </a:p>
          <a:p>
            <a:pPr lvl="1"/>
            <a:r>
              <a:rPr lang="en-US" dirty="0"/>
              <a:t>First, combine character embeddings to produce original word embeddings</a:t>
            </a:r>
          </a:p>
          <a:p>
            <a:pPr lvl="1"/>
            <a:r>
              <a:rPr lang="en-US" dirty="0"/>
              <a:t>Then, produce multiple layers of contextual embeddings (two, in the original paper)</a:t>
            </a:r>
          </a:p>
          <a:p>
            <a:r>
              <a:rPr lang="en-US" dirty="0"/>
              <a:t>The authors applied ELMo to several tasks (we'll list all of them soon, but they include NER, QA, and sentiment analysis), as follows:</a:t>
            </a:r>
          </a:p>
          <a:p>
            <a:pPr lvl="1"/>
            <a:r>
              <a:rPr lang="en-US" dirty="0"/>
              <a:t>Using existing architectures for the tasks being tested, instead of (or in addition to) standard word embeddings, sentences would be fed to ELMo to produce contextual word embeddings</a:t>
            </a:r>
          </a:p>
          <a:p>
            <a:pPr lvl="1"/>
            <a:r>
              <a:rPr lang="en-US" dirty="0"/>
              <a:t>The authors first recreated architectures that were reported to produce state-of-the-art results for each task, and then trained them using ELMo contextual embeddings</a:t>
            </a:r>
          </a:p>
          <a:p>
            <a:pPr lvl="1"/>
            <a:r>
              <a:rPr lang="en-US" dirty="0"/>
              <a:t>The contextual word embeddings produced by ELMo involve the parameters that weight the representations at different ELMo layers and the parameter that scales the ELMo vectors</a:t>
            </a:r>
          </a:p>
          <a:p>
            <a:pPr lvl="1"/>
            <a:r>
              <a:rPr lang="en-US" dirty="0"/>
              <a:t>These few parameters get learned along with of the weights of the architecture being used for the downstream task</a:t>
            </a:r>
          </a:p>
        </p:txBody>
      </p:sp>
    </p:spTree>
    <p:extLst>
      <p:ext uri="{BB962C8B-B14F-4D97-AF65-F5344CB8AC3E}">
        <p14:creationId xmlns:p14="http://schemas.microsoft.com/office/powerpoint/2010/main" val="4347587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39700-20E8-4EBC-8C8A-40A2D782E686}"/>
              </a:ext>
            </a:extLst>
          </p:cNvPr>
          <p:cNvSpPr>
            <a:spLocks noGrp="1"/>
          </p:cNvSpPr>
          <p:nvPr>
            <p:ph type="title"/>
          </p:nvPr>
        </p:nvSpPr>
        <p:spPr/>
        <p:txBody>
          <a:bodyPr/>
          <a:lstStyle/>
          <a:p>
            <a:r>
              <a:rPr lang="en-US" dirty="0"/>
              <a:t>Datasets and Tasks Discussed in ELMo Article</a:t>
            </a:r>
          </a:p>
        </p:txBody>
      </p:sp>
      <p:sp>
        <p:nvSpPr>
          <p:cNvPr id="3" name="Content Placeholder 2">
            <a:extLst>
              <a:ext uri="{FF2B5EF4-FFF2-40B4-BE49-F238E27FC236}">
                <a16:creationId xmlns:a16="http://schemas.microsoft.com/office/drawing/2014/main" id="{2E2F4909-F1D8-437F-B2C8-8673170924A0}"/>
              </a:ext>
            </a:extLst>
          </p:cNvPr>
          <p:cNvSpPr>
            <a:spLocks noGrp="1"/>
          </p:cNvSpPr>
          <p:nvPr>
            <p:ph idx="1"/>
          </p:nvPr>
        </p:nvSpPr>
        <p:spPr/>
        <p:txBody>
          <a:bodyPr>
            <a:normAutofit fontScale="77500" lnSpcReduction="20000"/>
          </a:bodyPr>
          <a:lstStyle/>
          <a:p>
            <a:r>
              <a:rPr lang="en-US" dirty="0"/>
              <a:t>The developers of ELMo evaluated ELMo embeddings using the following datasets:</a:t>
            </a:r>
          </a:p>
          <a:p>
            <a:pPr lvl="1"/>
            <a:r>
              <a:rPr lang="en-US" dirty="0"/>
              <a:t>SQuAD – We’ve already learned about this when we discussed </a:t>
            </a:r>
            <a:r>
              <a:rPr lang="en-US" i="1" dirty="0"/>
              <a:t>question answering</a:t>
            </a:r>
            <a:r>
              <a:rPr lang="en-US" dirty="0"/>
              <a:t> (QA) earlier in the topic; it is the Stanford Question Answering Dataset (really a </a:t>
            </a:r>
            <a:r>
              <a:rPr lang="en-US" i="1" dirty="0"/>
              <a:t>reading comprehension</a:t>
            </a:r>
            <a:r>
              <a:rPr lang="en-US" dirty="0"/>
              <a:t> dataset)</a:t>
            </a:r>
          </a:p>
          <a:p>
            <a:pPr lvl="1"/>
            <a:r>
              <a:rPr lang="en-US" dirty="0"/>
              <a:t>SNLI – This is a </a:t>
            </a:r>
            <a:r>
              <a:rPr lang="en-US" i="1" dirty="0"/>
              <a:t>textual entailment </a:t>
            </a:r>
            <a:r>
              <a:rPr lang="en-US" dirty="0"/>
              <a:t>dataset; given two sentences, the system determines if the second follows from the first, contradicts it, or neither (we have not discussed this sort of task)</a:t>
            </a:r>
          </a:p>
          <a:p>
            <a:pPr lvl="1"/>
            <a:r>
              <a:rPr lang="en-US" dirty="0"/>
              <a:t>SRL – This is a </a:t>
            </a:r>
            <a:r>
              <a:rPr lang="en-US" i="1" dirty="0"/>
              <a:t>semantic role labeling </a:t>
            </a:r>
            <a:r>
              <a:rPr lang="en-US" dirty="0"/>
              <a:t>dataset; given a sentence, answer "who did what to whom" (I used to discuss this briefly as when covering </a:t>
            </a:r>
            <a:r>
              <a:rPr lang="en-US" i="1" dirty="0"/>
              <a:t>semantics</a:t>
            </a:r>
            <a:r>
              <a:rPr lang="en-US" dirty="0"/>
              <a:t>, but I have dropped it from the course)</a:t>
            </a:r>
            <a:endParaRPr lang="en-US" i="1" dirty="0"/>
          </a:p>
          <a:p>
            <a:pPr lvl="1"/>
            <a:r>
              <a:rPr lang="en-US" dirty="0"/>
              <a:t>Coref – This is a </a:t>
            </a:r>
            <a:r>
              <a:rPr lang="en-US" i="1" dirty="0"/>
              <a:t>coreference resolution </a:t>
            </a:r>
            <a:r>
              <a:rPr lang="en-US" dirty="0"/>
              <a:t>dataset; we briefly talked about coreference resolution when we discussed linguistic concepts</a:t>
            </a:r>
          </a:p>
          <a:p>
            <a:pPr lvl="1"/>
            <a:r>
              <a:rPr lang="en-US" dirty="0"/>
              <a:t>NER – This is a </a:t>
            </a:r>
            <a:r>
              <a:rPr lang="en-US" i="1" dirty="0"/>
              <a:t>named entity recognition </a:t>
            </a:r>
            <a:r>
              <a:rPr lang="en-US" dirty="0"/>
              <a:t>dataset; we discussed this sort of task briefly as an example of a </a:t>
            </a:r>
            <a:r>
              <a:rPr lang="en-US" i="1" dirty="0"/>
              <a:t>sequence labelling</a:t>
            </a:r>
            <a:r>
              <a:rPr lang="en-US" dirty="0"/>
              <a:t> task when we covered RNNs</a:t>
            </a:r>
          </a:p>
          <a:p>
            <a:pPr lvl="1"/>
            <a:r>
              <a:rPr lang="en-US" dirty="0"/>
              <a:t>SST-5 – This is a </a:t>
            </a:r>
            <a:r>
              <a:rPr lang="en-US" i="1" dirty="0"/>
              <a:t>sentiment analysis </a:t>
            </a:r>
            <a:r>
              <a:rPr lang="en-US" dirty="0"/>
              <a:t>dataset; given a sentence from a movie review, is it very negative, negative, neutral, positive, or very positive; this is a type of </a:t>
            </a:r>
            <a:r>
              <a:rPr lang="en-US" i="1" dirty="0"/>
              <a:t>text categorization</a:t>
            </a:r>
          </a:p>
          <a:p>
            <a:r>
              <a:rPr lang="en-US" dirty="0"/>
              <a:t>The table on the next page (from the original ELMo paper) shows the results; the results are discussed further on the following slide</a:t>
            </a:r>
          </a:p>
        </p:txBody>
      </p:sp>
    </p:spTree>
    <p:extLst>
      <p:ext uri="{BB962C8B-B14F-4D97-AF65-F5344CB8AC3E}">
        <p14:creationId xmlns:p14="http://schemas.microsoft.com/office/powerpoint/2010/main" val="6390917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ED84C-9ED7-45AE-8877-65BB99C2F6CE}"/>
              </a:ext>
            </a:extLst>
          </p:cNvPr>
          <p:cNvSpPr>
            <a:spLocks noGrp="1"/>
          </p:cNvSpPr>
          <p:nvPr>
            <p:ph type="title"/>
          </p:nvPr>
        </p:nvSpPr>
        <p:spPr/>
        <p:txBody>
          <a:bodyPr/>
          <a:lstStyle/>
          <a:p>
            <a:r>
              <a:rPr lang="en-US" dirty="0"/>
              <a:t>Results of Applying ELMo to Various NLP Tasks</a:t>
            </a:r>
          </a:p>
        </p:txBody>
      </p:sp>
      <p:pic>
        <p:nvPicPr>
          <p:cNvPr id="5" name="Content Placeholder 4" descr="A screenshot of a cell phone&#10;&#10;Description automatically generated">
            <a:extLst>
              <a:ext uri="{FF2B5EF4-FFF2-40B4-BE49-F238E27FC236}">
                <a16:creationId xmlns:a16="http://schemas.microsoft.com/office/drawing/2014/main" id="{3531C357-43EB-40F5-B9D2-3C2023BD272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60603" y="2447365"/>
            <a:ext cx="9870793" cy="3065929"/>
          </a:xfrm>
        </p:spPr>
      </p:pic>
    </p:spTree>
    <p:extLst>
      <p:ext uri="{BB962C8B-B14F-4D97-AF65-F5344CB8AC3E}">
        <p14:creationId xmlns:p14="http://schemas.microsoft.com/office/powerpoint/2010/main" val="14440872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6C5B2-4099-4D34-BE94-195FA0EE4F61}"/>
              </a:ext>
            </a:extLst>
          </p:cNvPr>
          <p:cNvSpPr>
            <a:spLocks noGrp="1"/>
          </p:cNvSpPr>
          <p:nvPr>
            <p:ph type="title"/>
          </p:nvPr>
        </p:nvSpPr>
        <p:spPr/>
        <p:txBody>
          <a:bodyPr/>
          <a:lstStyle/>
          <a:p>
            <a:r>
              <a:rPr lang="en-US" dirty="0"/>
              <a:t>ELMo Evaluation</a:t>
            </a:r>
          </a:p>
        </p:txBody>
      </p:sp>
      <p:sp>
        <p:nvSpPr>
          <p:cNvPr id="3" name="Content Placeholder 2">
            <a:extLst>
              <a:ext uri="{FF2B5EF4-FFF2-40B4-BE49-F238E27FC236}">
                <a16:creationId xmlns:a16="http://schemas.microsoft.com/office/drawing/2014/main" id="{3CB6687C-ED31-44B3-8484-B040608E50B6}"/>
              </a:ext>
            </a:extLst>
          </p:cNvPr>
          <p:cNvSpPr>
            <a:spLocks noGrp="1"/>
          </p:cNvSpPr>
          <p:nvPr>
            <p:ph idx="1"/>
          </p:nvPr>
        </p:nvSpPr>
        <p:spPr/>
        <p:txBody>
          <a:bodyPr>
            <a:normAutofit fontScale="92500" lnSpcReduction="10000"/>
          </a:bodyPr>
          <a:lstStyle/>
          <a:p>
            <a:r>
              <a:rPr lang="en-US" dirty="0"/>
              <a:t>For all tasks tested by the authors (at least those reported in the paper), ELMo led to improved state-of-the-art performance</a:t>
            </a:r>
          </a:p>
          <a:p>
            <a:r>
              <a:rPr lang="en-US" dirty="0"/>
              <a:t>This table only shows results from single systems</a:t>
            </a:r>
          </a:p>
          <a:p>
            <a:r>
              <a:rPr lang="en-US" dirty="0"/>
              <a:t>The authors also tested </a:t>
            </a:r>
            <a:r>
              <a:rPr lang="en-US" i="1" dirty="0"/>
              <a:t>ensembles</a:t>
            </a:r>
            <a:r>
              <a:rPr lang="en-US" dirty="0"/>
              <a:t> (by training with ELMo multiple times), and their best ensembles also beat the previous best ensembles</a:t>
            </a:r>
          </a:p>
          <a:p>
            <a:r>
              <a:rPr lang="en-US" dirty="0"/>
              <a:t> Two other interesting conclusions drawn by the authors, based on which ELMo layers were weighted higher for which tasks, are:</a:t>
            </a:r>
          </a:p>
          <a:p>
            <a:pPr lvl="1"/>
            <a:r>
              <a:rPr lang="en-US" dirty="0"/>
              <a:t>"the higher-level LSTM states capture context-dependent aspects of word meaning"</a:t>
            </a:r>
          </a:p>
          <a:p>
            <a:pPr lvl="1"/>
            <a:r>
              <a:rPr lang="en-US" dirty="0"/>
              <a:t>"lower-level states model aspects of syntax"</a:t>
            </a:r>
          </a:p>
          <a:p>
            <a:r>
              <a:rPr lang="en-US" dirty="0"/>
              <a:t>For all tasks they tested, combining the representations from different ELMo layers outperformed using only the output from the top level</a:t>
            </a:r>
          </a:p>
          <a:p>
            <a:endParaRPr lang="en-US" dirty="0"/>
          </a:p>
        </p:txBody>
      </p:sp>
    </p:spTree>
    <p:extLst>
      <p:ext uri="{BB962C8B-B14F-4D97-AF65-F5344CB8AC3E}">
        <p14:creationId xmlns:p14="http://schemas.microsoft.com/office/powerpoint/2010/main" val="30381333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14387</TotalTime>
  <Words>3561</Words>
  <Application>Microsoft Office PowerPoint</Application>
  <PresentationFormat>Widescreen</PresentationFormat>
  <Paragraphs>195</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Calibri Light</vt:lpstr>
      <vt:lpstr>Cambria Math</vt:lpstr>
      <vt:lpstr>Office Theme</vt:lpstr>
      <vt:lpstr>ECE467: Natural Language Processing</vt:lpstr>
      <vt:lpstr>If you are following the suggested readings…</vt:lpstr>
      <vt:lpstr>Question Answering</vt:lpstr>
      <vt:lpstr>Pre-neural, IR-based, Factoid QA Systems</vt:lpstr>
      <vt:lpstr>Pre-neural, IR-based, Factoid QA Architecture</vt:lpstr>
      <vt:lpstr>Watson</vt:lpstr>
      <vt:lpstr>Reading Comprehension and SQuAD</vt:lpstr>
      <vt:lpstr>SQuAD Examples</vt:lpstr>
      <vt:lpstr>SQuAD Metrics</vt:lpstr>
      <vt:lpstr>Neural QA Systems</vt:lpstr>
      <vt:lpstr>DrQA: Neural QA Example (from earlier draft)</vt:lpstr>
      <vt:lpstr>DrQA: Question Processing</vt:lpstr>
      <vt:lpstr>DrQA: Passage Processing</vt:lpstr>
      <vt:lpstr>DrQA: Predicting Probabilities</vt:lpstr>
      <vt:lpstr>A Problem with Word Embeddings</vt:lpstr>
      <vt:lpstr>Why are Static Word Embeddings Useful?</vt:lpstr>
      <vt:lpstr>Contextual Word Embeddings and ELMo</vt:lpstr>
      <vt:lpstr>Overview of ELMo</vt:lpstr>
      <vt:lpstr>Learning the Language Model</vt:lpstr>
      <vt:lpstr>Computing the ELMo Embeddings</vt:lpstr>
      <vt:lpstr>ELMo Graphical Depiction</vt:lpstr>
      <vt:lpstr>Using ELMo Contextual Embeddings</vt:lpstr>
      <vt:lpstr>Datasets and Tasks Discussed in ELMo Article</vt:lpstr>
      <vt:lpstr>Results of Applying ELMo to Various NLP Tasks</vt:lpstr>
      <vt:lpstr>ELMo Evaluation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Recurrent Neural Networks</dc:title>
  <dc:creator>Carl Sable</dc:creator>
  <cp:lastModifiedBy>Carl Sable</cp:lastModifiedBy>
  <cp:revision>216</cp:revision>
  <dcterms:created xsi:type="dcterms:W3CDTF">2020-04-15T02:21:34Z</dcterms:created>
  <dcterms:modified xsi:type="dcterms:W3CDTF">2025-10-27T21:37:50Z</dcterms:modified>
</cp:coreProperties>
</file>