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6" r:id="rId2"/>
    <p:sldId id="259" r:id="rId3"/>
    <p:sldId id="257" r:id="rId4"/>
    <p:sldId id="258" r:id="rId5"/>
    <p:sldId id="287" r:id="rId6"/>
    <p:sldId id="261" r:id="rId7"/>
    <p:sldId id="262" r:id="rId8"/>
    <p:sldId id="263" r:id="rId9"/>
    <p:sldId id="264" r:id="rId10"/>
    <p:sldId id="260" r:id="rId11"/>
    <p:sldId id="265" r:id="rId12"/>
    <p:sldId id="288" r:id="rId13"/>
    <p:sldId id="266" r:id="rId14"/>
    <p:sldId id="268" r:id="rId15"/>
    <p:sldId id="270" r:id="rId16"/>
    <p:sldId id="271" r:id="rId17"/>
    <p:sldId id="272" r:id="rId18"/>
    <p:sldId id="273" r:id="rId19"/>
    <p:sldId id="274" r:id="rId20"/>
    <p:sldId id="275" r:id="rId21"/>
    <p:sldId id="277" r:id="rId22"/>
    <p:sldId id="278" r:id="rId23"/>
    <p:sldId id="279" r:id="rId24"/>
    <p:sldId id="280" r:id="rId25"/>
    <p:sldId id="281" r:id="rId26"/>
    <p:sldId id="285" r:id="rId27"/>
    <p:sldId id="282" r:id="rId28"/>
    <p:sldId id="283" r:id="rId29"/>
    <p:sldId id="289" r:id="rId30"/>
    <p:sldId id="284" r:id="rId31"/>
    <p:sldId id="2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7" autoAdjust="0"/>
    <p:restoredTop sz="94660"/>
  </p:normalViewPr>
  <p:slideViewPr>
    <p:cSldViewPr snapToGrid="0">
      <p:cViewPr varScale="1">
        <p:scale>
          <a:sx n="63" d="100"/>
          <a:sy n="63" d="100"/>
        </p:scale>
        <p:origin x="60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39E13-F7B2-4387-8940-F7C6E2F5F3D9}" type="datetimeFigureOut">
              <a:rPr lang="en-US" smtClean="0"/>
              <a:t>9/23/2025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EB9D4-BE13-4B78-93D6-55711B32764D}" type="slidenum">
              <a:rPr lang="en-US" smtClean="0"/>
              <a:t>‹#›</a:t>
            </a:fld>
            <a:endParaRPr lang="en-US"/>
          </a:p>
        </p:txBody>
      </p:sp>
    </p:spTree>
    <p:extLst>
      <p:ext uri="{BB962C8B-B14F-4D97-AF65-F5344CB8AC3E}">
        <p14:creationId xmlns:p14="http://schemas.microsoft.com/office/powerpoint/2010/main" val="25656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582-AA5B-4E84-B176-3BC28A4C2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497271-E6D7-4D1F-94F4-2FAC32172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8B69F-DDC9-4F37-8786-3B5FDBD4FF56}"/>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145C0E4B-196B-4162-96F7-360F24EAC1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0A02B8-1926-4107-86A1-507BEF0481D5}"/>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63187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F958-9DB4-4038-AE95-25974B0626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3BA3-0A26-406B-B455-4D216A07E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516D0-6339-440E-A5B7-EBACF6D70973}"/>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901E2335-D9BE-4764-8A14-B5F978A95B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502DE9-1B44-451F-8445-A6215450DE1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22050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A6BC-1832-42E0-B435-2E4ACC1BA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8536CB-82BE-468D-A998-5A20A0FE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40D22-647E-4654-B176-17E13066CE74}"/>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06804B88-9093-4746-9997-1FD698B9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B3B12A-5A6B-4CBD-8AEE-41884F1497D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356016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368B-100C-4449-BD5B-90599FF07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63868-BFDD-47FB-85D5-972784EC30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420BA-778B-4A1E-AAAD-75BF1A569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06C3B-0331-4397-AF24-00DC40ACA454}"/>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6" name="Footer Placeholder 5">
            <a:extLst>
              <a:ext uri="{FF2B5EF4-FFF2-40B4-BE49-F238E27FC236}">
                <a16:creationId xmlns:a16="http://schemas.microsoft.com/office/drawing/2014/main" id="{BB3FD188-3A50-42E3-AD78-1C3FF57C02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6C3751-2C70-4FD2-BDD7-3EF5F772DE6A}"/>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33152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A0E8-0BA5-4A7C-98FA-4ADC2FE4F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1EE6C3-95D5-4F56-B756-12DA3C27A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F3EBF6-C9C7-4779-A5EB-FB588681F6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875289-5922-4F5D-AC93-44299C560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87D49-E424-4509-903E-1C10DCC78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D4B0B-E54D-490C-B2FD-444540676088}"/>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8" name="Footer Placeholder 7">
            <a:extLst>
              <a:ext uri="{FF2B5EF4-FFF2-40B4-BE49-F238E27FC236}">
                <a16:creationId xmlns:a16="http://schemas.microsoft.com/office/drawing/2014/main" id="{D7A0C584-2C58-4556-9A2A-3E44178C27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28D372B-8CBD-4074-A921-51BE16EB32C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4345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1410-9561-4CBE-A720-885CD1A6A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35768-31E1-4189-B007-2B0CD5DC4119}"/>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4" name="Footer Placeholder 3">
            <a:extLst>
              <a:ext uri="{FF2B5EF4-FFF2-40B4-BE49-F238E27FC236}">
                <a16:creationId xmlns:a16="http://schemas.microsoft.com/office/drawing/2014/main" id="{AFF369E9-5BC0-4C8D-A917-5D2E6FDE5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0CF0FD-1BCA-45DC-9D3B-C97666625E3E}"/>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5595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63474-5344-49EF-AC00-E8A25BF54AE9}"/>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3" name="Footer Placeholder 2">
            <a:extLst>
              <a:ext uri="{FF2B5EF4-FFF2-40B4-BE49-F238E27FC236}">
                <a16:creationId xmlns:a16="http://schemas.microsoft.com/office/drawing/2014/main" id="{EDB984DC-91E6-4F38-AC28-039AD440C94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C6F1E8-16A7-48E7-B20B-8DCE50DF048B}"/>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488248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3AD-4752-4742-8294-DBE76652C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A18F6-8880-466F-9D30-690C01AF1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12B8E5-B681-4856-A2B5-7A2CB046F8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7CC6E5-03CA-4FEB-9639-A1A890CDAA19}"/>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6" name="Footer Placeholder 5">
            <a:extLst>
              <a:ext uri="{FF2B5EF4-FFF2-40B4-BE49-F238E27FC236}">
                <a16:creationId xmlns:a16="http://schemas.microsoft.com/office/drawing/2014/main" id="{ECC80D28-9B23-43ED-8A62-19FAFF882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31E636-1829-431F-A70F-68FD6A5D59AD}"/>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7403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ACA2-BF82-4BC4-909D-1760D58FD8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CE61A7-906C-41B3-B8FE-B7760A506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0A8453-8C8A-49AB-9AF5-F40923117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EE1E1-C325-4A54-992E-407F4411DC5A}"/>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6" name="Footer Placeholder 5">
            <a:extLst>
              <a:ext uri="{FF2B5EF4-FFF2-40B4-BE49-F238E27FC236}">
                <a16:creationId xmlns:a16="http://schemas.microsoft.com/office/drawing/2014/main" id="{AEABB6C6-229C-4300-AF96-664FB7C608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D4038A-82DF-445B-896A-7A4D16979E71}"/>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16802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38CF-333C-41C1-B1EF-B885E9679F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F16FE-43E7-4C03-8BD1-0EEA2A3A2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591A6-F5E5-4849-8FD9-725B61781BB1}"/>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B99E047C-852E-4901-9AD6-EA53996CCD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8CEED3-5BF2-43F6-BA44-3BAB5EF56B19}"/>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237447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7DAAEB-7857-491A-AEAA-1BDCDE596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44291-C70D-4E28-836A-23AC572044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607DE-AF47-446D-9650-ACA9A7082FAC}"/>
              </a:ext>
            </a:extLst>
          </p:cNvPr>
          <p:cNvSpPr>
            <a:spLocks noGrp="1"/>
          </p:cNvSpPr>
          <p:nvPr>
            <p:ph type="dt" sz="half" idx="10"/>
          </p:nvPr>
        </p:nvSpPr>
        <p:spPr/>
        <p:txBody>
          <a:body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C5543B1B-0ECB-47B2-BC40-6F550E82BC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4688B-E8C1-4DD3-8520-F83ACB246D82}"/>
              </a:ext>
            </a:extLst>
          </p:cNvPr>
          <p:cNvSpPr>
            <a:spLocks noGrp="1"/>
          </p:cNvSpPr>
          <p:nvPr>
            <p:ph type="sldNum" sz="quarter" idx="12"/>
          </p:nvPr>
        </p:nvSpPr>
        <p:spPr/>
        <p:txBody>
          <a:bodyPr/>
          <a:lstStyle/>
          <a:p>
            <a:fld id="{A12084EE-A92D-47C8-ACEB-4B2FDD2A0628}" type="slidenum">
              <a:rPr lang="en-US" smtClean="0"/>
              <a:t>‹#›</a:t>
            </a:fld>
            <a:endParaRPr lang="en-US" dirty="0"/>
          </a:p>
        </p:txBody>
      </p:sp>
    </p:spTree>
    <p:extLst>
      <p:ext uri="{BB962C8B-B14F-4D97-AF65-F5344CB8AC3E}">
        <p14:creationId xmlns:p14="http://schemas.microsoft.com/office/powerpoint/2010/main" val="83934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09C09-5220-4583-98AB-3A507ABA96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14EB3-078D-4024-A451-FECD4248A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64AA8-070C-492F-A302-8350E19298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D620B-6086-4220-8379-679C0E3CF9BE}" type="datetimeFigureOut">
              <a:rPr lang="en-US" smtClean="0"/>
              <a:t>9/23/2025</a:t>
            </a:fld>
            <a:endParaRPr lang="en-US" dirty="0"/>
          </a:p>
        </p:txBody>
      </p:sp>
      <p:sp>
        <p:nvSpPr>
          <p:cNvPr id="5" name="Footer Placeholder 4">
            <a:extLst>
              <a:ext uri="{FF2B5EF4-FFF2-40B4-BE49-F238E27FC236}">
                <a16:creationId xmlns:a16="http://schemas.microsoft.com/office/drawing/2014/main" id="{336C8375-C973-4E17-8645-BF91FF9E20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6AB00C-12C7-43BA-9D2B-BF755A079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84EE-A92D-47C8-ACEB-4B2FDD2A0628}" type="slidenum">
              <a:rPr lang="en-US" smtClean="0"/>
              <a:t>‹#›</a:t>
            </a:fld>
            <a:endParaRPr lang="en-US" dirty="0"/>
          </a:p>
        </p:txBody>
      </p:sp>
    </p:spTree>
    <p:extLst>
      <p:ext uri="{BB962C8B-B14F-4D97-AF65-F5344CB8AC3E}">
        <p14:creationId xmlns:p14="http://schemas.microsoft.com/office/powerpoint/2010/main" val="1185306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6000" dirty="0"/>
              <a:t>Feedforward Neural Networks</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8AC3-450F-4C99-9158-5978B9FF739D}"/>
              </a:ext>
            </a:extLst>
          </p:cNvPr>
          <p:cNvSpPr>
            <a:spLocks noGrp="1"/>
          </p:cNvSpPr>
          <p:nvPr>
            <p:ph type="title"/>
          </p:nvPr>
        </p:nvSpPr>
        <p:spPr/>
        <p:txBody>
          <a:bodyPr/>
          <a:lstStyle/>
          <a:p>
            <a:r>
              <a:rPr lang="en-US" dirty="0"/>
              <a:t>Machine Learning Approaches</a:t>
            </a:r>
          </a:p>
        </p:txBody>
      </p:sp>
      <p:sp>
        <p:nvSpPr>
          <p:cNvPr id="3" name="Content Placeholder 2">
            <a:extLst>
              <a:ext uri="{FF2B5EF4-FFF2-40B4-BE49-F238E27FC236}">
                <a16:creationId xmlns:a16="http://schemas.microsoft.com/office/drawing/2014/main" id="{73142D8C-1531-4F3A-AF09-B6E08C691CA0}"/>
              </a:ext>
            </a:extLst>
          </p:cNvPr>
          <p:cNvSpPr>
            <a:spLocks noGrp="1"/>
          </p:cNvSpPr>
          <p:nvPr>
            <p:ph idx="1"/>
          </p:nvPr>
        </p:nvSpPr>
        <p:spPr/>
        <p:txBody>
          <a:bodyPr>
            <a:normAutofit fontScale="77500" lnSpcReduction="20000"/>
          </a:bodyPr>
          <a:lstStyle/>
          <a:p>
            <a:r>
              <a:rPr lang="en-US" dirty="0"/>
              <a:t>Throughout the history of </a:t>
            </a:r>
            <a:r>
              <a:rPr lang="en-US" b="1" dirty="0"/>
              <a:t>artificial intelligence</a:t>
            </a:r>
            <a:r>
              <a:rPr lang="en-US" dirty="0"/>
              <a:t> (AI) and </a:t>
            </a:r>
            <a:r>
              <a:rPr lang="en-US" b="1" dirty="0"/>
              <a:t>natural language processing</a:t>
            </a:r>
            <a:r>
              <a:rPr lang="en-US" dirty="0"/>
              <a:t> (NLP), there have been many popular </a:t>
            </a:r>
            <a:r>
              <a:rPr lang="en-US" b="1" dirty="0"/>
              <a:t>machine learning</a:t>
            </a:r>
            <a:r>
              <a:rPr lang="en-US" dirty="0"/>
              <a:t> (ML) approaches</a:t>
            </a:r>
          </a:p>
          <a:p>
            <a:r>
              <a:rPr lang="en-US" dirty="0"/>
              <a:t>We covered or mentioned some ML methods during our unit on pre-deep-learning NLP</a:t>
            </a:r>
          </a:p>
          <a:p>
            <a:r>
              <a:rPr lang="en-US" dirty="0"/>
              <a:t>For text categorization, we covered the naïve Bayes, KNN, and Rocchio/TF*IDF approaches</a:t>
            </a:r>
          </a:p>
          <a:p>
            <a:r>
              <a:rPr lang="en-US" dirty="0"/>
              <a:t>It was briefly mentioned that part-of-speech tagging, two popular conventional methods were hidden Markov models (HMMs) and maximum entropy Markov models (MEMMs)</a:t>
            </a:r>
          </a:p>
          <a:p>
            <a:r>
              <a:rPr lang="en-US" dirty="0"/>
              <a:t>Other ML methods that were conventionally used in NLP include decision trees, support vector machines, expectation maximization, etc.</a:t>
            </a:r>
          </a:p>
          <a:p>
            <a:r>
              <a:rPr lang="en-US" dirty="0"/>
              <a:t>Until semi-recently, no single approach dominated; generally speaking, different ML methods seemed to perform the best for different tasks</a:t>
            </a:r>
          </a:p>
          <a:p>
            <a:r>
              <a:rPr lang="en-US" dirty="0"/>
              <a:t>That has changed in more recent years, as </a:t>
            </a:r>
            <a:r>
              <a:rPr lang="en-US" b="1" dirty="0"/>
              <a:t>neural networks</a:t>
            </a:r>
            <a:r>
              <a:rPr lang="en-US" dirty="0"/>
              <a:t> have come to dominate machine learning and NLP</a:t>
            </a:r>
          </a:p>
        </p:txBody>
      </p:sp>
    </p:spTree>
    <p:extLst>
      <p:ext uri="{BB962C8B-B14F-4D97-AF65-F5344CB8AC3E}">
        <p14:creationId xmlns:p14="http://schemas.microsoft.com/office/powerpoint/2010/main" val="15066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8281-186A-4051-A16F-C161B3725105}"/>
              </a:ext>
            </a:extLst>
          </p:cNvPr>
          <p:cNvSpPr>
            <a:spLocks noGrp="1"/>
          </p:cNvSpPr>
          <p:nvPr>
            <p:ph type="title"/>
          </p:nvPr>
        </p:nvSpPr>
        <p:spPr/>
        <p:txBody>
          <a:bodyPr/>
          <a:lstStyle/>
          <a:p>
            <a:r>
              <a:rPr lang="en-US" dirty="0"/>
              <a:t>Origins of Neural Networks</a:t>
            </a:r>
          </a:p>
        </p:txBody>
      </p:sp>
      <p:sp>
        <p:nvSpPr>
          <p:cNvPr id="3" name="Content Placeholder 2">
            <a:extLst>
              <a:ext uri="{FF2B5EF4-FFF2-40B4-BE49-F238E27FC236}">
                <a16:creationId xmlns:a16="http://schemas.microsoft.com/office/drawing/2014/main" id="{FDB9EE94-073D-440A-A0F7-8226C9021183}"/>
              </a:ext>
            </a:extLst>
          </p:cNvPr>
          <p:cNvSpPr>
            <a:spLocks noGrp="1"/>
          </p:cNvSpPr>
          <p:nvPr>
            <p:ph idx="1"/>
          </p:nvPr>
        </p:nvSpPr>
        <p:spPr/>
        <p:txBody>
          <a:bodyPr>
            <a:normAutofit fontScale="70000" lnSpcReduction="20000"/>
          </a:bodyPr>
          <a:lstStyle/>
          <a:p>
            <a:r>
              <a:rPr lang="en-US" b="1" dirty="0"/>
              <a:t>Neural networks</a:t>
            </a:r>
            <a:r>
              <a:rPr lang="en-US" dirty="0"/>
              <a:t> (NNs), a.k.a. </a:t>
            </a:r>
            <a:r>
              <a:rPr lang="en-US" i="1" dirty="0"/>
              <a:t>artificial neural networks</a:t>
            </a:r>
            <a:r>
              <a:rPr lang="en-US" dirty="0"/>
              <a:t> (ANNs), were loosely inspired by the structure of the human brain and its </a:t>
            </a:r>
            <a:r>
              <a:rPr lang="en-US" b="1" dirty="0"/>
              <a:t>neurons</a:t>
            </a:r>
          </a:p>
          <a:p>
            <a:r>
              <a:rPr lang="en-US" dirty="0"/>
              <a:t>From the current draft of the textbook:</a:t>
            </a:r>
          </a:p>
          <a:p>
            <a:pPr marL="457200" lvl="1" indent="0">
              <a:buNone/>
            </a:pPr>
            <a:r>
              <a:rPr lang="en-US" sz="2600" dirty="0"/>
              <a:t>"Neural networks are a fundamental computational tool for language processing, and a very old one. They are called neural because their origins lie in the McCulloch-Pitts neuron (McCulloch and Pitts, 1943), a simplified model of the biological neuron as a kind of computing element that could be described in terms of propositional logic. But the modern use in language processing no longer draws on these early biological inspirations."</a:t>
            </a:r>
          </a:p>
          <a:p>
            <a:r>
              <a:rPr lang="en-US" dirty="0"/>
              <a:t>Conventionally, much of the work with NNs focused on </a:t>
            </a:r>
            <a:r>
              <a:rPr lang="en-US" i="1" dirty="0"/>
              <a:t>feedforward neural networks</a:t>
            </a:r>
            <a:r>
              <a:rPr lang="en-US" dirty="0"/>
              <a:t> (this will soon be explained, and it is what we will focus on for this topic)</a:t>
            </a:r>
          </a:p>
          <a:p>
            <a:r>
              <a:rPr lang="en-US" dirty="0"/>
              <a:t>Our coverage of feedforward neural networks is partially based on Sections 6.1 – 6.3 and Section 6.6 of the current draft of the textbook; Chapter 6 in general is titled "Neural Networks"</a:t>
            </a:r>
          </a:p>
          <a:p>
            <a:r>
              <a:rPr lang="en-US" dirty="0"/>
              <a:t>I have also partially relied on material from the 3</a:t>
            </a:r>
            <a:r>
              <a:rPr lang="en-US" baseline="30000" dirty="0"/>
              <a:t>rd</a:t>
            </a:r>
            <a:r>
              <a:rPr lang="en-US" dirty="0"/>
              <a:t> and 4</a:t>
            </a:r>
            <a:r>
              <a:rPr lang="en-US" baseline="30000" dirty="0"/>
              <a:t>th</a:t>
            </a:r>
            <a:r>
              <a:rPr lang="en-US" dirty="0"/>
              <a:t> editions of the textbook that I use for my AI course: "Artificial Intelligence: A Modern Approach" by Russell and Norvig (R&amp;N)</a:t>
            </a:r>
          </a:p>
          <a:p>
            <a:r>
              <a:rPr lang="en-US" dirty="0"/>
              <a:t>The next slide shows a rough diagram of a neuron, taken from the R&amp;N textbook (I will discuss it in class)</a:t>
            </a:r>
          </a:p>
        </p:txBody>
      </p:sp>
    </p:spTree>
    <p:extLst>
      <p:ext uri="{BB962C8B-B14F-4D97-AF65-F5344CB8AC3E}">
        <p14:creationId xmlns:p14="http://schemas.microsoft.com/office/powerpoint/2010/main" val="250633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DDE7-2423-4C70-9B7A-F7BA015F4B65}"/>
              </a:ext>
            </a:extLst>
          </p:cNvPr>
          <p:cNvSpPr>
            <a:spLocks noGrp="1"/>
          </p:cNvSpPr>
          <p:nvPr>
            <p:ph type="title"/>
          </p:nvPr>
        </p:nvSpPr>
        <p:spPr/>
        <p:txBody>
          <a:bodyPr/>
          <a:lstStyle/>
          <a:p>
            <a:r>
              <a:rPr lang="en-US" dirty="0"/>
              <a:t>Diagram of a Neuron (Figure 1.1, R&amp;N, Ed. 4)</a:t>
            </a:r>
          </a:p>
        </p:txBody>
      </p:sp>
      <p:pic>
        <p:nvPicPr>
          <p:cNvPr id="4" name="Content Placeholder 3">
            <a:extLst>
              <a:ext uri="{FF2B5EF4-FFF2-40B4-BE49-F238E27FC236}">
                <a16:creationId xmlns:a16="http://schemas.microsoft.com/office/drawing/2014/main" id="{F6418FD1-E398-4B08-865C-34CBFFA26E8C}"/>
              </a:ext>
            </a:extLst>
          </p:cNvPr>
          <p:cNvPicPr>
            <a:picLocks noChangeAspect="1"/>
          </p:cNvPicPr>
          <p:nvPr/>
        </p:nvPicPr>
        <p:blipFill>
          <a:blip r:embed="rId2"/>
          <a:stretch>
            <a:fillRect/>
          </a:stretch>
        </p:blipFill>
        <p:spPr>
          <a:xfrm>
            <a:off x="1520808" y="1690688"/>
            <a:ext cx="9832992" cy="4422245"/>
          </a:xfrm>
          <a:prstGeom prst="rect">
            <a:avLst/>
          </a:prstGeom>
        </p:spPr>
      </p:pic>
    </p:spTree>
    <p:extLst>
      <p:ext uri="{BB962C8B-B14F-4D97-AF65-F5344CB8AC3E}">
        <p14:creationId xmlns:p14="http://schemas.microsoft.com/office/powerpoint/2010/main" val="239443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B1371-1C2C-4208-ACAF-452BB47D5558}"/>
              </a:ext>
            </a:extLst>
          </p:cNvPr>
          <p:cNvSpPr>
            <a:spLocks noGrp="1"/>
          </p:cNvSpPr>
          <p:nvPr>
            <p:ph type="title"/>
          </p:nvPr>
        </p:nvSpPr>
        <p:spPr/>
        <p:txBody>
          <a:bodyPr/>
          <a:lstStyle/>
          <a:p>
            <a:r>
              <a:rPr lang="en-US" dirty="0"/>
              <a:t>Computer vs. Brain (from various sources)</a:t>
            </a:r>
          </a:p>
        </p:txBody>
      </p:sp>
      <p:sp>
        <p:nvSpPr>
          <p:cNvPr id="3" name="Content Placeholder 2">
            <a:extLst>
              <a:ext uri="{FF2B5EF4-FFF2-40B4-BE49-F238E27FC236}">
                <a16:creationId xmlns:a16="http://schemas.microsoft.com/office/drawing/2014/main" id="{D4F2E111-52BE-42B1-82CF-A7387B293A69}"/>
              </a:ext>
            </a:extLst>
          </p:cNvPr>
          <p:cNvSpPr>
            <a:spLocks noGrp="1"/>
          </p:cNvSpPr>
          <p:nvPr>
            <p:ph idx="1"/>
          </p:nvPr>
        </p:nvSpPr>
        <p:spPr/>
        <p:txBody>
          <a:bodyPr>
            <a:normAutofit fontScale="62500" lnSpcReduction="20000"/>
          </a:bodyPr>
          <a:lstStyle/>
          <a:p>
            <a:r>
              <a:rPr lang="en-US" dirty="0"/>
              <a:t>There are roughly 10</a:t>
            </a:r>
            <a:r>
              <a:rPr lang="en-US" baseline="30000" dirty="0"/>
              <a:t>11</a:t>
            </a:r>
            <a:r>
              <a:rPr lang="en-US" dirty="0"/>
              <a:t> </a:t>
            </a:r>
            <a:r>
              <a:rPr lang="en-US" i="1" dirty="0"/>
              <a:t>neurons</a:t>
            </a:r>
            <a:r>
              <a:rPr lang="en-US" dirty="0"/>
              <a:t> in the human brain</a:t>
            </a:r>
          </a:p>
          <a:p>
            <a:r>
              <a:rPr lang="en-US" dirty="0"/>
              <a:t>There are roughly 10</a:t>
            </a:r>
            <a:r>
              <a:rPr lang="en-US" baseline="30000" dirty="0"/>
              <a:t>14</a:t>
            </a:r>
            <a:r>
              <a:rPr lang="en-US" dirty="0"/>
              <a:t> </a:t>
            </a:r>
            <a:r>
              <a:rPr lang="en-US" i="1" dirty="0"/>
              <a:t>synapses</a:t>
            </a:r>
          </a:p>
          <a:p>
            <a:r>
              <a:rPr lang="en-US" dirty="0"/>
              <a:t>Both of those estimates vary somewhat from source to source</a:t>
            </a:r>
          </a:p>
          <a:p>
            <a:r>
              <a:rPr lang="en-US" dirty="0"/>
              <a:t>The CPU or GPU in a typical, modern, personal computer has roughly 10</a:t>
            </a:r>
            <a:r>
              <a:rPr lang="en-US" baseline="30000" dirty="0"/>
              <a:t>10</a:t>
            </a:r>
            <a:r>
              <a:rPr lang="en-US" dirty="0"/>
              <a:t> transistors (some have 10</a:t>
            </a:r>
            <a:r>
              <a:rPr lang="en-US" baseline="30000" dirty="0"/>
              <a:t>11</a:t>
            </a:r>
            <a:r>
              <a:rPr lang="en-US" dirty="0"/>
              <a:t>)</a:t>
            </a:r>
          </a:p>
          <a:p>
            <a:r>
              <a:rPr lang="en-US" dirty="0"/>
              <a:t>RAM uses one transistor per bit for DRAM or six transistors per bit for SRAM; therefore, 32 GB of SRAM uses over 10</a:t>
            </a:r>
            <a:r>
              <a:rPr lang="en-US" baseline="30000" dirty="0"/>
              <a:t>12</a:t>
            </a:r>
            <a:r>
              <a:rPr lang="en-US" dirty="0"/>
              <a:t> transistors</a:t>
            </a:r>
          </a:p>
          <a:p>
            <a:r>
              <a:rPr lang="en-US" dirty="0"/>
              <a:t>With modern NNs, we also care about the number of </a:t>
            </a:r>
            <a:r>
              <a:rPr lang="en-US" i="1" dirty="0"/>
              <a:t>weights</a:t>
            </a:r>
            <a:r>
              <a:rPr lang="en-US" dirty="0"/>
              <a:t> (this concept will be explained soon)</a:t>
            </a:r>
          </a:p>
          <a:p>
            <a:pPr lvl="1"/>
            <a:r>
              <a:rPr lang="en-US" dirty="0"/>
              <a:t>The number of weights in some large language models is over 100 billion, so on the order of 10</a:t>
            </a:r>
            <a:r>
              <a:rPr lang="en-US" baseline="30000" dirty="0"/>
              <a:t>11</a:t>
            </a:r>
          </a:p>
          <a:p>
            <a:pPr lvl="1"/>
            <a:r>
              <a:rPr lang="en-US" dirty="0"/>
              <a:t>GPT-4 is rumored to have over 1 trillion weights, so on the order of 10</a:t>
            </a:r>
            <a:r>
              <a:rPr lang="en-US" baseline="30000" dirty="0"/>
              <a:t>12</a:t>
            </a:r>
            <a:r>
              <a:rPr lang="en-US" dirty="0"/>
              <a:t>; presumably, GPT-5 has at least as many as GPT-4</a:t>
            </a:r>
            <a:endParaRPr lang="en-US" baseline="30000" dirty="0"/>
          </a:p>
          <a:p>
            <a:r>
              <a:rPr lang="en-US" dirty="0"/>
              <a:t>The number of transistors in computers had been increasing exponentially for decades according to </a:t>
            </a:r>
            <a:r>
              <a:rPr lang="en-US" i="1" dirty="0"/>
              <a:t>Moore's law</a:t>
            </a:r>
            <a:r>
              <a:rPr lang="en-US" dirty="0"/>
              <a:t>; however, this pace has significantly slowed down in recent years</a:t>
            </a:r>
          </a:p>
          <a:p>
            <a:r>
              <a:rPr lang="en-US" dirty="0"/>
              <a:t>The brain has a much higher degree of parallelism compared to computers, although with GPUs, computers rely on more parallelism than they used to</a:t>
            </a:r>
          </a:p>
          <a:p>
            <a:r>
              <a:rPr lang="en-US" dirty="0"/>
              <a:t>Obviously, signals in a computer are traveling faster than signals in a brain</a:t>
            </a:r>
          </a:p>
          <a:p>
            <a:r>
              <a:rPr lang="en-US" dirty="0"/>
              <a:t>Relative to modern NNs, the human brain relies more heavily on feedback loops</a:t>
            </a:r>
          </a:p>
        </p:txBody>
      </p:sp>
    </p:spTree>
    <p:extLst>
      <p:ext uri="{BB962C8B-B14F-4D97-AF65-F5344CB8AC3E}">
        <p14:creationId xmlns:p14="http://schemas.microsoft.com/office/powerpoint/2010/main" val="37634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8AEE-79E0-41E6-8EEB-52B264BF6215}"/>
              </a:ext>
            </a:extLst>
          </p:cNvPr>
          <p:cNvSpPr>
            <a:spLocks noGrp="1"/>
          </p:cNvSpPr>
          <p:nvPr>
            <p:ph type="title"/>
          </p:nvPr>
        </p:nvSpPr>
        <p:spPr/>
        <p:txBody>
          <a:bodyPr/>
          <a:lstStyle/>
          <a:p>
            <a:r>
              <a:rPr lang="en-US" dirty="0"/>
              <a:t>Neural Network Units</a:t>
            </a:r>
          </a:p>
        </p:txBody>
      </p:sp>
      <p:sp>
        <p:nvSpPr>
          <p:cNvPr id="3" name="Content Placeholder 2">
            <a:extLst>
              <a:ext uri="{FF2B5EF4-FFF2-40B4-BE49-F238E27FC236}">
                <a16:creationId xmlns:a16="http://schemas.microsoft.com/office/drawing/2014/main" id="{0D27D51A-B802-4615-A522-88E0906E5FEC}"/>
              </a:ext>
            </a:extLst>
          </p:cNvPr>
          <p:cNvSpPr>
            <a:spLocks noGrp="1"/>
          </p:cNvSpPr>
          <p:nvPr>
            <p:ph idx="1"/>
          </p:nvPr>
        </p:nvSpPr>
        <p:spPr/>
        <p:txBody>
          <a:bodyPr>
            <a:normAutofit fontScale="70000" lnSpcReduction="20000"/>
          </a:bodyPr>
          <a:lstStyle/>
          <a:p>
            <a:r>
              <a:rPr lang="en-US" dirty="0"/>
              <a:t>Neural networks are composed of </a:t>
            </a:r>
            <a:r>
              <a:rPr lang="en-US" b="1" dirty="0"/>
              <a:t>units</a:t>
            </a:r>
            <a:r>
              <a:rPr lang="en-US" dirty="0"/>
              <a:t> (a.k.a. </a:t>
            </a:r>
            <a:r>
              <a:rPr lang="en-US" b="1" dirty="0"/>
              <a:t>nodes</a:t>
            </a:r>
            <a:r>
              <a:rPr lang="en-US" dirty="0"/>
              <a:t> or </a:t>
            </a:r>
            <a:r>
              <a:rPr lang="en-US" i="1" dirty="0"/>
              <a:t>artificial neurons</a:t>
            </a:r>
            <a:r>
              <a:rPr lang="en-US" dirty="0"/>
              <a:t>)</a:t>
            </a:r>
          </a:p>
          <a:p>
            <a:pPr lvl="1"/>
            <a:r>
              <a:rPr lang="en-US" dirty="0"/>
              <a:t>Each unit accepts </a:t>
            </a:r>
            <a:r>
              <a:rPr lang="en-US" b="1" dirty="0"/>
              <a:t>inputs</a:t>
            </a:r>
            <a:r>
              <a:rPr lang="en-US" dirty="0"/>
              <a:t> and computes a </a:t>
            </a:r>
            <a:r>
              <a:rPr lang="en-US" i="1" dirty="0"/>
              <a:t>weighted sum</a:t>
            </a:r>
            <a:r>
              <a:rPr lang="en-US" b="1" dirty="0"/>
              <a:t> </a:t>
            </a:r>
            <a:r>
              <a:rPr lang="en-US" dirty="0"/>
              <a:t>of the inputs; the </a:t>
            </a:r>
            <a:r>
              <a:rPr lang="en-US" b="1" dirty="0"/>
              <a:t>weights</a:t>
            </a:r>
            <a:r>
              <a:rPr lang="en-US" dirty="0"/>
              <a:t> are </a:t>
            </a:r>
            <a:r>
              <a:rPr lang="en-US" i="1" dirty="0"/>
              <a:t>adjustable parameters</a:t>
            </a:r>
            <a:r>
              <a:rPr lang="en-US" dirty="0"/>
              <a:t> of the unit</a:t>
            </a:r>
          </a:p>
          <a:p>
            <a:pPr lvl="1"/>
            <a:r>
              <a:rPr lang="en-US" dirty="0"/>
              <a:t>A </a:t>
            </a:r>
            <a:r>
              <a:rPr lang="en-US" b="1" dirty="0"/>
              <a:t>bias weight </a:t>
            </a:r>
            <a:r>
              <a:rPr lang="en-US" dirty="0"/>
              <a:t>is also added (or subtracted, according to some sources)</a:t>
            </a:r>
          </a:p>
          <a:p>
            <a:pPr lvl="1"/>
            <a:r>
              <a:rPr lang="en-US" dirty="0"/>
              <a:t>An </a:t>
            </a:r>
            <a:r>
              <a:rPr lang="en-US" b="1" dirty="0"/>
              <a:t>activation function </a:t>
            </a:r>
            <a:r>
              <a:rPr lang="en-US" dirty="0"/>
              <a:t>is applied to the weighted sum, including the bias weight</a:t>
            </a:r>
          </a:p>
          <a:p>
            <a:pPr lvl="1"/>
            <a:r>
              <a:rPr lang="en-US" dirty="0"/>
              <a:t>The result of the activation function is the </a:t>
            </a:r>
            <a:r>
              <a:rPr lang="en-US" b="1" dirty="0"/>
              <a:t>output</a:t>
            </a:r>
            <a:r>
              <a:rPr lang="en-US" dirty="0"/>
              <a:t>, or </a:t>
            </a:r>
            <a:r>
              <a:rPr lang="en-US" b="1" dirty="0"/>
              <a:t>activation</a:t>
            </a:r>
            <a:r>
              <a:rPr lang="en-US" dirty="0"/>
              <a:t>, of the unit</a:t>
            </a:r>
          </a:p>
          <a:p>
            <a:pPr lvl="1"/>
            <a:r>
              <a:rPr lang="en-US" dirty="0"/>
              <a:t>We will see that the weights, including the bias weights, are </a:t>
            </a:r>
            <a:r>
              <a:rPr lang="en-US" i="1" dirty="0"/>
              <a:t>learned</a:t>
            </a:r>
            <a:r>
              <a:rPr lang="en-US" dirty="0"/>
              <a:t> during the </a:t>
            </a:r>
            <a:r>
              <a:rPr lang="en-US" i="1" dirty="0"/>
              <a:t>training</a:t>
            </a:r>
            <a:r>
              <a:rPr lang="en-US" dirty="0"/>
              <a:t> of a neural network</a:t>
            </a:r>
            <a:endParaRPr lang="en-US" i="1" dirty="0"/>
          </a:p>
          <a:p>
            <a:r>
              <a:rPr lang="en-US" dirty="0"/>
              <a:t>In the original model by McCulloch and Pitts, inspired by neurons of the brain, they used a </a:t>
            </a:r>
            <a:r>
              <a:rPr lang="en-US" i="1" dirty="0"/>
              <a:t>threshold</a:t>
            </a:r>
            <a:r>
              <a:rPr lang="en-US" dirty="0"/>
              <a:t> instead of a bias weight</a:t>
            </a:r>
          </a:p>
          <a:p>
            <a:pPr lvl="1"/>
            <a:r>
              <a:rPr lang="en-US" dirty="0"/>
              <a:t>If the sum of the weighted inputs exceeded the threshold, the node would fire</a:t>
            </a:r>
          </a:p>
          <a:p>
            <a:pPr lvl="1"/>
            <a:r>
              <a:rPr lang="en-US" dirty="0"/>
              <a:t>This can easily be shown to be equivalent to using a (subtracted) bias weight and a simple </a:t>
            </a:r>
            <a:r>
              <a:rPr lang="en-US" i="1" dirty="0"/>
              <a:t>threshold activation function</a:t>
            </a:r>
            <a:r>
              <a:rPr lang="en-US" dirty="0"/>
              <a:t> (we will discuss activation functions soon)</a:t>
            </a:r>
            <a:endParaRPr lang="en-US" i="1" dirty="0"/>
          </a:p>
          <a:p>
            <a:r>
              <a:rPr lang="en-US" dirty="0"/>
              <a:t>The figure on the next slide shows a diagram of a neural network unit</a:t>
            </a:r>
          </a:p>
          <a:p>
            <a:r>
              <a:rPr lang="en-US" dirty="0"/>
              <a:t>The equations on the following slide define how the unit behaves, assuming a </a:t>
            </a:r>
            <a:r>
              <a:rPr lang="en-US" i="1" dirty="0"/>
              <a:t>sigmoid activation function</a:t>
            </a:r>
            <a:r>
              <a:rPr lang="en-US" dirty="0"/>
              <a:t>; activation functions, in general, will be discussed on later slides</a:t>
            </a:r>
          </a:p>
        </p:txBody>
      </p:sp>
    </p:spTree>
    <p:extLst>
      <p:ext uri="{BB962C8B-B14F-4D97-AF65-F5344CB8AC3E}">
        <p14:creationId xmlns:p14="http://schemas.microsoft.com/office/powerpoint/2010/main" val="295085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5827-ECF9-4E27-9F05-58C06D49C105}"/>
              </a:ext>
            </a:extLst>
          </p:cNvPr>
          <p:cNvSpPr>
            <a:spLocks noGrp="1"/>
          </p:cNvSpPr>
          <p:nvPr>
            <p:ph type="title"/>
          </p:nvPr>
        </p:nvSpPr>
        <p:spPr/>
        <p:txBody>
          <a:bodyPr/>
          <a:lstStyle/>
          <a:p>
            <a:r>
              <a:rPr lang="en-US" dirty="0"/>
              <a:t>Diagram of a Neural Network Unit</a:t>
            </a:r>
          </a:p>
        </p:txBody>
      </p:sp>
      <p:pic>
        <p:nvPicPr>
          <p:cNvPr id="4" name="Picture 3">
            <a:extLst>
              <a:ext uri="{FF2B5EF4-FFF2-40B4-BE49-F238E27FC236}">
                <a16:creationId xmlns:a16="http://schemas.microsoft.com/office/drawing/2014/main" id="{EFB9614B-C1BC-8DC7-4BF5-16D3E4DF971F}"/>
              </a:ext>
            </a:extLst>
          </p:cNvPr>
          <p:cNvPicPr>
            <a:picLocks noChangeAspect="1"/>
          </p:cNvPicPr>
          <p:nvPr/>
        </p:nvPicPr>
        <p:blipFill>
          <a:blip r:embed="rId2"/>
          <a:stretch>
            <a:fillRect/>
          </a:stretch>
        </p:blipFill>
        <p:spPr>
          <a:xfrm>
            <a:off x="1652343" y="1690688"/>
            <a:ext cx="8887314" cy="4523008"/>
          </a:xfrm>
          <a:prstGeom prst="rect">
            <a:avLst/>
          </a:prstGeom>
        </p:spPr>
      </p:pic>
    </p:spTree>
    <p:extLst>
      <p:ext uri="{BB962C8B-B14F-4D97-AF65-F5344CB8AC3E}">
        <p14:creationId xmlns:p14="http://schemas.microsoft.com/office/powerpoint/2010/main" val="105758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1CAEA-88C8-4010-8DC4-AE19C5C41521}"/>
              </a:ext>
            </a:extLst>
          </p:cNvPr>
          <p:cNvSpPr>
            <a:spLocks noGrp="1"/>
          </p:cNvSpPr>
          <p:nvPr>
            <p:ph type="title"/>
          </p:nvPr>
        </p:nvSpPr>
        <p:spPr/>
        <p:txBody>
          <a:bodyPr/>
          <a:lstStyle/>
          <a:p>
            <a:r>
              <a:rPr lang="en-US" dirty="0"/>
              <a:t>Formulas (using a sigmoid activation function)</a:t>
            </a:r>
          </a:p>
        </p:txBody>
      </p:sp>
      <p:pic>
        <p:nvPicPr>
          <p:cNvPr id="4" name="Content Placeholder 3">
            <a:extLst>
              <a:ext uri="{FF2B5EF4-FFF2-40B4-BE49-F238E27FC236}">
                <a16:creationId xmlns:a16="http://schemas.microsoft.com/office/drawing/2014/main" id="{49EA4559-15D3-4D15-9A78-702A9468F008}"/>
              </a:ext>
            </a:extLst>
          </p:cNvPr>
          <p:cNvPicPr>
            <a:picLocks noGrp="1" noChangeAspect="1"/>
          </p:cNvPicPr>
          <p:nvPr>
            <p:ph idx="1"/>
          </p:nvPr>
        </p:nvPicPr>
        <p:blipFill>
          <a:blip r:embed="rId2"/>
          <a:stretch>
            <a:fillRect/>
          </a:stretch>
        </p:blipFill>
        <p:spPr>
          <a:xfrm>
            <a:off x="4151376" y="2076834"/>
            <a:ext cx="3072383" cy="3677889"/>
          </a:xfrm>
          <a:prstGeom prst="rect">
            <a:avLst/>
          </a:prstGeom>
        </p:spPr>
      </p:pic>
    </p:spTree>
    <p:extLst>
      <p:ext uri="{BB962C8B-B14F-4D97-AF65-F5344CB8AC3E}">
        <p14:creationId xmlns:p14="http://schemas.microsoft.com/office/powerpoint/2010/main" val="99885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8F01-EE4F-4AF3-B384-9C128D216FDF}"/>
              </a:ext>
            </a:extLst>
          </p:cNvPr>
          <p:cNvSpPr>
            <a:spLocks noGrp="1"/>
          </p:cNvSpPr>
          <p:nvPr>
            <p:ph type="title"/>
          </p:nvPr>
        </p:nvSpPr>
        <p:spPr/>
        <p:txBody>
          <a:bodyPr/>
          <a:lstStyle/>
          <a:p>
            <a:r>
              <a:rPr lang="en-US" dirty="0"/>
              <a:t>Activation Functions</a:t>
            </a:r>
          </a:p>
        </p:txBody>
      </p:sp>
      <p:sp>
        <p:nvSpPr>
          <p:cNvPr id="3" name="Content Placeholder 2">
            <a:extLst>
              <a:ext uri="{FF2B5EF4-FFF2-40B4-BE49-F238E27FC236}">
                <a16:creationId xmlns:a16="http://schemas.microsoft.com/office/drawing/2014/main" id="{E242D5C9-2266-4E93-8252-63609F9FDE52}"/>
              </a:ext>
            </a:extLst>
          </p:cNvPr>
          <p:cNvSpPr>
            <a:spLocks noGrp="1"/>
          </p:cNvSpPr>
          <p:nvPr>
            <p:ph idx="1"/>
          </p:nvPr>
        </p:nvSpPr>
        <p:spPr/>
        <p:txBody>
          <a:bodyPr>
            <a:normAutofit fontScale="77500" lnSpcReduction="20000"/>
          </a:bodyPr>
          <a:lstStyle/>
          <a:p>
            <a:r>
              <a:rPr lang="en-US" dirty="0"/>
              <a:t>The activation function introduces a </a:t>
            </a:r>
            <a:r>
              <a:rPr lang="en-US" b="1" dirty="0"/>
              <a:t>non-linearity</a:t>
            </a:r>
            <a:r>
              <a:rPr lang="en-US" dirty="0"/>
              <a:t>,</a:t>
            </a:r>
            <a:r>
              <a:rPr lang="en-US" b="1" dirty="0"/>
              <a:t> </a:t>
            </a:r>
            <a:r>
              <a:rPr lang="en-US" dirty="0"/>
              <a:t>which is necessary for a neural network to represent functions that are not linearly separable</a:t>
            </a:r>
          </a:p>
          <a:p>
            <a:r>
              <a:rPr lang="en-US" dirty="0"/>
              <a:t>We will see later that neural networks also must contain hidden layers to represent functions that are not linearly separable</a:t>
            </a:r>
          </a:p>
          <a:p>
            <a:r>
              <a:rPr lang="en-US" dirty="0"/>
              <a:t>In conventional (pre-deep-learning) neural networks, two popular activation functions were the </a:t>
            </a:r>
            <a:r>
              <a:rPr lang="en-US" b="1" dirty="0"/>
              <a:t>threshold function </a:t>
            </a:r>
            <a:r>
              <a:rPr lang="en-US" dirty="0"/>
              <a:t>and the </a:t>
            </a:r>
            <a:r>
              <a:rPr lang="en-US" b="1" dirty="0"/>
              <a:t>sigmoid function</a:t>
            </a:r>
          </a:p>
          <a:p>
            <a:r>
              <a:rPr lang="en-US" dirty="0"/>
              <a:t>The sigmoid function is also known as the </a:t>
            </a:r>
            <a:r>
              <a:rPr lang="en-US" i="1" dirty="0"/>
              <a:t>logistic function</a:t>
            </a:r>
            <a:r>
              <a:rPr lang="en-US" dirty="0"/>
              <a:t>, and another common use of this function is related to logistic regression</a:t>
            </a:r>
          </a:p>
          <a:p>
            <a:r>
              <a:rPr lang="en-US" dirty="0"/>
              <a:t>The figure on the next slide, taken from the 3</a:t>
            </a:r>
            <a:r>
              <a:rPr lang="en-US" baseline="30000" dirty="0"/>
              <a:t>rd</a:t>
            </a:r>
            <a:r>
              <a:rPr lang="en-US" dirty="0"/>
              <a:t> edition of the R&amp;N textbook, shows graphs explaining these conventional activation functions </a:t>
            </a:r>
          </a:p>
          <a:p>
            <a:r>
              <a:rPr lang="en-US" dirty="0"/>
              <a:t>Threshold activation functions are not common in </a:t>
            </a:r>
            <a:r>
              <a:rPr lang="en-US" b="1" dirty="0"/>
              <a:t>deep neural networks</a:t>
            </a:r>
            <a:r>
              <a:rPr lang="en-US" dirty="0"/>
              <a:t> (which we will discuss later in this topic as well as future topics)</a:t>
            </a:r>
            <a:endParaRPr lang="en-US" b="1" dirty="0"/>
          </a:p>
          <a:p>
            <a:r>
              <a:rPr lang="en-US" dirty="0"/>
              <a:t>Sigmoid activation functions are still somewhat common in certain situations; another graph of a sigmoid function (from our textbook) is shown two slides from now</a:t>
            </a:r>
          </a:p>
        </p:txBody>
      </p:sp>
    </p:spTree>
    <p:extLst>
      <p:ext uri="{BB962C8B-B14F-4D97-AF65-F5344CB8AC3E}">
        <p14:creationId xmlns:p14="http://schemas.microsoft.com/office/powerpoint/2010/main" val="43813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B974-B115-4BBD-8C25-B410C40BB3E8}"/>
              </a:ext>
            </a:extLst>
          </p:cNvPr>
          <p:cNvSpPr>
            <a:spLocks noGrp="1"/>
          </p:cNvSpPr>
          <p:nvPr>
            <p:ph type="title"/>
          </p:nvPr>
        </p:nvSpPr>
        <p:spPr>
          <a:xfrm>
            <a:off x="838200" y="365125"/>
            <a:ext cx="10833100" cy="1325563"/>
          </a:xfrm>
        </p:spPr>
        <p:txBody>
          <a:bodyPr/>
          <a:lstStyle/>
          <a:p>
            <a:r>
              <a:rPr lang="en-US" dirty="0"/>
              <a:t>Conventional Activation Functions (R&amp;N, Ed. 3)</a:t>
            </a:r>
          </a:p>
        </p:txBody>
      </p:sp>
      <p:pic>
        <p:nvPicPr>
          <p:cNvPr id="4" name="Content Placeholder 3">
            <a:extLst>
              <a:ext uri="{FF2B5EF4-FFF2-40B4-BE49-F238E27FC236}">
                <a16:creationId xmlns:a16="http://schemas.microsoft.com/office/drawing/2014/main" id="{0698A72F-75F6-40B4-8147-ACC6099D6A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8864" y="1690688"/>
            <a:ext cx="9034272" cy="3602736"/>
          </a:xfrm>
          <a:prstGeom prst="rect">
            <a:avLst/>
          </a:prstGeom>
          <a:noFill/>
          <a:ln>
            <a:noFill/>
          </a:ln>
        </p:spPr>
      </p:pic>
      <p:sp>
        <p:nvSpPr>
          <p:cNvPr id="5" name="TextBox 4">
            <a:extLst>
              <a:ext uri="{FF2B5EF4-FFF2-40B4-BE49-F238E27FC236}">
                <a16:creationId xmlns:a16="http://schemas.microsoft.com/office/drawing/2014/main" id="{035F8A8C-DE09-42D3-8BB3-A1D18626C06F}"/>
              </a:ext>
            </a:extLst>
          </p:cNvPr>
          <p:cNvSpPr txBox="1"/>
          <p:nvPr/>
        </p:nvSpPr>
        <p:spPr>
          <a:xfrm>
            <a:off x="2231136" y="5461200"/>
            <a:ext cx="2779776" cy="461665"/>
          </a:xfrm>
          <a:prstGeom prst="rect">
            <a:avLst/>
          </a:prstGeom>
          <a:noFill/>
        </p:spPr>
        <p:txBody>
          <a:bodyPr wrap="square" rtlCol="0">
            <a:spAutoFit/>
          </a:bodyPr>
          <a:lstStyle/>
          <a:p>
            <a:r>
              <a:rPr lang="en-US" sz="2400" dirty="0"/>
              <a:t>Threshold Function</a:t>
            </a:r>
          </a:p>
        </p:txBody>
      </p:sp>
      <p:sp>
        <p:nvSpPr>
          <p:cNvPr id="7" name="TextBox 6">
            <a:extLst>
              <a:ext uri="{FF2B5EF4-FFF2-40B4-BE49-F238E27FC236}">
                <a16:creationId xmlns:a16="http://schemas.microsoft.com/office/drawing/2014/main" id="{F838357D-DAAA-4E98-BF7E-976114221FFF}"/>
              </a:ext>
            </a:extLst>
          </p:cNvPr>
          <p:cNvSpPr txBox="1"/>
          <p:nvPr/>
        </p:nvSpPr>
        <p:spPr>
          <a:xfrm>
            <a:off x="7010400" y="5461200"/>
            <a:ext cx="2779776" cy="461665"/>
          </a:xfrm>
          <a:prstGeom prst="rect">
            <a:avLst/>
          </a:prstGeom>
          <a:noFill/>
        </p:spPr>
        <p:txBody>
          <a:bodyPr wrap="square" rtlCol="0">
            <a:spAutoFit/>
          </a:bodyPr>
          <a:lstStyle/>
          <a:p>
            <a:r>
              <a:rPr lang="en-US" sz="2400" dirty="0"/>
              <a:t>Sigmoid Function</a:t>
            </a:r>
          </a:p>
        </p:txBody>
      </p:sp>
    </p:spTree>
    <p:extLst>
      <p:ext uri="{BB962C8B-B14F-4D97-AF65-F5344CB8AC3E}">
        <p14:creationId xmlns:p14="http://schemas.microsoft.com/office/powerpoint/2010/main" val="1270442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54C1-C51B-437F-BCFF-569FD905B026}"/>
              </a:ext>
            </a:extLst>
          </p:cNvPr>
          <p:cNvSpPr>
            <a:spLocks noGrp="1"/>
          </p:cNvSpPr>
          <p:nvPr>
            <p:ph type="title"/>
          </p:nvPr>
        </p:nvSpPr>
        <p:spPr/>
        <p:txBody>
          <a:bodyPr/>
          <a:lstStyle/>
          <a:p>
            <a:r>
              <a:rPr lang="en-US" dirty="0"/>
              <a:t>Sigmoid Function</a:t>
            </a:r>
          </a:p>
        </p:txBody>
      </p:sp>
      <p:pic>
        <p:nvPicPr>
          <p:cNvPr id="4" name="Picture 3">
            <a:extLst>
              <a:ext uri="{FF2B5EF4-FFF2-40B4-BE49-F238E27FC236}">
                <a16:creationId xmlns:a16="http://schemas.microsoft.com/office/drawing/2014/main" id="{05B22E3E-7E3F-A834-6520-17AA3C96DF9D}"/>
              </a:ext>
            </a:extLst>
          </p:cNvPr>
          <p:cNvPicPr>
            <a:picLocks noChangeAspect="1"/>
          </p:cNvPicPr>
          <p:nvPr/>
        </p:nvPicPr>
        <p:blipFill>
          <a:blip r:embed="rId2"/>
          <a:stretch>
            <a:fillRect/>
          </a:stretch>
        </p:blipFill>
        <p:spPr>
          <a:xfrm>
            <a:off x="1251857" y="1690688"/>
            <a:ext cx="9688286" cy="3633107"/>
          </a:xfrm>
          <a:prstGeom prst="rect">
            <a:avLst/>
          </a:prstGeom>
        </p:spPr>
      </p:pic>
    </p:spTree>
    <p:extLst>
      <p:ext uri="{BB962C8B-B14F-4D97-AF65-F5344CB8AC3E}">
        <p14:creationId xmlns:p14="http://schemas.microsoft.com/office/powerpoint/2010/main" val="334973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1FE9-25ED-455B-8504-0A32AACCA598}"/>
              </a:ext>
            </a:extLst>
          </p:cNvPr>
          <p:cNvSpPr>
            <a:spLocks noGrp="1"/>
          </p:cNvSpPr>
          <p:nvPr>
            <p:ph type="title"/>
          </p:nvPr>
        </p:nvSpPr>
        <p:spPr/>
        <p:txBody>
          <a:bodyPr/>
          <a:lstStyle/>
          <a:p>
            <a:r>
              <a:rPr lang="en-US" dirty="0"/>
              <a:t>Other Modern Activation Functions</a:t>
            </a:r>
          </a:p>
        </p:txBody>
      </p:sp>
      <p:sp>
        <p:nvSpPr>
          <p:cNvPr id="3" name="Content Placeholder 2">
            <a:extLst>
              <a:ext uri="{FF2B5EF4-FFF2-40B4-BE49-F238E27FC236}">
                <a16:creationId xmlns:a16="http://schemas.microsoft.com/office/drawing/2014/main" id="{E01F6D1D-E062-4E0B-B434-81CAF5E30A08}"/>
              </a:ext>
            </a:extLst>
          </p:cNvPr>
          <p:cNvSpPr>
            <a:spLocks noGrp="1"/>
          </p:cNvSpPr>
          <p:nvPr>
            <p:ph idx="1"/>
          </p:nvPr>
        </p:nvSpPr>
        <p:spPr/>
        <p:txBody>
          <a:bodyPr>
            <a:normAutofit fontScale="85000" lnSpcReduction="20000"/>
          </a:bodyPr>
          <a:lstStyle/>
          <a:p>
            <a:r>
              <a:rPr lang="en-US" dirty="0"/>
              <a:t>Other common activation functions in deep neural networks include the </a:t>
            </a:r>
            <a:r>
              <a:rPr lang="en-US" b="1" dirty="0"/>
              <a:t>tanh function</a:t>
            </a:r>
            <a:r>
              <a:rPr lang="en-US" dirty="0"/>
              <a:t> and </a:t>
            </a:r>
            <a:r>
              <a:rPr lang="en-US" b="1" dirty="0"/>
              <a:t>rectified linear units </a:t>
            </a:r>
            <a:r>
              <a:rPr lang="en-US" dirty="0"/>
              <a:t>(</a:t>
            </a:r>
            <a:r>
              <a:rPr lang="en-US" b="1" dirty="0"/>
              <a:t>ReLUs</a:t>
            </a:r>
            <a:r>
              <a:rPr lang="en-US" dirty="0"/>
              <a:t>)</a:t>
            </a:r>
          </a:p>
          <a:p>
            <a:r>
              <a:rPr lang="en-US" dirty="0"/>
              <a:t>Formulas for these activation functions are:</a:t>
            </a:r>
          </a:p>
          <a:p>
            <a:endParaRPr lang="en-US" dirty="0"/>
          </a:p>
          <a:p>
            <a:endParaRPr lang="en-US" dirty="0"/>
          </a:p>
          <a:p>
            <a:endParaRPr lang="en-US" dirty="0"/>
          </a:p>
          <a:p>
            <a:endParaRPr lang="en-US" dirty="0"/>
          </a:p>
          <a:p>
            <a:r>
              <a:rPr lang="en-US" dirty="0"/>
              <a:t>Graphs of these activation functions are shown on the next slide</a:t>
            </a:r>
          </a:p>
          <a:p>
            <a:r>
              <a:rPr lang="en-US" dirty="0"/>
              <a:t>As mentioned earlier, sigmoid activation functions are also still somewhat common in deep neural networks, at least in certain circumstances</a:t>
            </a:r>
          </a:p>
          <a:p>
            <a:r>
              <a:rPr lang="en-US" dirty="0"/>
              <a:t>Textbook: "These activation functions have different properties that make them useful for different language applications or network architectures"</a:t>
            </a:r>
          </a:p>
          <a:p>
            <a:endParaRPr lang="en-US" dirty="0"/>
          </a:p>
        </p:txBody>
      </p:sp>
      <p:pic>
        <p:nvPicPr>
          <p:cNvPr id="6" name="Picture 5">
            <a:extLst>
              <a:ext uri="{FF2B5EF4-FFF2-40B4-BE49-F238E27FC236}">
                <a16:creationId xmlns:a16="http://schemas.microsoft.com/office/drawing/2014/main" id="{56CDC2D3-C1AD-3A8F-BB25-BDB654A74A09}"/>
              </a:ext>
            </a:extLst>
          </p:cNvPr>
          <p:cNvPicPr>
            <a:picLocks noChangeAspect="1"/>
          </p:cNvPicPr>
          <p:nvPr/>
        </p:nvPicPr>
        <p:blipFill>
          <a:blip r:embed="rId2"/>
          <a:stretch>
            <a:fillRect/>
          </a:stretch>
        </p:blipFill>
        <p:spPr>
          <a:xfrm>
            <a:off x="4662884" y="2838450"/>
            <a:ext cx="2866230" cy="876300"/>
          </a:xfrm>
          <a:prstGeom prst="rect">
            <a:avLst/>
          </a:prstGeom>
        </p:spPr>
      </p:pic>
      <p:pic>
        <p:nvPicPr>
          <p:cNvPr id="8" name="Picture 7">
            <a:extLst>
              <a:ext uri="{FF2B5EF4-FFF2-40B4-BE49-F238E27FC236}">
                <a16:creationId xmlns:a16="http://schemas.microsoft.com/office/drawing/2014/main" id="{489C236E-186D-BFD0-DA17-E0A6D26909B0}"/>
              </a:ext>
            </a:extLst>
          </p:cNvPr>
          <p:cNvPicPr>
            <a:picLocks noChangeAspect="1"/>
          </p:cNvPicPr>
          <p:nvPr/>
        </p:nvPicPr>
        <p:blipFill>
          <a:blip r:embed="rId3"/>
          <a:stretch>
            <a:fillRect/>
          </a:stretch>
        </p:blipFill>
        <p:spPr>
          <a:xfrm>
            <a:off x="4692461" y="3710907"/>
            <a:ext cx="2807075" cy="580774"/>
          </a:xfrm>
          <a:prstGeom prst="rect">
            <a:avLst/>
          </a:prstGeom>
        </p:spPr>
      </p:pic>
    </p:spTree>
    <p:extLst>
      <p:ext uri="{BB962C8B-B14F-4D97-AF65-F5344CB8AC3E}">
        <p14:creationId xmlns:p14="http://schemas.microsoft.com/office/powerpoint/2010/main" val="3592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6A87-C6E5-44CF-821D-24CB9423CCE8}"/>
              </a:ext>
            </a:extLst>
          </p:cNvPr>
          <p:cNvSpPr>
            <a:spLocks noGrp="1"/>
          </p:cNvSpPr>
          <p:nvPr>
            <p:ph type="title"/>
          </p:nvPr>
        </p:nvSpPr>
        <p:spPr/>
        <p:txBody>
          <a:bodyPr/>
          <a:lstStyle/>
          <a:p>
            <a:r>
              <a:rPr lang="en-US" dirty="0"/>
              <a:t>Tanh Function and ReLU</a:t>
            </a:r>
          </a:p>
        </p:txBody>
      </p:sp>
      <p:pic>
        <p:nvPicPr>
          <p:cNvPr id="5" name="Picture 4">
            <a:extLst>
              <a:ext uri="{FF2B5EF4-FFF2-40B4-BE49-F238E27FC236}">
                <a16:creationId xmlns:a16="http://schemas.microsoft.com/office/drawing/2014/main" id="{FF6EB65A-0166-389A-470D-EDF2F239066D}"/>
              </a:ext>
            </a:extLst>
          </p:cNvPr>
          <p:cNvPicPr>
            <a:picLocks noChangeAspect="1"/>
          </p:cNvPicPr>
          <p:nvPr/>
        </p:nvPicPr>
        <p:blipFill>
          <a:blip r:embed="rId2"/>
          <a:stretch>
            <a:fillRect/>
          </a:stretch>
        </p:blipFill>
        <p:spPr>
          <a:xfrm>
            <a:off x="1100342" y="1690688"/>
            <a:ext cx="9991316" cy="4126144"/>
          </a:xfrm>
          <a:prstGeom prst="rect">
            <a:avLst/>
          </a:prstGeom>
        </p:spPr>
      </p:pic>
    </p:spTree>
    <p:extLst>
      <p:ext uri="{BB962C8B-B14F-4D97-AF65-F5344CB8AC3E}">
        <p14:creationId xmlns:p14="http://schemas.microsoft.com/office/powerpoint/2010/main" val="370837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94ED-50D2-45A7-BD14-BD489A769798}"/>
              </a:ext>
            </a:extLst>
          </p:cNvPr>
          <p:cNvSpPr>
            <a:spLocks noGrp="1"/>
          </p:cNvSpPr>
          <p:nvPr>
            <p:ph type="title"/>
          </p:nvPr>
        </p:nvSpPr>
        <p:spPr/>
        <p:txBody>
          <a:bodyPr/>
          <a:lstStyle/>
          <a:p>
            <a:r>
              <a:rPr lang="en-US" dirty="0"/>
              <a:t>AND, OR, and NOT</a:t>
            </a:r>
          </a:p>
        </p:txBody>
      </p:sp>
      <p:sp>
        <p:nvSpPr>
          <p:cNvPr id="3" name="Content Placeholder 2">
            <a:extLst>
              <a:ext uri="{FF2B5EF4-FFF2-40B4-BE49-F238E27FC236}">
                <a16:creationId xmlns:a16="http://schemas.microsoft.com/office/drawing/2014/main" id="{8DBB4E93-A071-4E28-ABF9-5484DA960951}"/>
              </a:ext>
            </a:extLst>
          </p:cNvPr>
          <p:cNvSpPr>
            <a:spLocks noGrp="1"/>
          </p:cNvSpPr>
          <p:nvPr>
            <p:ph idx="1"/>
          </p:nvPr>
        </p:nvSpPr>
        <p:spPr/>
        <p:txBody>
          <a:bodyPr>
            <a:normAutofit fontScale="70000" lnSpcReduction="20000"/>
          </a:bodyPr>
          <a:lstStyle/>
          <a:p>
            <a:endParaRPr lang="en-US" sz="4000" dirty="0"/>
          </a:p>
          <a:p>
            <a:endParaRPr lang="en-US" sz="3400" dirty="0"/>
          </a:p>
          <a:p>
            <a:endParaRPr lang="en-US" sz="3400" dirty="0"/>
          </a:p>
          <a:p>
            <a:r>
              <a:rPr lang="en-US" dirty="0"/>
              <a:t>Part (a) of the figure above (from our textbook) shows an AND node; part (b) shows an OR node</a:t>
            </a:r>
          </a:p>
          <a:p>
            <a:r>
              <a:rPr lang="en-US" dirty="0"/>
              <a:t>This assumes a threshold activation function; the book doesn’t call it that, but it shows the formula for it (note that the node does not fire at exactly 0):</a:t>
            </a:r>
          </a:p>
          <a:p>
            <a:endParaRPr lang="en-US" dirty="0"/>
          </a:p>
          <a:p>
            <a:endParaRPr lang="en-US" dirty="0"/>
          </a:p>
          <a:p>
            <a:r>
              <a:rPr lang="en-US" dirty="0"/>
              <a:t>Some points I would like to add:</a:t>
            </a:r>
          </a:p>
          <a:p>
            <a:pPr lvl="1"/>
            <a:r>
              <a:rPr lang="en-US" dirty="0"/>
              <a:t>If we modify the bias weights in (a) and (b) to -1.5 and -0.5, respectively, then it is not relevant what happens when the weighted sum is exactly 0</a:t>
            </a:r>
          </a:p>
          <a:p>
            <a:pPr lvl="1"/>
            <a:r>
              <a:rPr lang="en-US" dirty="0"/>
              <a:t>It is also easy to create a node that functions as a NOT gate; e.g., we can create a node with a single input weighted by -1 and a bias weight of 0.5</a:t>
            </a:r>
          </a:p>
          <a:p>
            <a:pPr lvl="1"/>
            <a:r>
              <a:rPr lang="en-US" dirty="0"/>
              <a:t>Since we can compute AND, OR, and NOT with individual nodes, then with a network of nodes, we can compute any Boolean function</a:t>
            </a:r>
          </a:p>
          <a:p>
            <a:endParaRPr lang="en-US" dirty="0"/>
          </a:p>
        </p:txBody>
      </p:sp>
      <p:pic>
        <p:nvPicPr>
          <p:cNvPr id="6" name="Picture 5">
            <a:extLst>
              <a:ext uri="{FF2B5EF4-FFF2-40B4-BE49-F238E27FC236}">
                <a16:creationId xmlns:a16="http://schemas.microsoft.com/office/drawing/2014/main" id="{C53DF85C-4F8F-4960-BAF3-6F301F88F7E3}"/>
              </a:ext>
            </a:extLst>
          </p:cNvPr>
          <p:cNvPicPr/>
          <p:nvPr/>
        </p:nvPicPr>
        <p:blipFill>
          <a:blip r:embed="rId2"/>
          <a:stretch>
            <a:fillRect/>
          </a:stretch>
        </p:blipFill>
        <p:spPr>
          <a:xfrm>
            <a:off x="4775197" y="3884101"/>
            <a:ext cx="2641603" cy="723423"/>
          </a:xfrm>
          <a:prstGeom prst="rect">
            <a:avLst/>
          </a:prstGeom>
        </p:spPr>
      </p:pic>
      <p:pic>
        <p:nvPicPr>
          <p:cNvPr id="7" name="Picture 6">
            <a:extLst>
              <a:ext uri="{FF2B5EF4-FFF2-40B4-BE49-F238E27FC236}">
                <a16:creationId xmlns:a16="http://schemas.microsoft.com/office/drawing/2014/main" id="{94F57711-886A-508D-04CB-9A517A3445B6}"/>
              </a:ext>
            </a:extLst>
          </p:cNvPr>
          <p:cNvPicPr>
            <a:picLocks noChangeAspect="1"/>
          </p:cNvPicPr>
          <p:nvPr/>
        </p:nvPicPr>
        <p:blipFill>
          <a:blip r:embed="rId3"/>
          <a:stretch>
            <a:fillRect/>
          </a:stretch>
        </p:blipFill>
        <p:spPr>
          <a:xfrm>
            <a:off x="3340928" y="1404514"/>
            <a:ext cx="5510142" cy="1488522"/>
          </a:xfrm>
          <a:prstGeom prst="rect">
            <a:avLst/>
          </a:prstGeom>
        </p:spPr>
      </p:pic>
    </p:spTree>
    <p:extLst>
      <p:ext uri="{BB962C8B-B14F-4D97-AF65-F5344CB8AC3E}">
        <p14:creationId xmlns:p14="http://schemas.microsoft.com/office/powerpoint/2010/main" val="331069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4BE93-A1D2-44BF-9EB7-39D3B6CDF6A3}"/>
              </a:ext>
            </a:extLst>
          </p:cNvPr>
          <p:cNvSpPr>
            <a:spLocks noGrp="1"/>
          </p:cNvSpPr>
          <p:nvPr>
            <p:ph type="title"/>
          </p:nvPr>
        </p:nvSpPr>
        <p:spPr/>
        <p:txBody>
          <a:bodyPr/>
          <a:lstStyle/>
          <a:p>
            <a:r>
              <a:rPr lang="en-US" dirty="0"/>
              <a:t>Perceptrons</a:t>
            </a:r>
          </a:p>
        </p:txBody>
      </p:sp>
      <p:sp>
        <p:nvSpPr>
          <p:cNvPr id="3" name="Content Placeholder 2">
            <a:extLst>
              <a:ext uri="{FF2B5EF4-FFF2-40B4-BE49-F238E27FC236}">
                <a16:creationId xmlns:a16="http://schemas.microsoft.com/office/drawing/2014/main" id="{B25FFCDD-574B-42F5-B93B-B8F201ECCD78}"/>
              </a:ext>
            </a:extLst>
          </p:cNvPr>
          <p:cNvSpPr>
            <a:spLocks noGrp="1"/>
          </p:cNvSpPr>
          <p:nvPr>
            <p:ph idx="1"/>
          </p:nvPr>
        </p:nvSpPr>
        <p:spPr/>
        <p:txBody>
          <a:bodyPr>
            <a:normAutofit fontScale="62500" lnSpcReduction="20000"/>
          </a:bodyPr>
          <a:lstStyle/>
          <a:p>
            <a:r>
              <a:rPr lang="en-US" dirty="0"/>
              <a:t>The  nodes we have seen so far are examples of </a:t>
            </a:r>
            <a:r>
              <a:rPr lang="en-US" b="1" dirty="0"/>
              <a:t>perceptrons</a:t>
            </a:r>
            <a:r>
              <a:rPr lang="en-US" dirty="0"/>
              <a:t>, a.k.a. </a:t>
            </a:r>
            <a:r>
              <a:rPr lang="en-US" i="1" dirty="0"/>
              <a:t>single-layer perceptrons</a:t>
            </a:r>
          </a:p>
          <a:p>
            <a:r>
              <a:rPr lang="en-US" dirty="0"/>
              <a:t>Perceptrons can be defined as NNs which output binary values and do not contain any </a:t>
            </a:r>
            <a:r>
              <a:rPr lang="en-US" i="1" dirty="0"/>
              <a:t>hidden layers</a:t>
            </a:r>
            <a:r>
              <a:rPr lang="en-US" dirty="0"/>
              <a:t> (to be discussed soon), although the exact definition differs from source to source</a:t>
            </a:r>
          </a:p>
          <a:p>
            <a:r>
              <a:rPr lang="en-US" dirty="0"/>
              <a:t>Perceptrons are generally allowed to contain multiple nodes that share the same inputs, but each node functions completely independently of the other</a:t>
            </a:r>
          </a:p>
          <a:p>
            <a:r>
              <a:rPr lang="en-US" dirty="0"/>
              <a:t>So, perceptrons are only capable of representing functions that can be represented by individual nodes</a:t>
            </a:r>
          </a:p>
          <a:p>
            <a:r>
              <a:rPr lang="en-US" dirty="0"/>
              <a:t>Although individual nodes (and more generally, perceptrons) can represent AND, OR, NOT, and many other functions, they are severely limited</a:t>
            </a:r>
          </a:p>
          <a:p>
            <a:r>
              <a:rPr lang="en-US" dirty="0"/>
              <a:t>In a very influential 1969 publication, Minsky and Papert proved that single units cannot compute XOR</a:t>
            </a:r>
          </a:p>
          <a:p>
            <a:r>
              <a:rPr lang="en-US" dirty="0"/>
              <a:t>More generally, perceptrons can only represent </a:t>
            </a:r>
            <a:r>
              <a:rPr lang="en-US" b="1" dirty="0"/>
              <a:t>linearly separable</a:t>
            </a:r>
            <a:r>
              <a:rPr lang="en-US" i="1" dirty="0"/>
              <a:t> </a:t>
            </a:r>
            <a:r>
              <a:rPr lang="en-US" dirty="0"/>
              <a:t>functions</a:t>
            </a:r>
          </a:p>
          <a:p>
            <a:r>
              <a:rPr lang="en-US" dirty="0"/>
              <a:t>It can easily be shown that a perceptron with a threshold activation function will fire if and only if w∙x &gt; -b (the left-hand side represents a </a:t>
            </a:r>
            <a:r>
              <a:rPr lang="en-US" i="1" dirty="0"/>
              <a:t>dot product</a:t>
            </a:r>
            <a:r>
              <a:rPr lang="en-US" dirty="0"/>
              <a:t> of the inputs and the weights)</a:t>
            </a:r>
          </a:p>
          <a:p>
            <a:r>
              <a:rPr lang="en-US" dirty="0"/>
              <a:t>Positive and negative examples of linearly separable functions can be separated by </a:t>
            </a:r>
            <a:r>
              <a:rPr lang="en-US" i="1" dirty="0"/>
              <a:t>hyperplanes</a:t>
            </a:r>
            <a:r>
              <a:rPr lang="en-US" dirty="0"/>
              <a:t> in the input space</a:t>
            </a:r>
          </a:p>
          <a:p>
            <a:r>
              <a:rPr lang="en-US" dirty="0"/>
              <a:t>The figure on the next slide (from our textbook) demonstrates that hyperplanes can separate true and false instances of AND and OR, but no hyperplane separates true and false instances of XOR</a:t>
            </a:r>
          </a:p>
        </p:txBody>
      </p:sp>
    </p:spTree>
    <p:extLst>
      <p:ext uri="{BB962C8B-B14F-4D97-AF65-F5344CB8AC3E}">
        <p14:creationId xmlns:p14="http://schemas.microsoft.com/office/powerpoint/2010/main" val="56701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6A96-A77B-4A3D-A62B-97E6D9D09C19}"/>
              </a:ext>
            </a:extLst>
          </p:cNvPr>
          <p:cNvSpPr>
            <a:spLocks noGrp="1"/>
          </p:cNvSpPr>
          <p:nvPr>
            <p:ph type="title"/>
          </p:nvPr>
        </p:nvSpPr>
        <p:spPr/>
        <p:txBody>
          <a:bodyPr/>
          <a:lstStyle/>
          <a:p>
            <a:r>
              <a:rPr lang="en-US" dirty="0"/>
              <a:t>Hyperplane Examples (none for XOR)</a:t>
            </a:r>
          </a:p>
        </p:txBody>
      </p:sp>
      <p:pic>
        <p:nvPicPr>
          <p:cNvPr id="7" name="Picture 6">
            <a:extLst>
              <a:ext uri="{FF2B5EF4-FFF2-40B4-BE49-F238E27FC236}">
                <a16:creationId xmlns:a16="http://schemas.microsoft.com/office/drawing/2014/main" id="{00275070-940A-0BE3-5028-15E10CED7604}"/>
              </a:ext>
            </a:extLst>
          </p:cNvPr>
          <p:cNvPicPr>
            <a:picLocks noChangeAspect="1"/>
          </p:cNvPicPr>
          <p:nvPr/>
        </p:nvPicPr>
        <p:blipFill>
          <a:blip r:embed="rId2"/>
          <a:stretch>
            <a:fillRect/>
          </a:stretch>
        </p:blipFill>
        <p:spPr>
          <a:xfrm>
            <a:off x="1266825" y="1690688"/>
            <a:ext cx="9658350" cy="3790950"/>
          </a:xfrm>
          <a:prstGeom prst="rect">
            <a:avLst/>
          </a:prstGeom>
        </p:spPr>
      </p:pic>
    </p:spTree>
    <p:extLst>
      <p:ext uri="{BB962C8B-B14F-4D97-AF65-F5344CB8AC3E}">
        <p14:creationId xmlns:p14="http://schemas.microsoft.com/office/powerpoint/2010/main" val="165657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9CAD-57C6-43AA-BB3D-1BFE3BE844C7}"/>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99D70454-0465-4168-886C-1B0E1CC7FA7B}"/>
              </a:ext>
            </a:extLst>
          </p:cNvPr>
          <p:cNvSpPr>
            <a:spLocks noGrp="1"/>
          </p:cNvSpPr>
          <p:nvPr>
            <p:ph idx="1"/>
          </p:nvPr>
        </p:nvSpPr>
        <p:spPr/>
        <p:txBody>
          <a:bodyPr>
            <a:normAutofit fontScale="62500" lnSpcReduction="20000"/>
          </a:bodyPr>
          <a:lstStyle/>
          <a:p>
            <a:r>
              <a:rPr lang="en-US" dirty="0"/>
              <a:t>One way to represent functions that are not linearly separable is by using </a:t>
            </a:r>
            <a:r>
              <a:rPr lang="en-US" b="1" dirty="0"/>
              <a:t>feedforward neural networks</a:t>
            </a:r>
            <a:r>
              <a:rPr lang="en-US" dirty="0"/>
              <a:t>; a.k.a. </a:t>
            </a:r>
            <a:r>
              <a:rPr lang="en-US" i="1" dirty="0"/>
              <a:t>feedforward networks </a:t>
            </a:r>
            <a:r>
              <a:rPr lang="en-US" dirty="0"/>
              <a:t>or sometimes </a:t>
            </a:r>
            <a:r>
              <a:rPr lang="en-US" i="1" dirty="0"/>
              <a:t>multi-layer perceptrons</a:t>
            </a:r>
          </a:p>
          <a:p>
            <a:r>
              <a:rPr lang="en-US" dirty="0"/>
              <a:t>Some sources hyphenate </a:t>
            </a:r>
            <a:r>
              <a:rPr lang="en-US" i="1" dirty="0"/>
              <a:t>feed-forward</a:t>
            </a:r>
            <a:r>
              <a:rPr lang="en-US" dirty="0"/>
              <a:t> or write it as two separate words</a:t>
            </a:r>
          </a:p>
          <a:p>
            <a:r>
              <a:rPr lang="en-US" dirty="0"/>
              <a:t>A feedforward neural network is typically organized into </a:t>
            </a:r>
            <a:r>
              <a:rPr lang="en-US" b="1" dirty="0"/>
              <a:t>layers</a:t>
            </a:r>
          </a:p>
          <a:p>
            <a:r>
              <a:rPr lang="en-US" dirty="0"/>
              <a:t>The output nodes (the only type in perceptrons, unless you count the inputs) constitute an </a:t>
            </a:r>
            <a:r>
              <a:rPr lang="en-US" i="1" dirty="0"/>
              <a:t>output layer</a:t>
            </a:r>
          </a:p>
          <a:p>
            <a:r>
              <a:rPr lang="en-US" dirty="0"/>
              <a:t>Sources differ as to whether the inputs count as nodes or constitute a layer</a:t>
            </a:r>
          </a:p>
          <a:p>
            <a:r>
              <a:rPr lang="en-US" dirty="0"/>
              <a:t>Our textbook does refer to the inputs as an </a:t>
            </a:r>
            <a:r>
              <a:rPr lang="en-US" i="1" dirty="0"/>
              <a:t>input layer, </a:t>
            </a:r>
            <a:r>
              <a:rPr lang="en-US" dirty="0"/>
              <a:t>but they don’t include it when counting layers</a:t>
            </a:r>
          </a:p>
          <a:p>
            <a:r>
              <a:rPr lang="en-US" dirty="0"/>
              <a:t>In addition to the input layer and the output layer, there are one or more </a:t>
            </a:r>
            <a:r>
              <a:rPr lang="en-US" b="1" dirty="0"/>
              <a:t>hidden layers</a:t>
            </a:r>
            <a:r>
              <a:rPr lang="en-US" dirty="0"/>
              <a:t>, consisting of </a:t>
            </a:r>
            <a:r>
              <a:rPr lang="en-US" b="1" dirty="0"/>
              <a:t>hidden units </a:t>
            </a:r>
            <a:r>
              <a:rPr lang="en-US" dirty="0"/>
              <a:t>(a.k.a. </a:t>
            </a:r>
            <a:r>
              <a:rPr lang="en-US" i="1" dirty="0"/>
              <a:t>hidden nodes</a:t>
            </a:r>
            <a:r>
              <a:rPr lang="en-US" dirty="0"/>
              <a:t>)</a:t>
            </a:r>
          </a:p>
          <a:p>
            <a:r>
              <a:rPr lang="en-US" dirty="0"/>
              <a:t>When each node in one layer connects with every node from the previous layer, the later layer is said to be </a:t>
            </a:r>
            <a:r>
              <a:rPr lang="en-US" b="1" dirty="0"/>
              <a:t>fully-connected</a:t>
            </a:r>
            <a:endParaRPr lang="en-US" dirty="0"/>
          </a:p>
          <a:p>
            <a:r>
              <a:rPr lang="en-US" dirty="0"/>
              <a:t>Typically, the inputs to a feedforward neural network do not have an activation function applied to them directly; the inputs are fed as scalars to the nodes in the first hidden layer</a:t>
            </a:r>
          </a:p>
          <a:p>
            <a:r>
              <a:rPr lang="en-US" dirty="0"/>
              <a:t>The next slide shows an example of a feedforward neural network with one hidden layer</a:t>
            </a:r>
          </a:p>
          <a:p>
            <a:r>
              <a:rPr lang="en-US" dirty="0"/>
              <a:t>Our textbook calls this a two-layer network, but some sources would consider it to be a three-layer network</a:t>
            </a:r>
          </a:p>
        </p:txBody>
      </p:sp>
    </p:spTree>
    <p:extLst>
      <p:ext uri="{BB962C8B-B14F-4D97-AF65-F5344CB8AC3E}">
        <p14:creationId xmlns:p14="http://schemas.microsoft.com/office/powerpoint/2010/main" val="2684345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8E53-317E-4D87-AE65-23D029DD17F0}"/>
              </a:ext>
            </a:extLst>
          </p:cNvPr>
          <p:cNvSpPr>
            <a:spLocks noGrp="1"/>
          </p:cNvSpPr>
          <p:nvPr>
            <p:ph type="title"/>
          </p:nvPr>
        </p:nvSpPr>
        <p:spPr/>
        <p:txBody>
          <a:bodyPr/>
          <a:lstStyle/>
          <a:p>
            <a:r>
              <a:rPr lang="en-US" dirty="0"/>
              <a:t>Feedforward Network with One Hidden Layer</a:t>
            </a:r>
          </a:p>
        </p:txBody>
      </p:sp>
      <p:pic>
        <p:nvPicPr>
          <p:cNvPr id="4" name="Picture 3">
            <a:extLst>
              <a:ext uri="{FF2B5EF4-FFF2-40B4-BE49-F238E27FC236}">
                <a16:creationId xmlns:a16="http://schemas.microsoft.com/office/drawing/2014/main" id="{1A992B56-9B20-2D55-5173-1707E5D988EE}"/>
              </a:ext>
            </a:extLst>
          </p:cNvPr>
          <p:cNvPicPr>
            <a:picLocks noChangeAspect="1"/>
          </p:cNvPicPr>
          <p:nvPr/>
        </p:nvPicPr>
        <p:blipFill>
          <a:blip r:embed="rId2"/>
          <a:stretch>
            <a:fillRect/>
          </a:stretch>
        </p:blipFill>
        <p:spPr>
          <a:xfrm>
            <a:off x="2360935" y="1690688"/>
            <a:ext cx="7470130" cy="4584382"/>
          </a:xfrm>
          <a:prstGeom prst="rect">
            <a:avLst/>
          </a:prstGeom>
        </p:spPr>
      </p:pic>
    </p:spTree>
    <p:extLst>
      <p:ext uri="{BB962C8B-B14F-4D97-AF65-F5344CB8AC3E}">
        <p14:creationId xmlns:p14="http://schemas.microsoft.com/office/powerpoint/2010/main" val="209484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FADA-AE71-4940-BC71-01CE2EBECC1C}"/>
              </a:ext>
            </a:extLst>
          </p:cNvPr>
          <p:cNvSpPr>
            <a:spLocks noGrp="1"/>
          </p:cNvSpPr>
          <p:nvPr>
            <p:ph type="title"/>
          </p:nvPr>
        </p:nvSpPr>
        <p:spPr/>
        <p:txBody>
          <a:bodyPr/>
          <a:lstStyle/>
          <a:p>
            <a:r>
              <a:rPr lang="en-US" dirty="0"/>
              <a:t>Computing Values for the Hidden Layer</a:t>
            </a:r>
          </a:p>
        </p:txBody>
      </p:sp>
      <p:sp>
        <p:nvSpPr>
          <p:cNvPr id="3" name="Content Placeholder 2">
            <a:extLst>
              <a:ext uri="{FF2B5EF4-FFF2-40B4-BE49-F238E27FC236}">
                <a16:creationId xmlns:a16="http://schemas.microsoft.com/office/drawing/2014/main" id="{F63BB1C8-A6CF-4613-A46C-CE62205609C0}"/>
              </a:ext>
            </a:extLst>
          </p:cNvPr>
          <p:cNvSpPr>
            <a:spLocks noGrp="1"/>
          </p:cNvSpPr>
          <p:nvPr>
            <p:ph idx="1"/>
          </p:nvPr>
        </p:nvSpPr>
        <p:spPr/>
        <p:txBody>
          <a:bodyPr>
            <a:normAutofit fontScale="62500" lnSpcReduction="20000"/>
          </a:bodyPr>
          <a:lstStyle/>
          <a:p>
            <a:r>
              <a:rPr lang="en-US" dirty="0"/>
              <a:t>Note that the fixed input (in this case, +1) is connected to every node in the hidden layer, and each has its own bias weight</a:t>
            </a:r>
          </a:p>
          <a:p>
            <a:r>
              <a:rPr lang="en-US" dirty="0"/>
              <a:t>You could apply the equations we looked at before separately to each hidden node; alternatively, you can handle them all at once</a:t>
            </a:r>
          </a:p>
          <a:p>
            <a:r>
              <a:rPr lang="en-US" dirty="0"/>
              <a:t>We can think of the inputs as a </a:t>
            </a:r>
            <a:r>
              <a:rPr lang="en-US" i="1" dirty="0"/>
              <a:t>vector</a:t>
            </a:r>
            <a:r>
              <a:rPr lang="en-US" dirty="0"/>
              <a:t>, x, and the bias weights as a </a:t>
            </a:r>
            <a:r>
              <a:rPr lang="en-US" i="1" dirty="0"/>
              <a:t>bias vector</a:t>
            </a:r>
            <a:r>
              <a:rPr lang="en-US" dirty="0"/>
              <a:t>, b</a:t>
            </a:r>
          </a:p>
          <a:p>
            <a:r>
              <a:rPr lang="en-US" dirty="0"/>
              <a:t>We can think of the other weights between inputs and hidden nodes as a </a:t>
            </a:r>
            <a:r>
              <a:rPr lang="en-US" i="1" dirty="0"/>
              <a:t>matrix</a:t>
            </a:r>
            <a:r>
              <a:rPr lang="en-US" dirty="0"/>
              <a:t>, W</a:t>
            </a:r>
          </a:p>
          <a:p>
            <a:r>
              <a:rPr lang="en-US" dirty="0"/>
              <a:t>If the hidden nodes use a sigmoid activation function, their outputs can be computed as: </a:t>
            </a:r>
            <a:r>
              <a:rPr lang="en-US" dirty="0">
                <a:latin typeface="Cambria Math" panose="02040503050406030204" pitchFamily="18" charset="0"/>
                <a:ea typeface="Cambria Math" panose="02040503050406030204" pitchFamily="18" charset="0"/>
              </a:rPr>
              <a:t>h = σ(Wx+b)</a:t>
            </a:r>
          </a:p>
          <a:p>
            <a:r>
              <a:rPr lang="en-US" dirty="0"/>
              <a:t>Note that </a:t>
            </a:r>
            <a:r>
              <a:rPr lang="en-US" dirty="0">
                <a:latin typeface="Cambria Math" panose="02040503050406030204" pitchFamily="18" charset="0"/>
                <a:ea typeface="Cambria Math" panose="02040503050406030204" pitchFamily="18" charset="0"/>
              </a:rPr>
              <a:t>Wx+b</a:t>
            </a:r>
            <a:r>
              <a:rPr lang="en-US" dirty="0"/>
              <a:t> is a vector, and the activation is being applied </a:t>
            </a:r>
            <a:r>
              <a:rPr lang="en-US" i="1" dirty="0"/>
              <a:t>element-wise</a:t>
            </a:r>
          </a:p>
          <a:p>
            <a:r>
              <a:rPr lang="en-US" dirty="0"/>
              <a:t>Note: You need to be careful with how you treat rows and columns of the matrix if you are implementing a neural network using vectors and matrices</a:t>
            </a:r>
          </a:p>
          <a:p>
            <a:r>
              <a:rPr lang="en-US" dirty="0"/>
              <a:t>Some sources treat the vectors as column vectors, some as row vectors; some apply transposes to vectors or matrices in formulas</a:t>
            </a:r>
          </a:p>
          <a:p>
            <a:r>
              <a:rPr lang="en-US" dirty="0"/>
              <a:t>Conventionally, nodes were often handled one at a time, but there is a significant computational advantage of representing layers as vectors and representing weights between layers as matrices</a:t>
            </a:r>
          </a:p>
          <a:p>
            <a:r>
              <a:rPr lang="en-US" dirty="0"/>
              <a:t>Modern deep learning libraries, such as TensorFlow and PyTorch, take advantage of this by parallelizing computation with GPUs</a:t>
            </a:r>
          </a:p>
        </p:txBody>
      </p:sp>
    </p:spTree>
    <p:extLst>
      <p:ext uri="{BB962C8B-B14F-4D97-AF65-F5344CB8AC3E}">
        <p14:creationId xmlns:p14="http://schemas.microsoft.com/office/powerpoint/2010/main" val="290018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BF94-6380-456C-A643-7F53A4B1CCE6}"/>
              </a:ext>
            </a:extLst>
          </p:cNvPr>
          <p:cNvSpPr>
            <a:spLocks noGrp="1"/>
          </p:cNvSpPr>
          <p:nvPr>
            <p:ph type="title"/>
          </p:nvPr>
        </p:nvSpPr>
        <p:spPr/>
        <p:txBody>
          <a:bodyPr/>
          <a:lstStyle/>
          <a:p>
            <a:r>
              <a:rPr lang="en-US" dirty="0"/>
              <a:t>Computing Values for the Output Layer</a:t>
            </a:r>
          </a:p>
        </p:txBody>
      </p:sp>
      <p:sp>
        <p:nvSpPr>
          <p:cNvPr id="3" name="Content Placeholder 2">
            <a:extLst>
              <a:ext uri="{FF2B5EF4-FFF2-40B4-BE49-F238E27FC236}">
                <a16:creationId xmlns:a16="http://schemas.microsoft.com/office/drawing/2014/main" id="{232BFD4B-F8AE-4C98-9BF9-C875ED35D029}"/>
              </a:ext>
            </a:extLst>
          </p:cNvPr>
          <p:cNvSpPr>
            <a:spLocks noGrp="1"/>
          </p:cNvSpPr>
          <p:nvPr>
            <p:ph idx="1"/>
          </p:nvPr>
        </p:nvSpPr>
        <p:spPr/>
        <p:txBody>
          <a:bodyPr>
            <a:normAutofit/>
          </a:bodyPr>
          <a:lstStyle/>
          <a:p>
            <a:r>
              <a:rPr lang="en-US" sz="1600" dirty="0"/>
              <a:t>In many neural network architectures, the output nodes will also include bias weights connected to fixed inputs; in our first sample neural network (shown two slides ago), they do not</a:t>
            </a:r>
          </a:p>
          <a:p>
            <a:r>
              <a:rPr lang="en-US" sz="1600" dirty="0"/>
              <a:t>We can represent the intermediate output as </a:t>
            </a:r>
            <a:r>
              <a:rPr lang="en-US" sz="1600" dirty="0">
                <a:latin typeface="Cambria Math" panose="02040503050406030204" pitchFamily="18" charset="0"/>
                <a:ea typeface="Cambria Math" panose="02040503050406030204" pitchFamily="18" charset="0"/>
              </a:rPr>
              <a:t>z = Uh</a:t>
            </a:r>
            <a:r>
              <a:rPr lang="en-US" sz="1600" dirty="0"/>
              <a:t>, where </a:t>
            </a:r>
            <a:r>
              <a:rPr lang="en-US" sz="1600" dirty="0">
                <a:latin typeface="Cambria Math" panose="02040503050406030204" pitchFamily="18" charset="0"/>
                <a:ea typeface="Cambria Math" panose="02040503050406030204" pitchFamily="18" charset="0"/>
              </a:rPr>
              <a:t>h = </a:t>
            </a:r>
            <a:r>
              <a:rPr lang="el-GR" sz="1600" dirty="0">
                <a:latin typeface="Cambria Math" panose="02040503050406030204" pitchFamily="18" charset="0"/>
                <a:ea typeface="Cambria Math" panose="02040503050406030204" pitchFamily="18" charset="0"/>
              </a:rPr>
              <a:t>σ</a:t>
            </a:r>
            <a:r>
              <a:rPr lang="en-US" sz="1600" dirty="0">
                <a:latin typeface="Cambria Math" panose="02040503050406030204" pitchFamily="18" charset="0"/>
                <a:ea typeface="Cambria Math" panose="02040503050406030204" pitchFamily="18" charset="0"/>
              </a:rPr>
              <a:t>(Wx+b)</a:t>
            </a:r>
            <a:r>
              <a:rPr lang="en-US" sz="1600" dirty="0"/>
              <a:t> as explained on the previous slide</a:t>
            </a:r>
          </a:p>
          <a:p>
            <a:r>
              <a:rPr lang="en-US" sz="1600" dirty="0"/>
              <a:t>We could apply a sigmoid function to z, as we did for the hidden layer, and for some tasks, this might make sense (in particular, if the output nodes represent binary, or independent, categories)</a:t>
            </a:r>
          </a:p>
          <a:p>
            <a:r>
              <a:rPr lang="en-US" sz="1600" dirty="0"/>
              <a:t>Another common type of output layer for modern neural networks is the</a:t>
            </a:r>
            <a:r>
              <a:rPr lang="en-US" sz="1600" b="1" dirty="0"/>
              <a:t> softmax layer</a:t>
            </a:r>
          </a:p>
          <a:p>
            <a:r>
              <a:rPr lang="en-US" sz="1600" dirty="0"/>
              <a:t>The softmax layer converts a vector of real numbers into a vector of floating-point values between 0 and 1 that add up to 1 (which is appropriate when the output nodes represent mutually exclusive and exhaustive categories); the formula is:</a:t>
            </a:r>
          </a:p>
          <a:p>
            <a:endParaRPr lang="en-US" sz="1600" dirty="0"/>
          </a:p>
          <a:p>
            <a:endParaRPr lang="en-US" sz="1600" dirty="0"/>
          </a:p>
          <a:p>
            <a:r>
              <a:rPr lang="en-US" sz="1600" dirty="0"/>
              <a:t>The output of the softmax function is often interpreted as a </a:t>
            </a:r>
            <a:r>
              <a:rPr lang="en-US" sz="1600" b="1" dirty="0"/>
              <a:t>probability distribution</a:t>
            </a:r>
          </a:p>
          <a:p>
            <a:r>
              <a:rPr lang="en-US" sz="1600" dirty="0"/>
              <a:t>In summary, the formulas used to calculate the values produced by the sample feedforward neural network would be:</a:t>
            </a:r>
          </a:p>
        </p:txBody>
      </p:sp>
      <p:pic>
        <p:nvPicPr>
          <p:cNvPr id="4" name="Picture 3">
            <a:extLst>
              <a:ext uri="{FF2B5EF4-FFF2-40B4-BE49-F238E27FC236}">
                <a16:creationId xmlns:a16="http://schemas.microsoft.com/office/drawing/2014/main" id="{118EBB36-E2A3-48B8-B1DE-7EF5AE2E9C76}"/>
              </a:ext>
            </a:extLst>
          </p:cNvPr>
          <p:cNvPicPr/>
          <p:nvPr/>
        </p:nvPicPr>
        <p:blipFill>
          <a:blip r:embed="rId2"/>
          <a:stretch>
            <a:fillRect/>
          </a:stretch>
        </p:blipFill>
        <p:spPr>
          <a:xfrm>
            <a:off x="4465410" y="4131468"/>
            <a:ext cx="3261163" cy="820737"/>
          </a:xfrm>
          <a:prstGeom prst="rect">
            <a:avLst/>
          </a:prstGeom>
        </p:spPr>
      </p:pic>
      <p:pic>
        <p:nvPicPr>
          <p:cNvPr id="5" name="Content Placeholder 3">
            <a:extLst>
              <a:ext uri="{FF2B5EF4-FFF2-40B4-BE49-F238E27FC236}">
                <a16:creationId xmlns:a16="http://schemas.microsoft.com/office/drawing/2014/main" id="{7701C534-737A-45FB-B05F-2E8EEF8DEB18}"/>
              </a:ext>
            </a:extLst>
          </p:cNvPr>
          <p:cNvPicPr>
            <a:picLocks/>
          </p:cNvPicPr>
          <p:nvPr/>
        </p:nvPicPr>
        <p:blipFill>
          <a:blip r:embed="rId3"/>
          <a:stretch>
            <a:fillRect/>
          </a:stretch>
        </p:blipFill>
        <p:spPr>
          <a:xfrm>
            <a:off x="5238742" y="5520531"/>
            <a:ext cx="1714501" cy="972344"/>
          </a:xfrm>
          <a:prstGeom prst="rect">
            <a:avLst/>
          </a:prstGeom>
        </p:spPr>
      </p:pic>
    </p:spTree>
    <p:extLst>
      <p:ext uri="{BB962C8B-B14F-4D97-AF65-F5344CB8AC3E}">
        <p14:creationId xmlns:p14="http://schemas.microsoft.com/office/powerpoint/2010/main" val="272824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6203-D04C-41D2-B3F9-4B4E639885A6}"/>
              </a:ext>
            </a:extLst>
          </p:cNvPr>
          <p:cNvSpPr>
            <a:spLocks noGrp="1"/>
          </p:cNvSpPr>
          <p:nvPr>
            <p:ph type="title"/>
          </p:nvPr>
        </p:nvSpPr>
        <p:spPr/>
        <p:txBody>
          <a:bodyPr/>
          <a:lstStyle/>
          <a:p>
            <a:r>
              <a:rPr lang="en-US" dirty="0"/>
              <a:t>Deep Feedforward Neural Networks</a:t>
            </a:r>
          </a:p>
        </p:txBody>
      </p:sp>
      <p:sp>
        <p:nvSpPr>
          <p:cNvPr id="3" name="Content Placeholder 2">
            <a:extLst>
              <a:ext uri="{FF2B5EF4-FFF2-40B4-BE49-F238E27FC236}">
                <a16:creationId xmlns:a16="http://schemas.microsoft.com/office/drawing/2014/main" id="{DD23C71C-FAD6-4427-9AD2-7FFBE590C1CF}"/>
              </a:ext>
            </a:extLst>
          </p:cNvPr>
          <p:cNvSpPr>
            <a:spLocks noGrp="1"/>
          </p:cNvSpPr>
          <p:nvPr>
            <p:ph idx="1"/>
          </p:nvPr>
        </p:nvSpPr>
        <p:spPr/>
        <p:txBody>
          <a:bodyPr>
            <a:normAutofit/>
          </a:bodyPr>
          <a:lstStyle/>
          <a:p>
            <a:r>
              <a:rPr lang="en-US" sz="2000" dirty="0"/>
              <a:t>If a feedforward neural network has more than one hidden layer, it would generally be considered a </a:t>
            </a:r>
            <a:r>
              <a:rPr lang="en-US" sz="2000" b="1" dirty="0"/>
              <a:t>deep neural network</a:t>
            </a:r>
            <a:endParaRPr lang="en-US" sz="2000" dirty="0"/>
          </a:p>
          <a:p>
            <a:r>
              <a:rPr lang="en-US" sz="2000" dirty="0"/>
              <a:t>Consider a neural network with n layers, not including the inputs, numbered from 1 to n</a:t>
            </a:r>
          </a:p>
          <a:p>
            <a:r>
              <a:rPr lang="en-US" sz="2000" dirty="0"/>
              <a:t>Let the i</a:t>
            </a:r>
            <a:r>
              <a:rPr lang="en-US" sz="2000" baseline="30000" dirty="0"/>
              <a:t>th</a:t>
            </a:r>
            <a:r>
              <a:rPr lang="en-US" sz="2000" dirty="0"/>
              <a:t> layer have incoming weight matrix W</a:t>
            </a:r>
            <a:r>
              <a:rPr lang="en-US" sz="2000" baseline="30000" dirty="0"/>
              <a:t>[i]</a:t>
            </a:r>
            <a:r>
              <a:rPr lang="en-US" sz="2000" dirty="0"/>
              <a:t>, bias vector b</a:t>
            </a:r>
            <a:r>
              <a:rPr lang="en-US" sz="2000" baseline="30000" dirty="0"/>
              <a:t>[i]</a:t>
            </a:r>
            <a:r>
              <a:rPr lang="en-US" sz="2000" dirty="0"/>
              <a:t>, activation function g</a:t>
            </a:r>
            <a:r>
              <a:rPr lang="en-US" sz="2000" baseline="30000" dirty="0"/>
              <a:t>[i]</a:t>
            </a:r>
            <a:r>
              <a:rPr lang="en-US" sz="2000" dirty="0"/>
              <a:t>, and output a</a:t>
            </a:r>
            <a:r>
              <a:rPr lang="en-US" sz="2000" baseline="30000" dirty="0"/>
              <a:t>[i]</a:t>
            </a:r>
            <a:r>
              <a:rPr lang="en-US" sz="2000" dirty="0"/>
              <a:t>; also let a</a:t>
            </a:r>
            <a:r>
              <a:rPr lang="en-US" sz="2000" baseline="30000" dirty="0"/>
              <a:t>[0]</a:t>
            </a:r>
            <a:r>
              <a:rPr lang="en-US" sz="2000" dirty="0"/>
              <a:t> be the input vector</a:t>
            </a:r>
          </a:p>
          <a:p>
            <a:r>
              <a:rPr lang="en-US" sz="2000" dirty="0"/>
              <a:t>Then we can implement </a:t>
            </a:r>
            <a:r>
              <a:rPr lang="en-US" sz="2000" b="1" dirty="0"/>
              <a:t>forward propagation</a:t>
            </a:r>
            <a:r>
              <a:rPr lang="en-US" sz="2000" dirty="0"/>
              <a:t> (the textbook calls this the </a:t>
            </a:r>
            <a:r>
              <a:rPr lang="en-US" sz="2000" i="1" dirty="0"/>
              <a:t>forward step</a:t>
            </a:r>
            <a:r>
              <a:rPr lang="en-US" sz="2000" dirty="0"/>
              <a:t>) as follows:</a:t>
            </a:r>
          </a:p>
          <a:p>
            <a:endParaRPr lang="en-US" sz="2000" dirty="0"/>
          </a:p>
          <a:p>
            <a:endParaRPr lang="en-US" sz="2000" dirty="0"/>
          </a:p>
          <a:p>
            <a:endParaRPr lang="en-US" sz="2000" dirty="0"/>
          </a:p>
          <a:p>
            <a:r>
              <a:rPr lang="en-US" sz="2000" dirty="0"/>
              <a:t>This pseudo-code allows a different activation function, g</a:t>
            </a:r>
            <a:r>
              <a:rPr lang="en-US" sz="2000" baseline="30000" dirty="0"/>
              <a:t>[i]</a:t>
            </a:r>
            <a:r>
              <a:rPr lang="en-US" sz="2000" dirty="0"/>
              <a:t>, to be used at each layer;  'g' is commonly used to represent a general activation function</a:t>
            </a:r>
          </a:p>
        </p:txBody>
      </p:sp>
      <p:pic>
        <p:nvPicPr>
          <p:cNvPr id="6" name="Picture 5">
            <a:extLst>
              <a:ext uri="{FF2B5EF4-FFF2-40B4-BE49-F238E27FC236}">
                <a16:creationId xmlns:a16="http://schemas.microsoft.com/office/drawing/2014/main" id="{28F54AF8-2F59-5F17-6B97-44CDF39FD5F2}"/>
              </a:ext>
            </a:extLst>
          </p:cNvPr>
          <p:cNvPicPr>
            <a:picLocks noChangeAspect="1"/>
          </p:cNvPicPr>
          <p:nvPr/>
        </p:nvPicPr>
        <p:blipFill>
          <a:blip r:embed="rId2"/>
          <a:stretch>
            <a:fillRect/>
          </a:stretch>
        </p:blipFill>
        <p:spPr>
          <a:xfrm>
            <a:off x="4672860" y="4115594"/>
            <a:ext cx="2846280" cy="1301565"/>
          </a:xfrm>
          <a:prstGeom prst="rect">
            <a:avLst/>
          </a:prstGeom>
        </p:spPr>
      </p:pic>
    </p:spTree>
    <p:extLst>
      <p:ext uri="{BB962C8B-B14F-4D97-AF65-F5344CB8AC3E}">
        <p14:creationId xmlns:p14="http://schemas.microsoft.com/office/powerpoint/2010/main" val="2470643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E7B9-720F-43C8-AE6C-CCDFA10D81B2}"/>
              </a:ext>
            </a:extLst>
          </p:cNvPr>
          <p:cNvSpPr>
            <a:spLocks noGrp="1"/>
          </p:cNvSpPr>
          <p:nvPr>
            <p:ph type="title"/>
          </p:nvPr>
        </p:nvSpPr>
        <p:spPr/>
        <p:txBody>
          <a:bodyPr/>
          <a:lstStyle/>
          <a:p>
            <a:r>
              <a:rPr lang="en-US" dirty="0"/>
              <a:t>Creating a Neural Network</a:t>
            </a:r>
          </a:p>
        </p:txBody>
      </p:sp>
      <p:sp>
        <p:nvSpPr>
          <p:cNvPr id="3" name="Content Placeholder 2">
            <a:extLst>
              <a:ext uri="{FF2B5EF4-FFF2-40B4-BE49-F238E27FC236}">
                <a16:creationId xmlns:a16="http://schemas.microsoft.com/office/drawing/2014/main" id="{2C436F13-BEEA-4C9F-A3DC-63A2AC75B6E6}"/>
              </a:ext>
            </a:extLst>
          </p:cNvPr>
          <p:cNvSpPr>
            <a:spLocks noGrp="1"/>
          </p:cNvSpPr>
          <p:nvPr>
            <p:ph idx="1"/>
          </p:nvPr>
        </p:nvSpPr>
        <p:spPr/>
        <p:txBody>
          <a:bodyPr>
            <a:normAutofit fontScale="92500" lnSpcReduction="20000"/>
          </a:bodyPr>
          <a:lstStyle/>
          <a:p>
            <a:r>
              <a:rPr lang="en-US" dirty="0"/>
              <a:t>The textbook never really discusses how you might go about creating a neural network for a task you are working on</a:t>
            </a:r>
          </a:p>
          <a:p>
            <a:r>
              <a:rPr lang="en-US" dirty="0"/>
              <a:t>Creating a neural network for a particular task involves:</a:t>
            </a:r>
          </a:p>
          <a:p>
            <a:pPr lvl="1"/>
            <a:r>
              <a:rPr lang="en-US" dirty="0"/>
              <a:t>Choosing an </a:t>
            </a:r>
            <a:r>
              <a:rPr lang="en-US" b="1" dirty="0"/>
              <a:t>architecture</a:t>
            </a:r>
            <a:r>
              <a:rPr lang="en-US" dirty="0"/>
              <a:t> (e.g., the number, types, and sizes of layers); we will learn about various types of neural network architectures in future topics</a:t>
            </a:r>
          </a:p>
          <a:p>
            <a:pPr lvl="1"/>
            <a:r>
              <a:rPr lang="en-US" dirty="0"/>
              <a:t>Setting </a:t>
            </a:r>
            <a:r>
              <a:rPr lang="en-US" b="1" dirty="0"/>
              <a:t>hyperparameters</a:t>
            </a:r>
            <a:r>
              <a:rPr lang="en-US" dirty="0"/>
              <a:t> (we haven’t talked about these yet)</a:t>
            </a:r>
          </a:p>
          <a:p>
            <a:pPr lvl="1"/>
            <a:r>
              <a:rPr lang="en-US" dirty="0"/>
              <a:t>Obtaining a </a:t>
            </a:r>
            <a:r>
              <a:rPr lang="en-US" b="1" dirty="0"/>
              <a:t>training set </a:t>
            </a:r>
            <a:r>
              <a:rPr lang="en-US" dirty="0"/>
              <a:t>(including </a:t>
            </a:r>
            <a:r>
              <a:rPr lang="en-US" i="1" dirty="0"/>
              <a:t>examples</a:t>
            </a:r>
            <a:r>
              <a:rPr lang="en-US" dirty="0"/>
              <a:t> with known inputs and outputs)</a:t>
            </a:r>
          </a:p>
          <a:p>
            <a:pPr lvl="1"/>
            <a:r>
              <a:rPr lang="en-US" b="1" dirty="0"/>
              <a:t>Training</a:t>
            </a:r>
            <a:r>
              <a:rPr lang="en-US" dirty="0"/>
              <a:t> the neural network to learn the adjustable </a:t>
            </a:r>
            <a:r>
              <a:rPr lang="en-US" i="1" dirty="0"/>
              <a:t>parameters</a:t>
            </a:r>
            <a:r>
              <a:rPr lang="en-US" dirty="0"/>
              <a:t> of the network (i.e., the </a:t>
            </a:r>
            <a:r>
              <a:rPr lang="en-US" i="1" dirty="0"/>
              <a:t>weights</a:t>
            </a:r>
            <a:r>
              <a:rPr lang="en-US" dirty="0"/>
              <a:t>, including the </a:t>
            </a:r>
            <a:r>
              <a:rPr lang="en-US" i="1" dirty="0"/>
              <a:t>bias weights</a:t>
            </a:r>
            <a:r>
              <a:rPr lang="en-US" dirty="0"/>
              <a:t>); we will talk more about training shortly</a:t>
            </a:r>
          </a:p>
          <a:p>
            <a:pPr lvl="1"/>
            <a:r>
              <a:rPr lang="en-US" dirty="0"/>
              <a:t>The architecture and hyperparameters are set manually, before training; optionally, they can be tuned based on a </a:t>
            </a:r>
            <a:r>
              <a:rPr lang="en-US" i="1" dirty="0"/>
              <a:t>development set</a:t>
            </a:r>
            <a:r>
              <a:rPr lang="en-US" dirty="0"/>
              <a:t>, a.k.a. </a:t>
            </a:r>
            <a:r>
              <a:rPr lang="en-US" i="1" dirty="0"/>
              <a:t>validation set</a:t>
            </a:r>
            <a:r>
              <a:rPr lang="en-US" dirty="0"/>
              <a:t> or </a:t>
            </a:r>
            <a:r>
              <a:rPr lang="en-US" i="1" dirty="0"/>
              <a:t>tuning set</a:t>
            </a:r>
          </a:p>
          <a:p>
            <a:r>
              <a:rPr lang="en-US" dirty="0"/>
              <a:t>After the neural network has been finalized (including tuning and training), you can evaluate it using a </a:t>
            </a:r>
            <a:r>
              <a:rPr lang="en-US" b="1" dirty="0"/>
              <a:t>test set</a:t>
            </a:r>
          </a:p>
          <a:p>
            <a:pPr lvl="1"/>
            <a:endParaRPr lang="en-US" dirty="0"/>
          </a:p>
        </p:txBody>
      </p:sp>
    </p:spTree>
    <p:extLst>
      <p:ext uri="{BB962C8B-B14F-4D97-AF65-F5344CB8AC3E}">
        <p14:creationId xmlns:p14="http://schemas.microsoft.com/office/powerpoint/2010/main" val="14823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EBC7-9690-49CC-BED9-83B3C7DE3A9D}"/>
              </a:ext>
            </a:extLst>
          </p:cNvPr>
          <p:cNvSpPr>
            <a:spLocks noGrp="1"/>
          </p:cNvSpPr>
          <p:nvPr>
            <p:ph type="title"/>
          </p:nvPr>
        </p:nvSpPr>
        <p:spPr/>
        <p:txBody>
          <a:bodyPr/>
          <a:lstStyle/>
          <a:p>
            <a:r>
              <a:rPr lang="en-US" dirty="0"/>
              <a:t>Loss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8868D2-3536-4EF3-B3EC-E249259882AC}"/>
                  </a:ext>
                </a:extLst>
              </p:cNvPr>
              <p:cNvSpPr>
                <a:spLocks noGrp="1"/>
              </p:cNvSpPr>
              <p:nvPr>
                <p:ph idx="1"/>
              </p:nvPr>
            </p:nvSpPr>
            <p:spPr/>
            <p:txBody>
              <a:bodyPr>
                <a:noAutofit/>
              </a:bodyPr>
              <a:lstStyle/>
              <a:p>
                <a:pPr>
                  <a:lnSpc>
                    <a:spcPct val="70000"/>
                  </a:lnSpc>
                </a:pPr>
                <a:r>
                  <a:rPr lang="en-US" sz="1800" dirty="0"/>
                  <a:t>A </a:t>
                </a:r>
                <a:r>
                  <a:rPr lang="en-US" sz="1800" b="1" dirty="0"/>
                  <a:t>loss function </a:t>
                </a:r>
                <a:r>
                  <a:rPr lang="en-US" sz="1800" dirty="0"/>
                  <a:t>measures how far the predicted output of a neural network is from the true output</a:t>
                </a:r>
              </a:p>
              <a:p>
                <a:pPr>
                  <a:lnSpc>
                    <a:spcPct val="70000"/>
                  </a:lnSpc>
                </a:pPr>
                <a:r>
                  <a:rPr lang="en-US" sz="1800" dirty="0"/>
                  <a:t>One common loss function when training neural networks for which the output layer is a softmax layer is the </a:t>
                </a:r>
                <a:r>
                  <a:rPr lang="en-US" sz="1800" i="1" dirty="0"/>
                  <a:t>cross-entropy loss function</a:t>
                </a:r>
                <a:endParaRPr lang="en-US" sz="1800" dirty="0"/>
              </a:p>
              <a:p>
                <a:pPr>
                  <a:lnSpc>
                    <a:spcPct val="70000"/>
                  </a:lnSpc>
                </a:pPr>
                <a:r>
                  <a:rPr lang="en-US" sz="1800" dirty="0"/>
                  <a:t>The textbook discusses the cross-entropy loss function in Section 4.6; Chapter 4 more generally covers </a:t>
                </a:r>
                <a:r>
                  <a:rPr lang="en-US" sz="1800" i="1" dirty="0"/>
                  <a:t>logistic regression</a:t>
                </a:r>
                <a:r>
                  <a:rPr lang="en-US" sz="1800" dirty="0"/>
                  <a:t>, which we will not cover in this course</a:t>
                </a:r>
              </a:p>
              <a:p>
                <a:pPr>
                  <a:lnSpc>
                    <a:spcPct val="70000"/>
                  </a:lnSpc>
                </a:pPr>
                <a:r>
                  <a:rPr lang="en-US" sz="1800" dirty="0"/>
                  <a:t>The formulas below are from an earlier draft of the textbook (in the current draft, they are less general)</a:t>
                </a:r>
              </a:p>
              <a:p>
                <a:pPr>
                  <a:lnSpc>
                    <a:spcPct val="70000"/>
                  </a:lnSpc>
                </a:pPr>
                <a:r>
                  <a:rPr lang="en-US" sz="1800" dirty="0"/>
                  <a:t>If the true output is a probability distribution, </a:t>
                </a:r>
                <a14:m>
                  <m:oMath xmlns:m="http://schemas.openxmlformats.org/officeDocument/2006/math">
                    <m:r>
                      <a:rPr lang="en-US" sz="1800" b="0" i="1" smtClean="0">
                        <a:latin typeface="Cambria Math" panose="02040503050406030204" pitchFamily="18" charset="0"/>
                      </a:rPr>
                      <m:t>𝑦</m:t>
                    </m:r>
                  </m:oMath>
                </a14:m>
                <a:r>
                  <a:rPr lang="en-US" sz="1800" dirty="0"/>
                  <a:t>, across a set of categories, and the system predicts the output distribution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panose="02040503050406030204" pitchFamily="18" charset="0"/>
                          </a:rPr>
                          <m:t>𝑦</m:t>
                        </m:r>
                      </m:e>
                    </m:acc>
                  </m:oMath>
                </a14:m>
                <a:r>
                  <a:rPr lang="en-US" sz="1800" dirty="0"/>
                  <a:t>, we can use:</a:t>
                </a:r>
              </a:p>
              <a:p>
                <a:pPr>
                  <a:lnSpc>
                    <a:spcPct val="70000"/>
                  </a:lnSpc>
                </a:pPr>
                <a:endParaRPr lang="en-US" sz="1800" dirty="0"/>
              </a:p>
              <a:p>
                <a:pPr>
                  <a:lnSpc>
                    <a:spcPct val="70000"/>
                  </a:lnSpc>
                </a:pPr>
                <a:endParaRPr lang="en-US" sz="1800" dirty="0"/>
              </a:p>
              <a:p>
                <a:pPr>
                  <a:lnSpc>
                    <a:spcPct val="70000"/>
                  </a:lnSpc>
                </a:pPr>
                <a:r>
                  <a:rPr lang="en-US" sz="1800" dirty="0"/>
                  <a:t>If there is only one correct output category, i, this simplifies to:</a:t>
                </a:r>
              </a:p>
              <a:p>
                <a:pPr>
                  <a:lnSpc>
                    <a:spcPct val="70000"/>
                  </a:lnSpc>
                </a:pPr>
                <a:endParaRPr lang="en-US" sz="1800" dirty="0"/>
              </a:p>
              <a:p>
                <a:pPr>
                  <a:lnSpc>
                    <a:spcPct val="70000"/>
                  </a:lnSpc>
                </a:pPr>
                <a:endParaRPr lang="en-US" sz="1800" dirty="0"/>
              </a:p>
              <a:p>
                <a:pPr>
                  <a:lnSpc>
                    <a:spcPct val="70000"/>
                  </a:lnSpc>
                </a:pPr>
                <a:r>
                  <a:rPr lang="en-US" sz="1800" dirty="0"/>
                  <a:t>If the output layer is a softmax layer, we can express this as:</a:t>
                </a:r>
              </a:p>
            </p:txBody>
          </p:sp>
        </mc:Choice>
        <mc:Fallback xmlns="">
          <p:sp>
            <p:nvSpPr>
              <p:cNvPr id="3" name="Content Placeholder 2">
                <a:extLst>
                  <a:ext uri="{FF2B5EF4-FFF2-40B4-BE49-F238E27FC236}">
                    <a16:creationId xmlns:a16="http://schemas.microsoft.com/office/drawing/2014/main" id="{BC8868D2-3536-4EF3-B3EC-E249259882AC}"/>
                  </a:ext>
                </a:extLst>
              </p:cNvPr>
              <p:cNvSpPr>
                <a:spLocks noGrp="1" noRot="1" noChangeAspect="1" noMove="1" noResize="1" noEditPoints="1" noAdjustHandles="1" noChangeArrowheads="1" noChangeShapeType="1" noTextEdit="1"/>
              </p:cNvSpPr>
              <p:nvPr>
                <p:ph idx="1"/>
              </p:nvPr>
            </p:nvSpPr>
            <p:spPr>
              <a:blipFill>
                <a:blip r:embed="rId2"/>
                <a:stretch>
                  <a:fillRect l="-406" t="-2241" r="-81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04F06F5-09DF-4430-86F3-98A0931599CE}"/>
              </a:ext>
            </a:extLst>
          </p:cNvPr>
          <p:cNvPicPr/>
          <p:nvPr/>
        </p:nvPicPr>
        <p:blipFill>
          <a:blip r:embed="rId3"/>
          <a:stretch>
            <a:fillRect/>
          </a:stretch>
        </p:blipFill>
        <p:spPr>
          <a:xfrm>
            <a:off x="5131588" y="3716392"/>
            <a:ext cx="1928813" cy="852488"/>
          </a:xfrm>
          <a:prstGeom prst="rect">
            <a:avLst/>
          </a:prstGeom>
        </p:spPr>
      </p:pic>
      <p:pic>
        <p:nvPicPr>
          <p:cNvPr id="5" name="Picture 4">
            <a:extLst>
              <a:ext uri="{FF2B5EF4-FFF2-40B4-BE49-F238E27FC236}">
                <a16:creationId xmlns:a16="http://schemas.microsoft.com/office/drawing/2014/main" id="{619EEBDB-FA92-4648-8727-8B2CBEAA10D6}"/>
              </a:ext>
            </a:extLst>
          </p:cNvPr>
          <p:cNvPicPr/>
          <p:nvPr/>
        </p:nvPicPr>
        <p:blipFill>
          <a:blip r:embed="rId4"/>
          <a:stretch>
            <a:fillRect/>
          </a:stretch>
        </p:blipFill>
        <p:spPr>
          <a:xfrm>
            <a:off x="5167307" y="5062592"/>
            <a:ext cx="1857376" cy="400049"/>
          </a:xfrm>
          <a:prstGeom prst="rect">
            <a:avLst/>
          </a:prstGeom>
        </p:spPr>
      </p:pic>
      <p:pic>
        <p:nvPicPr>
          <p:cNvPr id="6" name="Picture 5">
            <a:extLst>
              <a:ext uri="{FF2B5EF4-FFF2-40B4-BE49-F238E27FC236}">
                <a16:creationId xmlns:a16="http://schemas.microsoft.com/office/drawing/2014/main" id="{53FD7B2B-FD64-40B4-97C1-20BAE020C8EB}"/>
              </a:ext>
            </a:extLst>
          </p:cNvPr>
          <p:cNvPicPr/>
          <p:nvPr/>
        </p:nvPicPr>
        <p:blipFill>
          <a:blip r:embed="rId5"/>
          <a:stretch>
            <a:fillRect/>
          </a:stretch>
        </p:blipFill>
        <p:spPr>
          <a:xfrm>
            <a:off x="4980380" y="5868294"/>
            <a:ext cx="2231231" cy="723502"/>
          </a:xfrm>
          <a:prstGeom prst="rect">
            <a:avLst/>
          </a:prstGeom>
        </p:spPr>
      </p:pic>
    </p:spTree>
    <p:extLst>
      <p:ext uri="{BB962C8B-B14F-4D97-AF65-F5344CB8AC3E}">
        <p14:creationId xmlns:p14="http://schemas.microsoft.com/office/powerpoint/2010/main" val="420075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5726-BE69-4D24-B5DE-FDD92450C002}"/>
              </a:ext>
            </a:extLst>
          </p:cNvPr>
          <p:cNvSpPr>
            <a:spLocks noGrp="1"/>
          </p:cNvSpPr>
          <p:nvPr>
            <p:ph type="title"/>
          </p:nvPr>
        </p:nvSpPr>
        <p:spPr/>
        <p:txBody>
          <a:bodyPr/>
          <a:lstStyle/>
          <a:p>
            <a:r>
              <a:rPr lang="en-US" dirty="0"/>
              <a:t>Training Neural Networks</a:t>
            </a:r>
          </a:p>
        </p:txBody>
      </p:sp>
      <p:sp>
        <p:nvSpPr>
          <p:cNvPr id="3" name="Content Placeholder 2">
            <a:extLst>
              <a:ext uri="{FF2B5EF4-FFF2-40B4-BE49-F238E27FC236}">
                <a16:creationId xmlns:a16="http://schemas.microsoft.com/office/drawing/2014/main" id="{AB848FE7-758E-4424-A4A8-AD03F5BCFEF6}"/>
              </a:ext>
            </a:extLst>
          </p:cNvPr>
          <p:cNvSpPr>
            <a:spLocks noGrp="1"/>
          </p:cNvSpPr>
          <p:nvPr>
            <p:ph idx="1"/>
          </p:nvPr>
        </p:nvSpPr>
        <p:spPr/>
        <p:txBody>
          <a:bodyPr>
            <a:normAutofit fontScale="70000" lnSpcReduction="20000"/>
          </a:bodyPr>
          <a:lstStyle/>
          <a:p>
            <a:r>
              <a:rPr lang="en-US" dirty="0"/>
              <a:t>Before training a neural network, it is conventional to </a:t>
            </a:r>
            <a:r>
              <a:rPr lang="en-US" i="1" dirty="0"/>
              <a:t>initialize all the weights to small random values</a:t>
            </a:r>
            <a:r>
              <a:rPr lang="en-US" dirty="0"/>
              <a:t> (I'll briefly talk about this in class, but we will not cover it in depth)</a:t>
            </a:r>
          </a:p>
          <a:p>
            <a:r>
              <a:rPr lang="en-US" dirty="0"/>
              <a:t>In principle, </a:t>
            </a:r>
            <a:r>
              <a:rPr lang="en-US" b="1" dirty="0"/>
              <a:t>gradient descent </a:t>
            </a:r>
            <a:r>
              <a:rPr lang="en-US" dirty="0"/>
              <a:t>could be used to train the weights of a neural network</a:t>
            </a:r>
          </a:p>
          <a:p>
            <a:pPr lvl="1"/>
            <a:r>
              <a:rPr lang="en-US" dirty="0"/>
              <a:t>In theory, this means that the loss function would be computed based on the entire training set</a:t>
            </a:r>
          </a:p>
          <a:p>
            <a:pPr lvl="1"/>
            <a:r>
              <a:rPr lang="en-US" dirty="0"/>
              <a:t>Next, the partial derivative of the loss w.r.t. each weight in the network would be computed</a:t>
            </a:r>
          </a:p>
          <a:p>
            <a:pPr lvl="1"/>
            <a:r>
              <a:rPr lang="en-US" dirty="0"/>
              <a:t>Then, each weight would be pushed in a direction to reduce the loss</a:t>
            </a:r>
          </a:p>
          <a:p>
            <a:r>
              <a:rPr lang="en-US" dirty="0"/>
              <a:t>In practice, </a:t>
            </a:r>
            <a:r>
              <a:rPr lang="en-US" b="1" dirty="0"/>
              <a:t>stochastic gradient descent </a:t>
            </a:r>
            <a:r>
              <a:rPr lang="en-US" dirty="0"/>
              <a:t>(SGD) is used instead</a:t>
            </a:r>
          </a:p>
          <a:p>
            <a:pPr lvl="1"/>
            <a:r>
              <a:rPr lang="en-US" dirty="0"/>
              <a:t>One </a:t>
            </a:r>
            <a:r>
              <a:rPr lang="en-US" b="1" dirty="0"/>
              <a:t>mini-batch</a:t>
            </a:r>
            <a:r>
              <a:rPr lang="en-US" dirty="0"/>
              <a:t> is used at a time to estimate the gradient; each mini-batch is a set of training examples</a:t>
            </a:r>
          </a:p>
          <a:p>
            <a:pPr lvl="1"/>
            <a:r>
              <a:rPr lang="en-US" dirty="0"/>
              <a:t>The size of the mini-batch is a hyperparameter of the neural network; it could be a single training example or some larger set of training examples</a:t>
            </a:r>
          </a:p>
          <a:p>
            <a:pPr lvl="1"/>
            <a:r>
              <a:rPr lang="en-US" dirty="0"/>
              <a:t>Weights are adjusted for each mini-batch as opposed to the entire training set at once (we'll discuss the procedure for adjusting weights in more detail on the next slide)</a:t>
            </a:r>
          </a:p>
          <a:p>
            <a:r>
              <a:rPr lang="en-US" dirty="0"/>
              <a:t>It is common to loop through the entire training set multiple times, one mini-batch at a time; each pass through the training set is called an </a:t>
            </a:r>
            <a:r>
              <a:rPr lang="en-US" b="1" dirty="0"/>
              <a:t>epoch</a:t>
            </a:r>
          </a:p>
          <a:p>
            <a:r>
              <a:rPr lang="en-US" dirty="0"/>
              <a:t>Modern implementations use vectors and matrix calculations to implement the procedure, making SGD more efficient due to parallelization</a:t>
            </a:r>
          </a:p>
        </p:txBody>
      </p:sp>
    </p:spTree>
    <p:extLst>
      <p:ext uri="{BB962C8B-B14F-4D97-AF65-F5344CB8AC3E}">
        <p14:creationId xmlns:p14="http://schemas.microsoft.com/office/powerpoint/2010/main" val="332302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1189-9BE2-40A4-A111-5E59BF9FB1FE}"/>
              </a:ext>
            </a:extLst>
          </p:cNvPr>
          <p:cNvSpPr>
            <a:spLocks noGrp="1"/>
          </p:cNvSpPr>
          <p:nvPr>
            <p:ph type="title"/>
          </p:nvPr>
        </p:nvSpPr>
        <p:spPr/>
        <p:txBody>
          <a:bodyPr/>
          <a:lstStyle/>
          <a:p>
            <a:r>
              <a:rPr lang="en-US" dirty="0"/>
              <a:t>Adjusting Weights</a:t>
            </a:r>
          </a:p>
        </p:txBody>
      </p:sp>
      <p:sp>
        <p:nvSpPr>
          <p:cNvPr id="3" name="Content Placeholder 2">
            <a:extLst>
              <a:ext uri="{FF2B5EF4-FFF2-40B4-BE49-F238E27FC236}">
                <a16:creationId xmlns:a16="http://schemas.microsoft.com/office/drawing/2014/main" id="{F90678F9-70A8-4467-A67B-2FBDE11F6AC9}"/>
              </a:ext>
            </a:extLst>
          </p:cNvPr>
          <p:cNvSpPr>
            <a:spLocks noGrp="1"/>
          </p:cNvSpPr>
          <p:nvPr>
            <p:ph idx="1"/>
          </p:nvPr>
        </p:nvSpPr>
        <p:spPr/>
        <p:txBody>
          <a:bodyPr>
            <a:normAutofit fontScale="62500" lnSpcReduction="20000"/>
          </a:bodyPr>
          <a:lstStyle/>
          <a:p>
            <a:r>
              <a:rPr lang="en-US" dirty="0"/>
              <a:t>Deriving the formulas to update weights going into the output nodes is relatively simple, since each weight affects one output node</a:t>
            </a:r>
          </a:p>
          <a:p>
            <a:r>
              <a:rPr lang="en-US" dirty="0"/>
              <a:t>Deriving the formulas to update weights into hidden layers is more complicated</a:t>
            </a:r>
          </a:p>
          <a:p>
            <a:r>
              <a:rPr lang="en-US" dirty="0"/>
              <a:t>The procedure to do this involves </a:t>
            </a:r>
            <a:r>
              <a:rPr lang="en-US" b="1" dirty="0"/>
              <a:t>backpropagation</a:t>
            </a:r>
            <a:r>
              <a:rPr lang="en-US" dirty="0"/>
              <a:t>, a.k.a. </a:t>
            </a:r>
            <a:r>
              <a:rPr lang="en-US" i="1" dirty="0"/>
              <a:t>error backpropagation</a:t>
            </a:r>
            <a:r>
              <a:rPr lang="en-US" dirty="0"/>
              <a:t> or </a:t>
            </a:r>
            <a:r>
              <a:rPr lang="en-US" i="1" dirty="0"/>
              <a:t>backprop</a:t>
            </a:r>
            <a:r>
              <a:rPr lang="en-US" dirty="0"/>
              <a:t>, to compute the partial derivative of the loss function w.r.t. each weight into hidden layers</a:t>
            </a:r>
          </a:p>
          <a:p>
            <a:r>
              <a:rPr lang="en-US" dirty="0"/>
              <a:t>We will only briefly discuss backpropagation for feedforward neural networks in this course</a:t>
            </a:r>
          </a:p>
          <a:p>
            <a:r>
              <a:rPr lang="en-US" dirty="0"/>
              <a:t>We will examine backpropagation in greater detail for </a:t>
            </a:r>
            <a:r>
              <a:rPr lang="en-US" i="1" dirty="0"/>
              <a:t>recurrent neural networks</a:t>
            </a:r>
            <a:r>
              <a:rPr lang="en-US" dirty="0"/>
              <a:t> when we cover that topic</a:t>
            </a:r>
          </a:p>
          <a:p>
            <a:r>
              <a:rPr lang="en-US" dirty="0"/>
              <a:t>Once the gradients for all weights are calculated, they are multiplied by a </a:t>
            </a:r>
            <a:r>
              <a:rPr lang="en-US" b="1" dirty="0"/>
              <a:t>learning rate </a:t>
            </a:r>
            <a:r>
              <a:rPr lang="en-US" dirty="0"/>
              <a:t>that controls the size of the adjustments</a:t>
            </a:r>
          </a:p>
          <a:p>
            <a:r>
              <a:rPr lang="en-US" dirty="0"/>
              <a:t>Modern neural networks have </a:t>
            </a:r>
            <a:r>
              <a:rPr lang="en-US" i="1" dirty="0"/>
              <a:t>adaptive learning rates</a:t>
            </a:r>
          </a:p>
          <a:p>
            <a:r>
              <a:rPr lang="en-US" b="1" dirty="0"/>
              <a:t>Overfitting</a:t>
            </a:r>
            <a:r>
              <a:rPr lang="en-US" dirty="0"/>
              <a:t> can affect all methods of ML, and it is of particular concern with deep learning due to the large number of adjustable parameters (I will talk a bit more about the concept of overfitting in class)</a:t>
            </a:r>
          </a:p>
          <a:p>
            <a:r>
              <a:rPr lang="en-US" dirty="0"/>
              <a:t>There are methods of </a:t>
            </a:r>
            <a:r>
              <a:rPr lang="en-US" b="1" dirty="0"/>
              <a:t>regularization</a:t>
            </a:r>
            <a:r>
              <a:rPr lang="en-US" dirty="0"/>
              <a:t> that can help to mitigate overfitting; for example:</a:t>
            </a:r>
          </a:p>
          <a:p>
            <a:pPr lvl="1"/>
            <a:r>
              <a:rPr lang="en-US" dirty="0"/>
              <a:t>An extra term is often added to the loss function to </a:t>
            </a:r>
            <a:r>
              <a:rPr lang="en-US" i="1" dirty="0"/>
              <a:t>penalize large weights</a:t>
            </a:r>
          </a:p>
          <a:p>
            <a:pPr lvl="1"/>
            <a:r>
              <a:rPr lang="en-US" i="1" dirty="0"/>
              <a:t>Dropout</a:t>
            </a:r>
            <a:r>
              <a:rPr lang="en-US" dirty="0"/>
              <a:t> randomly drops units or weights during training</a:t>
            </a:r>
          </a:p>
          <a:p>
            <a:endParaRPr lang="en-US" dirty="0"/>
          </a:p>
        </p:txBody>
      </p:sp>
    </p:spTree>
    <p:extLst>
      <p:ext uri="{BB962C8B-B14F-4D97-AF65-F5344CB8AC3E}">
        <p14:creationId xmlns:p14="http://schemas.microsoft.com/office/powerpoint/2010/main" val="753910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C69C-E8F1-4D85-82A7-600ACE74B895}"/>
              </a:ext>
            </a:extLst>
          </p:cNvPr>
          <p:cNvSpPr>
            <a:spLocks noGrp="1"/>
          </p:cNvSpPr>
          <p:nvPr>
            <p:ph type="title"/>
          </p:nvPr>
        </p:nvSpPr>
        <p:spPr/>
        <p:txBody>
          <a:bodyPr/>
          <a:lstStyle/>
          <a:p>
            <a:r>
              <a:rPr lang="en-US" dirty="0"/>
              <a:t>Computation Graphs</a:t>
            </a:r>
          </a:p>
        </p:txBody>
      </p:sp>
      <p:sp>
        <p:nvSpPr>
          <p:cNvPr id="3" name="Content Placeholder 2">
            <a:extLst>
              <a:ext uri="{FF2B5EF4-FFF2-40B4-BE49-F238E27FC236}">
                <a16:creationId xmlns:a16="http://schemas.microsoft.com/office/drawing/2014/main" id="{B9DFC1A9-5C84-46F8-A473-AD02766FE233}"/>
              </a:ext>
            </a:extLst>
          </p:cNvPr>
          <p:cNvSpPr>
            <a:spLocks noGrp="1"/>
          </p:cNvSpPr>
          <p:nvPr>
            <p:ph idx="1"/>
          </p:nvPr>
        </p:nvSpPr>
        <p:spPr/>
        <p:txBody>
          <a:bodyPr>
            <a:normAutofit fontScale="70000" lnSpcReduction="20000"/>
          </a:bodyPr>
          <a:lstStyle/>
          <a:p>
            <a:r>
              <a:rPr lang="en-US" dirty="0"/>
              <a:t>Neural networks can be described using </a:t>
            </a:r>
            <a:r>
              <a:rPr lang="en-US" b="1" dirty="0"/>
              <a:t>computation graphs</a:t>
            </a:r>
          </a:p>
          <a:p>
            <a:pPr lvl="1"/>
            <a:r>
              <a:rPr lang="en-US" dirty="0"/>
              <a:t>These are graphical representations of processes for computing mathematical expressions</a:t>
            </a:r>
          </a:p>
          <a:p>
            <a:pPr lvl="1"/>
            <a:r>
              <a:rPr lang="en-US" dirty="0"/>
              <a:t>A graph representing a </a:t>
            </a:r>
            <a:r>
              <a:rPr lang="en-US" i="1" dirty="0"/>
              <a:t>forward pass </a:t>
            </a:r>
            <a:r>
              <a:rPr lang="en-US" dirty="0"/>
              <a:t>shows how to compute values</a:t>
            </a:r>
          </a:p>
          <a:p>
            <a:pPr lvl="1"/>
            <a:r>
              <a:rPr lang="en-US" dirty="0"/>
              <a:t>An example graph representing a forward pass for a specific formula (not a neural network) is shown on the next slide</a:t>
            </a:r>
          </a:p>
          <a:p>
            <a:pPr lvl="1"/>
            <a:r>
              <a:rPr lang="en-US" dirty="0"/>
              <a:t>A graph representing a </a:t>
            </a:r>
            <a:r>
              <a:rPr lang="en-US" i="1" dirty="0"/>
              <a:t>backward pass </a:t>
            </a:r>
            <a:r>
              <a:rPr lang="en-US" dirty="0"/>
              <a:t>shows how to compute partial derivatives of the output with respect to each node</a:t>
            </a:r>
          </a:p>
          <a:p>
            <a:pPr lvl="1"/>
            <a:r>
              <a:rPr lang="en-US" dirty="0"/>
              <a:t>An example graph representing a backward pass for the same specific formula is shown two slides from now</a:t>
            </a:r>
          </a:p>
          <a:p>
            <a:r>
              <a:rPr lang="en-US" dirty="0"/>
              <a:t>The computation of the gradients during the backward pass is called </a:t>
            </a:r>
            <a:r>
              <a:rPr lang="en-US" i="1" dirty="0"/>
              <a:t>backward differentiation</a:t>
            </a:r>
          </a:p>
          <a:p>
            <a:r>
              <a:rPr lang="en-US" dirty="0"/>
              <a:t>Note that backward differentiation makes repeated use of the chain rule for differentiation</a:t>
            </a:r>
          </a:p>
          <a:p>
            <a:r>
              <a:rPr lang="en-US" dirty="0"/>
              <a:t>We will also see that neural networks can be represented as computation graphs; those graphs tend to look more complex</a:t>
            </a:r>
          </a:p>
          <a:p>
            <a:r>
              <a:rPr lang="en-US" dirty="0"/>
              <a:t>Representing neural networks as computation graphs has become more common in recent years (we'll discuss this more soon)</a:t>
            </a:r>
          </a:p>
          <a:p>
            <a:endParaRPr lang="en-US" dirty="0"/>
          </a:p>
        </p:txBody>
      </p:sp>
    </p:spTree>
    <p:extLst>
      <p:ext uri="{BB962C8B-B14F-4D97-AF65-F5344CB8AC3E}">
        <p14:creationId xmlns:p14="http://schemas.microsoft.com/office/powerpoint/2010/main" val="3013935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189C-2D08-4D1B-B886-61486A2A6F65}"/>
              </a:ext>
            </a:extLst>
          </p:cNvPr>
          <p:cNvSpPr>
            <a:spLocks noGrp="1"/>
          </p:cNvSpPr>
          <p:nvPr>
            <p:ph type="title"/>
          </p:nvPr>
        </p:nvSpPr>
        <p:spPr/>
        <p:txBody>
          <a:bodyPr/>
          <a:lstStyle/>
          <a:p>
            <a:r>
              <a:rPr lang="en-US" dirty="0"/>
              <a:t>Computation Graph: Forward Pass</a:t>
            </a:r>
          </a:p>
        </p:txBody>
      </p:sp>
      <p:pic>
        <p:nvPicPr>
          <p:cNvPr id="4" name="Picture 3">
            <a:extLst>
              <a:ext uri="{FF2B5EF4-FFF2-40B4-BE49-F238E27FC236}">
                <a16:creationId xmlns:a16="http://schemas.microsoft.com/office/drawing/2014/main" id="{1AC2BA08-9A67-FF23-EFF4-856206AD1630}"/>
              </a:ext>
            </a:extLst>
          </p:cNvPr>
          <p:cNvPicPr>
            <a:picLocks noChangeAspect="1"/>
          </p:cNvPicPr>
          <p:nvPr/>
        </p:nvPicPr>
        <p:blipFill>
          <a:blip r:embed="rId2"/>
          <a:stretch>
            <a:fillRect/>
          </a:stretch>
        </p:blipFill>
        <p:spPr>
          <a:xfrm>
            <a:off x="1942539" y="1690688"/>
            <a:ext cx="8306922" cy="3217996"/>
          </a:xfrm>
          <a:prstGeom prst="rect">
            <a:avLst/>
          </a:prstGeom>
        </p:spPr>
      </p:pic>
    </p:spTree>
    <p:extLst>
      <p:ext uri="{BB962C8B-B14F-4D97-AF65-F5344CB8AC3E}">
        <p14:creationId xmlns:p14="http://schemas.microsoft.com/office/powerpoint/2010/main" val="401733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3B0C-29EB-4C0B-B5AC-B52143FA002E}"/>
              </a:ext>
            </a:extLst>
          </p:cNvPr>
          <p:cNvSpPr>
            <a:spLocks noGrp="1"/>
          </p:cNvSpPr>
          <p:nvPr>
            <p:ph type="title"/>
          </p:nvPr>
        </p:nvSpPr>
        <p:spPr/>
        <p:txBody>
          <a:bodyPr/>
          <a:lstStyle/>
          <a:p>
            <a:r>
              <a:rPr lang="en-US" dirty="0"/>
              <a:t>Computation Graph: Backward Pass</a:t>
            </a:r>
          </a:p>
        </p:txBody>
      </p:sp>
      <p:pic>
        <p:nvPicPr>
          <p:cNvPr id="4" name="Picture 3">
            <a:extLst>
              <a:ext uri="{FF2B5EF4-FFF2-40B4-BE49-F238E27FC236}">
                <a16:creationId xmlns:a16="http://schemas.microsoft.com/office/drawing/2014/main" id="{ACA5AF62-C267-4300-25C5-1CB7C70BF82D}"/>
              </a:ext>
            </a:extLst>
          </p:cNvPr>
          <p:cNvPicPr>
            <a:picLocks noChangeAspect="1"/>
          </p:cNvPicPr>
          <p:nvPr/>
        </p:nvPicPr>
        <p:blipFill>
          <a:blip r:embed="rId2"/>
          <a:stretch>
            <a:fillRect/>
          </a:stretch>
        </p:blipFill>
        <p:spPr>
          <a:xfrm>
            <a:off x="1942428" y="1690688"/>
            <a:ext cx="8307144" cy="4242514"/>
          </a:xfrm>
          <a:prstGeom prst="rect">
            <a:avLst/>
          </a:prstGeom>
        </p:spPr>
      </p:pic>
    </p:spTree>
    <p:extLst>
      <p:ext uri="{BB962C8B-B14F-4D97-AF65-F5344CB8AC3E}">
        <p14:creationId xmlns:p14="http://schemas.microsoft.com/office/powerpoint/2010/main" val="1085174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0DEF-A72A-44AB-B459-579A5AAE911A}"/>
              </a:ext>
            </a:extLst>
          </p:cNvPr>
          <p:cNvSpPr>
            <a:spLocks noGrp="1"/>
          </p:cNvSpPr>
          <p:nvPr>
            <p:ph type="title"/>
          </p:nvPr>
        </p:nvSpPr>
        <p:spPr/>
        <p:txBody>
          <a:bodyPr/>
          <a:lstStyle/>
          <a:p>
            <a:r>
              <a:rPr lang="en-US" dirty="0"/>
              <a:t>Representing NNs as Computation Graphs</a:t>
            </a:r>
          </a:p>
        </p:txBody>
      </p:sp>
      <p:sp>
        <p:nvSpPr>
          <p:cNvPr id="3" name="Content Placeholder 2">
            <a:extLst>
              <a:ext uri="{FF2B5EF4-FFF2-40B4-BE49-F238E27FC236}">
                <a16:creationId xmlns:a16="http://schemas.microsoft.com/office/drawing/2014/main" id="{97B47867-952D-4961-ACDB-86655DCF8D9F}"/>
              </a:ext>
            </a:extLst>
          </p:cNvPr>
          <p:cNvSpPr>
            <a:spLocks noGrp="1"/>
          </p:cNvSpPr>
          <p:nvPr>
            <p:ph idx="1"/>
          </p:nvPr>
        </p:nvSpPr>
        <p:spPr/>
        <p:txBody>
          <a:bodyPr>
            <a:normAutofit fontScale="70000" lnSpcReduction="20000"/>
          </a:bodyPr>
          <a:lstStyle/>
          <a:p>
            <a:r>
              <a:rPr lang="en-US" dirty="0"/>
              <a:t>The figure on the next slide (Fig. 7.15 in the current draft) shows a simple feedforward neural network represented as a computation graph</a:t>
            </a:r>
          </a:p>
          <a:p>
            <a:r>
              <a:rPr lang="en-US" dirty="0"/>
              <a:t>The neural network has two input nodes, one hidden layer with two ReLU nodes, and one output sigmoid node</a:t>
            </a:r>
          </a:p>
          <a:p>
            <a:r>
              <a:rPr lang="en-US" dirty="0"/>
              <a:t>The nodes shown in light blue represent the regular weights and bias weights</a:t>
            </a:r>
          </a:p>
          <a:p>
            <a:r>
              <a:rPr lang="en-US" dirty="0"/>
              <a:t>These are the adjustable parameters of the neural network that are updated during training</a:t>
            </a:r>
          </a:p>
          <a:p>
            <a:r>
              <a:rPr lang="en-US" dirty="0"/>
              <a:t>When a computation graph represents a neural network, backpropagation is equivalent to backward differentiation</a:t>
            </a:r>
          </a:p>
          <a:p>
            <a:r>
              <a:rPr lang="en-US" dirty="0"/>
              <a:t>Some modern deep learning libraries (e.g., TensorFlow and PyTorch) represent neural networks as computation graphs</a:t>
            </a:r>
          </a:p>
          <a:p>
            <a:r>
              <a:rPr lang="en-US" dirty="0"/>
              <a:t>When you build a neural network out of standard types of layers, and you use a standard loss function, backward differentiation can be applied automatically</a:t>
            </a:r>
          </a:p>
          <a:p>
            <a:r>
              <a:rPr lang="en-US" dirty="0"/>
              <a:t>You can also define your own types of layers and loss functions; if you specify how derivation works for them, backward differentiation can be applied automatically</a:t>
            </a:r>
          </a:p>
        </p:txBody>
      </p:sp>
    </p:spTree>
    <p:extLst>
      <p:ext uri="{BB962C8B-B14F-4D97-AF65-F5344CB8AC3E}">
        <p14:creationId xmlns:p14="http://schemas.microsoft.com/office/powerpoint/2010/main" val="331748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D71E-4678-4910-8AE0-6230B13BCCE0}"/>
              </a:ext>
            </a:extLst>
          </p:cNvPr>
          <p:cNvSpPr>
            <a:spLocks noGrp="1"/>
          </p:cNvSpPr>
          <p:nvPr>
            <p:ph type="title"/>
          </p:nvPr>
        </p:nvSpPr>
        <p:spPr/>
        <p:txBody>
          <a:bodyPr/>
          <a:lstStyle/>
          <a:p>
            <a:r>
              <a:rPr lang="en-US" dirty="0"/>
              <a:t>Computation Graph: Neural Network</a:t>
            </a:r>
          </a:p>
        </p:txBody>
      </p:sp>
      <p:pic>
        <p:nvPicPr>
          <p:cNvPr id="5" name="Picture 4">
            <a:extLst>
              <a:ext uri="{FF2B5EF4-FFF2-40B4-BE49-F238E27FC236}">
                <a16:creationId xmlns:a16="http://schemas.microsoft.com/office/drawing/2014/main" id="{4F97658F-11A4-34ED-5824-7DF039A938E8}"/>
              </a:ext>
            </a:extLst>
          </p:cNvPr>
          <p:cNvPicPr>
            <a:picLocks noChangeAspect="1"/>
          </p:cNvPicPr>
          <p:nvPr/>
        </p:nvPicPr>
        <p:blipFill>
          <a:blip r:embed="rId2"/>
          <a:stretch>
            <a:fillRect/>
          </a:stretch>
        </p:blipFill>
        <p:spPr>
          <a:xfrm>
            <a:off x="1428673" y="1690688"/>
            <a:ext cx="9334653" cy="4539556"/>
          </a:xfrm>
          <a:prstGeom prst="rect">
            <a:avLst/>
          </a:prstGeom>
        </p:spPr>
      </p:pic>
    </p:spTree>
    <p:extLst>
      <p:ext uri="{BB962C8B-B14F-4D97-AF65-F5344CB8AC3E}">
        <p14:creationId xmlns:p14="http://schemas.microsoft.com/office/powerpoint/2010/main" val="328502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5E67-AA37-40B5-2082-92CDF3E75BFA}"/>
              </a:ext>
            </a:extLst>
          </p:cNvPr>
          <p:cNvSpPr>
            <a:spLocks noGrp="1"/>
          </p:cNvSpPr>
          <p:nvPr>
            <p:ph type="title"/>
          </p:nvPr>
        </p:nvSpPr>
        <p:spPr/>
        <p:txBody>
          <a:bodyPr/>
          <a:lstStyle/>
          <a:p>
            <a:r>
              <a:rPr lang="en-US" dirty="0"/>
              <a:t>Neural Networks in NLP (very briefly)</a:t>
            </a:r>
          </a:p>
        </p:txBody>
      </p:sp>
      <p:sp>
        <p:nvSpPr>
          <p:cNvPr id="3" name="Content Placeholder 2">
            <a:extLst>
              <a:ext uri="{FF2B5EF4-FFF2-40B4-BE49-F238E27FC236}">
                <a16:creationId xmlns:a16="http://schemas.microsoft.com/office/drawing/2014/main" id="{84483A7A-63B9-C9A2-2868-4EBBF382D41F}"/>
              </a:ext>
            </a:extLst>
          </p:cNvPr>
          <p:cNvSpPr>
            <a:spLocks noGrp="1"/>
          </p:cNvSpPr>
          <p:nvPr>
            <p:ph idx="1"/>
          </p:nvPr>
        </p:nvSpPr>
        <p:spPr/>
        <p:txBody>
          <a:bodyPr>
            <a:normAutofit fontScale="70000" lnSpcReduction="20000"/>
          </a:bodyPr>
          <a:lstStyle/>
          <a:p>
            <a:r>
              <a:rPr lang="en-US" dirty="0"/>
              <a:t>In the pre-deep-learning days of NLP, the most common type of NN used in NLP was a feedforward NN with a single hidden layer</a:t>
            </a:r>
          </a:p>
          <a:p>
            <a:pPr lvl="1"/>
            <a:r>
              <a:rPr lang="en-US" dirty="0"/>
              <a:t>There was typically an input node for every distinct word in the vocabulary, and the value of the input was typically a word weight</a:t>
            </a:r>
          </a:p>
          <a:p>
            <a:pPr lvl="1"/>
            <a:r>
              <a:rPr lang="en-US" dirty="0"/>
              <a:t>Therefore, for applications such as text categorization, you could think of the input layer as a TF*IDF document vector</a:t>
            </a:r>
          </a:p>
          <a:p>
            <a:pPr lvl="1"/>
            <a:r>
              <a:rPr lang="en-US" dirty="0"/>
              <a:t>The number of weights between the input layer and the hidden layer was very large compared to most conventional ML methods used in NLP</a:t>
            </a:r>
          </a:p>
          <a:p>
            <a:pPr lvl="1"/>
            <a:r>
              <a:rPr lang="en-US" dirty="0"/>
              <a:t>This often led to overfitting (we talked about this concept earlier)</a:t>
            </a:r>
          </a:p>
          <a:p>
            <a:r>
              <a:rPr lang="en-US" dirty="0"/>
              <a:t>We will see that since the start of the first deep-learning revolution in NLP, </a:t>
            </a:r>
            <a:r>
              <a:rPr lang="en-US" i="1" dirty="0"/>
              <a:t>word embeddings</a:t>
            </a:r>
            <a:r>
              <a:rPr lang="en-US" dirty="0"/>
              <a:t> became popular for use as inputs to neural networks</a:t>
            </a:r>
          </a:p>
          <a:p>
            <a:pPr lvl="1"/>
            <a:r>
              <a:rPr lang="en-US" dirty="0"/>
              <a:t>We will learn about </a:t>
            </a:r>
            <a:r>
              <a:rPr lang="en-US" i="1" dirty="0"/>
              <a:t>static word embeddings</a:t>
            </a:r>
            <a:r>
              <a:rPr lang="en-US" dirty="0"/>
              <a:t>, such as those produced by </a:t>
            </a:r>
            <a:r>
              <a:rPr lang="en-US" i="1" dirty="0"/>
              <a:t>word2vec</a:t>
            </a:r>
            <a:r>
              <a:rPr lang="en-US" dirty="0"/>
              <a:t>, in our next topic</a:t>
            </a:r>
          </a:p>
          <a:p>
            <a:pPr lvl="1"/>
            <a:r>
              <a:rPr lang="en-US" dirty="0"/>
              <a:t>For </a:t>
            </a:r>
            <a:r>
              <a:rPr lang="en-US" i="1" dirty="0"/>
              <a:t>recurrent neural networks</a:t>
            </a:r>
            <a:r>
              <a:rPr lang="en-US" dirty="0"/>
              <a:t>, such as </a:t>
            </a:r>
            <a:r>
              <a:rPr lang="en-US" i="1" dirty="0"/>
              <a:t>LSTMs</a:t>
            </a:r>
            <a:r>
              <a:rPr lang="en-US" dirty="0"/>
              <a:t>, it was common to use one word embedding as input at a time</a:t>
            </a:r>
          </a:p>
          <a:p>
            <a:pPr lvl="1"/>
            <a:r>
              <a:rPr lang="en-US" i="1" dirty="0"/>
              <a:t>Transformers</a:t>
            </a:r>
            <a:r>
              <a:rPr lang="en-US" dirty="0"/>
              <a:t>, on the other hand, accept embeddings for a fixed-sized span of text at a time</a:t>
            </a:r>
          </a:p>
          <a:p>
            <a:pPr lvl="1"/>
            <a:r>
              <a:rPr lang="en-US" dirty="0"/>
              <a:t>We will learn about these types of neural network architectures later in the course</a:t>
            </a:r>
          </a:p>
          <a:p>
            <a:pPr lvl="1"/>
            <a:r>
              <a:rPr lang="en-US" dirty="0"/>
              <a:t>Modern NLP systems rely on </a:t>
            </a:r>
            <a:r>
              <a:rPr lang="en-US" i="1" dirty="0"/>
              <a:t>contextual word embeddings</a:t>
            </a:r>
            <a:r>
              <a:rPr lang="en-US" dirty="0"/>
              <a:t> as opposed to static word embeddings</a:t>
            </a:r>
          </a:p>
          <a:p>
            <a:pPr lvl="1"/>
            <a:r>
              <a:rPr lang="en-US" dirty="0"/>
              <a:t>Modern NLP systems also typically tokenize into </a:t>
            </a:r>
            <a:r>
              <a:rPr lang="en-US" i="1" dirty="0"/>
              <a:t>subwords</a:t>
            </a:r>
            <a:r>
              <a:rPr lang="en-US" dirty="0"/>
              <a:t>, which are mapped to subword embeddings (e.g., we learned about byte-pair encoding earlier in the course)</a:t>
            </a:r>
          </a:p>
        </p:txBody>
      </p:sp>
    </p:spTree>
    <p:extLst>
      <p:ext uri="{BB962C8B-B14F-4D97-AF65-F5344CB8AC3E}">
        <p14:creationId xmlns:p14="http://schemas.microsoft.com/office/powerpoint/2010/main" val="4069354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6170</TotalTime>
  <Words>3780</Words>
  <Application>Microsoft Office PowerPoint</Application>
  <PresentationFormat>Widescreen</PresentationFormat>
  <Paragraphs>217</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Cambria Math</vt:lpstr>
      <vt:lpstr>Office Theme</vt:lpstr>
      <vt:lpstr>ECE467: Natural Language Processing</vt:lpstr>
      <vt:lpstr>Machine Learning Approaches</vt:lpstr>
      <vt:lpstr>Origins of Neural Networks</vt:lpstr>
      <vt:lpstr>Diagram of a Neuron (Figure 1.1, R&amp;N, Ed. 4)</vt:lpstr>
      <vt:lpstr>Computer vs. Brain (from various sources)</vt:lpstr>
      <vt:lpstr>Neural Network Units</vt:lpstr>
      <vt:lpstr>Diagram of a Neural Network Unit</vt:lpstr>
      <vt:lpstr>Formulas (using a sigmoid activation function)</vt:lpstr>
      <vt:lpstr>Activation Functions</vt:lpstr>
      <vt:lpstr>Conventional Activation Functions (R&amp;N, Ed. 3)</vt:lpstr>
      <vt:lpstr>Sigmoid Function</vt:lpstr>
      <vt:lpstr>Other Modern Activation Functions</vt:lpstr>
      <vt:lpstr>Tanh Function and ReLU</vt:lpstr>
      <vt:lpstr>AND, OR, and NOT</vt:lpstr>
      <vt:lpstr>Perceptrons</vt:lpstr>
      <vt:lpstr>Hyperplane Examples (none for XOR)</vt:lpstr>
      <vt:lpstr>Feedforward Neural Networks</vt:lpstr>
      <vt:lpstr>Feedforward Network with One Hidden Layer</vt:lpstr>
      <vt:lpstr>Computing Values for the Hidden Layer</vt:lpstr>
      <vt:lpstr>Computing Values for the Output Layer</vt:lpstr>
      <vt:lpstr>Deep Feedforward Neural Networks</vt:lpstr>
      <vt:lpstr>Creating a Neural Network</vt:lpstr>
      <vt:lpstr>Loss Functions</vt:lpstr>
      <vt:lpstr>Training Neural Networks</vt:lpstr>
      <vt:lpstr>Adjusting Weights</vt:lpstr>
      <vt:lpstr>Computation Graphs</vt:lpstr>
      <vt:lpstr>Computation Graph: Forward Pass</vt:lpstr>
      <vt:lpstr>Computation Graph: Backward Pass</vt:lpstr>
      <vt:lpstr>Representing NNs as Computation Graphs</vt:lpstr>
      <vt:lpstr>Computation Graph: Neural Network</vt:lpstr>
      <vt:lpstr>Neural Networks in NLP (very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dc:title>
  <dc:creator>Carl Sable</dc:creator>
  <cp:lastModifiedBy>Carl Sable</cp:lastModifiedBy>
  <cp:revision>167</cp:revision>
  <dcterms:created xsi:type="dcterms:W3CDTF">2020-04-01T00:01:30Z</dcterms:created>
  <dcterms:modified xsi:type="dcterms:W3CDTF">2025-09-23T21:44:07Z</dcterms:modified>
</cp:coreProperties>
</file>