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9" r:id="rId5"/>
    <p:sldId id="261" r:id="rId6"/>
    <p:sldId id="262" r:id="rId7"/>
    <p:sldId id="268" r:id="rId8"/>
    <p:sldId id="269" r:id="rId9"/>
    <p:sldId id="271" r:id="rId10"/>
    <p:sldId id="272" r:id="rId11"/>
    <p:sldId id="270" r:id="rId12"/>
    <p:sldId id="277" r:id="rId13"/>
    <p:sldId id="258" r:id="rId14"/>
    <p:sldId id="279" r:id="rId15"/>
    <p:sldId id="281" r:id="rId16"/>
    <p:sldId id="260" r:id="rId17"/>
    <p:sldId id="278" r:id="rId18"/>
    <p:sldId id="282" r:id="rId19"/>
    <p:sldId id="283" r:id="rId20"/>
    <p:sldId id="284" r:id="rId21"/>
    <p:sldId id="263" r:id="rId22"/>
    <p:sldId id="285" r:id="rId23"/>
    <p:sldId id="286" r:id="rId24"/>
    <p:sldId id="287" r:id="rId25"/>
    <p:sldId id="288" r:id="rId26"/>
    <p:sldId id="289" r:id="rId27"/>
    <p:sldId id="290" r:id="rId28"/>
    <p:sldId id="291" r:id="rId29"/>
    <p:sldId id="303" r:id="rId30"/>
    <p:sldId id="304" r:id="rId31"/>
    <p:sldId id="305" r:id="rId32"/>
    <p:sldId id="264" r:id="rId33"/>
    <p:sldId id="265" r:id="rId34"/>
    <p:sldId id="266" r:id="rId35"/>
    <p:sldId id="267" r:id="rId36"/>
    <p:sldId id="306" r:id="rId37"/>
    <p:sldId id="297" r:id="rId38"/>
    <p:sldId id="299" r:id="rId39"/>
    <p:sldId id="301" r:id="rId40"/>
    <p:sldId id="300" r:id="rId41"/>
    <p:sldId id="302" r:id="rId42"/>
    <p:sldId id="319" r:id="rId43"/>
    <p:sldId id="307" r:id="rId44"/>
    <p:sldId id="308" r:id="rId45"/>
    <p:sldId id="309" r:id="rId46"/>
    <p:sldId id="310" r:id="rId47"/>
    <p:sldId id="311" r:id="rId48"/>
    <p:sldId id="313" r:id="rId49"/>
    <p:sldId id="314" r:id="rId50"/>
    <p:sldId id="315" r:id="rId51"/>
    <p:sldId id="320" r:id="rId52"/>
    <p:sldId id="321" r:id="rId53"/>
    <p:sldId id="322" r:id="rId54"/>
    <p:sldId id="324"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21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heme" Target="theme/theme1.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017A0-54CD-67E4-557B-879EB1B97F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E1A2E48-6669-D6EF-91C1-B1432540C7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8168C8-C12A-2628-1D0F-358A88EE96DE}"/>
              </a:ext>
            </a:extLst>
          </p:cNvPr>
          <p:cNvSpPr>
            <a:spLocks noGrp="1"/>
          </p:cNvSpPr>
          <p:nvPr>
            <p:ph type="dt" sz="half" idx="10"/>
          </p:nvPr>
        </p:nvSpPr>
        <p:spPr/>
        <p:txBody>
          <a:bodyPr/>
          <a:lstStyle/>
          <a:p>
            <a:fld id="{E7CE5B6F-73EC-45AE-A865-C179262188FF}" type="datetimeFigureOut">
              <a:rPr lang="en-US" smtClean="0"/>
              <a:t>9/12/2025</a:t>
            </a:fld>
            <a:endParaRPr lang="en-US"/>
          </a:p>
        </p:txBody>
      </p:sp>
      <p:sp>
        <p:nvSpPr>
          <p:cNvPr id="5" name="Footer Placeholder 4">
            <a:extLst>
              <a:ext uri="{FF2B5EF4-FFF2-40B4-BE49-F238E27FC236}">
                <a16:creationId xmlns:a16="http://schemas.microsoft.com/office/drawing/2014/main" id="{D2BDD5DC-892C-D3C5-CB78-190B5C19C2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F841D2-C301-0372-EC92-769DA6BB1368}"/>
              </a:ext>
            </a:extLst>
          </p:cNvPr>
          <p:cNvSpPr>
            <a:spLocks noGrp="1"/>
          </p:cNvSpPr>
          <p:nvPr>
            <p:ph type="sldNum" sz="quarter" idx="12"/>
          </p:nvPr>
        </p:nvSpPr>
        <p:spPr/>
        <p:txBody>
          <a:bodyPr/>
          <a:lstStyle/>
          <a:p>
            <a:fld id="{244E3838-37D4-41CB-8BED-8EA94E008599}" type="slidenum">
              <a:rPr lang="en-US" smtClean="0"/>
              <a:t>‹#›</a:t>
            </a:fld>
            <a:endParaRPr lang="en-US"/>
          </a:p>
        </p:txBody>
      </p:sp>
    </p:spTree>
    <p:extLst>
      <p:ext uri="{BB962C8B-B14F-4D97-AF65-F5344CB8AC3E}">
        <p14:creationId xmlns:p14="http://schemas.microsoft.com/office/powerpoint/2010/main" val="1210510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270CC-D176-0433-BBDB-A7A61E9BA65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7DA206-1457-012A-27F2-46831F2E1AC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0B001A-12F4-885F-A665-03ECB8F7E1FC}"/>
              </a:ext>
            </a:extLst>
          </p:cNvPr>
          <p:cNvSpPr>
            <a:spLocks noGrp="1"/>
          </p:cNvSpPr>
          <p:nvPr>
            <p:ph type="dt" sz="half" idx="10"/>
          </p:nvPr>
        </p:nvSpPr>
        <p:spPr/>
        <p:txBody>
          <a:bodyPr/>
          <a:lstStyle/>
          <a:p>
            <a:fld id="{E7CE5B6F-73EC-45AE-A865-C179262188FF}" type="datetimeFigureOut">
              <a:rPr lang="en-US" smtClean="0"/>
              <a:t>9/12/2025</a:t>
            </a:fld>
            <a:endParaRPr lang="en-US"/>
          </a:p>
        </p:txBody>
      </p:sp>
      <p:sp>
        <p:nvSpPr>
          <p:cNvPr id="5" name="Footer Placeholder 4">
            <a:extLst>
              <a:ext uri="{FF2B5EF4-FFF2-40B4-BE49-F238E27FC236}">
                <a16:creationId xmlns:a16="http://schemas.microsoft.com/office/drawing/2014/main" id="{31C08DBB-B372-420D-7A90-833824FB19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F917B1-569A-1B66-A97F-F95A6B712D78}"/>
              </a:ext>
            </a:extLst>
          </p:cNvPr>
          <p:cNvSpPr>
            <a:spLocks noGrp="1"/>
          </p:cNvSpPr>
          <p:nvPr>
            <p:ph type="sldNum" sz="quarter" idx="12"/>
          </p:nvPr>
        </p:nvSpPr>
        <p:spPr/>
        <p:txBody>
          <a:bodyPr/>
          <a:lstStyle/>
          <a:p>
            <a:fld id="{244E3838-37D4-41CB-8BED-8EA94E008599}" type="slidenum">
              <a:rPr lang="en-US" smtClean="0"/>
              <a:t>‹#›</a:t>
            </a:fld>
            <a:endParaRPr lang="en-US"/>
          </a:p>
        </p:txBody>
      </p:sp>
    </p:spTree>
    <p:extLst>
      <p:ext uri="{BB962C8B-B14F-4D97-AF65-F5344CB8AC3E}">
        <p14:creationId xmlns:p14="http://schemas.microsoft.com/office/powerpoint/2010/main" val="3709632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A6D69-8EE8-8DFD-F0BA-8B51630103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C765009-53C2-0D02-E572-1C08804BCB9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F7A87E-CD37-59A4-E62A-4F1802B1578F}"/>
              </a:ext>
            </a:extLst>
          </p:cNvPr>
          <p:cNvSpPr>
            <a:spLocks noGrp="1"/>
          </p:cNvSpPr>
          <p:nvPr>
            <p:ph type="dt" sz="half" idx="10"/>
          </p:nvPr>
        </p:nvSpPr>
        <p:spPr/>
        <p:txBody>
          <a:bodyPr/>
          <a:lstStyle/>
          <a:p>
            <a:fld id="{E7CE5B6F-73EC-45AE-A865-C179262188FF}" type="datetimeFigureOut">
              <a:rPr lang="en-US" smtClean="0"/>
              <a:t>9/12/2025</a:t>
            </a:fld>
            <a:endParaRPr lang="en-US"/>
          </a:p>
        </p:txBody>
      </p:sp>
      <p:sp>
        <p:nvSpPr>
          <p:cNvPr id="5" name="Footer Placeholder 4">
            <a:extLst>
              <a:ext uri="{FF2B5EF4-FFF2-40B4-BE49-F238E27FC236}">
                <a16:creationId xmlns:a16="http://schemas.microsoft.com/office/drawing/2014/main" id="{34682030-8E06-44AE-08BB-6626DCB6B4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549707-0796-4AEE-D06E-6614BCDBD11C}"/>
              </a:ext>
            </a:extLst>
          </p:cNvPr>
          <p:cNvSpPr>
            <a:spLocks noGrp="1"/>
          </p:cNvSpPr>
          <p:nvPr>
            <p:ph type="sldNum" sz="quarter" idx="12"/>
          </p:nvPr>
        </p:nvSpPr>
        <p:spPr/>
        <p:txBody>
          <a:bodyPr/>
          <a:lstStyle/>
          <a:p>
            <a:fld id="{244E3838-37D4-41CB-8BED-8EA94E008599}" type="slidenum">
              <a:rPr lang="en-US" smtClean="0"/>
              <a:t>‹#›</a:t>
            </a:fld>
            <a:endParaRPr lang="en-US"/>
          </a:p>
        </p:txBody>
      </p:sp>
    </p:spTree>
    <p:extLst>
      <p:ext uri="{BB962C8B-B14F-4D97-AF65-F5344CB8AC3E}">
        <p14:creationId xmlns:p14="http://schemas.microsoft.com/office/powerpoint/2010/main" val="1564178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41B3E-0BD9-2BFC-11AF-B78CA5049E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285F3E-879F-C1DD-5664-8A3DCE99BD2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499039-44A6-FDBF-BC1E-F9133BE5303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33F6AA4-22C3-A697-E557-0B54D6680C79}"/>
              </a:ext>
            </a:extLst>
          </p:cNvPr>
          <p:cNvSpPr>
            <a:spLocks noGrp="1"/>
          </p:cNvSpPr>
          <p:nvPr>
            <p:ph type="dt" sz="half" idx="10"/>
          </p:nvPr>
        </p:nvSpPr>
        <p:spPr/>
        <p:txBody>
          <a:bodyPr/>
          <a:lstStyle/>
          <a:p>
            <a:fld id="{E7CE5B6F-73EC-45AE-A865-C179262188FF}" type="datetimeFigureOut">
              <a:rPr lang="en-US" smtClean="0"/>
              <a:t>9/12/2025</a:t>
            </a:fld>
            <a:endParaRPr lang="en-US"/>
          </a:p>
        </p:txBody>
      </p:sp>
      <p:sp>
        <p:nvSpPr>
          <p:cNvPr id="6" name="Footer Placeholder 5">
            <a:extLst>
              <a:ext uri="{FF2B5EF4-FFF2-40B4-BE49-F238E27FC236}">
                <a16:creationId xmlns:a16="http://schemas.microsoft.com/office/drawing/2014/main" id="{1C3DEB1F-83B1-8D48-0908-1308113C09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D5E8F9-E211-7EB9-BDEF-F86617314BE2}"/>
              </a:ext>
            </a:extLst>
          </p:cNvPr>
          <p:cNvSpPr>
            <a:spLocks noGrp="1"/>
          </p:cNvSpPr>
          <p:nvPr>
            <p:ph type="sldNum" sz="quarter" idx="12"/>
          </p:nvPr>
        </p:nvSpPr>
        <p:spPr/>
        <p:txBody>
          <a:bodyPr/>
          <a:lstStyle/>
          <a:p>
            <a:fld id="{244E3838-37D4-41CB-8BED-8EA94E008599}" type="slidenum">
              <a:rPr lang="en-US" smtClean="0"/>
              <a:t>‹#›</a:t>
            </a:fld>
            <a:endParaRPr lang="en-US"/>
          </a:p>
        </p:txBody>
      </p:sp>
    </p:spTree>
    <p:extLst>
      <p:ext uri="{BB962C8B-B14F-4D97-AF65-F5344CB8AC3E}">
        <p14:creationId xmlns:p14="http://schemas.microsoft.com/office/powerpoint/2010/main" val="2577239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AC4A0-BBCE-2E1E-349B-56263F949DA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5E23F45-392D-47CD-8E87-0568737A04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9DA897-DD71-2BDA-D10C-B05D8D85D9E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FF4072A-7FB3-B0BC-62DC-0549F351A0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20DE68-8AFD-AA15-4C4A-36AAD2FAC32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6F0D749-AD42-ECE1-5937-811281E79A62}"/>
              </a:ext>
            </a:extLst>
          </p:cNvPr>
          <p:cNvSpPr>
            <a:spLocks noGrp="1"/>
          </p:cNvSpPr>
          <p:nvPr>
            <p:ph type="dt" sz="half" idx="10"/>
          </p:nvPr>
        </p:nvSpPr>
        <p:spPr/>
        <p:txBody>
          <a:bodyPr/>
          <a:lstStyle/>
          <a:p>
            <a:fld id="{E7CE5B6F-73EC-45AE-A865-C179262188FF}" type="datetimeFigureOut">
              <a:rPr lang="en-US" smtClean="0"/>
              <a:t>9/12/2025</a:t>
            </a:fld>
            <a:endParaRPr lang="en-US"/>
          </a:p>
        </p:txBody>
      </p:sp>
      <p:sp>
        <p:nvSpPr>
          <p:cNvPr id="8" name="Footer Placeholder 7">
            <a:extLst>
              <a:ext uri="{FF2B5EF4-FFF2-40B4-BE49-F238E27FC236}">
                <a16:creationId xmlns:a16="http://schemas.microsoft.com/office/drawing/2014/main" id="{E5E6F507-1600-D512-5737-6A8165F46ED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B3199E8-D3AE-5CBD-7D1C-233925E1AE79}"/>
              </a:ext>
            </a:extLst>
          </p:cNvPr>
          <p:cNvSpPr>
            <a:spLocks noGrp="1"/>
          </p:cNvSpPr>
          <p:nvPr>
            <p:ph type="sldNum" sz="quarter" idx="12"/>
          </p:nvPr>
        </p:nvSpPr>
        <p:spPr/>
        <p:txBody>
          <a:bodyPr/>
          <a:lstStyle/>
          <a:p>
            <a:fld id="{244E3838-37D4-41CB-8BED-8EA94E008599}" type="slidenum">
              <a:rPr lang="en-US" smtClean="0"/>
              <a:t>‹#›</a:t>
            </a:fld>
            <a:endParaRPr lang="en-US"/>
          </a:p>
        </p:txBody>
      </p:sp>
    </p:spTree>
    <p:extLst>
      <p:ext uri="{BB962C8B-B14F-4D97-AF65-F5344CB8AC3E}">
        <p14:creationId xmlns:p14="http://schemas.microsoft.com/office/powerpoint/2010/main" val="1512342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3188D-A459-3544-DE52-FA1E268F152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DED1E2D-326E-2882-9601-8536A16E98AE}"/>
              </a:ext>
            </a:extLst>
          </p:cNvPr>
          <p:cNvSpPr>
            <a:spLocks noGrp="1"/>
          </p:cNvSpPr>
          <p:nvPr>
            <p:ph type="dt" sz="half" idx="10"/>
          </p:nvPr>
        </p:nvSpPr>
        <p:spPr/>
        <p:txBody>
          <a:bodyPr/>
          <a:lstStyle/>
          <a:p>
            <a:fld id="{E7CE5B6F-73EC-45AE-A865-C179262188FF}" type="datetimeFigureOut">
              <a:rPr lang="en-US" smtClean="0"/>
              <a:t>9/12/2025</a:t>
            </a:fld>
            <a:endParaRPr lang="en-US"/>
          </a:p>
        </p:txBody>
      </p:sp>
      <p:sp>
        <p:nvSpPr>
          <p:cNvPr id="4" name="Footer Placeholder 3">
            <a:extLst>
              <a:ext uri="{FF2B5EF4-FFF2-40B4-BE49-F238E27FC236}">
                <a16:creationId xmlns:a16="http://schemas.microsoft.com/office/drawing/2014/main" id="{FFB77B56-FDFF-E1D1-5E6A-0F3EADE60F3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BE97259-C168-AAD6-6FB4-40088AC1647C}"/>
              </a:ext>
            </a:extLst>
          </p:cNvPr>
          <p:cNvSpPr>
            <a:spLocks noGrp="1"/>
          </p:cNvSpPr>
          <p:nvPr>
            <p:ph type="sldNum" sz="quarter" idx="12"/>
          </p:nvPr>
        </p:nvSpPr>
        <p:spPr/>
        <p:txBody>
          <a:bodyPr/>
          <a:lstStyle/>
          <a:p>
            <a:fld id="{244E3838-37D4-41CB-8BED-8EA94E008599}" type="slidenum">
              <a:rPr lang="en-US" smtClean="0"/>
              <a:t>‹#›</a:t>
            </a:fld>
            <a:endParaRPr lang="en-US"/>
          </a:p>
        </p:txBody>
      </p:sp>
    </p:spTree>
    <p:extLst>
      <p:ext uri="{BB962C8B-B14F-4D97-AF65-F5344CB8AC3E}">
        <p14:creationId xmlns:p14="http://schemas.microsoft.com/office/powerpoint/2010/main" val="35412744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5D0C7B-5470-7019-1AA3-ACC03B0EF052}"/>
              </a:ext>
            </a:extLst>
          </p:cNvPr>
          <p:cNvSpPr>
            <a:spLocks noGrp="1"/>
          </p:cNvSpPr>
          <p:nvPr>
            <p:ph type="dt" sz="half" idx="10"/>
          </p:nvPr>
        </p:nvSpPr>
        <p:spPr/>
        <p:txBody>
          <a:bodyPr/>
          <a:lstStyle/>
          <a:p>
            <a:fld id="{E7CE5B6F-73EC-45AE-A865-C179262188FF}" type="datetimeFigureOut">
              <a:rPr lang="en-US" smtClean="0"/>
              <a:t>9/12/2025</a:t>
            </a:fld>
            <a:endParaRPr lang="en-US"/>
          </a:p>
        </p:txBody>
      </p:sp>
      <p:sp>
        <p:nvSpPr>
          <p:cNvPr id="3" name="Footer Placeholder 2">
            <a:extLst>
              <a:ext uri="{FF2B5EF4-FFF2-40B4-BE49-F238E27FC236}">
                <a16:creationId xmlns:a16="http://schemas.microsoft.com/office/drawing/2014/main" id="{1A01A108-3816-FEA3-5ACB-BA31900A208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7705E9B-0A86-4DD6-5123-CCDFB2672BCB}"/>
              </a:ext>
            </a:extLst>
          </p:cNvPr>
          <p:cNvSpPr>
            <a:spLocks noGrp="1"/>
          </p:cNvSpPr>
          <p:nvPr>
            <p:ph type="sldNum" sz="quarter" idx="12"/>
          </p:nvPr>
        </p:nvSpPr>
        <p:spPr/>
        <p:txBody>
          <a:bodyPr/>
          <a:lstStyle/>
          <a:p>
            <a:fld id="{244E3838-37D4-41CB-8BED-8EA94E008599}" type="slidenum">
              <a:rPr lang="en-US" smtClean="0"/>
              <a:t>‹#›</a:t>
            </a:fld>
            <a:endParaRPr lang="en-US"/>
          </a:p>
        </p:txBody>
      </p:sp>
    </p:spTree>
    <p:extLst>
      <p:ext uri="{BB962C8B-B14F-4D97-AF65-F5344CB8AC3E}">
        <p14:creationId xmlns:p14="http://schemas.microsoft.com/office/powerpoint/2010/main" val="2366908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B63D6-CC76-5041-768E-9BF19AAA1B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3834D41-C137-CAB8-B08E-D334463082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DA2A9C-5121-CCD0-0FC0-2F2FE7C992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80C67B-C735-0985-9165-8D1F6A384360}"/>
              </a:ext>
            </a:extLst>
          </p:cNvPr>
          <p:cNvSpPr>
            <a:spLocks noGrp="1"/>
          </p:cNvSpPr>
          <p:nvPr>
            <p:ph type="dt" sz="half" idx="10"/>
          </p:nvPr>
        </p:nvSpPr>
        <p:spPr/>
        <p:txBody>
          <a:bodyPr/>
          <a:lstStyle/>
          <a:p>
            <a:fld id="{E7CE5B6F-73EC-45AE-A865-C179262188FF}" type="datetimeFigureOut">
              <a:rPr lang="en-US" smtClean="0"/>
              <a:t>9/12/2025</a:t>
            </a:fld>
            <a:endParaRPr lang="en-US"/>
          </a:p>
        </p:txBody>
      </p:sp>
      <p:sp>
        <p:nvSpPr>
          <p:cNvPr id="6" name="Footer Placeholder 5">
            <a:extLst>
              <a:ext uri="{FF2B5EF4-FFF2-40B4-BE49-F238E27FC236}">
                <a16:creationId xmlns:a16="http://schemas.microsoft.com/office/drawing/2014/main" id="{F53888FC-609C-03EF-D273-D440E2DB00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8EA91D-AB2C-EE51-6F50-24398D5A0834}"/>
              </a:ext>
            </a:extLst>
          </p:cNvPr>
          <p:cNvSpPr>
            <a:spLocks noGrp="1"/>
          </p:cNvSpPr>
          <p:nvPr>
            <p:ph type="sldNum" sz="quarter" idx="12"/>
          </p:nvPr>
        </p:nvSpPr>
        <p:spPr/>
        <p:txBody>
          <a:bodyPr/>
          <a:lstStyle/>
          <a:p>
            <a:fld id="{244E3838-37D4-41CB-8BED-8EA94E008599}" type="slidenum">
              <a:rPr lang="en-US" smtClean="0"/>
              <a:t>‹#›</a:t>
            </a:fld>
            <a:endParaRPr lang="en-US"/>
          </a:p>
        </p:txBody>
      </p:sp>
    </p:spTree>
    <p:extLst>
      <p:ext uri="{BB962C8B-B14F-4D97-AF65-F5344CB8AC3E}">
        <p14:creationId xmlns:p14="http://schemas.microsoft.com/office/powerpoint/2010/main" val="247109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BD041-3B00-0486-944C-5D3CEF34AE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92B6513-7DF3-709F-5C50-D161112982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E566311-A9B8-0748-8F63-633304A0EB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403BCD-263F-79B6-3077-F65B1B4B2368}"/>
              </a:ext>
            </a:extLst>
          </p:cNvPr>
          <p:cNvSpPr>
            <a:spLocks noGrp="1"/>
          </p:cNvSpPr>
          <p:nvPr>
            <p:ph type="dt" sz="half" idx="10"/>
          </p:nvPr>
        </p:nvSpPr>
        <p:spPr/>
        <p:txBody>
          <a:bodyPr/>
          <a:lstStyle/>
          <a:p>
            <a:fld id="{E7CE5B6F-73EC-45AE-A865-C179262188FF}" type="datetimeFigureOut">
              <a:rPr lang="en-US" smtClean="0"/>
              <a:t>9/12/2025</a:t>
            </a:fld>
            <a:endParaRPr lang="en-US"/>
          </a:p>
        </p:txBody>
      </p:sp>
      <p:sp>
        <p:nvSpPr>
          <p:cNvPr id="6" name="Footer Placeholder 5">
            <a:extLst>
              <a:ext uri="{FF2B5EF4-FFF2-40B4-BE49-F238E27FC236}">
                <a16:creationId xmlns:a16="http://schemas.microsoft.com/office/drawing/2014/main" id="{D5EADCD3-EDC7-040E-EEFE-57420E7644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EB41BC-00C3-1506-403E-A448E7ACCDEF}"/>
              </a:ext>
            </a:extLst>
          </p:cNvPr>
          <p:cNvSpPr>
            <a:spLocks noGrp="1"/>
          </p:cNvSpPr>
          <p:nvPr>
            <p:ph type="sldNum" sz="quarter" idx="12"/>
          </p:nvPr>
        </p:nvSpPr>
        <p:spPr/>
        <p:txBody>
          <a:bodyPr/>
          <a:lstStyle/>
          <a:p>
            <a:fld id="{244E3838-37D4-41CB-8BED-8EA94E008599}" type="slidenum">
              <a:rPr lang="en-US" smtClean="0"/>
              <a:t>‹#›</a:t>
            </a:fld>
            <a:endParaRPr lang="en-US"/>
          </a:p>
        </p:txBody>
      </p:sp>
    </p:spTree>
    <p:extLst>
      <p:ext uri="{BB962C8B-B14F-4D97-AF65-F5344CB8AC3E}">
        <p14:creationId xmlns:p14="http://schemas.microsoft.com/office/powerpoint/2010/main" val="783077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57170-C7B5-5137-718A-0925619C66F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3C9984-980F-80C7-D46C-37E2A2B7A9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61146B-1445-4A26-8A3C-6B6F4422560D}"/>
              </a:ext>
            </a:extLst>
          </p:cNvPr>
          <p:cNvSpPr>
            <a:spLocks noGrp="1"/>
          </p:cNvSpPr>
          <p:nvPr>
            <p:ph type="dt" sz="half" idx="10"/>
          </p:nvPr>
        </p:nvSpPr>
        <p:spPr/>
        <p:txBody>
          <a:bodyPr/>
          <a:lstStyle/>
          <a:p>
            <a:fld id="{E7CE5B6F-73EC-45AE-A865-C179262188FF}" type="datetimeFigureOut">
              <a:rPr lang="en-US" smtClean="0"/>
              <a:t>9/12/2025</a:t>
            </a:fld>
            <a:endParaRPr lang="en-US"/>
          </a:p>
        </p:txBody>
      </p:sp>
      <p:sp>
        <p:nvSpPr>
          <p:cNvPr id="5" name="Footer Placeholder 4">
            <a:extLst>
              <a:ext uri="{FF2B5EF4-FFF2-40B4-BE49-F238E27FC236}">
                <a16:creationId xmlns:a16="http://schemas.microsoft.com/office/drawing/2014/main" id="{4936E1EA-B547-51EF-451D-E2000810E3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CD0D86-214F-7FF5-EB16-AABF84D2D0CB}"/>
              </a:ext>
            </a:extLst>
          </p:cNvPr>
          <p:cNvSpPr>
            <a:spLocks noGrp="1"/>
          </p:cNvSpPr>
          <p:nvPr>
            <p:ph type="sldNum" sz="quarter" idx="12"/>
          </p:nvPr>
        </p:nvSpPr>
        <p:spPr/>
        <p:txBody>
          <a:bodyPr/>
          <a:lstStyle/>
          <a:p>
            <a:fld id="{244E3838-37D4-41CB-8BED-8EA94E008599}" type="slidenum">
              <a:rPr lang="en-US" smtClean="0"/>
              <a:t>‹#›</a:t>
            </a:fld>
            <a:endParaRPr lang="en-US"/>
          </a:p>
        </p:txBody>
      </p:sp>
    </p:spTree>
    <p:extLst>
      <p:ext uri="{BB962C8B-B14F-4D97-AF65-F5344CB8AC3E}">
        <p14:creationId xmlns:p14="http://schemas.microsoft.com/office/powerpoint/2010/main" val="3961064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2327BD2-72E1-98CF-E0F4-1D2E35F7DC8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786343-2F2B-30CA-E09E-EEB275910E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10D045-54EF-DDA8-064C-9CF9E6F7948C}"/>
              </a:ext>
            </a:extLst>
          </p:cNvPr>
          <p:cNvSpPr>
            <a:spLocks noGrp="1"/>
          </p:cNvSpPr>
          <p:nvPr>
            <p:ph type="dt" sz="half" idx="10"/>
          </p:nvPr>
        </p:nvSpPr>
        <p:spPr/>
        <p:txBody>
          <a:bodyPr/>
          <a:lstStyle/>
          <a:p>
            <a:fld id="{E7CE5B6F-73EC-45AE-A865-C179262188FF}" type="datetimeFigureOut">
              <a:rPr lang="en-US" smtClean="0"/>
              <a:t>9/12/2025</a:t>
            </a:fld>
            <a:endParaRPr lang="en-US"/>
          </a:p>
        </p:txBody>
      </p:sp>
      <p:sp>
        <p:nvSpPr>
          <p:cNvPr id="5" name="Footer Placeholder 4">
            <a:extLst>
              <a:ext uri="{FF2B5EF4-FFF2-40B4-BE49-F238E27FC236}">
                <a16:creationId xmlns:a16="http://schemas.microsoft.com/office/drawing/2014/main" id="{393238F8-FC8C-AA1C-E2CD-67C37AE611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1540F-A10D-5A22-44C7-A604377DB395}"/>
              </a:ext>
            </a:extLst>
          </p:cNvPr>
          <p:cNvSpPr>
            <a:spLocks noGrp="1"/>
          </p:cNvSpPr>
          <p:nvPr>
            <p:ph type="sldNum" sz="quarter" idx="12"/>
          </p:nvPr>
        </p:nvSpPr>
        <p:spPr/>
        <p:txBody>
          <a:bodyPr/>
          <a:lstStyle/>
          <a:p>
            <a:fld id="{244E3838-37D4-41CB-8BED-8EA94E008599}" type="slidenum">
              <a:rPr lang="en-US" smtClean="0"/>
              <a:t>‹#›</a:t>
            </a:fld>
            <a:endParaRPr lang="en-US"/>
          </a:p>
        </p:txBody>
      </p:sp>
    </p:spTree>
    <p:extLst>
      <p:ext uri="{BB962C8B-B14F-4D97-AF65-F5344CB8AC3E}">
        <p14:creationId xmlns:p14="http://schemas.microsoft.com/office/powerpoint/2010/main" val="15020019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0C0A1-FAD4-4EE1-9D57-9179E1D6C7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976230-8694-440D-9D32-6FE2881800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90B2D7B-D480-4DC1-8832-1D81753E18F8}"/>
              </a:ext>
            </a:extLst>
          </p:cNvPr>
          <p:cNvSpPr>
            <a:spLocks noGrp="1"/>
          </p:cNvSpPr>
          <p:nvPr>
            <p:ph type="dt" sz="half" idx="10"/>
          </p:nvPr>
        </p:nvSpPr>
        <p:spPr/>
        <p:txBody>
          <a:bodyPr/>
          <a:lstStyle/>
          <a:p>
            <a:fld id="{A3BB5311-5921-4577-B917-D6009D527C8C}" type="datetimeFigureOut">
              <a:rPr lang="en-US" smtClean="0"/>
              <a:t>9/12/2025</a:t>
            </a:fld>
            <a:endParaRPr lang="en-US"/>
          </a:p>
        </p:txBody>
      </p:sp>
      <p:sp>
        <p:nvSpPr>
          <p:cNvPr id="5" name="Footer Placeholder 4">
            <a:extLst>
              <a:ext uri="{FF2B5EF4-FFF2-40B4-BE49-F238E27FC236}">
                <a16:creationId xmlns:a16="http://schemas.microsoft.com/office/drawing/2014/main" id="{BDB74468-C5FC-4D44-8D30-CF11C1DB60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F555F5-CE4C-4382-B8D9-2211829A708B}"/>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827997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36450-820A-4EC7-BA13-A9EE0CD3F6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16F609-E533-483D-9F02-66C52E4BDB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90466F-AB40-4468-90FE-B989C41F4FB5}"/>
              </a:ext>
            </a:extLst>
          </p:cNvPr>
          <p:cNvSpPr>
            <a:spLocks noGrp="1"/>
          </p:cNvSpPr>
          <p:nvPr>
            <p:ph type="dt" sz="half" idx="10"/>
          </p:nvPr>
        </p:nvSpPr>
        <p:spPr/>
        <p:txBody>
          <a:bodyPr/>
          <a:lstStyle/>
          <a:p>
            <a:fld id="{A3BB5311-5921-4577-B917-D6009D527C8C}" type="datetimeFigureOut">
              <a:rPr lang="en-US" smtClean="0"/>
              <a:t>9/12/2025</a:t>
            </a:fld>
            <a:endParaRPr lang="en-US"/>
          </a:p>
        </p:txBody>
      </p:sp>
      <p:sp>
        <p:nvSpPr>
          <p:cNvPr id="5" name="Footer Placeholder 4">
            <a:extLst>
              <a:ext uri="{FF2B5EF4-FFF2-40B4-BE49-F238E27FC236}">
                <a16:creationId xmlns:a16="http://schemas.microsoft.com/office/drawing/2014/main" id="{4108929B-801C-472A-A9D4-DC0ED97242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9556BE-945E-4FF4-BB90-3F506D4163DF}"/>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4061045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298D-90BE-4099-BFE4-2898CC75EA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B1CF85-EB29-4235-9679-DA14CD417FE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202F51-27C7-4A73-88DF-58C4E6B831A6}"/>
              </a:ext>
            </a:extLst>
          </p:cNvPr>
          <p:cNvSpPr>
            <a:spLocks noGrp="1"/>
          </p:cNvSpPr>
          <p:nvPr>
            <p:ph type="dt" sz="half" idx="10"/>
          </p:nvPr>
        </p:nvSpPr>
        <p:spPr/>
        <p:txBody>
          <a:bodyPr/>
          <a:lstStyle/>
          <a:p>
            <a:fld id="{A3BB5311-5921-4577-B917-D6009D527C8C}" type="datetimeFigureOut">
              <a:rPr lang="en-US" smtClean="0"/>
              <a:t>9/12/2025</a:t>
            </a:fld>
            <a:endParaRPr lang="en-US"/>
          </a:p>
        </p:txBody>
      </p:sp>
      <p:sp>
        <p:nvSpPr>
          <p:cNvPr id="5" name="Footer Placeholder 4">
            <a:extLst>
              <a:ext uri="{FF2B5EF4-FFF2-40B4-BE49-F238E27FC236}">
                <a16:creationId xmlns:a16="http://schemas.microsoft.com/office/drawing/2014/main" id="{4E8E513A-D7CD-48F2-ACCC-FD601C34B0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5342D2-809C-4309-834F-6A5A27DA6BC0}"/>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3062447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B3B14-19AB-4609-A56E-432860FA30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4930A4-56F5-40EC-A93F-56EBF2F416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202262-9077-40E4-A936-76230CAC0E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EE1EDA4-0A50-4D63-A90E-5330015600BF}"/>
              </a:ext>
            </a:extLst>
          </p:cNvPr>
          <p:cNvSpPr>
            <a:spLocks noGrp="1"/>
          </p:cNvSpPr>
          <p:nvPr>
            <p:ph type="dt" sz="half" idx="10"/>
          </p:nvPr>
        </p:nvSpPr>
        <p:spPr/>
        <p:txBody>
          <a:bodyPr/>
          <a:lstStyle/>
          <a:p>
            <a:fld id="{A3BB5311-5921-4577-B917-D6009D527C8C}" type="datetimeFigureOut">
              <a:rPr lang="en-US" smtClean="0"/>
              <a:t>9/12/2025</a:t>
            </a:fld>
            <a:endParaRPr lang="en-US"/>
          </a:p>
        </p:txBody>
      </p:sp>
      <p:sp>
        <p:nvSpPr>
          <p:cNvPr id="6" name="Footer Placeholder 5">
            <a:extLst>
              <a:ext uri="{FF2B5EF4-FFF2-40B4-BE49-F238E27FC236}">
                <a16:creationId xmlns:a16="http://schemas.microsoft.com/office/drawing/2014/main" id="{438D1F76-704F-411C-A47E-FA725BB13D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9C8507-A088-4E94-9C71-A9471891906F}"/>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33196732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5C776-822B-465C-980A-47D2E6F3C2D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3D073D6-2864-480A-88B4-75FA35F47C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6AFDC6-D8B6-4399-9321-4F74C676F2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9A435C-52CC-4291-8696-57C662B337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FE23A7-BC79-45A2-A8FB-F233E9EAA1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C718518-0675-4F0E-9A11-631685327107}"/>
              </a:ext>
            </a:extLst>
          </p:cNvPr>
          <p:cNvSpPr>
            <a:spLocks noGrp="1"/>
          </p:cNvSpPr>
          <p:nvPr>
            <p:ph type="dt" sz="half" idx="10"/>
          </p:nvPr>
        </p:nvSpPr>
        <p:spPr/>
        <p:txBody>
          <a:bodyPr/>
          <a:lstStyle/>
          <a:p>
            <a:fld id="{A3BB5311-5921-4577-B917-D6009D527C8C}" type="datetimeFigureOut">
              <a:rPr lang="en-US" smtClean="0"/>
              <a:t>9/12/2025</a:t>
            </a:fld>
            <a:endParaRPr lang="en-US"/>
          </a:p>
        </p:txBody>
      </p:sp>
      <p:sp>
        <p:nvSpPr>
          <p:cNvPr id="8" name="Footer Placeholder 7">
            <a:extLst>
              <a:ext uri="{FF2B5EF4-FFF2-40B4-BE49-F238E27FC236}">
                <a16:creationId xmlns:a16="http://schemas.microsoft.com/office/drawing/2014/main" id="{D5F2BCDD-012D-49E1-9563-482AB4D9F97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42D18A-0B44-4B98-AC65-088FDA23567A}"/>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3958000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B0687-9206-4DBD-8414-0425C374644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46B1366-8465-46A1-A69F-3FBF8B08C497}"/>
              </a:ext>
            </a:extLst>
          </p:cNvPr>
          <p:cNvSpPr>
            <a:spLocks noGrp="1"/>
          </p:cNvSpPr>
          <p:nvPr>
            <p:ph type="dt" sz="half" idx="10"/>
          </p:nvPr>
        </p:nvSpPr>
        <p:spPr/>
        <p:txBody>
          <a:bodyPr/>
          <a:lstStyle/>
          <a:p>
            <a:fld id="{A3BB5311-5921-4577-B917-D6009D527C8C}" type="datetimeFigureOut">
              <a:rPr lang="en-US" smtClean="0"/>
              <a:t>9/12/2025</a:t>
            </a:fld>
            <a:endParaRPr lang="en-US"/>
          </a:p>
        </p:txBody>
      </p:sp>
      <p:sp>
        <p:nvSpPr>
          <p:cNvPr id="4" name="Footer Placeholder 3">
            <a:extLst>
              <a:ext uri="{FF2B5EF4-FFF2-40B4-BE49-F238E27FC236}">
                <a16:creationId xmlns:a16="http://schemas.microsoft.com/office/drawing/2014/main" id="{D86032BA-BB33-4FF9-B491-7C74C1574AB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1F6E270-D52E-4131-B30E-A7FC1790855A}"/>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0527912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21A08D-9377-4CCC-A7A0-82D0C84B580A}"/>
              </a:ext>
            </a:extLst>
          </p:cNvPr>
          <p:cNvSpPr>
            <a:spLocks noGrp="1"/>
          </p:cNvSpPr>
          <p:nvPr>
            <p:ph type="dt" sz="half" idx="10"/>
          </p:nvPr>
        </p:nvSpPr>
        <p:spPr/>
        <p:txBody>
          <a:bodyPr/>
          <a:lstStyle/>
          <a:p>
            <a:fld id="{A3BB5311-5921-4577-B917-D6009D527C8C}" type="datetimeFigureOut">
              <a:rPr lang="en-US" smtClean="0"/>
              <a:t>9/12/2025</a:t>
            </a:fld>
            <a:endParaRPr lang="en-US"/>
          </a:p>
        </p:txBody>
      </p:sp>
      <p:sp>
        <p:nvSpPr>
          <p:cNvPr id="3" name="Footer Placeholder 2">
            <a:extLst>
              <a:ext uri="{FF2B5EF4-FFF2-40B4-BE49-F238E27FC236}">
                <a16:creationId xmlns:a16="http://schemas.microsoft.com/office/drawing/2014/main" id="{5022F89E-0A87-4914-8394-6ABB998BDE4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597C292-C921-43B4-9FC2-F94B55772127}"/>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989769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60EC2-1AEB-46BB-B2E5-42543E7B30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0AF70AC-A953-46CC-B4AA-2CF127FD74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A38575-213D-4154-9D34-A267207B98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9A522F-BB72-4177-92B3-7B09FFB2E599}"/>
              </a:ext>
            </a:extLst>
          </p:cNvPr>
          <p:cNvSpPr>
            <a:spLocks noGrp="1"/>
          </p:cNvSpPr>
          <p:nvPr>
            <p:ph type="dt" sz="half" idx="10"/>
          </p:nvPr>
        </p:nvSpPr>
        <p:spPr/>
        <p:txBody>
          <a:bodyPr/>
          <a:lstStyle/>
          <a:p>
            <a:fld id="{A3BB5311-5921-4577-B917-D6009D527C8C}" type="datetimeFigureOut">
              <a:rPr lang="en-US" smtClean="0"/>
              <a:t>9/12/2025</a:t>
            </a:fld>
            <a:endParaRPr lang="en-US"/>
          </a:p>
        </p:txBody>
      </p:sp>
      <p:sp>
        <p:nvSpPr>
          <p:cNvPr id="6" name="Footer Placeholder 5">
            <a:extLst>
              <a:ext uri="{FF2B5EF4-FFF2-40B4-BE49-F238E27FC236}">
                <a16:creationId xmlns:a16="http://schemas.microsoft.com/office/drawing/2014/main" id="{76D43942-1653-4038-963E-C248434021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0C22CA-78BF-46FF-9D11-C4D9F8DD394B}"/>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22697244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2EA95-95D7-46BA-B905-F7DB6EA28C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F4AF9C-A3A1-40FB-95DE-66249A5D02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8407986-6686-4A8A-97C6-443359005F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7BBE5E-9469-4944-9C68-88A018E88550}"/>
              </a:ext>
            </a:extLst>
          </p:cNvPr>
          <p:cNvSpPr>
            <a:spLocks noGrp="1"/>
          </p:cNvSpPr>
          <p:nvPr>
            <p:ph type="dt" sz="half" idx="10"/>
          </p:nvPr>
        </p:nvSpPr>
        <p:spPr/>
        <p:txBody>
          <a:bodyPr/>
          <a:lstStyle/>
          <a:p>
            <a:fld id="{A3BB5311-5921-4577-B917-D6009D527C8C}" type="datetimeFigureOut">
              <a:rPr lang="en-US" smtClean="0"/>
              <a:t>9/12/2025</a:t>
            </a:fld>
            <a:endParaRPr lang="en-US"/>
          </a:p>
        </p:txBody>
      </p:sp>
      <p:sp>
        <p:nvSpPr>
          <p:cNvPr id="6" name="Footer Placeholder 5">
            <a:extLst>
              <a:ext uri="{FF2B5EF4-FFF2-40B4-BE49-F238E27FC236}">
                <a16:creationId xmlns:a16="http://schemas.microsoft.com/office/drawing/2014/main" id="{4CED0C81-45A8-496E-9260-ACE6183149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9A4CAD-9E50-4196-9ADB-D22C32057C26}"/>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23924921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5AA0B-5556-436C-84DC-15F9F58C09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C75A013-5A47-4D94-92AF-3EE7E2C3BCE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B05958-E617-4340-A296-E1F8F241CAE9}"/>
              </a:ext>
            </a:extLst>
          </p:cNvPr>
          <p:cNvSpPr>
            <a:spLocks noGrp="1"/>
          </p:cNvSpPr>
          <p:nvPr>
            <p:ph type="dt" sz="half" idx="10"/>
          </p:nvPr>
        </p:nvSpPr>
        <p:spPr/>
        <p:txBody>
          <a:bodyPr/>
          <a:lstStyle/>
          <a:p>
            <a:fld id="{A3BB5311-5921-4577-B917-D6009D527C8C}" type="datetimeFigureOut">
              <a:rPr lang="en-US" smtClean="0"/>
              <a:t>9/12/2025</a:t>
            </a:fld>
            <a:endParaRPr lang="en-US"/>
          </a:p>
        </p:txBody>
      </p:sp>
      <p:sp>
        <p:nvSpPr>
          <p:cNvPr id="5" name="Footer Placeholder 4">
            <a:extLst>
              <a:ext uri="{FF2B5EF4-FFF2-40B4-BE49-F238E27FC236}">
                <a16:creationId xmlns:a16="http://schemas.microsoft.com/office/drawing/2014/main" id="{5EC8BC71-A530-42E7-A99A-EE28E1EC31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AC9028-53BD-45E2-B35F-9E8FA5365AD7}"/>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34121267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830E799-4F94-4190-A789-4F68FE5568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100D477-9ED1-4EF8-A181-7BDDF9932D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82F7AD-C960-44DA-B886-9FFDF0A72149}"/>
              </a:ext>
            </a:extLst>
          </p:cNvPr>
          <p:cNvSpPr>
            <a:spLocks noGrp="1"/>
          </p:cNvSpPr>
          <p:nvPr>
            <p:ph type="dt" sz="half" idx="10"/>
          </p:nvPr>
        </p:nvSpPr>
        <p:spPr/>
        <p:txBody>
          <a:bodyPr/>
          <a:lstStyle/>
          <a:p>
            <a:fld id="{A3BB5311-5921-4577-B917-D6009D527C8C}" type="datetimeFigureOut">
              <a:rPr lang="en-US" smtClean="0"/>
              <a:t>9/12/2025</a:t>
            </a:fld>
            <a:endParaRPr lang="en-US"/>
          </a:p>
        </p:txBody>
      </p:sp>
      <p:sp>
        <p:nvSpPr>
          <p:cNvPr id="5" name="Footer Placeholder 4">
            <a:extLst>
              <a:ext uri="{FF2B5EF4-FFF2-40B4-BE49-F238E27FC236}">
                <a16:creationId xmlns:a16="http://schemas.microsoft.com/office/drawing/2014/main" id="{24D416C7-163E-403A-9785-FA605B7480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FC1D67-F348-4EF2-A7A0-5FC31D2E474D}"/>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648727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755920-A847-9C7D-B4F5-574B1582BD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03E05C-6ABD-DB59-7329-BC98267119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D3D05D-8FFB-CDF4-07A6-B8099414FA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CE5B6F-73EC-45AE-A865-C179262188FF}" type="datetimeFigureOut">
              <a:rPr lang="en-US" smtClean="0"/>
              <a:t>9/12/2025</a:t>
            </a:fld>
            <a:endParaRPr lang="en-US"/>
          </a:p>
        </p:txBody>
      </p:sp>
      <p:sp>
        <p:nvSpPr>
          <p:cNvPr id="5" name="Footer Placeholder 4">
            <a:extLst>
              <a:ext uri="{FF2B5EF4-FFF2-40B4-BE49-F238E27FC236}">
                <a16:creationId xmlns:a16="http://schemas.microsoft.com/office/drawing/2014/main" id="{FB3F0829-5FFD-9C58-5B18-2BAB811A88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1CFF75E-8990-90A7-9E70-6A08407E044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44E3838-37D4-41CB-8BED-8EA94E008599}" type="slidenum">
              <a:rPr lang="en-US" smtClean="0"/>
              <a:t>‹#›</a:t>
            </a:fld>
            <a:endParaRPr lang="en-US"/>
          </a:p>
        </p:txBody>
      </p:sp>
    </p:spTree>
    <p:extLst>
      <p:ext uri="{BB962C8B-B14F-4D97-AF65-F5344CB8AC3E}">
        <p14:creationId xmlns:p14="http://schemas.microsoft.com/office/powerpoint/2010/main" val="2060566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0B478F-D5D7-460C-8762-62C9D7BEE2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E861A8-AD8A-4E42-8FFF-8A5D039E28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862C72-92AF-4587-B616-40231D228E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BB5311-5921-4577-B917-D6009D527C8C}" type="datetimeFigureOut">
              <a:rPr lang="en-US" smtClean="0"/>
              <a:t>9/12/2025</a:t>
            </a:fld>
            <a:endParaRPr lang="en-US"/>
          </a:p>
        </p:txBody>
      </p:sp>
      <p:sp>
        <p:nvSpPr>
          <p:cNvPr id="5" name="Footer Placeholder 4">
            <a:extLst>
              <a:ext uri="{FF2B5EF4-FFF2-40B4-BE49-F238E27FC236}">
                <a16:creationId xmlns:a16="http://schemas.microsoft.com/office/drawing/2014/main" id="{A66C72FE-7B37-409D-AC4B-F31B84B10B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470C744-F89D-4924-A3BE-382951F990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A839C6-3679-4BF6-96F6-FDEEB5A5242A}" type="slidenum">
              <a:rPr lang="en-US" smtClean="0"/>
              <a:t>‹#›</a:t>
            </a:fld>
            <a:endParaRPr lang="en-US"/>
          </a:p>
        </p:txBody>
      </p:sp>
    </p:spTree>
    <p:extLst>
      <p:ext uri="{BB962C8B-B14F-4D97-AF65-F5344CB8AC3E}">
        <p14:creationId xmlns:p14="http://schemas.microsoft.com/office/powerpoint/2010/main" val="37722878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fontScale="70000" lnSpcReduction="20000"/>
          </a:bodyPr>
          <a:lstStyle/>
          <a:p>
            <a:r>
              <a:rPr lang="en-US" sz="6000" dirty="0"/>
              <a:t>Linguistic Concepts:</a:t>
            </a:r>
          </a:p>
          <a:p>
            <a:r>
              <a:rPr lang="en-US" sz="6000" dirty="0"/>
              <a:t>Parts of Speech, Syntax, Semantics, Pragmatics, Discourse, Coreference</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C9279-4C3F-49BE-BB60-3219A8E94117}"/>
              </a:ext>
            </a:extLst>
          </p:cNvPr>
          <p:cNvSpPr>
            <a:spLocks noGrp="1"/>
          </p:cNvSpPr>
          <p:nvPr>
            <p:ph type="title"/>
          </p:nvPr>
        </p:nvSpPr>
        <p:spPr/>
        <p:txBody>
          <a:bodyPr/>
          <a:lstStyle/>
          <a:p>
            <a:r>
              <a:rPr lang="en-US" dirty="0"/>
              <a:t>If you are following along in the book…</a:t>
            </a:r>
          </a:p>
        </p:txBody>
      </p:sp>
      <p:sp>
        <p:nvSpPr>
          <p:cNvPr id="3" name="Content Placeholder 2">
            <a:extLst>
              <a:ext uri="{FF2B5EF4-FFF2-40B4-BE49-F238E27FC236}">
                <a16:creationId xmlns:a16="http://schemas.microsoft.com/office/drawing/2014/main" id="{DFE66281-60CC-4F5E-86C4-11099CFBB970}"/>
              </a:ext>
            </a:extLst>
          </p:cNvPr>
          <p:cNvSpPr>
            <a:spLocks noGrp="1"/>
          </p:cNvSpPr>
          <p:nvPr>
            <p:ph idx="1"/>
          </p:nvPr>
        </p:nvSpPr>
        <p:spPr/>
        <p:txBody>
          <a:bodyPr>
            <a:normAutofit fontScale="62500" lnSpcReduction="20000"/>
          </a:bodyPr>
          <a:lstStyle/>
          <a:p>
            <a:r>
              <a:rPr lang="en-US" dirty="0"/>
              <a:t>The subtopic on </a:t>
            </a:r>
            <a:r>
              <a:rPr lang="en-US" b="1" dirty="0"/>
              <a:t>parts of speech</a:t>
            </a:r>
            <a:r>
              <a:rPr lang="en-US" dirty="0"/>
              <a:t> (</a:t>
            </a:r>
            <a:r>
              <a:rPr lang="en-US" b="1" dirty="0"/>
              <a:t>POS</a:t>
            </a:r>
            <a:r>
              <a:rPr lang="en-US" dirty="0"/>
              <a:t>) is related to Section 17.1 of the textbook (which covers POS in English); we will cover this in much less detail than I used to, but it is relevant to syntax and parsing</a:t>
            </a:r>
          </a:p>
          <a:p>
            <a:r>
              <a:rPr lang="en-US" dirty="0"/>
              <a:t>The rest of the Chapter 17 covers </a:t>
            </a:r>
            <a:r>
              <a:rPr lang="en-US" i="1" dirty="0"/>
              <a:t>POS tagging</a:t>
            </a:r>
            <a:r>
              <a:rPr lang="en-US" dirty="0"/>
              <a:t> and other </a:t>
            </a:r>
            <a:r>
              <a:rPr lang="en-US" i="1" dirty="0"/>
              <a:t>sequence labelling tasks</a:t>
            </a:r>
            <a:r>
              <a:rPr lang="en-US" dirty="0"/>
              <a:t>; we no longer cover conventional methods for this sort of task, but we will cover how deep learning handles it later in the course</a:t>
            </a:r>
          </a:p>
          <a:p>
            <a:r>
              <a:rPr lang="en-US" dirty="0"/>
              <a:t>The subtopic on </a:t>
            </a:r>
            <a:r>
              <a:rPr lang="en-US" b="1" dirty="0"/>
              <a:t>syntax</a:t>
            </a:r>
            <a:r>
              <a:rPr lang="en-US" dirty="0"/>
              <a:t> is related to Sections 18.1 – 18.6 and Appendix F (appendices are posted as separate files on the textbook's website)</a:t>
            </a:r>
          </a:p>
          <a:p>
            <a:r>
              <a:rPr lang="en-US" dirty="0"/>
              <a:t>We will discuss </a:t>
            </a:r>
            <a:r>
              <a:rPr lang="en-US" i="1" dirty="0"/>
              <a:t>phrase structure grammars</a:t>
            </a:r>
            <a:r>
              <a:rPr lang="en-US" dirty="0"/>
              <a:t> and </a:t>
            </a:r>
            <a:r>
              <a:rPr lang="en-US" i="1" dirty="0"/>
              <a:t>context-free grammars</a:t>
            </a:r>
            <a:r>
              <a:rPr lang="en-US" dirty="0"/>
              <a:t> but only briefly discuss </a:t>
            </a:r>
            <a:r>
              <a:rPr lang="en-US" i="1" dirty="0"/>
              <a:t>constituency parsing</a:t>
            </a:r>
          </a:p>
          <a:p>
            <a:r>
              <a:rPr lang="en-US" dirty="0"/>
              <a:t>We will also briefly cover </a:t>
            </a:r>
            <a:r>
              <a:rPr lang="en-US" i="1" dirty="0"/>
              <a:t>dependency grammars</a:t>
            </a:r>
            <a:r>
              <a:rPr lang="en-US" dirty="0"/>
              <a:t>, related to Section 19.1; the rest of Chapter 19 covers dependency parsing, which we will not cover</a:t>
            </a:r>
          </a:p>
          <a:p>
            <a:r>
              <a:rPr lang="en-US" dirty="0"/>
              <a:t>The subtopic on </a:t>
            </a:r>
            <a:r>
              <a:rPr lang="en-US" b="1" dirty="0"/>
              <a:t>semantics</a:t>
            </a:r>
            <a:r>
              <a:rPr lang="en-US" dirty="0"/>
              <a:t> and </a:t>
            </a:r>
            <a:r>
              <a:rPr lang="en-US" i="1" dirty="0"/>
              <a:t>first-order logic</a:t>
            </a:r>
            <a:r>
              <a:rPr lang="en-US" dirty="0"/>
              <a:t> is related to Appendix H; we will only briefly cover semantics</a:t>
            </a:r>
          </a:p>
          <a:p>
            <a:r>
              <a:rPr lang="en-US" dirty="0"/>
              <a:t>The subtopic on </a:t>
            </a:r>
            <a:r>
              <a:rPr lang="en-US" i="1" dirty="0"/>
              <a:t>discourse</a:t>
            </a:r>
            <a:r>
              <a:rPr lang="en-US" dirty="0"/>
              <a:t> and </a:t>
            </a:r>
            <a:r>
              <a:rPr lang="en-US" i="1" dirty="0"/>
              <a:t>pragmatics</a:t>
            </a:r>
            <a:r>
              <a:rPr lang="en-US" dirty="0"/>
              <a:t>, which we will cover very briefly, is related to Section 24.1</a:t>
            </a:r>
          </a:p>
          <a:p>
            <a:r>
              <a:rPr lang="en-US" dirty="0"/>
              <a:t>The subtopic on </a:t>
            </a:r>
            <a:r>
              <a:rPr lang="en-US" i="1" dirty="0"/>
              <a:t>coreference</a:t>
            </a:r>
            <a:r>
              <a:rPr lang="en-US" dirty="0"/>
              <a:t> is related to Section 23.1 of the textbook; we will cover this very briefly</a:t>
            </a:r>
          </a:p>
          <a:p>
            <a:r>
              <a:rPr lang="en-US" dirty="0"/>
              <a:t>Section 23.9 explains </a:t>
            </a:r>
            <a:r>
              <a:rPr lang="en-US" i="1" dirty="0"/>
              <a:t>Winograd schemas</a:t>
            </a:r>
            <a:r>
              <a:rPr lang="en-US" dirty="0"/>
              <a:t>, which relates to examples that seem hard for NLP systems; we will briefly cover this</a:t>
            </a:r>
          </a:p>
          <a:p>
            <a:r>
              <a:rPr lang="en-US" dirty="0"/>
              <a:t>Throughout some of the subtopics, I will also rely on other sources; I will strive to cite them appropriately</a:t>
            </a:r>
          </a:p>
        </p:txBody>
      </p:sp>
    </p:spTree>
    <p:extLst>
      <p:ext uri="{BB962C8B-B14F-4D97-AF65-F5344CB8AC3E}">
        <p14:creationId xmlns:p14="http://schemas.microsoft.com/office/powerpoint/2010/main" val="953364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31CC4-CCE8-4659-B99A-83592F4B7838}"/>
              </a:ext>
            </a:extLst>
          </p:cNvPr>
          <p:cNvSpPr>
            <a:spLocks noGrp="1"/>
          </p:cNvSpPr>
          <p:nvPr>
            <p:ph type="title"/>
          </p:nvPr>
        </p:nvSpPr>
        <p:spPr/>
        <p:txBody>
          <a:bodyPr/>
          <a:lstStyle/>
          <a:p>
            <a:r>
              <a:rPr lang="en-US" dirty="0"/>
              <a:t>Parts of Speech</a:t>
            </a:r>
          </a:p>
        </p:txBody>
      </p:sp>
      <p:sp>
        <p:nvSpPr>
          <p:cNvPr id="3" name="Content Placeholder 2">
            <a:extLst>
              <a:ext uri="{FF2B5EF4-FFF2-40B4-BE49-F238E27FC236}">
                <a16:creationId xmlns:a16="http://schemas.microsoft.com/office/drawing/2014/main" id="{8C2DDCB7-171B-4832-A9F1-E391E6EA74D9}"/>
              </a:ext>
            </a:extLst>
          </p:cNvPr>
          <p:cNvSpPr>
            <a:spLocks noGrp="1"/>
          </p:cNvSpPr>
          <p:nvPr>
            <p:ph idx="1"/>
          </p:nvPr>
        </p:nvSpPr>
        <p:spPr/>
        <p:txBody>
          <a:bodyPr>
            <a:normAutofit fontScale="62500" lnSpcReduction="20000"/>
          </a:bodyPr>
          <a:lstStyle/>
          <a:p>
            <a:r>
              <a:rPr lang="en-US" dirty="0"/>
              <a:t>This subtopic is related to Section 17.1 of the textbook, titled "(Mostly) English Word Classes"</a:t>
            </a:r>
          </a:p>
          <a:p>
            <a:r>
              <a:rPr lang="en-US" dirty="0"/>
              <a:t>Chapter 17, more generally, is titled "Sequence Labeling for Parts of Speech and Named Entities"</a:t>
            </a:r>
          </a:p>
          <a:p>
            <a:r>
              <a:rPr lang="en-US" dirty="0"/>
              <a:t>In the August 2024 draft, the chapter was moved much later in the book compared to earlier drafts, but it still covers conventional approaches to </a:t>
            </a:r>
            <a:r>
              <a:rPr lang="en-US" i="1" dirty="0"/>
              <a:t>sequence labelling</a:t>
            </a:r>
            <a:r>
              <a:rPr lang="en-US" dirty="0"/>
              <a:t> (we'll briefly discuss this concept later in the topic)</a:t>
            </a:r>
          </a:p>
          <a:p>
            <a:r>
              <a:rPr lang="en-US" b="1" dirty="0"/>
              <a:t>Parts of speech </a:t>
            </a:r>
            <a:r>
              <a:rPr lang="en-US" dirty="0"/>
              <a:t>(</a:t>
            </a:r>
            <a:r>
              <a:rPr lang="en-US" b="1" dirty="0"/>
              <a:t>POS</a:t>
            </a:r>
            <a:r>
              <a:rPr lang="en-US" dirty="0"/>
              <a:t>) are categories for words that indicate their syntactic functions</a:t>
            </a:r>
          </a:p>
          <a:p>
            <a:r>
              <a:rPr lang="en-US" dirty="0"/>
              <a:t>In other sources, parts of speech are sometimes called </a:t>
            </a:r>
            <a:r>
              <a:rPr lang="en-US" i="1" dirty="0"/>
              <a:t>word classes</a:t>
            </a:r>
            <a:r>
              <a:rPr lang="en-US" dirty="0"/>
              <a:t>, </a:t>
            </a:r>
            <a:r>
              <a:rPr lang="en-US" i="1" dirty="0"/>
              <a:t>lexical tags</a:t>
            </a:r>
            <a:r>
              <a:rPr lang="en-US" dirty="0"/>
              <a:t>, or </a:t>
            </a:r>
            <a:r>
              <a:rPr lang="en-US" i="1" dirty="0"/>
              <a:t>syntactic categories</a:t>
            </a:r>
          </a:p>
          <a:p>
            <a:r>
              <a:rPr lang="en-US" dirty="0"/>
              <a:t>The chapter starts by mentioning a few facts related to the history of parts of speech</a:t>
            </a:r>
          </a:p>
          <a:p>
            <a:r>
              <a:rPr lang="en-US" dirty="0"/>
              <a:t>Dionysius Thrax of Alexandra (c. 100 B.C.) is generally credited for creating a work summarizing the linguistic knowledge of his day; our textbook says it is possible that it was really someone else</a:t>
            </a:r>
          </a:p>
          <a:p>
            <a:r>
              <a:rPr lang="en-US" dirty="0"/>
              <a:t>Included in this work was the description of eight parts-of-speech: noun, verb, pronoun, preposition, adverb, conjunction, participle, and article</a:t>
            </a:r>
          </a:p>
          <a:p>
            <a:r>
              <a:rPr lang="en-US" dirty="0"/>
              <a:t>Earlier lists include those from Aristotle and the Stoics, but Thrax's became the basis for POS descriptions for the next 2000 years</a:t>
            </a:r>
          </a:p>
          <a:p>
            <a:r>
              <a:rPr lang="en-US" dirty="0"/>
              <a:t>I used to cover POS and POS tagging in much greater detail as a separate topic; we will briefly discuss POS now, because it is relevant to syntax and parsing</a:t>
            </a:r>
          </a:p>
        </p:txBody>
      </p:sp>
    </p:spTree>
    <p:extLst>
      <p:ext uri="{BB962C8B-B14F-4D97-AF65-F5344CB8AC3E}">
        <p14:creationId xmlns:p14="http://schemas.microsoft.com/office/powerpoint/2010/main" val="913856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52AAD-F0A6-433C-82D3-9D1BD605ED5F}"/>
              </a:ext>
            </a:extLst>
          </p:cNvPr>
          <p:cNvSpPr>
            <a:spLocks noGrp="1"/>
          </p:cNvSpPr>
          <p:nvPr>
            <p:ph type="title"/>
          </p:nvPr>
        </p:nvSpPr>
        <p:spPr/>
        <p:txBody>
          <a:bodyPr/>
          <a:lstStyle/>
          <a:p>
            <a:r>
              <a:rPr lang="en-US" dirty="0"/>
              <a:t>Defining Parts of Speech</a:t>
            </a:r>
          </a:p>
        </p:txBody>
      </p:sp>
      <p:sp>
        <p:nvSpPr>
          <p:cNvPr id="3" name="Content Placeholder 2">
            <a:extLst>
              <a:ext uri="{FF2B5EF4-FFF2-40B4-BE49-F238E27FC236}">
                <a16:creationId xmlns:a16="http://schemas.microsoft.com/office/drawing/2014/main" id="{B09518DC-0F04-44AE-B3DF-3696CFF32074}"/>
              </a:ext>
            </a:extLst>
          </p:cNvPr>
          <p:cNvSpPr>
            <a:spLocks noGrp="1"/>
          </p:cNvSpPr>
          <p:nvPr>
            <p:ph idx="1"/>
          </p:nvPr>
        </p:nvSpPr>
        <p:spPr/>
        <p:txBody>
          <a:bodyPr>
            <a:normAutofit fontScale="70000" lnSpcReduction="20000"/>
          </a:bodyPr>
          <a:lstStyle/>
          <a:p>
            <a:r>
              <a:rPr lang="en-US" dirty="0"/>
              <a:t>Traditionally, linguist's definitions of POS are based on syntactic and morphological function</a:t>
            </a:r>
          </a:p>
          <a:p>
            <a:r>
              <a:rPr lang="en-US" dirty="0"/>
              <a:t>That is, words in a class function similarly with respect to what can occur nearby and/or what affixes they can take</a:t>
            </a:r>
          </a:p>
          <a:p>
            <a:r>
              <a:rPr lang="en-US" dirty="0"/>
              <a:t>Word classes have tendencies toward semantic coherence, but not always</a:t>
            </a:r>
          </a:p>
          <a:p>
            <a:r>
              <a:rPr lang="en-US" dirty="0"/>
              <a:t>Consider the class of nouns, for example</a:t>
            </a:r>
          </a:p>
          <a:p>
            <a:pPr lvl="1"/>
            <a:r>
              <a:rPr lang="en-US" dirty="0"/>
              <a:t>In elementary school, students might be taught that nouns are words that describe people, places, or things, but in reality, this is not always the case</a:t>
            </a:r>
          </a:p>
          <a:p>
            <a:pPr lvl="1"/>
            <a:r>
              <a:rPr lang="en-US" dirty="0"/>
              <a:t>Nouns do include concrete terms (e.g., "cat", "chair"), but also abstractions (e.g., "algorithm", "beauty"), verb-like terms (e.g., "pacing"), etc.</a:t>
            </a:r>
          </a:p>
          <a:p>
            <a:pPr lvl="1"/>
            <a:r>
              <a:rPr lang="en-US" dirty="0"/>
              <a:t>What defines a noun in English are things like:</a:t>
            </a:r>
          </a:p>
          <a:p>
            <a:pPr lvl="2"/>
            <a:r>
              <a:rPr lang="en-US" sz="2300" dirty="0"/>
              <a:t>Its ability to occur with determiners (e.g., "a goat", "its bandwidth", "Plato's Republic")</a:t>
            </a:r>
          </a:p>
          <a:p>
            <a:pPr lvl="2"/>
            <a:r>
              <a:rPr lang="en-US" sz="2300" dirty="0"/>
              <a:t>Its ability to take possessives (e.g., "IBM's annual revenue")</a:t>
            </a:r>
          </a:p>
          <a:p>
            <a:pPr lvl="2"/>
            <a:r>
              <a:rPr lang="en-US" sz="2300" dirty="0"/>
              <a:t>For most (but not all) nouns, its ability to occur in the plural form (e.g., "goats", "abaci")</a:t>
            </a:r>
          </a:p>
          <a:p>
            <a:r>
              <a:rPr lang="en-US" dirty="0"/>
              <a:t>In general, linguists do not fully agree about what all the POS categories should be, or about how each part of speech should be defined</a:t>
            </a:r>
          </a:p>
        </p:txBody>
      </p:sp>
    </p:spTree>
    <p:extLst>
      <p:ext uri="{BB962C8B-B14F-4D97-AF65-F5344CB8AC3E}">
        <p14:creationId xmlns:p14="http://schemas.microsoft.com/office/powerpoint/2010/main" val="3903375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A9978-21B2-494D-8858-3D0E4715DDE7}"/>
              </a:ext>
            </a:extLst>
          </p:cNvPr>
          <p:cNvSpPr>
            <a:spLocks noGrp="1"/>
          </p:cNvSpPr>
          <p:nvPr>
            <p:ph type="title"/>
          </p:nvPr>
        </p:nvSpPr>
        <p:spPr/>
        <p:txBody>
          <a:bodyPr/>
          <a:lstStyle/>
          <a:p>
            <a:r>
              <a:rPr lang="en-US" dirty="0"/>
              <a:t>Open and Closed Classes of POS</a:t>
            </a:r>
          </a:p>
        </p:txBody>
      </p:sp>
      <p:sp>
        <p:nvSpPr>
          <p:cNvPr id="3" name="Content Placeholder 2">
            <a:extLst>
              <a:ext uri="{FF2B5EF4-FFF2-40B4-BE49-F238E27FC236}">
                <a16:creationId xmlns:a16="http://schemas.microsoft.com/office/drawing/2014/main" id="{858B726D-C107-4DCD-86BA-C477A3E0C564}"/>
              </a:ext>
            </a:extLst>
          </p:cNvPr>
          <p:cNvSpPr>
            <a:spLocks noGrp="1"/>
          </p:cNvSpPr>
          <p:nvPr>
            <p:ph idx="1"/>
          </p:nvPr>
        </p:nvSpPr>
        <p:spPr/>
        <p:txBody>
          <a:bodyPr>
            <a:normAutofit fontScale="62500" lnSpcReduction="20000"/>
          </a:bodyPr>
          <a:lstStyle/>
          <a:p>
            <a:r>
              <a:rPr lang="en-US" dirty="0"/>
              <a:t>POS can be divided into two broad categories: </a:t>
            </a:r>
            <a:r>
              <a:rPr lang="en-US" b="1" dirty="0"/>
              <a:t>open classes</a:t>
            </a:r>
            <a:r>
              <a:rPr lang="en-US" dirty="0"/>
              <a:t> and </a:t>
            </a:r>
            <a:r>
              <a:rPr lang="en-US" b="1" dirty="0"/>
              <a:t>closed classes</a:t>
            </a:r>
          </a:p>
          <a:p>
            <a:r>
              <a:rPr lang="en-US" dirty="0"/>
              <a:t>According to the textbook, "Four major open classes occur in the languages of the world": </a:t>
            </a:r>
            <a:r>
              <a:rPr lang="en-US" i="1" dirty="0"/>
              <a:t>nouns</a:t>
            </a:r>
            <a:r>
              <a:rPr lang="en-US" dirty="0"/>
              <a:t> (including </a:t>
            </a:r>
            <a:r>
              <a:rPr lang="en-US" i="1" dirty="0"/>
              <a:t>proper nouns</a:t>
            </a:r>
            <a:r>
              <a:rPr lang="en-US" dirty="0"/>
              <a:t>), </a:t>
            </a:r>
            <a:r>
              <a:rPr lang="en-US" i="1" dirty="0"/>
              <a:t>verbs</a:t>
            </a:r>
            <a:r>
              <a:rPr lang="en-US" dirty="0"/>
              <a:t>, </a:t>
            </a:r>
            <a:r>
              <a:rPr lang="en-US" i="1" dirty="0"/>
              <a:t>adjectives</a:t>
            </a:r>
            <a:r>
              <a:rPr lang="en-US" dirty="0"/>
              <a:t>, and </a:t>
            </a:r>
            <a:r>
              <a:rPr lang="en-US" i="1" dirty="0"/>
              <a:t>adverbs</a:t>
            </a:r>
          </a:p>
          <a:p>
            <a:r>
              <a:rPr lang="en-US" dirty="0"/>
              <a:t>Not every language has all four open classes (of course, English does)</a:t>
            </a:r>
          </a:p>
          <a:p>
            <a:r>
              <a:rPr lang="en-US" dirty="0"/>
              <a:t>Our textbook still mentions Korean as an example of a language that does not have adjectives, but I have learned that this is wrong (and I may tell an anecdote related to this in class)</a:t>
            </a:r>
          </a:p>
          <a:p>
            <a:r>
              <a:rPr lang="en-US" dirty="0"/>
              <a:t>New nouns and verbs are continually added to languages (sometimes borrowed from other languages)</a:t>
            </a:r>
          </a:p>
          <a:p>
            <a:r>
              <a:rPr lang="en-US" dirty="0"/>
              <a:t>Recent drafts of the 3</a:t>
            </a:r>
            <a:r>
              <a:rPr lang="en-US" baseline="30000" dirty="0"/>
              <a:t>rd</a:t>
            </a:r>
            <a:r>
              <a:rPr lang="en-US" dirty="0"/>
              <a:t> edition of the textbook also consider </a:t>
            </a:r>
            <a:r>
              <a:rPr lang="en-US" i="1" dirty="0"/>
              <a:t>interjections</a:t>
            </a:r>
            <a:r>
              <a:rPr lang="en-US" dirty="0"/>
              <a:t> to be a "smaller open class"</a:t>
            </a:r>
          </a:p>
          <a:p>
            <a:r>
              <a:rPr lang="en-US" dirty="0"/>
              <a:t>Many modern </a:t>
            </a:r>
            <a:r>
              <a:rPr lang="en-US" i="1" dirty="0"/>
              <a:t>tagsets</a:t>
            </a:r>
            <a:r>
              <a:rPr lang="en-US" dirty="0"/>
              <a:t> (a concept that will be explained soon) include separate tags for things such as plural nouns, various tenses of verbs, etc.</a:t>
            </a:r>
          </a:p>
          <a:p>
            <a:r>
              <a:rPr lang="en-US" dirty="0"/>
              <a:t>We will soon see that the Universal Dependencies tagset includes interjections as an open class, and it also includes </a:t>
            </a:r>
            <a:r>
              <a:rPr lang="en-US" i="1" dirty="0"/>
              <a:t>proper nouns</a:t>
            </a:r>
            <a:r>
              <a:rPr lang="en-US" dirty="0"/>
              <a:t> as an open class category distinct from nouns</a:t>
            </a:r>
          </a:p>
          <a:p>
            <a:r>
              <a:rPr lang="en-US" dirty="0"/>
              <a:t>Closed classes (e.g., </a:t>
            </a:r>
            <a:r>
              <a:rPr lang="en-US" i="1" dirty="0"/>
              <a:t>prepositions</a:t>
            </a:r>
            <a:r>
              <a:rPr lang="en-US" dirty="0"/>
              <a:t>) have relatively fixed membership</a:t>
            </a:r>
          </a:p>
          <a:p>
            <a:r>
              <a:rPr lang="en-US" dirty="0"/>
              <a:t>Closed classes generally include function words (e.g., "of", "it", "and", "you", etc.), which tend to be very short and occur frequently</a:t>
            </a:r>
          </a:p>
        </p:txBody>
      </p:sp>
    </p:spTree>
    <p:extLst>
      <p:ext uri="{BB962C8B-B14F-4D97-AF65-F5344CB8AC3E}">
        <p14:creationId xmlns:p14="http://schemas.microsoft.com/office/powerpoint/2010/main" val="160939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BE614-EEF5-415C-AFB2-1BEA278B38BB}"/>
              </a:ext>
            </a:extLst>
          </p:cNvPr>
          <p:cNvSpPr>
            <a:spLocks noGrp="1"/>
          </p:cNvSpPr>
          <p:nvPr>
            <p:ph type="title"/>
          </p:nvPr>
        </p:nvSpPr>
        <p:spPr/>
        <p:txBody>
          <a:bodyPr/>
          <a:lstStyle/>
          <a:p>
            <a:r>
              <a:rPr lang="en-US" dirty="0"/>
              <a:t>English Closed Classes</a:t>
            </a:r>
          </a:p>
        </p:txBody>
      </p:sp>
      <p:sp>
        <p:nvSpPr>
          <p:cNvPr id="3" name="Content Placeholder 2">
            <a:extLst>
              <a:ext uri="{FF2B5EF4-FFF2-40B4-BE49-F238E27FC236}">
                <a16:creationId xmlns:a16="http://schemas.microsoft.com/office/drawing/2014/main" id="{B903026A-43E7-4DA8-8525-21AA311B3069}"/>
              </a:ext>
            </a:extLst>
          </p:cNvPr>
          <p:cNvSpPr>
            <a:spLocks noGrp="1"/>
          </p:cNvSpPr>
          <p:nvPr>
            <p:ph idx="1"/>
          </p:nvPr>
        </p:nvSpPr>
        <p:spPr/>
        <p:txBody>
          <a:bodyPr>
            <a:normAutofit fontScale="92500" lnSpcReduction="10000"/>
          </a:bodyPr>
          <a:lstStyle/>
          <a:p>
            <a:r>
              <a:rPr lang="en-US" dirty="0"/>
              <a:t>The closed classes differ more from language to language than do the open classes</a:t>
            </a:r>
          </a:p>
          <a:p>
            <a:r>
              <a:rPr lang="en-US" dirty="0"/>
              <a:t>Some of the more important closed classes in English include:</a:t>
            </a:r>
          </a:p>
          <a:p>
            <a:pPr lvl="1"/>
            <a:r>
              <a:rPr lang="en-US" i="1" dirty="0"/>
              <a:t>Prepositions</a:t>
            </a:r>
            <a:r>
              <a:rPr lang="en-US" dirty="0"/>
              <a:t> (e.g., "on", "under", "over", "near", "by", "at", "from", "to", "with")</a:t>
            </a:r>
          </a:p>
          <a:p>
            <a:pPr lvl="1"/>
            <a:r>
              <a:rPr lang="en-US" i="1" dirty="0"/>
              <a:t>Particles</a:t>
            </a:r>
            <a:r>
              <a:rPr lang="en-US" dirty="0"/>
              <a:t> (e.g., "up", "down", "on", "off", "in", "out", "at", "by")</a:t>
            </a:r>
          </a:p>
          <a:p>
            <a:pPr lvl="1"/>
            <a:r>
              <a:rPr lang="en-US" i="1" dirty="0"/>
              <a:t>Determiners</a:t>
            </a:r>
            <a:r>
              <a:rPr lang="en-US" dirty="0"/>
              <a:t> (e.g., "a", "an", "the", "this", "that")</a:t>
            </a:r>
          </a:p>
          <a:p>
            <a:pPr lvl="1"/>
            <a:r>
              <a:rPr lang="en-US" i="1" dirty="0"/>
              <a:t>Conjunctions</a:t>
            </a:r>
            <a:r>
              <a:rPr lang="en-US" dirty="0"/>
              <a:t> (e.g., "and", "but", "or", "as", "if", "when")</a:t>
            </a:r>
          </a:p>
          <a:p>
            <a:pPr lvl="1"/>
            <a:r>
              <a:rPr lang="en-US" i="1" dirty="0"/>
              <a:t>Pronouns</a:t>
            </a:r>
            <a:r>
              <a:rPr lang="en-US" dirty="0"/>
              <a:t> (e.g., "she", "who", "I", "others", "it")</a:t>
            </a:r>
          </a:p>
          <a:p>
            <a:pPr lvl="1"/>
            <a:r>
              <a:rPr lang="en-US" i="1" dirty="0"/>
              <a:t>Auxiliary verbs</a:t>
            </a:r>
            <a:r>
              <a:rPr lang="en-US" dirty="0"/>
              <a:t> (e.g., "can", "may", "should", "are")</a:t>
            </a:r>
          </a:p>
          <a:p>
            <a:pPr lvl="1"/>
            <a:r>
              <a:rPr lang="en-US" i="1" dirty="0"/>
              <a:t>Numerals</a:t>
            </a:r>
            <a:r>
              <a:rPr lang="en-US" dirty="0"/>
              <a:t> (e.g., "one", "two", "three", "first", "second", "third")</a:t>
            </a:r>
          </a:p>
          <a:p>
            <a:r>
              <a:rPr lang="en-US" dirty="0"/>
              <a:t>I used to discuss all the open and closed classes individually; I dropped that, but I will discuss the distinction between prepositions and particles</a:t>
            </a:r>
          </a:p>
          <a:p>
            <a:endParaRPr lang="en-US" dirty="0"/>
          </a:p>
        </p:txBody>
      </p:sp>
    </p:spTree>
    <p:extLst>
      <p:ext uri="{BB962C8B-B14F-4D97-AF65-F5344CB8AC3E}">
        <p14:creationId xmlns:p14="http://schemas.microsoft.com/office/powerpoint/2010/main" val="2318503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33E6B-7ADE-4DB7-BE98-79D9DB7711BE}"/>
              </a:ext>
            </a:extLst>
          </p:cNvPr>
          <p:cNvSpPr>
            <a:spLocks noGrp="1"/>
          </p:cNvSpPr>
          <p:nvPr>
            <p:ph type="title"/>
          </p:nvPr>
        </p:nvSpPr>
        <p:spPr/>
        <p:txBody>
          <a:bodyPr/>
          <a:lstStyle/>
          <a:p>
            <a:r>
              <a:rPr lang="en-US" dirty="0"/>
              <a:t>English Prepositions and Particles</a:t>
            </a:r>
          </a:p>
        </p:txBody>
      </p:sp>
      <p:sp>
        <p:nvSpPr>
          <p:cNvPr id="3" name="Content Placeholder 2">
            <a:extLst>
              <a:ext uri="{FF2B5EF4-FFF2-40B4-BE49-F238E27FC236}">
                <a16:creationId xmlns:a16="http://schemas.microsoft.com/office/drawing/2014/main" id="{EA76B3D6-9232-4B5E-BC37-319367D1F8C1}"/>
              </a:ext>
            </a:extLst>
          </p:cNvPr>
          <p:cNvSpPr>
            <a:spLocks noGrp="1"/>
          </p:cNvSpPr>
          <p:nvPr>
            <p:ph idx="1"/>
          </p:nvPr>
        </p:nvSpPr>
        <p:spPr/>
        <p:txBody>
          <a:bodyPr>
            <a:normAutofit fontScale="70000" lnSpcReduction="20000"/>
          </a:bodyPr>
          <a:lstStyle/>
          <a:p>
            <a:r>
              <a:rPr lang="en-US" i="1" dirty="0"/>
              <a:t>Prepositions</a:t>
            </a:r>
            <a:r>
              <a:rPr lang="en-US" dirty="0"/>
              <a:t> occur before noun phrases; semantically, they are relational, often indicating spatial or temporal relations</a:t>
            </a:r>
          </a:p>
          <a:p>
            <a:r>
              <a:rPr lang="en-US" dirty="0"/>
              <a:t>The combination of the preposition and the noun phrase is a prepositional phrase (we'll talk more about phrases later in this topic)</a:t>
            </a:r>
          </a:p>
          <a:p>
            <a:r>
              <a:rPr lang="en-US" dirty="0"/>
              <a:t>Prepositions can be literal (e.g., "on it", "before then", "by the house") or metaphorical ("on time", "with gusto", "beside herself")</a:t>
            </a:r>
          </a:p>
          <a:p>
            <a:r>
              <a:rPr lang="en-US" dirty="0"/>
              <a:t>Sometimes they indicate other types of relations (e.g., "Hamlet was written by Shakespeare")</a:t>
            </a:r>
          </a:p>
          <a:p>
            <a:r>
              <a:rPr lang="en-US" dirty="0"/>
              <a:t>A </a:t>
            </a:r>
            <a:r>
              <a:rPr lang="en-US" i="1" dirty="0"/>
              <a:t>particle</a:t>
            </a:r>
            <a:r>
              <a:rPr lang="en-US" dirty="0"/>
              <a:t> is a word that often resembles a preposition, but it is used in combination with a verb</a:t>
            </a:r>
          </a:p>
          <a:p>
            <a:r>
              <a:rPr lang="en-US" dirty="0"/>
              <a:t>They often have meanings that are not the same as the prepositions they resemble; e.g., "…she had turned the paper over."</a:t>
            </a:r>
          </a:p>
          <a:p>
            <a:r>
              <a:rPr lang="en-US" dirty="0"/>
              <a:t>When a verb and particle behave as a single unit, the combination is called a </a:t>
            </a:r>
            <a:r>
              <a:rPr lang="en-US" i="1" dirty="0"/>
              <a:t>phrasal verb</a:t>
            </a:r>
          </a:p>
          <a:p>
            <a:r>
              <a:rPr lang="en-US" dirty="0"/>
              <a:t>A phrasal verb generally has a meaning separate and not predictable from those of the verb and particle; e.g., "turn down", "rule out", "find out", "go on"</a:t>
            </a:r>
          </a:p>
          <a:p>
            <a:r>
              <a:rPr lang="en-US" dirty="0"/>
              <a:t>The previous edition of the textbook pointed out that it is very hard to distinguish particles from prepositions algorithmically, and some tagsets do not distinguish them</a:t>
            </a:r>
          </a:p>
        </p:txBody>
      </p:sp>
    </p:spTree>
    <p:extLst>
      <p:ext uri="{BB962C8B-B14F-4D97-AF65-F5344CB8AC3E}">
        <p14:creationId xmlns:p14="http://schemas.microsoft.com/office/powerpoint/2010/main" val="25954594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01389-5CC4-4ED9-ACC2-21480C2C4682}"/>
              </a:ext>
            </a:extLst>
          </p:cNvPr>
          <p:cNvSpPr>
            <a:spLocks noGrp="1"/>
          </p:cNvSpPr>
          <p:nvPr>
            <p:ph type="title"/>
          </p:nvPr>
        </p:nvSpPr>
        <p:spPr/>
        <p:txBody>
          <a:bodyPr/>
          <a:lstStyle/>
          <a:p>
            <a:r>
              <a:rPr lang="en-US" dirty="0"/>
              <a:t>Conventional NLP Corpora</a:t>
            </a:r>
          </a:p>
        </p:txBody>
      </p:sp>
      <p:sp>
        <p:nvSpPr>
          <p:cNvPr id="3" name="Content Placeholder 2">
            <a:extLst>
              <a:ext uri="{FF2B5EF4-FFF2-40B4-BE49-F238E27FC236}">
                <a16:creationId xmlns:a16="http://schemas.microsoft.com/office/drawing/2014/main" id="{43892A63-1804-AC0E-0CE8-64540A42D280}"/>
              </a:ext>
            </a:extLst>
          </p:cNvPr>
          <p:cNvSpPr>
            <a:spLocks noGrp="1"/>
          </p:cNvSpPr>
          <p:nvPr>
            <p:ph idx="1"/>
          </p:nvPr>
        </p:nvSpPr>
        <p:spPr/>
        <p:txBody>
          <a:bodyPr>
            <a:normAutofit fontScale="77500" lnSpcReduction="20000"/>
          </a:bodyPr>
          <a:lstStyle/>
          <a:p>
            <a:r>
              <a:rPr lang="en-US" dirty="0"/>
              <a:t>Some sources use the term </a:t>
            </a:r>
            <a:r>
              <a:rPr lang="en-US" i="1" dirty="0"/>
              <a:t>corpus</a:t>
            </a:r>
            <a:r>
              <a:rPr lang="en-US" dirty="0"/>
              <a:t> (the plural is </a:t>
            </a:r>
            <a:r>
              <a:rPr lang="en-US" i="1" dirty="0"/>
              <a:t>corpora</a:t>
            </a:r>
            <a:r>
              <a:rPr lang="en-US" dirty="0"/>
              <a:t>) and </a:t>
            </a:r>
            <a:r>
              <a:rPr lang="en-US" i="1" dirty="0"/>
              <a:t>dataset</a:t>
            </a:r>
            <a:r>
              <a:rPr lang="en-US" dirty="0"/>
              <a:t> interchangeably; others use corpus in a more general sense (e.g., a corpus may contain multiple datasets)</a:t>
            </a:r>
          </a:p>
          <a:p>
            <a:r>
              <a:rPr lang="en-US" dirty="0"/>
              <a:t>One example from conventional NLP is the Brown Corpus</a:t>
            </a:r>
          </a:p>
          <a:p>
            <a:pPr lvl="1"/>
            <a:r>
              <a:rPr lang="en-US" dirty="0"/>
              <a:t>The Brown corpus is a million-word collection of 500 written texts from different genres (newspaper, fiction, non-fiction, academic, etc.)</a:t>
            </a:r>
          </a:p>
          <a:p>
            <a:pPr lvl="1"/>
            <a:r>
              <a:rPr lang="en-US" dirty="0"/>
              <a:t>The Brown corpus was assembled at Brown University in 1963-1964</a:t>
            </a:r>
          </a:p>
          <a:p>
            <a:pPr lvl="1"/>
            <a:r>
              <a:rPr lang="en-US" dirty="0"/>
              <a:t>The Brown corpus has 61,805 distinct wordforms (the vocabulary size), 37,851 distinct lemmas, and 1 million wordform instances (total number of tokens)</a:t>
            </a:r>
          </a:p>
          <a:p>
            <a:r>
              <a:rPr lang="en-US" dirty="0"/>
              <a:t>Another example is the Switchboard corpus</a:t>
            </a:r>
          </a:p>
          <a:p>
            <a:pPr lvl="1"/>
            <a:r>
              <a:rPr lang="en-US" dirty="0"/>
              <a:t>The Switchboard corpus is a spoken language corpus consisting of telephone conversations between strangers collected in the early 1990s</a:t>
            </a:r>
          </a:p>
          <a:p>
            <a:pPr lvl="1"/>
            <a:r>
              <a:rPr lang="en-US" dirty="0"/>
              <a:t>The Switchboard corpus contains 2,430 conversations averaging 6 minute each</a:t>
            </a:r>
          </a:p>
          <a:p>
            <a:pPr lvl="1"/>
            <a:r>
              <a:rPr lang="en-US" dirty="0"/>
              <a:t>Both audio files and transcribed text files with time alignment and other metadata are available</a:t>
            </a:r>
          </a:p>
          <a:p>
            <a:pPr lvl="1"/>
            <a:r>
              <a:rPr lang="en-US" dirty="0"/>
              <a:t>The Switchboard corpus has about 20,000 distinct wordforms and about 3 million wordform instances</a:t>
            </a:r>
          </a:p>
        </p:txBody>
      </p:sp>
    </p:spTree>
    <p:extLst>
      <p:ext uri="{BB962C8B-B14F-4D97-AF65-F5344CB8AC3E}">
        <p14:creationId xmlns:p14="http://schemas.microsoft.com/office/powerpoint/2010/main" val="3612958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6FFC-06ED-D685-5647-D9C6370AD648}"/>
              </a:ext>
            </a:extLst>
          </p:cNvPr>
          <p:cNvSpPr>
            <a:spLocks noGrp="1"/>
          </p:cNvSpPr>
          <p:nvPr>
            <p:ph type="title"/>
          </p:nvPr>
        </p:nvSpPr>
        <p:spPr/>
        <p:txBody>
          <a:bodyPr/>
          <a:lstStyle/>
          <a:p>
            <a:r>
              <a:rPr lang="en-US" dirty="0"/>
              <a:t>Treebanks</a:t>
            </a:r>
          </a:p>
        </p:txBody>
      </p:sp>
      <p:sp>
        <p:nvSpPr>
          <p:cNvPr id="3" name="Content Placeholder 2">
            <a:extLst>
              <a:ext uri="{FF2B5EF4-FFF2-40B4-BE49-F238E27FC236}">
                <a16:creationId xmlns:a16="http://schemas.microsoft.com/office/drawing/2014/main" id="{04D0A2B9-5790-BB10-424E-5FAF1FC6A976}"/>
              </a:ext>
            </a:extLst>
          </p:cNvPr>
          <p:cNvSpPr>
            <a:spLocks noGrp="1"/>
          </p:cNvSpPr>
          <p:nvPr>
            <p:ph idx="1"/>
          </p:nvPr>
        </p:nvSpPr>
        <p:spPr/>
        <p:txBody>
          <a:bodyPr>
            <a:normAutofit fontScale="85000" lnSpcReduction="10000"/>
          </a:bodyPr>
          <a:lstStyle/>
          <a:p>
            <a:r>
              <a:rPr lang="en-US" dirty="0"/>
              <a:t>A </a:t>
            </a:r>
            <a:r>
              <a:rPr lang="en-US" b="1" dirty="0"/>
              <a:t>treebank</a:t>
            </a:r>
            <a:r>
              <a:rPr lang="en-US" dirty="0"/>
              <a:t> is a corpus in which every sentence is syntactically annotated with a parse (we will briefly cover parsing later in this topic)</a:t>
            </a:r>
          </a:p>
          <a:p>
            <a:r>
              <a:rPr lang="en-US" dirty="0"/>
              <a:t>Typically, words are also annotated with their POS, and sometimes morphological information</a:t>
            </a:r>
          </a:p>
          <a:p>
            <a:r>
              <a:rPr lang="en-US" dirty="0"/>
              <a:t>The </a:t>
            </a:r>
            <a:r>
              <a:rPr lang="en-US" i="1" dirty="0"/>
              <a:t>Penn Treebank</a:t>
            </a:r>
            <a:r>
              <a:rPr lang="en-US" dirty="0"/>
              <a:t> was very popular English corpus in conventional NLP</a:t>
            </a:r>
          </a:p>
          <a:p>
            <a:pPr lvl="1"/>
            <a:r>
              <a:rPr lang="en-US" dirty="0"/>
              <a:t>The most recent version includes both datasets mentioned on the previous slide as well as several other English datasets</a:t>
            </a:r>
          </a:p>
          <a:p>
            <a:pPr lvl="1"/>
            <a:r>
              <a:rPr lang="en-US" dirty="0"/>
              <a:t>This treebank also includes 2,499 stories from a larger Wall Street Journal collection</a:t>
            </a:r>
          </a:p>
          <a:p>
            <a:pPr lvl="1"/>
            <a:r>
              <a:rPr lang="en-US" dirty="0"/>
              <a:t>It also includes samples from the Air Travel Information System (ATIS) corpus, which includes transcriptions of recorded audio of people interacting with an early airline reservation system</a:t>
            </a:r>
          </a:p>
          <a:p>
            <a:pPr lvl="1"/>
            <a:r>
              <a:rPr lang="en-US" dirty="0"/>
              <a:t>The Penn Treebank is currently maintained and distributed by the Linguistic Data Consortium (LDC)</a:t>
            </a:r>
          </a:p>
          <a:p>
            <a:pPr lvl="1"/>
            <a:r>
              <a:rPr lang="en-US" dirty="0"/>
              <a:t>Unfortunately, this treebank is not freely available, but Cooper Union does have access to it</a:t>
            </a:r>
          </a:p>
          <a:p>
            <a:endParaRPr lang="en-US" dirty="0"/>
          </a:p>
        </p:txBody>
      </p:sp>
    </p:spTree>
    <p:extLst>
      <p:ext uri="{BB962C8B-B14F-4D97-AF65-F5344CB8AC3E}">
        <p14:creationId xmlns:p14="http://schemas.microsoft.com/office/powerpoint/2010/main" val="8932737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0D81A-39A7-4D05-AD61-057D138E07E1}"/>
              </a:ext>
            </a:extLst>
          </p:cNvPr>
          <p:cNvSpPr>
            <a:spLocks noGrp="1"/>
          </p:cNvSpPr>
          <p:nvPr>
            <p:ph type="title"/>
          </p:nvPr>
        </p:nvSpPr>
        <p:spPr/>
        <p:txBody>
          <a:bodyPr/>
          <a:lstStyle/>
          <a:p>
            <a:r>
              <a:rPr lang="en-US" dirty="0"/>
              <a:t>POS Tagsets</a:t>
            </a:r>
          </a:p>
        </p:txBody>
      </p:sp>
      <p:sp>
        <p:nvSpPr>
          <p:cNvPr id="3" name="Content Placeholder 2">
            <a:extLst>
              <a:ext uri="{FF2B5EF4-FFF2-40B4-BE49-F238E27FC236}">
                <a16:creationId xmlns:a16="http://schemas.microsoft.com/office/drawing/2014/main" id="{217B3346-1B0B-4AD2-88D5-C68BE76923CC}"/>
              </a:ext>
            </a:extLst>
          </p:cNvPr>
          <p:cNvSpPr>
            <a:spLocks noGrp="1"/>
          </p:cNvSpPr>
          <p:nvPr>
            <p:ph idx="1"/>
          </p:nvPr>
        </p:nvSpPr>
        <p:spPr/>
        <p:txBody>
          <a:bodyPr>
            <a:normAutofit fontScale="77500" lnSpcReduction="20000"/>
          </a:bodyPr>
          <a:lstStyle/>
          <a:p>
            <a:r>
              <a:rPr lang="en-US" dirty="0"/>
              <a:t>In linguistics, a list of parts of speech is called a </a:t>
            </a:r>
            <a:r>
              <a:rPr lang="en-US" b="1" dirty="0"/>
              <a:t>tagset</a:t>
            </a:r>
          </a:p>
          <a:p>
            <a:r>
              <a:rPr lang="en-US" dirty="0"/>
              <a:t>English tagsets include many more word classes than those we have been discussing; a few examples are:</a:t>
            </a:r>
          </a:p>
          <a:p>
            <a:pPr lvl="1"/>
            <a:r>
              <a:rPr lang="en-US" dirty="0"/>
              <a:t>The Brown corpus tagset includes 87 tags (some sources claim different numbers)</a:t>
            </a:r>
          </a:p>
          <a:p>
            <a:pPr lvl="1"/>
            <a:r>
              <a:rPr lang="en-US" dirty="0"/>
              <a:t>The Penn Treebank tagset includes 45 tags, according to (earlier drafts of) our textbook</a:t>
            </a:r>
          </a:p>
          <a:p>
            <a:pPr lvl="2"/>
            <a:r>
              <a:rPr lang="en-US" dirty="0"/>
              <a:t>Only 36 of the tags represent what we typically think of as POS</a:t>
            </a:r>
          </a:p>
          <a:p>
            <a:pPr lvl="2"/>
            <a:r>
              <a:rPr lang="en-US" dirty="0"/>
              <a:t>The rest of the tags are for various types of punctuation, and I've seen different version of the tagset contain as few as 8 or as many as 12, with 9 being a common variation</a:t>
            </a:r>
          </a:p>
          <a:p>
            <a:pPr lvl="1"/>
            <a:r>
              <a:rPr lang="en-US" dirty="0"/>
              <a:t>The C7 tagset includes 146 tags</a:t>
            </a:r>
          </a:p>
          <a:p>
            <a:r>
              <a:rPr lang="en-US" dirty="0"/>
              <a:t>The </a:t>
            </a:r>
            <a:r>
              <a:rPr lang="en-US" i="1" dirty="0"/>
              <a:t>Universal Dependencies</a:t>
            </a:r>
            <a:r>
              <a:rPr lang="en-US" dirty="0"/>
              <a:t> (UD) tagset, which is newer, includes only 17 tags</a:t>
            </a:r>
          </a:p>
          <a:p>
            <a:pPr lvl="1"/>
            <a:r>
              <a:rPr lang="en-US" dirty="0"/>
              <a:t>The goal of the creators of the UD framework was to create resources that can be used across multiple languages</a:t>
            </a:r>
          </a:p>
          <a:p>
            <a:pPr lvl="1"/>
            <a:r>
              <a:rPr lang="en-US" dirty="0"/>
              <a:t>Features can be added to make fine-grained distinctions, but we will not discuss how this works</a:t>
            </a:r>
          </a:p>
          <a:p>
            <a:r>
              <a:rPr lang="en-US" dirty="0"/>
              <a:t>The next slide shows the 36 non-punctuation POS tags from the Penn Treebank tagset</a:t>
            </a:r>
          </a:p>
          <a:p>
            <a:r>
              <a:rPr lang="en-US" dirty="0"/>
              <a:t>The slide after that shows the 17 tags from the Universal Dependencies tagset</a:t>
            </a:r>
          </a:p>
          <a:p>
            <a:pPr marL="0" indent="0">
              <a:buNone/>
            </a:pPr>
            <a:endParaRPr lang="en-US" dirty="0"/>
          </a:p>
        </p:txBody>
      </p:sp>
    </p:spTree>
    <p:extLst>
      <p:ext uri="{BB962C8B-B14F-4D97-AF65-F5344CB8AC3E}">
        <p14:creationId xmlns:p14="http://schemas.microsoft.com/office/powerpoint/2010/main" val="2167347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CD036-6F48-4659-8866-4DF525AE3539}"/>
              </a:ext>
            </a:extLst>
          </p:cNvPr>
          <p:cNvSpPr>
            <a:spLocks noGrp="1"/>
          </p:cNvSpPr>
          <p:nvPr>
            <p:ph type="title"/>
          </p:nvPr>
        </p:nvSpPr>
        <p:spPr/>
        <p:txBody>
          <a:bodyPr/>
          <a:lstStyle/>
          <a:p>
            <a:r>
              <a:rPr lang="en-US" dirty="0"/>
              <a:t>Penn Treebank Tagset (w/o punctuation)</a:t>
            </a:r>
          </a:p>
        </p:txBody>
      </p:sp>
      <p:pic>
        <p:nvPicPr>
          <p:cNvPr id="15" name="Picture 14">
            <a:extLst>
              <a:ext uri="{FF2B5EF4-FFF2-40B4-BE49-F238E27FC236}">
                <a16:creationId xmlns:a16="http://schemas.microsoft.com/office/drawing/2014/main" id="{EF59F4E8-F187-C551-078A-E1B2E0484A5C}"/>
              </a:ext>
            </a:extLst>
          </p:cNvPr>
          <p:cNvPicPr>
            <a:picLocks noChangeAspect="1"/>
          </p:cNvPicPr>
          <p:nvPr/>
        </p:nvPicPr>
        <p:blipFill>
          <a:blip r:embed="rId2"/>
          <a:stretch>
            <a:fillRect/>
          </a:stretch>
        </p:blipFill>
        <p:spPr>
          <a:xfrm>
            <a:off x="1804297" y="1690688"/>
            <a:ext cx="8583406" cy="3680586"/>
          </a:xfrm>
          <a:prstGeom prst="rect">
            <a:avLst/>
          </a:prstGeom>
        </p:spPr>
      </p:pic>
    </p:spTree>
    <p:extLst>
      <p:ext uri="{BB962C8B-B14F-4D97-AF65-F5344CB8AC3E}">
        <p14:creationId xmlns:p14="http://schemas.microsoft.com/office/powerpoint/2010/main" val="2755156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9609B-2704-461E-92E1-0C21503D9407}"/>
              </a:ext>
            </a:extLst>
          </p:cNvPr>
          <p:cNvSpPr>
            <a:spLocks noGrp="1"/>
          </p:cNvSpPr>
          <p:nvPr>
            <p:ph type="title"/>
          </p:nvPr>
        </p:nvSpPr>
        <p:spPr/>
        <p:txBody>
          <a:bodyPr/>
          <a:lstStyle/>
          <a:p>
            <a:r>
              <a:rPr lang="en-US" dirty="0"/>
              <a:t>The Universal Dependencies Tagset</a:t>
            </a:r>
          </a:p>
        </p:txBody>
      </p:sp>
      <p:pic>
        <p:nvPicPr>
          <p:cNvPr id="4" name="Picture 3">
            <a:extLst>
              <a:ext uri="{FF2B5EF4-FFF2-40B4-BE49-F238E27FC236}">
                <a16:creationId xmlns:a16="http://schemas.microsoft.com/office/drawing/2014/main" id="{59127C22-0D9C-A9AA-B32E-8747842F49EA}"/>
              </a:ext>
            </a:extLst>
          </p:cNvPr>
          <p:cNvPicPr>
            <a:picLocks noChangeAspect="1"/>
          </p:cNvPicPr>
          <p:nvPr/>
        </p:nvPicPr>
        <p:blipFill>
          <a:blip r:embed="rId2"/>
          <a:stretch>
            <a:fillRect/>
          </a:stretch>
        </p:blipFill>
        <p:spPr>
          <a:xfrm>
            <a:off x="2657888" y="1690688"/>
            <a:ext cx="6876224" cy="4442755"/>
          </a:xfrm>
          <a:prstGeom prst="rect">
            <a:avLst/>
          </a:prstGeom>
        </p:spPr>
      </p:pic>
    </p:spTree>
    <p:extLst>
      <p:ext uri="{BB962C8B-B14F-4D97-AF65-F5344CB8AC3E}">
        <p14:creationId xmlns:p14="http://schemas.microsoft.com/office/powerpoint/2010/main" val="33548855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5AE3B-6333-4FCE-B360-3E0689AFBDBE}"/>
              </a:ext>
            </a:extLst>
          </p:cNvPr>
          <p:cNvSpPr>
            <a:spLocks noGrp="1"/>
          </p:cNvSpPr>
          <p:nvPr>
            <p:ph type="title"/>
          </p:nvPr>
        </p:nvSpPr>
        <p:spPr/>
        <p:txBody>
          <a:bodyPr/>
          <a:lstStyle/>
          <a:p>
            <a:r>
              <a:rPr lang="en-US" dirty="0"/>
              <a:t>Part-of-Speech Tagging</a:t>
            </a:r>
          </a:p>
        </p:txBody>
      </p:sp>
      <p:sp>
        <p:nvSpPr>
          <p:cNvPr id="3" name="Content Placeholder 2">
            <a:extLst>
              <a:ext uri="{FF2B5EF4-FFF2-40B4-BE49-F238E27FC236}">
                <a16:creationId xmlns:a16="http://schemas.microsoft.com/office/drawing/2014/main" id="{AD0FA680-C748-4955-B00E-83AEEE930CC1}"/>
              </a:ext>
            </a:extLst>
          </p:cNvPr>
          <p:cNvSpPr>
            <a:spLocks noGrp="1"/>
          </p:cNvSpPr>
          <p:nvPr>
            <p:ph idx="1"/>
          </p:nvPr>
        </p:nvSpPr>
        <p:spPr/>
        <p:txBody>
          <a:bodyPr>
            <a:normAutofit fontScale="62500" lnSpcReduction="20000"/>
          </a:bodyPr>
          <a:lstStyle/>
          <a:p>
            <a:r>
              <a:rPr lang="en-US" b="1" dirty="0"/>
              <a:t>Part-of-speech tagging</a:t>
            </a:r>
            <a:r>
              <a:rPr lang="en-US" dirty="0"/>
              <a:t> (a.k.a. </a:t>
            </a:r>
            <a:r>
              <a:rPr lang="en-US" b="1" dirty="0"/>
              <a:t>POS tagging</a:t>
            </a:r>
            <a:r>
              <a:rPr lang="en-US" dirty="0"/>
              <a:t> or just </a:t>
            </a:r>
            <a:r>
              <a:rPr lang="en-US" i="1" dirty="0"/>
              <a:t>tagging</a:t>
            </a:r>
            <a:r>
              <a:rPr lang="en-US" dirty="0"/>
              <a:t>) is the process of automatically assigning a POS to each word or token in an input text</a:t>
            </a:r>
          </a:p>
          <a:p>
            <a:r>
              <a:rPr lang="en-US" dirty="0"/>
              <a:t>Tags are often also applied to certain types of punctuation, so POS tagging may require that appropriate punctuation marks are separated from words, but not dropped, during </a:t>
            </a:r>
            <a:r>
              <a:rPr lang="en-US" i="1" dirty="0"/>
              <a:t>tokenization</a:t>
            </a:r>
          </a:p>
          <a:p>
            <a:r>
              <a:rPr lang="en-US" dirty="0"/>
              <a:t>Note that other text normalization steps, such as stemming or lemmatization, should not be applied</a:t>
            </a:r>
          </a:p>
          <a:p>
            <a:r>
              <a:rPr lang="en-US" dirty="0"/>
              <a:t>POS tagging is not at all trivial because many words can have different tags, depending on the context around them; e.g., the next slide demonstrates six tags that can be applied to "back"</a:t>
            </a:r>
          </a:p>
          <a:p>
            <a:r>
              <a:rPr lang="en-US" dirty="0"/>
              <a:t>Some tagging decisions are difficult to make even for humans (although experts usually agree)</a:t>
            </a:r>
          </a:p>
          <a:p>
            <a:r>
              <a:rPr lang="en-US" dirty="0"/>
              <a:t>Early methods of POS were rule-based; the rules could be either manually created or learned</a:t>
            </a:r>
          </a:p>
          <a:p>
            <a:r>
              <a:rPr lang="en-US" dirty="0"/>
              <a:t>Later conventional NLP methods for POS tagging include hidden Markov models (HMMs) or maximum-entropy Markov models (MEMMs); I no longer cover these approaches</a:t>
            </a:r>
          </a:p>
          <a:p>
            <a:r>
              <a:rPr lang="en-US" dirty="0"/>
              <a:t>We will cover the use of LSTMs and transformers for POS tagging and similar tasks later in the course</a:t>
            </a:r>
          </a:p>
          <a:p>
            <a:r>
              <a:rPr lang="en-US" dirty="0"/>
              <a:t>The textbook claims that all such methods, implemented well, perform about the same, achieving around 97% accuracy on standard English datasets, and human performance is around the same</a:t>
            </a:r>
          </a:p>
          <a:p>
            <a:r>
              <a:rPr lang="en-US" dirty="0"/>
              <a:t>I add: Based on other sources, deep learning taggers are probably a bit better than MEMM taggers and HMM taggers (but I wonder if publication bias is involved), and humans make fewer obvious errors</a:t>
            </a:r>
          </a:p>
        </p:txBody>
      </p:sp>
    </p:spTree>
    <p:extLst>
      <p:ext uri="{BB962C8B-B14F-4D97-AF65-F5344CB8AC3E}">
        <p14:creationId xmlns:p14="http://schemas.microsoft.com/office/powerpoint/2010/main" val="2055808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DBE52-DC6E-4DC3-9437-1333FA7CC979}"/>
              </a:ext>
            </a:extLst>
          </p:cNvPr>
          <p:cNvSpPr>
            <a:spLocks noGrp="1"/>
          </p:cNvSpPr>
          <p:nvPr>
            <p:ph type="title"/>
          </p:nvPr>
        </p:nvSpPr>
        <p:spPr/>
        <p:txBody>
          <a:bodyPr/>
          <a:lstStyle/>
          <a:p>
            <a:r>
              <a:rPr lang="en-US" dirty="0"/>
              <a:t>Example: Six Tags for "back"</a:t>
            </a:r>
          </a:p>
        </p:txBody>
      </p:sp>
      <p:pic>
        <p:nvPicPr>
          <p:cNvPr id="5" name="Content Placeholder 4" descr="Text&#10;&#10;Description automatically generated">
            <a:extLst>
              <a:ext uri="{FF2B5EF4-FFF2-40B4-BE49-F238E27FC236}">
                <a16:creationId xmlns:a16="http://schemas.microsoft.com/office/drawing/2014/main" id="{C30CBB90-8F0E-4A42-8D87-A6D7BEFD1CF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04871" y="2369234"/>
            <a:ext cx="5582257" cy="2119532"/>
          </a:xfrm>
        </p:spPr>
      </p:pic>
    </p:spTree>
    <p:extLst>
      <p:ext uri="{BB962C8B-B14F-4D97-AF65-F5344CB8AC3E}">
        <p14:creationId xmlns:p14="http://schemas.microsoft.com/office/powerpoint/2010/main" val="1143298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818EB-29EE-488A-8D10-784EE972D730}"/>
              </a:ext>
            </a:extLst>
          </p:cNvPr>
          <p:cNvSpPr>
            <a:spLocks noGrp="1"/>
          </p:cNvSpPr>
          <p:nvPr>
            <p:ph type="title"/>
          </p:nvPr>
        </p:nvSpPr>
        <p:spPr/>
        <p:txBody>
          <a:bodyPr/>
          <a:lstStyle/>
          <a:p>
            <a:r>
              <a:rPr lang="en-US" dirty="0"/>
              <a:t>Uses of POS Tagging</a:t>
            </a:r>
          </a:p>
        </p:txBody>
      </p:sp>
      <p:sp>
        <p:nvSpPr>
          <p:cNvPr id="3" name="Content Placeholder 2">
            <a:extLst>
              <a:ext uri="{FF2B5EF4-FFF2-40B4-BE49-F238E27FC236}">
                <a16:creationId xmlns:a16="http://schemas.microsoft.com/office/drawing/2014/main" id="{C916A28D-7216-4CAB-9BBA-AC0B704630E8}"/>
              </a:ext>
            </a:extLst>
          </p:cNvPr>
          <p:cNvSpPr>
            <a:spLocks noGrp="1"/>
          </p:cNvSpPr>
          <p:nvPr>
            <p:ph idx="1"/>
          </p:nvPr>
        </p:nvSpPr>
        <p:spPr/>
        <p:txBody>
          <a:bodyPr>
            <a:normAutofit fontScale="70000" lnSpcReduction="20000"/>
          </a:bodyPr>
          <a:lstStyle/>
          <a:p>
            <a:r>
              <a:rPr lang="en-US" dirty="0"/>
              <a:t>Knowing the POS of a word gives you information about its neighbors</a:t>
            </a:r>
          </a:p>
          <a:p>
            <a:r>
              <a:rPr lang="en-US" dirty="0"/>
              <a:t>For example, possessive pronouns (e.g., "my", "her", "its") are likely to be followed by nouns, while personal pronouns (e.g., "I", "you", "he") are likely to be followed by verbs</a:t>
            </a:r>
          </a:p>
          <a:p>
            <a:r>
              <a:rPr lang="en-US" dirty="0"/>
              <a:t>POS can tell us about how a word is pronounced (e.g., "content" as a noun vs. an adjective)</a:t>
            </a:r>
          </a:p>
          <a:p>
            <a:r>
              <a:rPr lang="en-US" dirty="0"/>
              <a:t>POS can be useful for applications such as parsing, coreference resolution, and named entity recognition (the first two of these will be covered briefly later in the topic)</a:t>
            </a:r>
          </a:p>
          <a:p>
            <a:r>
              <a:rPr lang="en-US" dirty="0"/>
              <a:t>Some parsers used to apply POS tagging first, but most parsing algorithms (including those I used to cover) start with untagged sequences of tokens</a:t>
            </a:r>
          </a:p>
          <a:p>
            <a:r>
              <a:rPr lang="en-US" dirty="0"/>
              <a:t>However, it is still necessary to understand POS when learning about syntax and parsing</a:t>
            </a:r>
          </a:p>
          <a:p>
            <a:r>
              <a:rPr lang="en-US" dirty="0"/>
              <a:t>Corpora that have been marked with parts of speech are useful for linguistic research</a:t>
            </a:r>
          </a:p>
          <a:p>
            <a:r>
              <a:rPr lang="en-US" dirty="0"/>
              <a:t>In general, POS tagging used to be a common task in conventional NLP, generally as one step in a sequence of tasks towards achieving some useful goal</a:t>
            </a:r>
          </a:p>
          <a:p>
            <a:r>
              <a:rPr lang="en-US" dirty="0"/>
              <a:t>For morphologically complex languages, word-based POS tagging is trickier, if applicable at all</a:t>
            </a:r>
          </a:p>
          <a:p>
            <a:endParaRPr lang="en-US" dirty="0"/>
          </a:p>
        </p:txBody>
      </p:sp>
    </p:spTree>
    <p:extLst>
      <p:ext uri="{BB962C8B-B14F-4D97-AF65-F5344CB8AC3E}">
        <p14:creationId xmlns:p14="http://schemas.microsoft.com/office/powerpoint/2010/main" val="34389481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3B65B-5CFC-F939-8AF0-310A11CF2D66}"/>
              </a:ext>
            </a:extLst>
          </p:cNvPr>
          <p:cNvSpPr>
            <a:spLocks noGrp="1"/>
          </p:cNvSpPr>
          <p:nvPr>
            <p:ph type="title"/>
          </p:nvPr>
        </p:nvSpPr>
        <p:spPr/>
        <p:txBody>
          <a:bodyPr/>
          <a:lstStyle/>
          <a:p>
            <a:r>
              <a:rPr lang="en-US" dirty="0"/>
              <a:t>Syntax</a:t>
            </a:r>
          </a:p>
        </p:txBody>
      </p:sp>
      <p:sp>
        <p:nvSpPr>
          <p:cNvPr id="3" name="Content Placeholder 2">
            <a:extLst>
              <a:ext uri="{FF2B5EF4-FFF2-40B4-BE49-F238E27FC236}">
                <a16:creationId xmlns:a16="http://schemas.microsoft.com/office/drawing/2014/main" id="{BE5C8C26-4F9A-F974-0AA2-9754378ED73C}"/>
              </a:ext>
            </a:extLst>
          </p:cNvPr>
          <p:cNvSpPr>
            <a:spLocks noGrp="1"/>
          </p:cNvSpPr>
          <p:nvPr>
            <p:ph idx="1"/>
          </p:nvPr>
        </p:nvSpPr>
        <p:spPr/>
        <p:txBody>
          <a:bodyPr>
            <a:normAutofit fontScale="62500" lnSpcReduction="20000"/>
          </a:bodyPr>
          <a:lstStyle/>
          <a:p>
            <a:r>
              <a:rPr lang="en-US" dirty="0"/>
              <a:t>According to our textbook, </a:t>
            </a:r>
            <a:r>
              <a:rPr lang="en-US" b="1" dirty="0"/>
              <a:t>syntax</a:t>
            </a:r>
            <a:r>
              <a:rPr lang="en-US" dirty="0"/>
              <a:t> "refers to the way words are arranged together" (e.g., to form sentences)</a:t>
            </a:r>
          </a:p>
          <a:p>
            <a:r>
              <a:rPr lang="en-US" dirty="0"/>
              <a:t>Wikipedia defines syntax as "the study of how words and morphemes combine to form larger units such as phrases and sentences"</a:t>
            </a:r>
          </a:p>
          <a:p>
            <a:r>
              <a:rPr lang="en-US" dirty="0"/>
              <a:t>In this subtopic, we will ignore morphemes, and discuss how words combine to form phrases and sentences</a:t>
            </a:r>
          </a:p>
          <a:p>
            <a:r>
              <a:rPr lang="en-US" dirty="0"/>
              <a:t>Linguists strive to create </a:t>
            </a:r>
            <a:r>
              <a:rPr lang="en-US" b="1" dirty="0"/>
              <a:t>grammars</a:t>
            </a:r>
            <a:r>
              <a:rPr lang="en-US" dirty="0"/>
              <a:t> that specify how speakers of a certain language write or talk</a:t>
            </a:r>
          </a:p>
          <a:p>
            <a:r>
              <a:rPr lang="en-US" dirty="0"/>
              <a:t>Note that most modern linguists consider these grammars to be </a:t>
            </a:r>
            <a:r>
              <a:rPr lang="en-US" b="1" dirty="0"/>
              <a:t>descriptive</a:t>
            </a:r>
            <a:r>
              <a:rPr lang="en-US" dirty="0"/>
              <a:t>, not </a:t>
            </a:r>
            <a:r>
              <a:rPr lang="en-US" b="1" dirty="0"/>
              <a:t>prescriptive</a:t>
            </a:r>
            <a:endParaRPr lang="en-US" dirty="0"/>
          </a:p>
          <a:p>
            <a:r>
              <a:rPr lang="en-US" dirty="0"/>
              <a:t>For example, in the Language Instinct, Pinker writes "The way to determine whether a construction is 'grammatical' is to find people who speak the language and ask them."</a:t>
            </a:r>
          </a:p>
          <a:p>
            <a:r>
              <a:rPr lang="en-US" dirty="0"/>
              <a:t>Chomsky published very influential works on linguistics in the second half of the 1950s, leading to ideas that dominated linguistics for decades</a:t>
            </a:r>
          </a:p>
          <a:p>
            <a:r>
              <a:rPr lang="en-US" dirty="0"/>
              <a:t>His theories separated syntax from semantics (we'll discuss semantics later in the topic)</a:t>
            </a:r>
          </a:p>
          <a:p>
            <a:r>
              <a:rPr lang="en-US" dirty="0"/>
              <a:t>During this subtopic, will focus on </a:t>
            </a:r>
            <a:r>
              <a:rPr lang="en-US" i="1" dirty="0"/>
              <a:t>phrase structure grammars</a:t>
            </a:r>
            <a:r>
              <a:rPr lang="en-US" dirty="0"/>
              <a:t>, which are related to Chomsky's theories; we will also briefly discuss an alternative approach called </a:t>
            </a:r>
            <a:r>
              <a:rPr lang="en-US" i="1" dirty="0"/>
              <a:t>dependency grammars</a:t>
            </a:r>
          </a:p>
          <a:p>
            <a:r>
              <a:rPr lang="en-US" dirty="0"/>
              <a:t>We will only very briefly discuss parsing (I used to include an entire topic, and sometimes a project, on that)</a:t>
            </a:r>
          </a:p>
          <a:p>
            <a:r>
              <a:rPr lang="en-US" dirty="0"/>
              <a:t>We will also briefly discuss ways in which syntax differs between languages, and consider an idea from Baker</a:t>
            </a:r>
          </a:p>
        </p:txBody>
      </p:sp>
    </p:spTree>
    <p:extLst>
      <p:ext uri="{BB962C8B-B14F-4D97-AF65-F5344CB8AC3E}">
        <p14:creationId xmlns:p14="http://schemas.microsoft.com/office/powerpoint/2010/main" val="33763335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381C0-C9B6-41D6-848A-6D1FBD72FE67}"/>
              </a:ext>
            </a:extLst>
          </p:cNvPr>
          <p:cNvSpPr>
            <a:spLocks noGrp="1"/>
          </p:cNvSpPr>
          <p:nvPr>
            <p:ph type="title"/>
          </p:nvPr>
        </p:nvSpPr>
        <p:spPr/>
        <p:txBody>
          <a:bodyPr/>
          <a:lstStyle/>
          <a:p>
            <a:r>
              <a:rPr lang="en-US" dirty="0"/>
              <a:t>Phrase Structure Grammars</a:t>
            </a:r>
          </a:p>
        </p:txBody>
      </p:sp>
      <p:sp>
        <p:nvSpPr>
          <p:cNvPr id="3" name="Content Placeholder 2">
            <a:extLst>
              <a:ext uri="{FF2B5EF4-FFF2-40B4-BE49-F238E27FC236}">
                <a16:creationId xmlns:a16="http://schemas.microsoft.com/office/drawing/2014/main" id="{63763B40-1BDE-4D94-8C99-CBA2AD3DD3A5}"/>
              </a:ext>
            </a:extLst>
          </p:cNvPr>
          <p:cNvSpPr>
            <a:spLocks noGrp="1"/>
          </p:cNvSpPr>
          <p:nvPr>
            <p:ph idx="1"/>
          </p:nvPr>
        </p:nvSpPr>
        <p:spPr/>
        <p:txBody>
          <a:bodyPr>
            <a:normAutofit fontScale="70000" lnSpcReduction="20000"/>
          </a:bodyPr>
          <a:lstStyle/>
          <a:p>
            <a:r>
              <a:rPr lang="en-US" dirty="0"/>
              <a:t>The fundamental idea of </a:t>
            </a:r>
            <a:r>
              <a:rPr lang="en-US" b="1" dirty="0"/>
              <a:t>phrase structure grammars</a:t>
            </a:r>
            <a:r>
              <a:rPr lang="en-US" dirty="0"/>
              <a:t> is that a group of words may behave as a single unit called a </a:t>
            </a:r>
            <a:r>
              <a:rPr lang="en-US" b="1" dirty="0"/>
              <a:t>phrase</a:t>
            </a:r>
            <a:r>
              <a:rPr lang="en-US" dirty="0"/>
              <a:t> or </a:t>
            </a:r>
            <a:r>
              <a:rPr lang="en-US" b="1" dirty="0"/>
              <a:t>constituent</a:t>
            </a:r>
          </a:p>
          <a:p>
            <a:r>
              <a:rPr lang="en-US" dirty="0"/>
              <a:t>Examples of categories of phrases include noun phrases, verb phrases, prepositional phrases, sentences, etc.</a:t>
            </a:r>
          </a:p>
          <a:p>
            <a:r>
              <a:rPr lang="en-US" dirty="0"/>
              <a:t>Phrase structure grammars are also known as </a:t>
            </a:r>
            <a:r>
              <a:rPr lang="en-US" b="1" dirty="0"/>
              <a:t>constituency grammars</a:t>
            </a:r>
            <a:r>
              <a:rPr lang="en-US" dirty="0"/>
              <a:t>; this is the term used by our textbook</a:t>
            </a:r>
          </a:p>
          <a:p>
            <a:r>
              <a:rPr lang="en-US" dirty="0"/>
              <a:t>We will use </a:t>
            </a:r>
            <a:r>
              <a:rPr lang="en-US" b="1" dirty="0"/>
              <a:t>context-free grammars</a:t>
            </a:r>
            <a:r>
              <a:rPr lang="en-US" dirty="0"/>
              <a:t> (</a:t>
            </a:r>
            <a:r>
              <a:rPr lang="en-US" b="1" dirty="0"/>
              <a:t>CFGs</a:t>
            </a:r>
            <a:r>
              <a:rPr lang="en-US" dirty="0"/>
              <a:t>) as a formalism for modeling constituency structure</a:t>
            </a:r>
          </a:p>
          <a:p>
            <a:pPr lvl="1"/>
            <a:r>
              <a:rPr lang="en-US" dirty="0"/>
              <a:t>Recall that it was mentioned during a previous topic that CFGs are part of the </a:t>
            </a:r>
            <a:r>
              <a:rPr lang="en-US" i="1" dirty="0"/>
              <a:t>Chomsky hierarchy</a:t>
            </a:r>
            <a:r>
              <a:rPr lang="en-US" dirty="0"/>
              <a:t> (as were regular grammars, which can be described by regular expressions and can be useful for tokenization)</a:t>
            </a:r>
          </a:p>
          <a:p>
            <a:pPr lvl="1"/>
            <a:r>
              <a:rPr lang="en-US" dirty="0"/>
              <a:t>It is typically wise to use the least powerful formalism that can be used to solve a task, because it generally makes it easier, and more efficient, compared to using a more powerful formalism</a:t>
            </a:r>
          </a:p>
          <a:p>
            <a:pPr lvl="1"/>
            <a:r>
              <a:rPr lang="en-US" dirty="0"/>
              <a:t>Linguists agree that CFGs are not quite powerful enough to describe certain constructs in some languages</a:t>
            </a:r>
          </a:p>
          <a:p>
            <a:pPr lvl="1"/>
            <a:r>
              <a:rPr lang="en-US" dirty="0"/>
              <a:t>Nonetheless, CFGs have been the most common formalism used by linguists to represent phrase structure grammars</a:t>
            </a:r>
          </a:p>
          <a:p>
            <a:pPr lvl="1"/>
            <a:r>
              <a:rPr lang="en-US" dirty="0"/>
              <a:t>Note that the textbook and some other sources use the term phrase structure grammar to refer to the CFG formalism; I am using the term more generally, the way that the textbook uses constituency grammar</a:t>
            </a:r>
          </a:p>
          <a:p>
            <a:pPr lvl="1"/>
            <a:r>
              <a:rPr lang="en-US" dirty="0"/>
              <a:t>In general, I have noticed inconsistencies across various sources in the way these terms are used</a:t>
            </a:r>
          </a:p>
        </p:txBody>
      </p:sp>
    </p:spTree>
    <p:extLst>
      <p:ext uri="{BB962C8B-B14F-4D97-AF65-F5344CB8AC3E}">
        <p14:creationId xmlns:p14="http://schemas.microsoft.com/office/powerpoint/2010/main" val="30586462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4A94D-DBC0-60EF-ED68-88BE60475756}"/>
              </a:ext>
            </a:extLst>
          </p:cNvPr>
          <p:cNvSpPr>
            <a:spLocks noGrp="1"/>
          </p:cNvSpPr>
          <p:nvPr>
            <p:ph type="title"/>
          </p:nvPr>
        </p:nvSpPr>
        <p:spPr/>
        <p:txBody>
          <a:bodyPr/>
          <a:lstStyle/>
          <a:p>
            <a:r>
              <a:rPr lang="en-US" dirty="0"/>
              <a:t>Phrases</a:t>
            </a:r>
          </a:p>
        </p:txBody>
      </p:sp>
      <p:sp>
        <p:nvSpPr>
          <p:cNvPr id="3" name="Content Placeholder 2">
            <a:extLst>
              <a:ext uri="{FF2B5EF4-FFF2-40B4-BE49-F238E27FC236}">
                <a16:creationId xmlns:a16="http://schemas.microsoft.com/office/drawing/2014/main" id="{10CE11DD-003E-FD00-F024-ABB4AD6A84D2}"/>
              </a:ext>
            </a:extLst>
          </p:cNvPr>
          <p:cNvSpPr>
            <a:spLocks noGrp="1"/>
          </p:cNvSpPr>
          <p:nvPr>
            <p:ph idx="1"/>
          </p:nvPr>
        </p:nvSpPr>
        <p:spPr/>
        <p:txBody>
          <a:bodyPr>
            <a:normAutofit fontScale="92500" lnSpcReduction="20000"/>
          </a:bodyPr>
          <a:lstStyle/>
          <a:p>
            <a:r>
              <a:rPr lang="en-US" sz="1800" dirty="0"/>
              <a:t>As mentioned on the previous slide, a </a:t>
            </a:r>
            <a:r>
              <a:rPr lang="en-US" sz="1800" b="1" dirty="0"/>
              <a:t>phrase</a:t>
            </a:r>
            <a:r>
              <a:rPr lang="en-US" sz="1800" dirty="0"/>
              <a:t>, or </a:t>
            </a:r>
            <a:r>
              <a:rPr lang="en-US" sz="1800" b="1" dirty="0"/>
              <a:t>constituent</a:t>
            </a:r>
            <a:r>
              <a:rPr lang="en-US" sz="1800" dirty="0"/>
              <a:t>, is a group of words that form a single unit</a:t>
            </a:r>
          </a:p>
          <a:p>
            <a:r>
              <a:rPr lang="en-US" sz="1800" dirty="0"/>
              <a:t>Examples of noun phrases (from the book) include: "Harry the Horse", "the Broadway coppers", "they", "a high-class spot such as Mindy's", "the reason he comes into the Hot Box", "three parties from Brooklyn"</a:t>
            </a:r>
          </a:p>
          <a:p>
            <a:r>
              <a:rPr lang="en-US" sz="1800" dirty="0"/>
              <a:t>One piece of evidence that these words group together (i.e., form constituents or phrases) is that they appear in similar syntactic environments (for example, before a verb)</a:t>
            </a:r>
          </a:p>
          <a:p>
            <a:r>
              <a:rPr lang="en-US" sz="1800" dirty="0"/>
              <a:t>Another piece of evidence is that a phrase can be moved around together in some sentences</a:t>
            </a:r>
          </a:p>
          <a:p>
            <a:r>
              <a:rPr lang="en-US" sz="1800" dirty="0"/>
              <a:t>For example, consider the various placements of the prepositional phrase "On September seventeenth" in the sentences below:</a:t>
            </a:r>
          </a:p>
          <a:p>
            <a:endParaRPr lang="en-US" sz="1800" dirty="0"/>
          </a:p>
          <a:p>
            <a:endParaRPr lang="en-US" sz="1800" dirty="0"/>
          </a:p>
          <a:p>
            <a:endParaRPr lang="en-US" sz="1800" dirty="0"/>
          </a:p>
          <a:p>
            <a:r>
              <a:rPr lang="en-US" sz="1800" dirty="0"/>
              <a:t>However, you can't generally break a phrase into parts and put the parts in different places; for example, these sentences all seem wrong:</a:t>
            </a:r>
          </a:p>
          <a:p>
            <a:endParaRPr lang="en-US" sz="1800" dirty="0"/>
          </a:p>
          <a:p>
            <a:r>
              <a:rPr lang="en-US" sz="1800" dirty="0"/>
              <a:t> </a:t>
            </a:r>
          </a:p>
        </p:txBody>
      </p:sp>
      <p:pic>
        <p:nvPicPr>
          <p:cNvPr id="4" name="Picture 3" descr="Text, letter&#10;&#10;Description automatically generated">
            <a:extLst>
              <a:ext uri="{FF2B5EF4-FFF2-40B4-BE49-F238E27FC236}">
                <a16:creationId xmlns:a16="http://schemas.microsoft.com/office/drawing/2014/main" id="{0B91AC18-850B-FD4D-9C1A-3B7278857A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6798" y="3875537"/>
            <a:ext cx="6098402" cy="926718"/>
          </a:xfrm>
          <a:prstGeom prst="rect">
            <a:avLst/>
          </a:prstGeom>
        </p:spPr>
      </p:pic>
      <p:pic>
        <p:nvPicPr>
          <p:cNvPr id="5" name="Picture 4" descr="Text, letter&#10;&#10;Description automatically generated">
            <a:extLst>
              <a:ext uri="{FF2B5EF4-FFF2-40B4-BE49-F238E27FC236}">
                <a16:creationId xmlns:a16="http://schemas.microsoft.com/office/drawing/2014/main" id="{9FBEF888-7625-E948-8B73-80A615B48C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6799" y="5257699"/>
            <a:ext cx="6098401" cy="996853"/>
          </a:xfrm>
          <a:prstGeom prst="rect">
            <a:avLst/>
          </a:prstGeom>
        </p:spPr>
      </p:pic>
    </p:spTree>
    <p:extLst>
      <p:ext uri="{BB962C8B-B14F-4D97-AF65-F5344CB8AC3E}">
        <p14:creationId xmlns:p14="http://schemas.microsoft.com/office/powerpoint/2010/main" val="595483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30110-D1C1-4B21-B715-F878EF37C327}"/>
              </a:ext>
            </a:extLst>
          </p:cNvPr>
          <p:cNvSpPr>
            <a:spLocks noGrp="1"/>
          </p:cNvSpPr>
          <p:nvPr>
            <p:ph type="title"/>
          </p:nvPr>
        </p:nvSpPr>
        <p:spPr/>
        <p:txBody>
          <a:bodyPr/>
          <a:lstStyle/>
          <a:p>
            <a:r>
              <a:rPr lang="en-US" dirty="0"/>
              <a:t>Context-free Grammars</a:t>
            </a:r>
          </a:p>
        </p:txBody>
      </p:sp>
      <p:sp>
        <p:nvSpPr>
          <p:cNvPr id="3" name="Content Placeholder 2">
            <a:extLst>
              <a:ext uri="{FF2B5EF4-FFF2-40B4-BE49-F238E27FC236}">
                <a16:creationId xmlns:a16="http://schemas.microsoft.com/office/drawing/2014/main" id="{8B99457F-3BA2-44F3-876B-15CC98BCD462}"/>
              </a:ext>
            </a:extLst>
          </p:cNvPr>
          <p:cNvSpPr>
            <a:spLocks noGrp="1"/>
          </p:cNvSpPr>
          <p:nvPr>
            <p:ph idx="1"/>
          </p:nvPr>
        </p:nvSpPr>
        <p:spPr/>
        <p:txBody>
          <a:bodyPr>
            <a:normAutofit fontScale="62500" lnSpcReduction="20000"/>
          </a:bodyPr>
          <a:lstStyle/>
          <a:p>
            <a:r>
              <a:rPr lang="en-US" b="1" dirty="0"/>
              <a:t>Context-free grammars</a:t>
            </a:r>
            <a:r>
              <a:rPr lang="en-US" dirty="0"/>
              <a:t> (</a:t>
            </a:r>
            <a:r>
              <a:rPr lang="en-US" b="1" dirty="0"/>
              <a:t>CFGs</a:t>
            </a:r>
            <a:r>
              <a:rPr lang="en-US" dirty="0"/>
              <a:t>) have been the most common grammatical formalism used by linguists for modeling constituent structure in English and other natural languages</a:t>
            </a:r>
          </a:p>
          <a:p>
            <a:r>
              <a:rPr lang="en-US" dirty="0"/>
              <a:t>A CFG consists of a set of </a:t>
            </a:r>
            <a:r>
              <a:rPr lang="en-US" b="1" dirty="0"/>
              <a:t>rules</a:t>
            </a:r>
            <a:r>
              <a:rPr lang="en-US" dirty="0"/>
              <a:t>, a.k.a. </a:t>
            </a:r>
            <a:r>
              <a:rPr lang="en-US" b="1" dirty="0"/>
              <a:t>productions</a:t>
            </a:r>
            <a:r>
              <a:rPr lang="en-US" dirty="0"/>
              <a:t>, each of which expresses a way that symbols of the language can be grouped and ordered to form a constituent</a:t>
            </a:r>
          </a:p>
          <a:p>
            <a:r>
              <a:rPr lang="en-US" dirty="0"/>
              <a:t>Examples from the textbook of possible rules in a CFG representing English grammar include:</a:t>
            </a:r>
          </a:p>
          <a:p>
            <a:pPr marL="457200" lvl="1" indent="0">
              <a:buNone/>
            </a:pPr>
            <a:r>
              <a:rPr lang="en-US" dirty="0">
                <a:latin typeface="Courier New" panose="02070309020205020404" pitchFamily="49" charset="0"/>
                <a:cs typeface="Courier New" panose="02070309020205020404" pitchFamily="49" charset="0"/>
              </a:rPr>
              <a:t>NP </a:t>
            </a:r>
            <a:r>
              <a:rPr lang="en-US" sz="1400" dirty="0">
                <a:effectLst/>
                <a:latin typeface="Courier New" panose="02070309020205020404" pitchFamily="49" charset="0"/>
                <a:ea typeface="Malgun Gothic" panose="020B0503020000020004" pitchFamily="34" charset="-127"/>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Det Nominal</a:t>
            </a:r>
          </a:p>
          <a:p>
            <a:pPr marL="457200" lvl="1" indent="0">
              <a:buNone/>
            </a:pPr>
            <a:r>
              <a:rPr lang="en-US" dirty="0">
                <a:latin typeface="Courier New" panose="02070309020205020404" pitchFamily="49" charset="0"/>
                <a:cs typeface="Courier New" panose="02070309020205020404" pitchFamily="49" charset="0"/>
              </a:rPr>
              <a:t>NP </a:t>
            </a:r>
            <a:r>
              <a:rPr lang="en-US" sz="1400" dirty="0">
                <a:effectLst/>
                <a:latin typeface="Courier New" panose="02070309020205020404" pitchFamily="49" charset="0"/>
                <a:ea typeface="Malgun Gothic" panose="020B0503020000020004" pitchFamily="34" charset="-127"/>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ProperNoun</a:t>
            </a:r>
          </a:p>
          <a:p>
            <a:pPr marL="457200" lvl="1" indent="0">
              <a:buNone/>
            </a:pPr>
            <a:r>
              <a:rPr lang="en-US" dirty="0">
                <a:latin typeface="Courier New" panose="02070309020205020404" pitchFamily="49" charset="0"/>
                <a:cs typeface="Courier New" panose="02070309020205020404" pitchFamily="49" charset="0"/>
              </a:rPr>
              <a:t>Nominal </a:t>
            </a:r>
            <a:r>
              <a:rPr lang="en-US" sz="1400" dirty="0">
                <a:effectLst/>
                <a:latin typeface="Courier New" panose="02070309020205020404" pitchFamily="49" charset="0"/>
                <a:ea typeface="Malgun Gothic" panose="020B0503020000020004" pitchFamily="34" charset="-127"/>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Noun | Nominal Noun</a:t>
            </a:r>
          </a:p>
          <a:p>
            <a:r>
              <a:rPr lang="en-US" dirty="0"/>
              <a:t>The book does not state how to read these rules, but I have learned that the </a:t>
            </a:r>
            <a:r>
              <a:rPr lang="en-US" i="1" dirty="0"/>
              <a:t>arrow</a:t>
            </a:r>
            <a:r>
              <a:rPr lang="en-US" dirty="0"/>
              <a:t> is often read as "can have the form of" or "can consist of"</a:t>
            </a:r>
          </a:p>
          <a:p>
            <a:r>
              <a:rPr lang="en-US" dirty="0"/>
              <a:t>The vertical bar is the "or" symbol; it's not technically part of the CFG formalism, but it can be used as a shorthand to represent multiple rules</a:t>
            </a:r>
          </a:p>
          <a:p>
            <a:r>
              <a:rPr lang="en-US" dirty="0"/>
              <a:t>A CFG can also includes a </a:t>
            </a:r>
            <a:r>
              <a:rPr lang="en-US" i="1" dirty="0"/>
              <a:t>lexical rules</a:t>
            </a:r>
            <a:r>
              <a:rPr lang="en-US" dirty="0"/>
              <a:t>, defining a </a:t>
            </a:r>
            <a:r>
              <a:rPr lang="en-US" b="1" dirty="0"/>
              <a:t>lexicon</a:t>
            </a:r>
          </a:p>
          <a:p>
            <a:r>
              <a:rPr lang="en-US" dirty="0"/>
              <a:t>Here are some additional possible rules from the textbook expressing facts about the lexicon:</a:t>
            </a:r>
          </a:p>
          <a:p>
            <a:pPr marL="457200" lvl="1" indent="0">
              <a:buNone/>
            </a:pPr>
            <a:r>
              <a:rPr lang="en-US" dirty="0">
                <a:latin typeface="Courier New" panose="02070309020205020404" pitchFamily="49" charset="0"/>
                <a:cs typeface="Courier New" panose="02070309020205020404" pitchFamily="49" charset="0"/>
              </a:rPr>
              <a:t>Det </a:t>
            </a:r>
            <a:r>
              <a:rPr lang="en-US" sz="1400" dirty="0">
                <a:effectLst/>
                <a:latin typeface="Courier New" panose="02070309020205020404" pitchFamily="49" charset="0"/>
                <a:ea typeface="Malgun Gothic" panose="020B0503020000020004" pitchFamily="34" charset="-127"/>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a</a:t>
            </a:r>
          </a:p>
          <a:p>
            <a:pPr marL="457200" lvl="1" indent="0">
              <a:buNone/>
            </a:pPr>
            <a:r>
              <a:rPr lang="en-US" dirty="0">
                <a:latin typeface="Courier New" panose="02070309020205020404" pitchFamily="49" charset="0"/>
                <a:cs typeface="Courier New" panose="02070309020205020404" pitchFamily="49" charset="0"/>
              </a:rPr>
              <a:t>Det </a:t>
            </a:r>
            <a:r>
              <a:rPr lang="en-US" sz="1400" dirty="0">
                <a:effectLst/>
                <a:latin typeface="Courier New" panose="02070309020205020404" pitchFamily="49" charset="0"/>
                <a:ea typeface="Malgun Gothic" panose="020B0503020000020004" pitchFamily="34" charset="-127"/>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the</a:t>
            </a:r>
          </a:p>
          <a:p>
            <a:pPr marL="457200" lvl="1" indent="0">
              <a:buNone/>
            </a:pPr>
            <a:r>
              <a:rPr lang="en-US" dirty="0">
                <a:latin typeface="Courier New" panose="02070309020205020404" pitchFamily="49" charset="0"/>
                <a:cs typeface="Courier New" panose="02070309020205020404" pitchFamily="49" charset="0"/>
              </a:rPr>
              <a:t>Noun </a:t>
            </a:r>
            <a:r>
              <a:rPr lang="en-US" sz="1400" dirty="0">
                <a:effectLst/>
                <a:latin typeface="Courier New" panose="02070309020205020404" pitchFamily="49" charset="0"/>
                <a:ea typeface="Malgun Gothic" panose="020B0503020000020004" pitchFamily="34" charset="-127"/>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flight</a:t>
            </a:r>
          </a:p>
        </p:txBody>
      </p:sp>
    </p:spTree>
    <p:extLst>
      <p:ext uri="{BB962C8B-B14F-4D97-AF65-F5344CB8AC3E}">
        <p14:creationId xmlns:p14="http://schemas.microsoft.com/office/powerpoint/2010/main" val="262964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969C4-5B84-4CFB-84AF-CB39D9C9DD2B}"/>
              </a:ext>
            </a:extLst>
          </p:cNvPr>
          <p:cNvSpPr>
            <a:spLocks noGrp="1"/>
          </p:cNvSpPr>
          <p:nvPr>
            <p:ph type="title"/>
          </p:nvPr>
        </p:nvSpPr>
        <p:spPr/>
        <p:txBody>
          <a:bodyPr/>
          <a:lstStyle/>
          <a:p>
            <a:r>
              <a:rPr lang="en-US" dirty="0"/>
              <a:t>CFG Terminology</a:t>
            </a:r>
          </a:p>
        </p:txBody>
      </p:sp>
      <p:sp>
        <p:nvSpPr>
          <p:cNvPr id="3" name="Content Placeholder 2">
            <a:extLst>
              <a:ext uri="{FF2B5EF4-FFF2-40B4-BE49-F238E27FC236}">
                <a16:creationId xmlns:a16="http://schemas.microsoft.com/office/drawing/2014/main" id="{86D9AC7F-2367-4AF8-99C2-EBB961103052}"/>
              </a:ext>
            </a:extLst>
          </p:cNvPr>
          <p:cNvSpPr>
            <a:spLocks noGrp="1"/>
          </p:cNvSpPr>
          <p:nvPr>
            <p:ph idx="1"/>
          </p:nvPr>
        </p:nvSpPr>
        <p:spPr/>
        <p:txBody>
          <a:bodyPr>
            <a:normAutofit fontScale="70000" lnSpcReduction="20000"/>
          </a:bodyPr>
          <a:lstStyle/>
          <a:p>
            <a:r>
              <a:rPr lang="en-US" dirty="0"/>
              <a:t>The symbols that correspond to words in a language are called </a:t>
            </a:r>
            <a:r>
              <a:rPr lang="en-US" b="1" dirty="0"/>
              <a:t>terminal symbols</a:t>
            </a:r>
            <a:r>
              <a:rPr lang="en-US" dirty="0"/>
              <a:t> (or </a:t>
            </a:r>
            <a:r>
              <a:rPr lang="en-US" i="1" dirty="0"/>
              <a:t>terminals</a:t>
            </a:r>
            <a:r>
              <a:rPr lang="en-US" dirty="0"/>
              <a:t>)</a:t>
            </a:r>
          </a:p>
          <a:p>
            <a:r>
              <a:rPr lang="en-US" dirty="0"/>
              <a:t>Symbols that express abstractions of these (basically, types of phrases) are called </a:t>
            </a:r>
            <a:r>
              <a:rPr lang="en-US" b="1" dirty="0"/>
              <a:t>non-terminal symbols</a:t>
            </a:r>
            <a:r>
              <a:rPr lang="en-US" dirty="0"/>
              <a:t> (or </a:t>
            </a:r>
            <a:r>
              <a:rPr lang="en-US" i="1" dirty="0"/>
              <a:t>non-terminals</a:t>
            </a:r>
            <a:r>
              <a:rPr lang="en-US" dirty="0"/>
              <a:t>)</a:t>
            </a:r>
          </a:p>
          <a:p>
            <a:r>
              <a:rPr lang="en-US" dirty="0"/>
              <a:t>In each rule:</a:t>
            </a:r>
          </a:p>
          <a:p>
            <a:pPr lvl="1"/>
            <a:r>
              <a:rPr lang="en-US" dirty="0"/>
              <a:t>To the left of the arrow, there is a single non-terminal</a:t>
            </a:r>
          </a:p>
          <a:p>
            <a:pPr lvl="1"/>
            <a:r>
              <a:rPr lang="en-US" dirty="0"/>
              <a:t>To the right of the arrow, there is an ordered list, or sequence, of one or more terminals and non-terminals</a:t>
            </a:r>
          </a:p>
          <a:p>
            <a:r>
              <a:rPr lang="en-US" i="1" dirty="0"/>
              <a:t>Lexical rules</a:t>
            </a:r>
            <a:r>
              <a:rPr lang="en-US" dirty="0"/>
              <a:t> include a POS to the left of the arrow and a word (terminal) to the right of the arrow</a:t>
            </a:r>
          </a:p>
          <a:p>
            <a:r>
              <a:rPr lang="en-US" dirty="0"/>
              <a:t>Every grammar must contain a designated </a:t>
            </a:r>
            <a:r>
              <a:rPr lang="en-US" b="1" dirty="0"/>
              <a:t>start symbol</a:t>
            </a:r>
            <a:r>
              <a:rPr lang="en-US" dirty="0"/>
              <a:t>, often called S, which in linguistics and NLP is usually interpreted as a </a:t>
            </a:r>
            <a:r>
              <a:rPr lang="en-US" b="1" dirty="0"/>
              <a:t>sentence</a:t>
            </a:r>
            <a:r>
              <a:rPr lang="en-US" dirty="0"/>
              <a:t> node</a:t>
            </a:r>
          </a:p>
          <a:p>
            <a:r>
              <a:rPr lang="en-US" dirty="0"/>
              <a:t>This rule states that a sentence can consist of a noun phrase followed by a verb phrase:</a:t>
            </a:r>
          </a:p>
          <a:p>
            <a:pPr marL="457200" lvl="1" indent="0">
              <a:buNone/>
            </a:pPr>
            <a:r>
              <a:rPr lang="en-US" dirty="0">
                <a:latin typeface="Courier New" panose="02070309020205020404" pitchFamily="49" charset="0"/>
                <a:cs typeface="Courier New" panose="02070309020205020404" pitchFamily="49" charset="0"/>
              </a:rPr>
              <a:t>S </a:t>
            </a:r>
            <a:r>
              <a:rPr lang="en-US" sz="1400" dirty="0">
                <a:effectLst/>
                <a:latin typeface="Courier New" panose="02070309020205020404" pitchFamily="49" charset="0"/>
                <a:ea typeface="Malgun Gothic" panose="020B0503020000020004" pitchFamily="34" charset="-127"/>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NP VP</a:t>
            </a:r>
          </a:p>
          <a:p>
            <a:r>
              <a:rPr lang="en-US" dirty="0">
                <a:cs typeface="Courier New" panose="02070309020205020404" pitchFamily="49" charset="0"/>
              </a:rPr>
              <a:t>The next slide show some additional grammar rules, and the slide after that shows lexical rules; the textbook refers to this simple grammar, related to the ATIS domain (mentioned earlier) as </a:t>
            </a:r>
            <a:r>
              <a:rPr lang="en-US" dirty="0">
                <a:latin typeface="Kunstler Script" panose="030304020206070D0D06" pitchFamily="66" charset="0"/>
                <a:cs typeface="Courier New" panose="02070309020205020404" pitchFamily="49" charset="0"/>
              </a:rPr>
              <a:t>L</a:t>
            </a:r>
            <a:r>
              <a:rPr lang="en-US" baseline="-25000" dirty="0">
                <a:cs typeface="Courier New" panose="02070309020205020404" pitchFamily="49" charset="0"/>
              </a:rPr>
              <a:t>0</a:t>
            </a:r>
          </a:p>
          <a:p>
            <a:r>
              <a:rPr lang="en-US" dirty="0">
                <a:cs typeface="Courier New" panose="02070309020205020404" pitchFamily="49" charset="0"/>
              </a:rPr>
              <a:t>I used to go into much more detail about sample rules for phrases of various types, but I have dropped that; however, in three slides, we'll look at additional rules for sentences</a:t>
            </a:r>
            <a:endParaRPr lang="en-US" baseline="-25000" dirty="0">
              <a:cs typeface="Courier New" panose="02070309020205020404" pitchFamily="49" charset="0"/>
            </a:endParaRPr>
          </a:p>
        </p:txBody>
      </p:sp>
    </p:spTree>
    <p:extLst>
      <p:ext uri="{BB962C8B-B14F-4D97-AF65-F5344CB8AC3E}">
        <p14:creationId xmlns:p14="http://schemas.microsoft.com/office/powerpoint/2010/main" val="270532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FF4AE-7D27-0E90-2364-D892689AF5BF}"/>
              </a:ext>
            </a:extLst>
          </p:cNvPr>
          <p:cNvSpPr>
            <a:spLocks noGrp="1"/>
          </p:cNvSpPr>
          <p:nvPr>
            <p:ph type="title"/>
          </p:nvPr>
        </p:nvSpPr>
        <p:spPr/>
        <p:txBody>
          <a:bodyPr/>
          <a:lstStyle/>
          <a:p>
            <a:r>
              <a:rPr lang="en-US" dirty="0"/>
              <a:t>Sample Grammar Rules</a:t>
            </a:r>
          </a:p>
        </p:txBody>
      </p:sp>
      <p:pic>
        <p:nvPicPr>
          <p:cNvPr id="5" name="Picture 4">
            <a:extLst>
              <a:ext uri="{FF2B5EF4-FFF2-40B4-BE49-F238E27FC236}">
                <a16:creationId xmlns:a16="http://schemas.microsoft.com/office/drawing/2014/main" id="{0B79F021-50CA-1BE9-4334-94D96A81C70C}"/>
              </a:ext>
            </a:extLst>
          </p:cNvPr>
          <p:cNvPicPr>
            <a:picLocks noChangeAspect="1"/>
          </p:cNvPicPr>
          <p:nvPr/>
        </p:nvPicPr>
        <p:blipFill>
          <a:blip r:embed="rId2"/>
          <a:stretch>
            <a:fillRect/>
          </a:stretch>
        </p:blipFill>
        <p:spPr>
          <a:xfrm>
            <a:off x="2224453" y="1690688"/>
            <a:ext cx="7743094" cy="4479720"/>
          </a:xfrm>
          <a:prstGeom prst="rect">
            <a:avLst/>
          </a:prstGeom>
        </p:spPr>
      </p:pic>
    </p:spTree>
    <p:extLst>
      <p:ext uri="{BB962C8B-B14F-4D97-AF65-F5344CB8AC3E}">
        <p14:creationId xmlns:p14="http://schemas.microsoft.com/office/powerpoint/2010/main" val="20316791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F1060-33D4-44E4-2E6A-B2F5025F1303}"/>
              </a:ext>
            </a:extLst>
          </p:cNvPr>
          <p:cNvSpPr>
            <a:spLocks noGrp="1"/>
          </p:cNvSpPr>
          <p:nvPr>
            <p:ph type="title"/>
          </p:nvPr>
        </p:nvSpPr>
        <p:spPr/>
        <p:txBody>
          <a:bodyPr/>
          <a:lstStyle/>
          <a:p>
            <a:r>
              <a:rPr lang="en-US" dirty="0"/>
              <a:t>Sample Lexical Rules</a:t>
            </a:r>
          </a:p>
        </p:txBody>
      </p:sp>
      <p:pic>
        <p:nvPicPr>
          <p:cNvPr id="5" name="Picture 4">
            <a:extLst>
              <a:ext uri="{FF2B5EF4-FFF2-40B4-BE49-F238E27FC236}">
                <a16:creationId xmlns:a16="http://schemas.microsoft.com/office/drawing/2014/main" id="{97164632-8D08-D777-4681-C829F9AF6073}"/>
              </a:ext>
            </a:extLst>
          </p:cNvPr>
          <p:cNvPicPr>
            <a:picLocks noChangeAspect="1"/>
          </p:cNvPicPr>
          <p:nvPr/>
        </p:nvPicPr>
        <p:blipFill>
          <a:blip r:embed="rId2"/>
          <a:stretch>
            <a:fillRect/>
          </a:stretch>
        </p:blipFill>
        <p:spPr>
          <a:xfrm>
            <a:off x="2021900" y="1690688"/>
            <a:ext cx="8148199" cy="3325475"/>
          </a:xfrm>
          <a:prstGeom prst="rect">
            <a:avLst/>
          </a:prstGeom>
        </p:spPr>
      </p:pic>
    </p:spTree>
    <p:extLst>
      <p:ext uri="{BB962C8B-B14F-4D97-AF65-F5344CB8AC3E}">
        <p14:creationId xmlns:p14="http://schemas.microsoft.com/office/powerpoint/2010/main" val="2086571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E647D-E2ED-490C-83DE-D94CEB02AA2C}"/>
              </a:ext>
            </a:extLst>
          </p:cNvPr>
          <p:cNvSpPr>
            <a:spLocks noGrp="1"/>
          </p:cNvSpPr>
          <p:nvPr>
            <p:ph type="title"/>
          </p:nvPr>
        </p:nvSpPr>
        <p:spPr/>
        <p:txBody>
          <a:bodyPr/>
          <a:lstStyle/>
          <a:p>
            <a:r>
              <a:rPr lang="en-US" dirty="0"/>
              <a:t>Sample Rules for English Sentences</a:t>
            </a:r>
          </a:p>
        </p:txBody>
      </p:sp>
      <p:sp>
        <p:nvSpPr>
          <p:cNvPr id="3" name="Content Placeholder 2">
            <a:extLst>
              <a:ext uri="{FF2B5EF4-FFF2-40B4-BE49-F238E27FC236}">
                <a16:creationId xmlns:a16="http://schemas.microsoft.com/office/drawing/2014/main" id="{C3C25B51-9442-4746-BEEF-9060EF50F086}"/>
              </a:ext>
            </a:extLst>
          </p:cNvPr>
          <p:cNvSpPr>
            <a:spLocks noGrp="1"/>
          </p:cNvSpPr>
          <p:nvPr>
            <p:ph idx="1"/>
          </p:nvPr>
        </p:nvSpPr>
        <p:spPr/>
        <p:txBody>
          <a:bodyPr>
            <a:normAutofit fontScale="70000" lnSpcReduction="20000"/>
          </a:bodyPr>
          <a:lstStyle/>
          <a:p>
            <a:r>
              <a:rPr lang="en-US" sz="2800" dirty="0">
                <a:effectLst/>
                <a:ea typeface="Calibri" panose="020F0502020204030204" pitchFamily="34" charset="0"/>
                <a:cs typeface="Times New Roman" panose="02020603050405020304" pitchFamily="18" charset="0"/>
              </a:rPr>
              <a:t>The book has moved its detaile</a:t>
            </a:r>
            <a:r>
              <a:rPr lang="en-US" dirty="0">
                <a:ea typeface="Calibri" panose="020F0502020204030204" pitchFamily="34" charset="0"/>
                <a:cs typeface="Times New Roman" panose="02020603050405020304" pitchFamily="18" charset="0"/>
              </a:rPr>
              <a:t>d coverage of sample CFG rules for English to Appendix F</a:t>
            </a:r>
          </a:p>
          <a:p>
            <a:r>
              <a:rPr lang="en-US" sz="2800" dirty="0">
                <a:effectLst/>
                <a:ea typeface="Calibri" panose="020F0502020204030204" pitchFamily="34" charset="0"/>
                <a:cs typeface="Times New Roman" panose="02020603050405020304" pitchFamily="18" charset="0"/>
              </a:rPr>
              <a:t>I have mostly dropped this from the course, but I do want to show some (by no means all) of the possible rules for English sentences:</a:t>
            </a:r>
          </a:p>
          <a:p>
            <a:pPr marL="457200" lvl="1" indent="0">
              <a:lnSpc>
                <a:spcPct val="120000"/>
              </a:lnSpc>
              <a:buNone/>
            </a:pPr>
            <a:r>
              <a:rPr lang="en-US" dirty="0">
                <a:effectLst/>
                <a:latin typeface="Courier New" panose="02070309020205020404" pitchFamily="49" charset="0"/>
                <a:ea typeface="Calibri" panose="020F0502020204030204" pitchFamily="34" charset="0"/>
                <a:cs typeface="Times New Roman" panose="02020603050405020304" pitchFamily="18" charset="0"/>
              </a:rPr>
              <a:t>S </a:t>
            </a:r>
            <a:r>
              <a:rPr lang="en-US" dirty="0">
                <a:effectLst/>
                <a:latin typeface="Courier New" panose="02070309020205020404" pitchFamily="49" charset="0"/>
                <a:ea typeface="Calibri" panose="020F0502020204030204" pitchFamily="34" charset="0"/>
                <a:cs typeface="Courier New" panose="02070309020205020404" pitchFamily="49" charset="0"/>
                <a:sym typeface="Wingdings" panose="05000000000000000000" pitchFamily="2" charset="2"/>
              </a:rPr>
              <a:t></a:t>
            </a:r>
            <a:r>
              <a:rPr lang="en-US" dirty="0">
                <a:effectLst/>
                <a:latin typeface="Courier New" panose="02070309020205020404" pitchFamily="49" charset="0"/>
                <a:ea typeface="Calibri" panose="020F0502020204030204" pitchFamily="34" charset="0"/>
                <a:cs typeface="Times New Roman" panose="02020603050405020304" pitchFamily="18" charset="0"/>
              </a:rPr>
              <a:t> NP VP</a:t>
            </a:r>
            <a:r>
              <a:rPr lang="en-US" dirty="0">
                <a:effectLst/>
                <a:ea typeface="Calibri" panose="020F0502020204030204" pitchFamily="34" charset="0"/>
                <a:cs typeface="Times New Roman" panose="02020603050405020304" pitchFamily="18" charset="0"/>
              </a:rPr>
              <a:t> (declarative structure)</a:t>
            </a:r>
          </a:p>
          <a:p>
            <a:pPr marL="914400" lvl="2" indent="0">
              <a:lnSpc>
                <a:spcPct val="120000"/>
              </a:lnSpc>
              <a:spcBef>
                <a:spcPts val="0"/>
              </a:spcBef>
              <a:buNone/>
            </a:pPr>
            <a:r>
              <a:rPr lang="en-US" sz="2400" dirty="0">
                <a:ea typeface="Calibri" panose="020F0502020204030204" pitchFamily="34" charset="0"/>
                <a:cs typeface="Times New Roman" panose="02020603050405020304" pitchFamily="18" charset="0"/>
              </a:rPr>
              <a:t>Example: </a:t>
            </a:r>
            <a:r>
              <a:rPr lang="en-US" sz="2400" dirty="0"/>
              <a:t>"I prefer a morning flight."</a:t>
            </a:r>
            <a:endParaRPr lang="en-US" sz="2400" dirty="0">
              <a:effectLst/>
              <a:ea typeface="Calibri" panose="020F0502020204030204" pitchFamily="34" charset="0"/>
              <a:cs typeface="Times New Roman" panose="02020603050405020304" pitchFamily="18" charset="0"/>
            </a:endParaRPr>
          </a:p>
          <a:p>
            <a:pPr marL="457200" lvl="1" indent="0">
              <a:lnSpc>
                <a:spcPct val="120000"/>
              </a:lnSpc>
              <a:spcBef>
                <a:spcPts val="300"/>
              </a:spcBef>
              <a:buNone/>
            </a:pPr>
            <a:r>
              <a:rPr lang="en-US" dirty="0">
                <a:effectLst/>
                <a:latin typeface="Courier New" panose="02070309020205020404" pitchFamily="49" charset="0"/>
                <a:ea typeface="Calibri" panose="020F0502020204030204" pitchFamily="34" charset="0"/>
                <a:cs typeface="Times New Roman" panose="02020603050405020304" pitchFamily="18" charset="0"/>
              </a:rPr>
              <a:t>S </a:t>
            </a:r>
            <a:r>
              <a:rPr lang="en-US" dirty="0">
                <a:effectLst/>
                <a:latin typeface="Courier New" panose="02070309020205020404" pitchFamily="49" charset="0"/>
                <a:ea typeface="Calibri" panose="020F0502020204030204" pitchFamily="34" charset="0"/>
                <a:cs typeface="Courier New" panose="02070309020205020404" pitchFamily="49" charset="0"/>
                <a:sym typeface="Wingdings" panose="05000000000000000000" pitchFamily="2" charset="2"/>
              </a:rPr>
              <a:t></a:t>
            </a:r>
            <a:r>
              <a:rPr lang="en-US" dirty="0">
                <a:effectLst/>
                <a:latin typeface="Courier New" panose="02070309020205020404" pitchFamily="49" charset="0"/>
                <a:ea typeface="Calibri" panose="020F0502020204030204" pitchFamily="34" charset="0"/>
                <a:cs typeface="Times New Roman" panose="02020603050405020304" pitchFamily="18" charset="0"/>
              </a:rPr>
              <a:t> VP</a:t>
            </a:r>
            <a:r>
              <a:rPr lang="en-US" dirty="0">
                <a:effectLst/>
                <a:ea typeface="Calibri" panose="020F0502020204030204" pitchFamily="34" charset="0"/>
                <a:cs typeface="Times New Roman" panose="02020603050405020304" pitchFamily="18" charset="0"/>
              </a:rPr>
              <a:t> (imperative structure)</a:t>
            </a:r>
          </a:p>
          <a:p>
            <a:pPr marL="914400" lvl="2" indent="0">
              <a:lnSpc>
                <a:spcPct val="120000"/>
              </a:lnSpc>
              <a:spcBef>
                <a:spcPts val="0"/>
              </a:spcBef>
              <a:buNone/>
            </a:pPr>
            <a:r>
              <a:rPr lang="en-US" sz="2400" dirty="0">
                <a:ea typeface="Calibri" panose="020F0502020204030204" pitchFamily="34" charset="0"/>
                <a:cs typeface="Times New Roman" panose="02020603050405020304" pitchFamily="18" charset="0"/>
              </a:rPr>
              <a:t>Example: "Give me Sunday's flights arriving in Las Vegas from New York City."</a:t>
            </a:r>
            <a:endParaRPr lang="en-US" sz="2400" dirty="0">
              <a:effectLst/>
              <a:ea typeface="Calibri" panose="020F0502020204030204" pitchFamily="34" charset="0"/>
              <a:cs typeface="Times New Roman" panose="02020603050405020304" pitchFamily="18" charset="0"/>
            </a:endParaRPr>
          </a:p>
          <a:p>
            <a:pPr marL="457200" lvl="1" indent="0">
              <a:lnSpc>
                <a:spcPct val="120000"/>
              </a:lnSpc>
              <a:spcBef>
                <a:spcPts val="300"/>
              </a:spcBef>
              <a:buNone/>
            </a:pPr>
            <a:r>
              <a:rPr lang="en-US" dirty="0">
                <a:effectLst/>
                <a:latin typeface="Courier New" panose="02070309020205020404" pitchFamily="49" charset="0"/>
                <a:ea typeface="Calibri" panose="020F0502020204030204" pitchFamily="34" charset="0"/>
                <a:cs typeface="Times New Roman" panose="02020603050405020304" pitchFamily="18" charset="0"/>
              </a:rPr>
              <a:t>S </a:t>
            </a:r>
            <a:r>
              <a:rPr lang="en-US" dirty="0">
                <a:effectLst/>
                <a:latin typeface="Courier New" panose="02070309020205020404" pitchFamily="49" charset="0"/>
                <a:ea typeface="Calibri" panose="020F0502020204030204" pitchFamily="34" charset="0"/>
                <a:cs typeface="Courier New" panose="02070309020205020404" pitchFamily="49" charset="0"/>
                <a:sym typeface="Wingdings" panose="05000000000000000000" pitchFamily="2" charset="2"/>
              </a:rPr>
              <a:t></a:t>
            </a:r>
            <a:r>
              <a:rPr lang="en-US" dirty="0">
                <a:effectLst/>
                <a:latin typeface="Courier New" panose="02070309020205020404" pitchFamily="49" charset="0"/>
                <a:ea typeface="Calibri" panose="020F0502020204030204" pitchFamily="34" charset="0"/>
                <a:cs typeface="Times New Roman" panose="02020603050405020304" pitchFamily="18" charset="0"/>
              </a:rPr>
              <a:t> Aux NP VP</a:t>
            </a:r>
            <a:r>
              <a:rPr lang="en-US" dirty="0">
                <a:effectLst/>
                <a:ea typeface="Calibri" panose="020F0502020204030204" pitchFamily="34" charset="0"/>
                <a:cs typeface="Times New Roman" panose="02020603050405020304" pitchFamily="18" charset="0"/>
              </a:rPr>
              <a:t> (yes-no question structure)</a:t>
            </a:r>
          </a:p>
          <a:p>
            <a:pPr marL="914400" lvl="2" indent="0">
              <a:lnSpc>
                <a:spcPct val="120000"/>
              </a:lnSpc>
              <a:spcBef>
                <a:spcPts val="0"/>
              </a:spcBef>
              <a:buNone/>
            </a:pPr>
            <a:r>
              <a:rPr lang="en-US" sz="2400" dirty="0">
                <a:effectLst/>
                <a:ea typeface="Calibri" panose="020F0502020204030204" pitchFamily="34" charset="0"/>
                <a:cs typeface="Times New Roman" panose="02020603050405020304" pitchFamily="18" charset="0"/>
              </a:rPr>
              <a:t>Example: "Do any of these flights have stops?"</a:t>
            </a:r>
          </a:p>
          <a:p>
            <a:pPr marL="457200" lvl="1" indent="0">
              <a:lnSpc>
                <a:spcPct val="120000"/>
              </a:lnSpc>
              <a:spcBef>
                <a:spcPts val="300"/>
              </a:spcBef>
              <a:buNone/>
            </a:pPr>
            <a:r>
              <a:rPr lang="en-US" dirty="0">
                <a:effectLst/>
                <a:latin typeface="Courier New" panose="02070309020205020404" pitchFamily="49" charset="0"/>
                <a:ea typeface="Calibri" panose="020F0502020204030204" pitchFamily="34" charset="0"/>
                <a:cs typeface="Times New Roman" panose="02020603050405020304" pitchFamily="18" charset="0"/>
              </a:rPr>
              <a:t>S </a:t>
            </a:r>
            <a:r>
              <a:rPr lang="en-US" dirty="0">
                <a:effectLst/>
                <a:latin typeface="Courier New" panose="02070309020205020404" pitchFamily="49" charset="0"/>
                <a:ea typeface="Calibri" panose="020F0502020204030204" pitchFamily="34" charset="0"/>
                <a:cs typeface="Courier New" panose="02070309020205020404" pitchFamily="49" charset="0"/>
                <a:sym typeface="Wingdings" panose="05000000000000000000" pitchFamily="2" charset="2"/>
              </a:rPr>
              <a:t></a:t>
            </a:r>
            <a:r>
              <a:rPr lang="en-US" dirty="0">
                <a:effectLst/>
                <a:latin typeface="Courier New" panose="02070309020205020404" pitchFamily="49" charset="0"/>
                <a:ea typeface="Calibri" panose="020F0502020204030204" pitchFamily="34" charset="0"/>
                <a:cs typeface="Times New Roman" panose="02020603050405020304" pitchFamily="18" charset="0"/>
              </a:rPr>
              <a:t> Wh-NP VP</a:t>
            </a:r>
            <a:r>
              <a:rPr lang="en-US" dirty="0">
                <a:effectLst/>
                <a:ea typeface="Calibri" panose="020F0502020204030204" pitchFamily="34" charset="0"/>
                <a:cs typeface="Times New Roman" panose="02020603050405020304" pitchFamily="18" charset="0"/>
              </a:rPr>
              <a:t> (wh-subject-question structure</a:t>
            </a:r>
            <a:r>
              <a:rPr lang="en-US" dirty="0">
                <a:ea typeface="Calibri" panose="020F0502020204030204" pitchFamily="34" charset="0"/>
                <a:cs typeface="Times New Roman" panose="02020603050405020304" pitchFamily="18" charset="0"/>
              </a:rPr>
              <a:t>)</a:t>
            </a:r>
          </a:p>
          <a:p>
            <a:pPr marL="914400" lvl="2" indent="0">
              <a:lnSpc>
                <a:spcPct val="120000"/>
              </a:lnSpc>
              <a:spcBef>
                <a:spcPts val="0"/>
              </a:spcBef>
              <a:buNone/>
            </a:pPr>
            <a:r>
              <a:rPr lang="en-US" sz="2400" dirty="0">
                <a:effectLst/>
                <a:ea typeface="Calibri" panose="020F0502020204030204" pitchFamily="34" charset="0"/>
                <a:cs typeface="Times New Roman" panose="02020603050405020304" pitchFamily="18" charset="0"/>
              </a:rPr>
              <a:t>Example: "Which of these flights have the longest layover in Nashville?"</a:t>
            </a:r>
          </a:p>
          <a:p>
            <a:pPr marL="457200" lvl="1" indent="0">
              <a:lnSpc>
                <a:spcPct val="120000"/>
              </a:lnSpc>
              <a:spcBef>
                <a:spcPts val="300"/>
              </a:spcBef>
              <a:buNone/>
            </a:pPr>
            <a:r>
              <a:rPr lang="en-US" dirty="0">
                <a:effectLst/>
                <a:latin typeface="Courier New" panose="02070309020205020404" pitchFamily="49" charset="0"/>
                <a:ea typeface="Calibri" panose="020F0502020204030204" pitchFamily="34" charset="0"/>
                <a:cs typeface="Times New Roman" panose="02020603050405020304" pitchFamily="18" charset="0"/>
              </a:rPr>
              <a:t>S </a:t>
            </a:r>
            <a:r>
              <a:rPr lang="en-US" dirty="0">
                <a:effectLst/>
                <a:latin typeface="Courier New" panose="02070309020205020404" pitchFamily="49" charset="0"/>
                <a:ea typeface="Calibri" panose="020F0502020204030204" pitchFamily="34" charset="0"/>
                <a:cs typeface="Courier New" panose="02070309020205020404" pitchFamily="49" charset="0"/>
                <a:sym typeface="Wingdings" panose="05000000000000000000" pitchFamily="2" charset="2"/>
              </a:rPr>
              <a:t></a:t>
            </a:r>
            <a:r>
              <a:rPr lang="en-US" dirty="0">
                <a:effectLst/>
                <a:latin typeface="Courier New" panose="02070309020205020404" pitchFamily="49" charset="0"/>
                <a:ea typeface="Calibri" panose="020F0502020204030204" pitchFamily="34" charset="0"/>
                <a:cs typeface="Times New Roman" panose="02020603050405020304" pitchFamily="18" charset="0"/>
              </a:rPr>
              <a:t> Wh-NP Aux NP VP</a:t>
            </a:r>
            <a:r>
              <a:rPr lang="en-US" dirty="0">
                <a:effectLst/>
                <a:ea typeface="Calibri" panose="020F0502020204030204" pitchFamily="34" charset="0"/>
                <a:cs typeface="Times New Roman" panose="02020603050405020304" pitchFamily="18" charset="0"/>
              </a:rPr>
              <a:t> (wh-non-subject-question structure)</a:t>
            </a:r>
          </a:p>
          <a:p>
            <a:pPr marL="914400" lvl="2" indent="0">
              <a:lnSpc>
                <a:spcPct val="120000"/>
              </a:lnSpc>
              <a:spcBef>
                <a:spcPts val="0"/>
              </a:spcBef>
              <a:buNone/>
            </a:pPr>
            <a:r>
              <a:rPr lang="en-US" sz="2400" dirty="0">
                <a:ea typeface="Calibri" panose="020F0502020204030204" pitchFamily="34" charset="0"/>
                <a:cs typeface="Times New Roman" panose="02020603050405020304" pitchFamily="18" charset="0"/>
              </a:rPr>
              <a:t>Example: "What flights do you have from Burbank to Tacoma Washington?"</a:t>
            </a:r>
            <a:endParaRPr lang="en-US" sz="2400" dirty="0">
              <a:effectLst/>
              <a:ea typeface="Calibri" panose="020F0502020204030204" pitchFamily="34" charset="0"/>
              <a:cs typeface="Times New Roman" panose="02020603050405020304" pitchFamily="18" charset="0"/>
            </a:endParaRPr>
          </a:p>
          <a:p>
            <a:pPr marL="457200" lvl="1" indent="0">
              <a:lnSpc>
                <a:spcPct val="120000"/>
              </a:lnSpc>
              <a:spcBef>
                <a:spcPts val="300"/>
              </a:spcBef>
              <a:buNone/>
            </a:pPr>
            <a:r>
              <a:rPr lang="en-US" dirty="0">
                <a:effectLst/>
                <a:latin typeface="Courier New" panose="02070309020205020404" pitchFamily="49" charset="0"/>
                <a:ea typeface="Calibri" panose="020F0502020204030204" pitchFamily="34" charset="0"/>
                <a:cs typeface="Times New Roman" panose="02020603050405020304" pitchFamily="18" charset="0"/>
              </a:rPr>
              <a:t>S </a:t>
            </a:r>
            <a:r>
              <a:rPr lang="en-US" dirty="0">
                <a:effectLst/>
                <a:latin typeface="Courier New" panose="02070309020205020404" pitchFamily="49" charset="0"/>
                <a:ea typeface="Calibri" panose="020F0502020204030204" pitchFamily="34" charset="0"/>
                <a:cs typeface="Courier New" panose="02070309020205020404" pitchFamily="49" charset="0"/>
                <a:sym typeface="Wingdings" panose="05000000000000000000" pitchFamily="2" charset="2"/>
              </a:rPr>
              <a:t></a:t>
            </a:r>
            <a:r>
              <a:rPr lang="en-US" dirty="0">
                <a:effectLst/>
                <a:latin typeface="Courier New" panose="02070309020205020404" pitchFamily="49" charset="0"/>
                <a:ea typeface="Calibri" panose="020F0502020204030204" pitchFamily="34" charset="0"/>
                <a:cs typeface="Times New Roman" panose="02020603050405020304" pitchFamily="18" charset="0"/>
              </a:rPr>
              <a:t> S CC S</a:t>
            </a:r>
            <a:r>
              <a:rPr lang="en-US" dirty="0">
                <a:effectLst/>
                <a:ea typeface="Calibri" panose="020F0502020204030204" pitchFamily="34" charset="0"/>
                <a:cs typeface="Times New Roman" panose="02020603050405020304" pitchFamily="18" charset="0"/>
              </a:rPr>
              <a:t> (compound sentence with a coordinating conjunction)</a:t>
            </a:r>
          </a:p>
          <a:p>
            <a:pPr marL="914400" lvl="2" indent="0">
              <a:lnSpc>
                <a:spcPct val="120000"/>
              </a:lnSpc>
              <a:spcBef>
                <a:spcPts val="0"/>
              </a:spcBef>
              <a:buNone/>
            </a:pPr>
            <a:r>
              <a:rPr lang="en-US" sz="2400" dirty="0">
                <a:ea typeface="Calibri" panose="020F0502020204030204" pitchFamily="34" charset="0"/>
                <a:cs typeface="Times New Roman" panose="02020603050405020304" pitchFamily="18" charset="0"/>
              </a:rPr>
              <a:t>Example: "I like sitting in an aisle seat, but I do not like stopovers."</a:t>
            </a:r>
            <a:endParaRPr lang="en-US" sz="24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48495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4CF66-DBF2-C699-67AB-DED81BBE63AE}"/>
              </a:ext>
            </a:extLst>
          </p:cNvPr>
          <p:cNvSpPr>
            <a:spLocks noGrp="1"/>
          </p:cNvSpPr>
          <p:nvPr>
            <p:ph type="title"/>
          </p:nvPr>
        </p:nvSpPr>
        <p:spPr/>
        <p:txBody>
          <a:bodyPr/>
          <a:lstStyle/>
          <a:p>
            <a:r>
              <a:rPr lang="en-US" dirty="0"/>
              <a:t>Problems with Using CFGs for NL Syntax</a:t>
            </a:r>
          </a:p>
        </p:txBody>
      </p:sp>
      <p:sp>
        <p:nvSpPr>
          <p:cNvPr id="3" name="Content Placeholder 2">
            <a:extLst>
              <a:ext uri="{FF2B5EF4-FFF2-40B4-BE49-F238E27FC236}">
                <a16:creationId xmlns:a16="http://schemas.microsoft.com/office/drawing/2014/main" id="{5A49049E-C9C9-7A66-5CAD-3E8763EE7EA3}"/>
              </a:ext>
            </a:extLst>
          </p:cNvPr>
          <p:cNvSpPr>
            <a:spLocks noGrp="1"/>
          </p:cNvSpPr>
          <p:nvPr>
            <p:ph idx="1"/>
          </p:nvPr>
        </p:nvSpPr>
        <p:spPr/>
        <p:txBody>
          <a:bodyPr>
            <a:normAutofit fontScale="70000" lnSpcReduction="20000"/>
          </a:bodyPr>
          <a:lstStyle/>
          <a:p>
            <a:r>
              <a:rPr lang="en-US" dirty="0"/>
              <a:t>There are lots of problems with using CFGs to represent the syntax rules of a natural language such as English</a:t>
            </a:r>
          </a:p>
          <a:p>
            <a:r>
              <a:rPr lang="en-US" dirty="0"/>
              <a:t>Despite the best attempts by linguists, CFGs wind up both over-generating and under-generating</a:t>
            </a:r>
          </a:p>
          <a:p>
            <a:r>
              <a:rPr lang="en-US" dirty="0"/>
              <a:t>Certain difficulties include:</a:t>
            </a:r>
          </a:p>
          <a:p>
            <a:pPr lvl="1"/>
            <a:r>
              <a:rPr lang="en-US" dirty="0"/>
              <a:t>Verb subcategorization (i.e., different verbs allow different types of phrases to complement the verb)</a:t>
            </a:r>
          </a:p>
          <a:p>
            <a:pPr lvl="1"/>
            <a:r>
              <a:rPr lang="en-US" dirty="0"/>
              <a:t>Subject-verb agreement (e.g., verbs need to be conjugated to match the subject)</a:t>
            </a:r>
          </a:p>
          <a:p>
            <a:pPr lvl="1"/>
            <a:r>
              <a:rPr lang="en-US" dirty="0"/>
              <a:t>Case agreement (e.g., English pronouns have nominative forms as a subject and accusative forms as an object)</a:t>
            </a:r>
          </a:p>
          <a:p>
            <a:pPr lvl="1"/>
            <a:r>
              <a:rPr lang="en-US" dirty="0"/>
              <a:t>In some languages there is a requirement for gender agreement</a:t>
            </a:r>
          </a:p>
          <a:p>
            <a:r>
              <a:rPr lang="en-US" dirty="0"/>
              <a:t>To handle the cases mentioned above, linguists must either expand the grammar (but that can make it grow exponentially), or augment the formalism</a:t>
            </a:r>
          </a:p>
          <a:p>
            <a:r>
              <a:rPr lang="en-US" dirty="0"/>
              <a:t>I used to discuss this in much greater detail, but I have dropped that from the course</a:t>
            </a:r>
          </a:p>
          <a:p>
            <a:r>
              <a:rPr lang="en-US" dirty="0"/>
              <a:t>More generally, not all words make sense in all contexts, even if a sentence is syntactically valid (this argument relates to semantics, which we will discuss shortly)</a:t>
            </a:r>
          </a:p>
          <a:p>
            <a:r>
              <a:rPr lang="en-US" dirty="0"/>
              <a:t>For example, consider the famous example from Chomsky: "Colorless green ideas sleep furiously."</a:t>
            </a:r>
          </a:p>
        </p:txBody>
      </p:sp>
    </p:spTree>
    <p:extLst>
      <p:ext uri="{BB962C8B-B14F-4D97-AF65-F5344CB8AC3E}">
        <p14:creationId xmlns:p14="http://schemas.microsoft.com/office/powerpoint/2010/main" val="14839515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78953-045F-9111-715C-4B0C3871A57C}"/>
              </a:ext>
            </a:extLst>
          </p:cNvPr>
          <p:cNvSpPr>
            <a:spLocks noGrp="1"/>
          </p:cNvSpPr>
          <p:nvPr>
            <p:ph type="title"/>
          </p:nvPr>
        </p:nvSpPr>
        <p:spPr/>
        <p:txBody>
          <a:bodyPr/>
          <a:lstStyle/>
          <a:p>
            <a:r>
              <a:rPr lang="en-US" dirty="0"/>
              <a:t>Parsing</a:t>
            </a:r>
          </a:p>
        </p:txBody>
      </p:sp>
      <p:sp>
        <p:nvSpPr>
          <p:cNvPr id="3" name="Content Placeholder 2">
            <a:extLst>
              <a:ext uri="{FF2B5EF4-FFF2-40B4-BE49-F238E27FC236}">
                <a16:creationId xmlns:a16="http://schemas.microsoft.com/office/drawing/2014/main" id="{9F93E98C-C447-D389-0DCF-1F3E07EEA43F}"/>
              </a:ext>
            </a:extLst>
          </p:cNvPr>
          <p:cNvSpPr>
            <a:spLocks noGrp="1"/>
          </p:cNvSpPr>
          <p:nvPr>
            <p:ph idx="1"/>
          </p:nvPr>
        </p:nvSpPr>
        <p:spPr/>
        <p:txBody>
          <a:bodyPr>
            <a:normAutofit fontScale="62500" lnSpcReduction="20000"/>
          </a:bodyPr>
          <a:lstStyle/>
          <a:p>
            <a:r>
              <a:rPr lang="en-US" dirty="0"/>
              <a:t>The textbook defines </a:t>
            </a:r>
            <a:r>
              <a:rPr lang="en-US" b="1" dirty="0"/>
              <a:t>syntactic parsing</a:t>
            </a:r>
            <a:r>
              <a:rPr lang="en-US" dirty="0"/>
              <a:t> to be "the task of assigning a syntactic structure to a sentence"</a:t>
            </a:r>
          </a:p>
          <a:p>
            <a:r>
              <a:rPr lang="en-US" dirty="0"/>
              <a:t>When dealing with </a:t>
            </a:r>
            <a:r>
              <a:rPr lang="en-US" i="1" dirty="0"/>
              <a:t>phrase structure grammars</a:t>
            </a:r>
            <a:r>
              <a:rPr lang="en-US" dirty="0"/>
              <a:t>, the task is known as </a:t>
            </a:r>
            <a:r>
              <a:rPr lang="en-US" b="1" dirty="0"/>
              <a:t>constituency parsing</a:t>
            </a:r>
          </a:p>
          <a:p>
            <a:r>
              <a:rPr lang="en-US" dirty="0"/>
              <a:t>We will only discuss parsing briefly; I used to spend an entire topic on it</a:t>
            </a:r>
          </a:p>
          <a:p>
            <a:r>
              <a:rPr lang="en-US" dirty="0"/>
              <a:t>I will define the task of constituency parsing as follows: Given a CFG, and a possible sentence, determine whether the sentence is valid according to the CFG, and if so, indicate its structure</a:t>
            </a:r>
          </a:p>
          <a:p>
            <a:r>
              <a:rPr lang="en-US" dirty="0"/>
              <a:t>It is possible that a valid sentence may have multiple valid parses according to a CFG, in which case the sentence (and the CFG) is said to be </a:t>
            </a:r>
            <a:r>
              <a:rPr lang="en-US" i="1" dirty="0"/>
              <a:t>ambiguous</a:t>
            </a:r>
          </a:p>
          <a:p>
            <a:r>
              <a:rPr lang="en-US" dirty="0"/>
              <a:t>Constituency parsing can be viewed as a search for an appropriate </a:t>
            </a:r>
            <a:r>
              <a:rPr lang="en-US" b="1" dirty="0"/>
              <a:t>parse tree</a:t>
            </a:r>
            <a:r>
              <a:rPr lang="en-US" dirty="0"/>
              <a:t> (or all appropriate parse trees) given a CFG and an input sentence</a:t>
            </a:r>
          </a:p>
          <a:p>
            <a:r>
              <a:rPr lang="en-US" dirty="0"/>
              <a:t>The next slide shows two possible parse trees, indicating two possible meanings, for an ambiguous sentence (a reasonable set of grammar rules is assumed, and one part of each parse tree is simplified)</a:t>
            </a:r>
          </a:p>
          <a:p>
            <a:r>
              <a:rPr lang="en-US" dirty="0"/>
              <a:t>Discovered parse trees can be useful for applications such as </a:t>
            </a:r>
            <a:r>
              <a:rPr lang="en-US" i="1" dirty="0"/>
              <a:t>grammar checking</a:t>
            </a:r>
          </a:p>
          <a:p>
            <a:r>
              <a:rPr lang="en-US" dirty="0"/>
              <a:t>In conventional NLP, they could serve as an intermediate representation for </a:t>
            </a:r>
            <a:r>
              <a:rPr lang="en-US" i="1" dirty="0"/>
              <a:t>semantic analysis</a:t>
            </a:r>
            <a:r>
              <a:rPr lang="en-US" dirty="0"/>
              <a:t>, which was useful for conventional applications such as </a:t>
            </a:r>
            <a:r>
              <a:rPr lang="en-US" i="1" dirty="0"/>
              <a:t>information extraction</a:t>
            </a:r>
            <a:r>
              <a:rPr lang="en-US" dirty="0"/>
              <a:t> and </a:t>
            </a:r>
            <a:r>
              <a:rPr lang="en-US" i="1" dirty="0"/>
              <a:t>question answering</a:t>
            </a:r>
            <a:r>
              <a:rPr lang="en-US" dirty="0"/>
              <a:t> (QA)</a:t>
            </a:r>
          </a:p>
          <a:p>
            <a:r>
              <a:rPr lang="en-US" dirty="0"/>
              <a:t>Parsing is also an important task for </a:t>
            </a:r>
            <a:r>
              <a:rPr lang="en-US" i="1" dirty="0"/>
              <a:t>compilers</a:t>
            </a:r>
            <a:r>
              <a:rPr lang="en-US" dirty="0"/>
              <a:t>, which must parse a computer program according to a CFG representing the syntax of a programming language</a:t>
            </a:r>
          </a:p>
        </p:txBody>
      </p:sp>
    </p:spTree>
    <p:extLst>
      <p:ext uri="{BB962C8B-B14F-4D97-AF65-F5344CB8AC3E}">
        <p14:creationId xmlns:p14="http://schemas.microsoft.com/office/powerpoint/2010/main" val="20717303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0DB7C-1135-0119-79FB-66EBB9E20399}"/>
              </a:ext>
            </a:extLst>
          </p:cNvPr>
          <p:cNvSpPr>
            <a:spLocks noGrp="1"/>
          </p:cNvSpPr>
          <p:nvPr>
            <p:ph type="title"/>
          </p:nvPr>
        </p:nvSpPr>
        <p:spPr/>
        <p:txBody>
          <a:bodyPr/>
          <a:lstStyle/>
          <a:p>
            <a:r>
              <a:rPr lang="en-US" dirty="0"/>
              <a:t>Example Parse Trees</a:t>
            </a:r>
          </a:p>
        </p:txBody>
      </p:sp>
      <p:pic>
        <p:nvPicPr>
          <p:cNvPr id="5" name="Picture 4">
            <a:extLst>
              <a:ext uri="{FF2B5EF4-FFF2-40B4-BE49-F238E27FC236}">
                <a16:creationId xmlns:a16="http://schemas.microsoft.com/office/drawing/2014/main" id="{8B37AEFE-33CE-EF97-4119-682E2072D9D2}"/>
              </a:ext>
            </a:extLst>
          </p:cNvPr>
          <p:cNvPicPr>
            <a:picLocks noChangeAspect="1"/>
          </p:cNvPicPr>
          <p:nvPr/>
        </p:nvPicPr>
        <p:blipFill>
          <a:blip r:embed="rId2"/>
          <a:stretch>
            <a:fillRect/>
          </a:stretch>
        </p:blipFill>
        <p:spPr>
          <a:xfrm>
            <a:off x="2248676" y="1690688"/>
            <a:ext cx="7694647" cy="4571820"/>
          </a:xfrm>
          <a:prstGeom prst="rect">
            <a:avLst/>
          </a:prstGeom>
        </p:spPr>
      </p:pic>
    </p:spTree>
    <p:extLst>
      <p:ext uri="{BB962C8B-B14F-4D97-AF65-F5344CB8AC3E}">
        <p14:creationId xmlns:p14="http://schemas.microsoft.com/office/powerpoint/2010/main" val="27498758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6078D-66ED-BB68-70AA-5B84CF860E9D}"/>
              </a:ext>
            </a:extLst>
          </p:cNvPr>
          <p:cNvSpPr>
            <a:spLocks noGrp="1"/>
          </p:cNvSpPr>
          <p:nvPr>
            <p:ph type="title"/>
          </p:nvPr>
        </p:nvSpPr>
        <p:spPr/>
        <p:txBody>
          <a:bodyPr/>
          <a:lstStyle/>
          <a:p>
            <a:r>
              <a:rPr lang="en-US" dirty="0"/>
              <a:t>Parsing Algorithms</a:t>
            </a:r>
          </a:p>
        </p:txBody>
      </p:sp>
      <p:sp>
        <p:nvSpPr>
          <p:cNvPr id="3" name="Content Placeholder 2">
            <a:extLst>
              <a:ext uri="{FF2B5EF4-FFF2-40B4-BE49-F238E27FC236}">
                <a16:creationId xmlns:a16="http://schemas.microsoft.com/office/drawing/2014/main" id="{764D0970-A21E-62A5-4961-244AA54223F1}"/>
              </a:ext>
            </a:extLst>
          </p:cNvPr>
          <p:cNvSpPr>
            <a:spLocks noGrp="1"/>
          </p:cNvSpPr>
          <p:nvPr>
            <p:ph idx="1"/>
          </p:nvPr>
        </p:nvSpPr>
        <p:spPr/>
        <p:txBody>
          <a:bodyPr>
            <a:normAutofit fontScale="62500" lnSpcReduction="20000"/>
          </a:bodyPr>
          <a:lstStyle/>
          <a:p>
            <a:r>
              <a:rPr lang="en-US" dirty="0"/>
              <a:t>Straight-forward approaches to parsing include </a:t>
            </a:r>
            <a:r>
              <a:rPr lang="en-US" i="1" dirty="0"/>
              <a:t>top-down search</a:t>
            </a:r>
            <a:r>
              <a:rPr lang="en-US" dirty="0"/>
              <a:t> and </a:t>
            </a:r>
            <a:r>
              <a:rPr lang="en-US" i="1" dirty="0"/>
              <a:t>bottom-up search</a:t>
            </a:r>
            <a:r>
              <a:rPr lang="en-US" dirty="0"/>
              <a:t> (I'll briefly describe these concepts in class)</a:t>
            </a:r>
          </a:p>
          <a:p>
            <a:r>
              <a:rPr lang="en-US" dirty="0"/>
              <a:t>Both approaches are inefficient, and with top-down parsing, care must be taken to avoid infinite loops</a:t>
            </a:r>
          </a:p>
          <a:p>
            <a:r>
              <a:rPr lang="en-US" i="1" dirty="0"/>
              <a:t>Chart parsers</a:t>
            </a:r>
            <a:r>
              <a:rPr lang="en-US" dirty="0"/>
              <a:t> use a form of </a:t>
            </a:r>
            <a:r>
              <a:rPr lang="en-US" i="1" dirty="0"/>
              <a:t>dynamic programming</a:t>
            </a:r>
            <a:r>
              <a:rPr lang="en-US" dirty="0"/>
              <a:t> to remember possible parses of substrings, thus avoiding repeated calculations</a:t>
            </a:r>
          </a:p>
          <a:p>
            <a:pPr lvl="1"/>
            <a:r>
              <a:rPr lang="en-US" dirty="0"/>
              <a:t>I used to cover two chart parsing algorithms; namely, </a:t>
            </a:r>
            <a:r>
              <a:rPr lang="en-US" i="1" dirty="0"/>
              <a:t>the Cocke-Kasami-Younger (CKY) algorithm</a:t>
            </a:r>
            <a:r>
              <a:rPr lang="en-US" dirty="0"/>
              <a:t>, and </a:t>
            </a:r>
            <a:r>
              <a:rPr lang="en-US" i="1" dirty="0"/>
              <a:t>the Earley algorithm</a:t>
            </a:r>
          </a:p>
          <a:p>
            <a:pPr lvl="1"/>
            <a:r>
              <a:rPr lang="en-US" dirty="0"/>
              <a:t>In more recent years, I only covered the CKY algorithm (which is still discussed in the textbook), and during some semesters, the second project required students to implement it; now, I will only very briefly discuss the CKY algorithm in class</a:t>
            </a:r>
          </a:p>
          <a:p>
            <a:pPr lvl="1"/>
            <a:r>
              <a:rPr lang="en-US" dirty="0"/>
              <a:t>There are also probabilistic versions of these chart parsing algorithms</a:t>
            </a:r>
          </a:p>
          <a:p>
            <a:pPr lvl="1"/>
            <a:r>
              <a:rPr lang="en-US" dirty="0"/>
              <a:t>These probabilistic algorithms rely on </a:t>
            </a:r>
            <a:r>
              <a:rPr lang="en-US" i="1" dirty="0"/>
              <a:t>probabilistic context-free grammars</a:t>
            </a:r>
            <a:r>
              <a:rPr lang="en-US" dirty="0"/>
              <a:t>, which our textbook currently covers in Appendix E; I used to cover this topic, but I have dropped it (I may talk a little about it in class)</a:t>
            </a:r>
          </a:p>
          <a:p>
            <a:pPr lvl="1"/>
            <a:r>
              <a:rPr lang="en-US" dirty="0"/>
              <a:t>In theory, the probabilistic algorithms can determine the most likely parse of an ambiguous sentence (but in practice, they don't work too well, in my opinion); we will not discuss this further</a:t>
            </a:r>
          </a:p>
          <a:p>
            <a:r>
              <a:rPr lang="en-US" dirty="0"/>
              <a:t>The previous edition of the textbook had a small section on </a:t>
            </a:r>
            <a:r>
              <a:rPr lang="en-US" i="1" dirty="0"/>
              <a:t>human parsing</a:t>
            </a:r>
            <a:r>
              <a:rPr lang="en-US" dirty="0"/>
              <a:t>, where they seem to argue that humans may apply an approach similar to probabilistic parsing algorithms (the current edition dropped this)</a:t>
            </a:r>
          </a:p>
          <a:p>
            <a:r>
              <a:rPr lang="en-US" dirty="0"/>
              <a:t>One concept the textbook brought up in that discussion was </a:t>
            </a:r>
            <a:r>
              <a:rPr lang="en-US" i="1" dirty="0"/>
              <a:t>garden path sentences</a:t>
            </a:r>
          </a:p>
          <a:p>
            <a:r>
              <a:rPr lang="en-US" dirty="0"/>
              <a:t>Pinker also discusses garden path sentences in "The Language Instinct", but he uses these as evidence that humans do not parse sentences similar to computers; I'll briefly talk about garden path sentences in class</a:t>
            </a:r>
          </a:p>
        </p:txBody>
      </p:sp>
    </p:spTree>
    <p:extLst>
      <p:ext uri="{BB962C8B-B14F-4D97-AF65-F5344CB8AC3E}">
        <p14:creationId xmlns:p14="http://schemas.microsoft.com/office/powerpoint/2010/main" val="1100916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AA563-3F06-91EB-6C4B-91C5496B4CB4}"/>
              </a:ext>
            </a:extLst>
          </p:cNvPr>
          <p:cNvSpPr>
            <a:spLocks noGrp="1"/>
          </p:cNvSpPr>
          <p:nvPr>
            <p:ph type="title"/>
          </p:nvPr>
        </p:nvSpPr>
        <p:spPr/>
        <p:txBody>
          <a:bodyPr/>
          <a:lstStyle/>
          <a:p>
            <a:r>
              <a:rPr lang="en-US" dirty="0"/>
              <a:t>Differences and Similarities across Languages</a:t>
            </a:r>
          </a:p>
        </p:txBody>
      </p:sp>
      <p:sp>
        <p:nvSpPr>
          <p:cNvPr id="3" name="Content Placeholder 2">
            <a:extLst>
              <a:ext uri="{FF2B5EF4-FFF2-40B4-BE49-F238E27FC236}">
                <a16:creationId xmlns:a16="http://schemas.microsoft.com/office/drawing/2014/main" id="{44EB2167-3B57-6415-1574-AB407855BE85}"/>
              </a:ext>
            </a:extLst>
          </p:cNvPr>
          <p:cNvSpPr>
            <a:spLocks noGrp="1"/>
          </p:cNvSpPr>
          <p:nvPr>
            <p:ph idx="1"/>
          </p:nvPr>
        </p:nvSpPr>
        <p:spPr/>
        <p:txBody>
          <a:bodyPr>
            <a:normAutofit fontScale="70000" lnSpcReduction="20000"/>
          </a:bodyPr>
          <a:lstStyle/>
          <a:p>
            <a:r>
              <a:rPr lang="en-US" dirty="0"/>
              <a:t>There are obviously many differences between different languages:</a:t>
            </a:r>
          </a:p>
          <a:p>
            <a:pPr lvl="1"/>
            <a:r>
              <a:rPr lang="en-US" dirty="0"/>
              <a:t>Vocabularies are different</a:t>
            </a:r>
          </a:p>
          <a:p>
            <a:pPr lvl="1"/>
            <a:r>
              <a:rPr lang="en-US" dirty="0"/>
              <a:t>We have learned that some languages are morphologically complex</a:t>
            </a:r>
          </a:p>
          <a:p>
            <a:pPr lvl="1"/>
            <a:r>
              <a:rPr lang="en-US" dirty="0"/>
              <a:t>Even for languages with similar morphological rules, single words in one language may require phrases or even longer segments of text in other languages</a:t>
            </a:r>
          </a:p>
          <a:p>
            <a:pPr lvl="1"/>
            <a:r>
              <a:rPr lang="en-US" dirty="0"/>
              <a:t>Languages have seemingly very different syntax (we will soon look at an example)</a:t>
            </a:r>
          </a:p>
          <a:p>
            <a:pPr lvl="1"/>
            <a:r>
              <a:rPr lang="en-US" dirty="0"/>
              <a:t>Some syntactic notions (e.g., forms of agreement, politeness levels) exist in some languages but not others</a:t>
            </a:r>
          </a:p>
          <a:p>
            <a:pPr lvl="1"/>
            <a:r>
              <a:rPr lang="en-US" dirty="0"/>
              <a:t>Figures of speech differ from one language to another</a:t>
            </a:r>
          </a:p>
          <a:p>
            <a:pPr lvl="1"/>
            <a:r>
              <a:rPr lang="en-US" dirty="0"/>
              <a:t>Some languages leave out pronouns</a:t>
            </a:r>
          </a:p>
          <a:p>
            <a:pPr lvl="1"/>
            <a:r>
              <a:rPr lang="en-US" dirty="0"/>
              <a:t>Some languages have particular oddities (e.g., the existential "there" in English)</a:t>
            </a:r>
          </a:p>
          <a:p>
            <a:r>
              <a:rPr lang="en-US" dirty="0"/>
              <a:t>Despite this, there are certain similarities across all languages</a:t>
            </a:r>
          </a:p>
          <a:p>
            <a:pPr lvl="1"/>
            <a:r>
              <a:rPr lang="en-US" dirty="0"/>
              <a:t>Probably all languages have nouns and verbs; most (if not all) have adjectives</a:t>
            </a:r>
          </a:p>
          <a:p>
            <a:pPr lvl="1"/>
            <a:r>
              <a:rPr lang="en-US" dirty="0"/>
              <a:t>All languages seem to have certain types of constituents that combine to form larger constituents</a:t>
            </a:r>
          </a:p>
          <a:p>
            <a:pPr lvl="1"/>
            <a:r>
              <a:rPr lang="en-US" dirty="0"/>
              <a:t>Arguably, all thoughts that can be expressed in one language can be expressed in other languages</a:t>
            </a:r>
          </a:p>
          <a:p>
            <a:pPr lvl="1"/>
            <a:r>
              <a:rPr lang="en-US" dirty="0"/>
              <a:t>Chomsky wrote about what he called a </a:t>
            </a:r>
            <a:r>
              <a:rPr lang="en-US" i="1" dirty="0"/>
              <a:t>universal grammar</a:t>
            </a:r>
            <a:r>
              <a:rPr lang="en-US" dirty="0"/>
              <a:t>, although the notion was never specifically defined, and it remains controversial</a:t>
            </a:r>
          </a:p>
          <a:p>
            <a:pPr lvl="1"/>
            <a:r>
              <a:rPr lang="en-US" dirty="0"/>
              <a:t>We will see that languages that share certain constructs almost always share seemingly unrelated constructs</a:t>
            </a:r>
          </a:p>
          <a:p>
            <a:endParaRPr lang="en-US" dirty="0"/>
          </a:p>
        </p:txBody>
      </p:sp>
    </p:spTree>
    <p:extLst>
      <p:ext uri="{BB962C8B-B14F-4D97-AF65-F5344CB8AC3E}">
        <p14:creationId xmlns:p14="http://schemas.microsoft.com/office/powerpoint/2010/main" val="15632371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705AC-8FEC-457C-BA56-76D5DCE6674B}"/>
              </a:ext>
            </a:extLst>
          </p:cNvPr>
          <p:cNvSpPr>
            <a:spLocks noGrp="1"/>
          </p:cNvSpPr>
          <p:nvPr>
            <p:ph type="title"/>
          </p:nvPr>
        </p:nvSpPr>
        <p:spPr/>
        <p:txBody>
          <a:bodyPr/>
          <a:lstStyle/>
          <a:p>
            <a:r>
              <a:rPr lang="en-US" dirty="0"/>
              <a:t>Comparing Japanese and English Grammar</a:t>
            </a:r>
          </a:p>
        </p:txBody>
      </p:sp>
      <p:sp>
        <p:nvSpPr>
          <p:cNvPr id="3" name="Content Placeholder 2">
            <a:extLst>
              <a:ext uri="{FF2B5EF4-FFF2-40B4-BE49-F238E27FC236}">
                <a16:creationId xmlns:a16="http://schemas.microsoft.com/office/drawing/2014/main" id="{2653EF47-6DA3-4C8E-B3A7-9B8322BB5727}"/>
              </a:ext>
            </a:extLst>
          </p:cNvPr>
          <p:cNvSpPr>
            <a:spLocks noGrp="1"/>
          </p:cNvSpPr>
          <p:nvPr>
            <p:ph idx="1"/>
          </p:nvPr>
        </p:nvSpPr>
        <p:spPr/>
        <p:txBody>
          <a:bodyPr>
            <a:normAutofit fontScale="62500" lnSpcReduction="20000"/>
          </a:bodyPr>
          <a:lstStyle/>
          <a:p>
            <a:r>
              <a:rPr lang="en-US" dirty="0"/>
              <a:t>This example is based on in Chapter 3 of "The Atoms of Language", by Mark C. Baker</a:t>
            </a:r>
          </a:p>
          <a:p>
            <a:r>
              <a:rPr lang="en-US" dirty="0"/>
              <a:t>Baker compares the grammars of English and Japanese based on one translated sentence</a:t>
            </a:r>
          </a:p>
          <a:p>
            <a:r>
              <a:rPr lang="en-US" dirty="0"/>
              <a:t>I personally consider this to be an excellent example that helped me to understand grammatical differences between languages (regardless of whether Baker's ultimate theory, which is controversial, is correct)</a:t>
            </a:r>
          </a:p>
          <a:p>
            <a:r>
              <a:rPr lang="en-US" dirty="0"/>
              <a:t>The book starts with the Japanese sentence, but we'll first look at the translated sentence in English:</a:t>
            </a:r>
          </a:p>
          <a:p>
            <a:pPr marL="457200" lvl="1" indent="0">
              <a:buNone/>
            </a:pPr>
            <a:r>
              <a:rPr lang="en-US" sz="2600" dirty="0"/>
              <a:t>"Taro thinks [literally, is thinking] that Hiro showed a picture of himself to Hanako."</a:t>
            </a:r>
          </a:p>
          <a:p>
            <a:r>
              <a:rPr lang="en-US" dirty="0"/>
              <a:t>Next, we will look at a phonetic representation of the Japanese sentence (noting that this is not the only possible way it could have been phrased):</a:t>
            </a:r>
          </a:p>
          <a:p>
            <a:pPr marL="457200" lvl="1" indent="0">
              <a:buNone/>
            </a:pPr>
            <a:r>
              <a:rPr lang="en-US" sz="2600" dirty="0"/>
              <a:t>"</a:t>
            </a:r>
            <a:r>
              <a:rPr lang="en-US" sz="2600" noProof="1"/>
              <a:t>Taro-ja Hiro-ga Hanako-ni zibon-no syasin-o miseta to omette iru</a:t>
            </a:r>
            <a:r>
              <a:rPr lang="en-US" sz="2600" dirty="0"/>
              <a:t>."</a:t>
            </a:r>
          </a:p>
          <a:p>
            <a:r>
              <a:rPr lang="en-US" dirty="0"/>
              <a:t>Now consider the Japanese words translated to English, but keeping the order from the Japanese sentence:</a:t>
            </a:r>
          </a:p>
          <a:p>
            <a:pPr marL="457200" lvl="1" indent="0">
              <a:buNone/>
            </a:pPr>
            <a:r>
              <a:rPr lang="en-US" sz="2600" dirty="0"/>
              <a:t>"Taro-SU Hiro-SU Hanako-to self-POSS picture-OB showed that thinking be."</a:t>
            </a:r>
          </a:p>
          <a:p>
            <a:r>
              <a:rPr lang="en-US" dirty="0"/>
              <a:t>Above, "SU" is a subject marker, "OB" is an object marker, and "POSS" is a postposition indicating possession, similar to one use of the word "of" in English</a:t>
            </a:r>
          </a:p>
          <a:p>
            <a:r>
              <a:rPr lang="en-US" dirty="0"/>
              <a:t>Note that even if you recognized all the Japanese words, you still likely would not know the meaning of the sentence if you are not familiar with Japanese grammar rules</a:t>
            </a:r>
          </a:p>
        </p:txBody>
      </p:sp>
    </p:spTree>
    <p:extLst>
      <p:ext uri="{BB962C8B-B14F-4D97-AF65-F5344CB8AC3E}">
        <p14:creationId xmlns:p14="http://schemas.microsoft.com/office/powerpoint/2010/main" val="6926995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CD332-EEDC-42E5-8257-D2B559A94D86}"/>
              </a:ext>
            </a:extLst>
          </p:cNvPr>
          <p:cNvSpPr>
            <a:spLocks noGrp="1"/>
          </p:cNvSpPr>
          <p:nvPr>
            <p:ph type="title"/>
          </p:nvPr>
        </p:nvSpPr>
        <p:spPr/>
        <p:txBody>
          <a:bodyPr/>
          <a:lstStyle/>
          <a:p>
            <a:r>
              <a:rPr lang="en-US" dirty="0"/>
              <a:t>Seven Apparent Grammatical Differences</a:t>
            </a:r>
          </a:p>
        </p:txBody>
      </p:sp>
      <p:sp>
        <p:nvSpPr>
          <p:cNvPr id="3" name="Content Placeholder 2">
            <a:extLst>
              <a:ext uri="{FF2B5EF4-FFF2-40B4-BE49-F238E27FC236}">
                <a16:creationId xmlns:a16="http://schemas.microsoft.com/office/drawing/2014/main" id="{0384F6A3-8173-4283-8796-91A31C52379E}"/>
              </a:ext>
            </a:extLst>
          </p:cNvPr>
          <p:cNvSpPr>
            <a:spLocks noGrp="1"/>
          </p:cNvSpPr>
          <p:nvPr>
            <p:ph idx="1"/>
          </p:nvPr>
        </p:nvSpPr>
        <p:spPr/>
        <p:txBody>
          <a:bodyPr>
            <a:normAutofit fontScale="70000" lnSpcReduction="20000"/>
          </a:bodyPr>
          <a:lstStyle/>
          <a:p>
            <a:r>
              <a:rPr lang="en-US" dirty="0"/>
              <a:t>Baker points out what, at first, appear to be seven grammatical differences between English and Japanese:</a:t>
            </a:r>
          </a:p>
          <a:p>
            <a:pPr marL="914400" lvl="1" indent="-457200">
              <a:buFont typeface="+mj-lt"/>
              <a:buAutoNum type="arabicPeriod"/>
            </a:pPr>
            <a:r>
              <a:rPr lang="en-US" dirty="0"/>
              <a:t>English uses prepositions and contains prepositional phrases (e.g., "to Hanako"), but Japanese uses postpositions and has postpositional phrases (e.g., "Hanako-to")</a:t>
            </a:r>
          </a:p>
          <a:p>
            <a:pPr marL="971550" lvl="1" indent="-514350">
              <a:buFont typeface="+mj-lt"/>
              <a:buAutoNum type="arabicPeriod"/>
            </a:pPr>
            <a:r>
              <a:rPr lang="en-US" dirty="0"/>
              <a:t>In English, a prepositional phrase follows the modified noun (e.g., "picture of himself"), but in Japanese, a postpositional phrase precedes the modified noun (e.g., "self-POSS picture")</a:t>
            </a:r>
          </a:p>
          <a:p>
            <a:pPr marL="971550" lvl="1" indent="-514350">
              <a:buFont typeface="+mj-lt"/>
              <a:buAutoNum type="arabicPeriod"/>
            </a:pPr>
            <a:r>
              <a:rPr lang="en-US" dirty="0"/>
              <a:t>In English, a preposition phrase follows the related verb (e.g., "showed … to Hanako"), but in Japanese, a postpositional phrase precedes the related verb (e.g., "Hanako-to … showed")</a:t>
            </a:r>
          </a:p>
          <a:p>
            <a:pPr marL="971550" lvl="1" indent="-514350">
              <a:buFont typeface="+mj-lt"/>
              <a:buAutoNum type="arabicPeriod"/>
            </a:pPr>
            <a:r>
              <a:rPr lang="en-US" dirty="0"/>
              <a:t>In English, the object of a verb follows the verb (e.g., "showed a picture"), but in Japanese, the object of a verb precedes the verb (e.g., "picture-OB showed")</a:t>
            </a:r>
          </a:p>
          <a:p>
            <a:pPr marL="971550" lvl="1" indent="-514350">
              <a:buFont typeface="+mj-lt"/>
              <a:buAutoNum type="arabicPeriod"/>
            </a:pPr>
            <a:r>
              <a:rPr lang="en-US" dirty="0"/>
              <a:t>In English, an auxiliary precedes the main verb (e.g., "is thinking"), but in Japanese, an auxiliary verb follows the main verb (e.g., "thinking be")</a:t>
            </a:r>
          </a:p>
          <a:p>
            <a:pPr marL="971550" lvl="1" indent="-514350">
              <a:buFont typeface="+mj-lt"/>
              <a:buAutoNum type="arabicPeriod"/>
            </a:pPr>
            <a:r>
              <a:rPr lang="en-US" dirty="0"/>
              <a:t>In English, embedded clauses follow complementizers (e.g., "is thinking that &lt;clause&gt;"), but in Japanese, embedded clauses precede complementizers (e.g., "&lt;clause&gt; that thinking be")</a:t>
            </a:r>
          </a:p>
          <a:p>
            <a:pPr marL="971550" lvl="1" indent="-514350">
              <a:buFont typeface="+mj-lt"/>
              <a:buAutoNum type="arabicPeriod"/>
            </a:pPr>
            <a:r>
              <a:rPr lang="en-US" dirty="0"/>
              <a:t>In English, the entire embedded clause including the complementizer follows the main verb, but in Japanese, the whole clause precedes the main verb (the previous example applies here as well)</a:t>
            </a:r>
          </a:p>
          <a:p>
            <a:r>
              <a:rPr lang="en-US" dirty="0"/>
              <a:t>The chart on the next slide (from Baker's book) summarizes these differences, which we will continue to discuss on later slides</a:t>
            </a:r>
          </a:p>
        </p:txBody>
      </p:sp>
    </p:spTree>
    <p:extLst>
      <p:ext uri="{BB962C8B-B14F-4D97-AF65-F5344CB8AC3E}">
        <p14:creationId xmlns:p14="http://schemas.microsoft.com/office/powerpoint/2010/main" val="456173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6F251-110F-4A9A-9288-4394FC0C3BA9}"/>
              </a:ext>
            </a:extLst>
          </p:cNvPr>
          <p:cNvSpPr>
            <a:spLocks noGrp="1"/>
          </p:cNvSpPr>
          <p:nvPr>
            <p:ph type="title"/>
          </p:nvPr>
        </p:nvSpPr>
        <p:spPr/>
        <p:txBody>
          <a:bodyPr/>
          <a:lstStyle/>
          <a:p>
            <a:r>
              <a:rPr lang="en-US" dirty="0"/>
              <a:t>Grammatical Differences Summarized</a:t>
            </a:r>
          </a:p>
        </p:txBody>
      </p:sp>
      <p:pic>
        <p:nvPicPr>
          <p:cNvPr id="5" name="Content Placeholder 4" descr="Table&#10;&#10;Description automatically generated">
            <a:extLst>
              <a:ext uri="{FF2B5EF4-FFF2-40B4-BE49-F238E27FC236}">
                <a16:creationId xmlns:a16="http://schemas.microsoft.com/office/drawing/2014/main" id="{614404A2-689E-4472-9046-EC5CEA0B0E3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28496" y="1690688"/>
            <a:ext cx="8135007" cy="4615371"/>
          </a:xfrm>
        </p:spPr>
      </p:pic>
    </p:spTree>
    <p:extLst>
      <p:ext uri="{BB962C8B-B14F-4D97-AF65-F5344CB8AC3E}">
        <p14:creationId xmlns:p14="http://schemas.microsoft.com/office/powerpoint/2010/main" val="37681879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5497A-E646-42B2-87AB-77E3C37634A0}"/>
              </a:ext>
            </a:extLst>
          </p:cNvPr>
          <p:cNvSpPr>
            <a:spLocks noGrp="1"/>
          </p:cNvSpPr>
          <p:nvPr>
            <p:ph type="title"/>
          </p:nvPr>
        </p:nvSpPr>
        <p:spPr/>
        <p:txBody>
          <a:bodyPr/>
          <a:lstStyle/>
          <a:p>
            <a:r>
              <a:rPr lang="en-US" dirty="0"/>
              <a:t>Statistics Related to the Seven Differences</a:t>
            </a:r>
          </a:p>
        </p:txBody>
      </p:sp>
      <p:sp>
        <p:nvSpPr>
          <p:cNvPr id="3" name="Content Placeholder 2">
            <a:extLst>
              <a:ext uri="{FF2B5EF4-FFF2-40B4-BE49-F238E27FC236}">
                <a16:creationId xmlns:a16="http://schemas.microsoft.com/office/drawing/2014/main" id="{53E218C4-40E9-42BF-A853-32D12118BDD6}"/>
              </a:ext>
            </a:extLst>
          </p:cNvPr>
          <p:cNvSpPr>
            <a:spLocks noGrp="1"/>
          </p:cNvSpPr>
          <p:nvPr>
            <p:ph idx="1"/>
          </p:nvPr>
        </p:nvSpPr>
        <p:spPr/>
        <p:txBody>
          <a:bodyPr>
            <a:normAutofit fontScale="70000" lnSpcReduction="20000"/>
          </a:bodyPr>
          <a:lstStyle/>
          <a:p>
            <a:r>
              <a:rPr lang="en-US" dirty="0"/>
              <a:t>By itself, seeing "A precedes B" for English and "A follows B" for Japanese every time is not really that interesting, because entries from columns A and B easily could have been swapped</a:t>
            </a:r>
          </a:p>
          <a:p>
            <a:r>
              <a:rPr lang="en-US" dirty="0"/>
              <a:t>However, Baker then presents some interesting statistics</a:t>
            </a:r>
          </a:p>
          <a:p>
            <a:r>
              <a:rPr lang="en-US" dirty="0"/>
              <a:t>Baker claims that there are approximately 6,000 languages in the world</a:t>
            </a:r>
          </a:p>
          <a:p>
            <a:pPr lvl="1"/>
            <a:r>
              <a:rPr lang="en-US" dirty="0"/>
              <a:t>I add: Obtaining an exact count of languages is complicated due to debates over what constitutes a language versus a dialect</a:t>
            </a:r>
          </a:p>
          <a:p>
            <a:pPr lvl="1"/>
            <a:r>
              <a:rPr lang="en-US" dirty="0"/>
              <a:t>I further add: In "The Language Instinct", Pinker quotes the linguist Max Weinreich when discussing this topic: "A language is a dialect with an army and navy."</a:t>
            </a:r>
          </a:p>
          <a:p>
            <a:r>
              <a:rPr lang="en-US" dirty="0"/>
              <a:t>Baker then discusses the two sets of word-order patterns defined in his Table 3.1 for English and Japanese</a:t>
            </a:r>
          </a:p>
          <a:p>
            <a:r>
              <a:rPr lang="en-US" dirty="0"/>
              <a:t>Baker notes: "Putting aside certain minor variations, these two word-order patterns account for more than 95 percent of the languages of the world that care about word order at all."</a:t>
            </a:r>
          </a:p>
          <a:p>
            <a:r>
              <a:rPr lang="en-US" dirty="0"/>
              <a:t>I add: The high majority of the approximately 6,000 languages do "care about" word order; the exceptions include polysynthetic languages (such as Mohawk) and some case-marking languages</a:t>
            </a:r>
          </a:p>
          <a:p>
            <a:r>
              <a:rPr lang="en-US" dirty="0"/>
              <a:t>Baker continues: "Moreover, the two patterns occur in roughly equal numbers. Each type is found on every continent, and each includes more than 40% of the world's languages."</a:t>
            </a:r>
          </a:p>
        </p:txBody>
      </p:sp>
    </p:spTree>
    <p:extLst>
      <p:ext uri="{BB962C8B-B14F-4D97-AF65-F5344CB8AC3E}">
        <p14:creationId xmlns:p14="http://schemas.microsoft.com/office/powerpoint/2010/main" val="36733600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BD9D8-E8B1-48B1-A1DD-6C366F8A8DC7}"/>
              </a:ext>
            </a:extLst>
          </p:cNvPr>
          <p:cNvSpPr>
            <a:spLocks noGrp="1"/>
          </p:cNvSpPr>
          <p:nvPr>
            <p:ph type="title"/>
          </p:nvPr>
        </p:nvSpPr>
        <p:spPr/>
        <p:txBody>
          <a:bodyPr/>
          <a:lstStyle/>
          <a:p>
            <a:r>
              <a:rPr lang="en-US" dirty="0"/>
              <a:t>Baker's Explanation</a:t>
            </a:r>
          </a:p>
        </p:txBody>
      </p:sp>
      <p:sp>
        <p:nvSpPr>
          <p:cNvPr id="3" name="Content Placeholder 2">
            <a:extLst>
              <a:ext uri="{FF2B5EF4-FFF2-40B4-BE49-F238E27FC236}">
                <a16:creationId xmlns:a16="http://schemas.microsoft.com/office/drawing/2014/main" id="{58532091-C3F5-49D5-996B-5AA35161C818}"/>
              </a:ext>
            </a:extLst>
          </p:cNvPr>
          <p:cNvSpPr>
            <a:spLocks noGrp="1"/>
          </p:cNvSpPr>
          <p:nvPr>
            <p:ph idx="1"/>
          </p:nvPr>
        </p:nvSpPr>
        <p:spPr/>
        <p:txBody>
          <a:bodyPr>
            <a:normAutofit fontScale="62500" lnSpcReduction="20000"/>
          </a:bodyPr>
          <a:lstStyle/>
          <a:p>
            <a:r>
              <a:rPr lang="en-US" dirty="0"/>
              <a:t>In attempting to explain this seemingly unusual empirical fact, Baker then points something out</a:t>
            </a:r>
          </a:p>
          <a:p>
            <a:r>
              <a:rPr lang="en-US" dirty="0"/>
              <a:t>The item in column A is always a single word, while the item in column B is, or at least can be, a phrase (I add: the final row could have listed "verb phrase" instead of "verb" in column B)</a:t>
            </a:r>
          </a:p>
          <a:p>
            <a:r>
              <a:rPr lang="en-US" dirty="0"/>
              <a:t>Baker then describes the concepts of </a:t>
            </a:r>
            <a:r>
              <a:rPr lang="en-US" b="1" dirty="0"/>
              <a:t>phrases</a:t>
            </a:r>
            <a:r>
              <a:rPr lang="en-US" dirty="0"/>
              <a:t> and </a:t>
            </a:r>
            <a:r>
              <a:rPr lang="en-US" b="1" dirty="0"/>
              <a:t>heads</a:t>
            </a:r>
            <a:r>
              <a:rPr lang="en-US" dirty="0"/>
              <a:t> of phrases</a:t>
            </a:r>
          </a:p>
          <a:p>
            <a:r>
              <a:rPr lang="en-US" dirty="0"/>
              <a:t>The head of a phrase is the word that is most syntactically important to the phrase (I'll discuss this more in class; sometimes, I consider the head to be intuitive, but not always, and linguists don't always agree)</a:t>
            </a:r>
          </a:p>
          <a:p>
            <a:r>
              <a:rPr lang="en-US" dirty="0"/>
              <a:t>Baker's big observation is then made clear: Each items in column A becomes the head of a larger phrase formed by combining the single word from column A with word or phrase from column B</a:t>
            </a:r>
          </a:p>
          <a:p>
            <a:r>
              <a:rPr lang="en-US" dirty="0"/>
              <a:t>According to Baker:</a:t>
            </a:r>
          </a:p>
          <a:p>
            <a:pPr lvl="1"/>
            <a:r>
              <a:rPr lang="en-US" sz="2600" dirty="0"/>
              <a:t>In English, the head of a phrase is almost always placed at the start of the phrase it is used to create; hence, English is known has a </a:t>
            </a:r>
            <a:r>
              <a:rPr lang="en-US" sz="2600" i="1" dirty="0"/>
              <a:t>head-first</a:t>
            </a:r>
            <a:r>
              <a:rPr lang="en-US" sz="2600" dirty="0"/>
              <a:t> (or </a:t>
            </a:r>
            <a:r>
              <a:rPr lang="en-US" sz="2600" i="1" dirty="0"/>
              <a:t>head-initial</a:t>
            </a:r>
            <a:r>
              <a:rPr lang="en-US" sz="2600" dirty="0"/>
              <a:t>) language</a:t>
            </a:r>
          </a:p>
          <a:p>
            <a:pPr lvl="1"/>
            <a:r>
              <a:rPr lang="en-US" sz="2600" dirty="0"/>
              <a:t>In Japanese, the head of a phrase is almost always placed at the end of the phrase it is used to create; hence, Japanese is known as a </a:t>
            </a:r>
            <a:r>
              <a:rPr lang="en-US" sz="2600" i="1" dirty="0"/>
              <a:t>head-last</a:t>
            </a:r>
            <a:r>
              <a:rPr lang="en-US" sz="2600" dirty="0"/>
              <a:t> (or </a:t>
            </a:r>
            <a:r>
              <a:rPr lang="en-US" sz="2600" i="1" dirty="0"/>
              <a:t>head-final</a:t>
            </a:r>
            <a:r>
              <a:rPr lang="en-US" sz="2600" dirty="0"/>
              <a:t>) language</a:t>
            </a:r>
          </a:p>
          <a:p>
            <a:r>
              <a:rPr lang="en-US" dirty="0"/>
              <a:t>Baker concludes that what first appeared to be seven grammatical differences between English and Japanese is really just one difference between English and Japanese (the next slide expands on this)</a:t>
            </a:r>
          </a:p>
          <a:p>
            <a:r>
              <a:rPr lang="en-US" dirty="0"/>
              <a:t>This is controversial; linguists don't always agree on what the types of phrases are, or on which word is considered the head, so it is debatable whether heads always come first or last in a particular language</a:t>
            </a:r>
          </a:p>
        </p:txBody>
      </p:sp>
    </p:spTree>
    <p:extLst>
      <p:ext uri="{BB962C8B-B14F-4D97-AF65-F5344CB8AC3E}">
        <p14:creationId xmlns:p14="http://schemas.microsoft.com/office/powerpoint/2010/main" val="30415121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C6D53-7EA2-42C7-AA6F-5ED6917275D5}"/>
              </a:ext>
            </a:extLst>
          </p:cNvPr>
          <p:cNvSpPr>
            <a:spLocks noGrp="1"/>
          </p:cNvSpPr>
          <p:nvPr>
            <p:ph type="title"/>
          </p:nvPr>
        </p:nvSpPr>
        <p:spPr/>
        <p:txBody>
          <a:bodyPr/>
          <a:lstStyle/>
          <a:p>
            <a:r>
              <a:rPr lang="en-US" dirty="0"/>
              <a:t>Baker's Head Directionality Parameter</a:t>
            </a:r>
          </a:p>
        </p:txBody>
      </p:sp>
      <p:sp>
        <p:nvSpPr>
          <p:cNvPr id="3" name="Content Placeholder 2">
            <a:extLst>
              <a:ext uri="{FF2B5EF4-FFF2-40B4-BE49-F238E27FC236}">
                <a16:creationId xmlns:a16="http://schemas.microsoft.com/office/drawing/2014/main" id="{9E67BA64-18B4-4C33-9FA2-739364452FFC}"/>
              </a:ext>
            </a:extLst>
          </p:cNvPr>
          <p:cNvSpPr>
            <a:spLocks noGrp="1"/>
          </p:cNvSpPr>
          <p:nvPr>
            <p:ph idx="1"/>
          </p:nvPr>
        </p:nvSpPr>
        <p:spPr/>
        <p:txBody>
          <a:bodyPr>
            <a:normAutofit fontScale="62500" lnSpcReduction="20000"/>
          </a:bodyPr>
          <a:lstStyle/>
          <a:p>
            <a:r>
              <a:rPr lang="en-US" dirty="0"/>
              <a:t>Baker believes that grammars of natural languages are formed (and learned) by setting values for a relatively small set of </a:t>
            </a:r>
            <a:r>
              <a:rPr lang="en-US" b="1" dirty="0"/>
              <a:t>parameters</a:t>
            </a:r>
            <a:r>
              <a:rPr lang="en-US" dirty="0"/>
              <a:t>, many of which he believes have not yet been discovered</a:t>
            </a:r>
          </a:p>
          <a:p>
            <a:r>
              <a:rPr lang="en-US" dirty="0"/>
              <a:t>This relates to Chomsky's notion of universal grammar, mentioned earlier in the topic</a:t>
            </a:r>
          </a:p>
          <a:p>
            <a:r>
              <a:rPr lang="en-US" dirty="0"/>
              <a:t>Baker believes that humans have innate universal grammars with the parameters unset, and that children learn (subconsciously) the settings for them</a:t>
            </a:r>
          </a:p>
          <a:p>
            <a:r>
              <a:rPr lang="en-US" dirty="0"/>
              <a:t>Baker gives examples of several proposed parameters throughout "The Atoms of Language"</a:t>
            </a:r>
          </a:p>
          <a:p>
            <a:pPr lvl="1"/>
            <a:r>
              <a:rPr lang="en-US" dirty="0"/>
              <a:t>One example is what Baker calls "the polysynthesis parameter", distinguishing languages such as Mohawk, which is polysynthetic (as discussed in a previous topic), from languages such as English and Japanese</a:t>
            </a:r>
          </a:p>
          <a:p>
            <a:pPr lvl="1"/>
            <a:r>
              <a:rPr lang="en-US" dirty="0"/>
              <a:t>Related to the English vs. Japanese example, Baker defines what he calls the "head directionality parameter"</a:t>
            </a:r>
            <a:endParaRPr lang="en-US" b="1" dirty="0"/>
          </a:p>
          <a:p>
            <a:pPr lvl="1"/>
            <a:r>
              <a:rPr lang="en-US" dirty="0"/>
              <a:t>Either "heads follow phrases in forming larger phrases" (e.g., Japanese) or "heads precede phrases in forming larger phrases" (e.g., English)</a:t>
            </a:r>
          </a:p>
          <a:p>
            <a:pPr lvl="1"/>
            <a:r>
              <a:rPr lang="en-US" dirty="0"/>
              <a:t>Note that the fact that both languages have subjects at the start of sentences, typically followed by a verb phrase, is not a contradiction or an exception</a:t>
            </a:r>
          </a:p>
          <a:p>
            <a:pPr lvl="1"/>
            <a:r>
              <a:rPr lang="en-US" dirty="0"/>
              <a:t>A subject of a sentence is a phrase (specifically, a noun phrase), and the rest of the sentence is also a phrase (a verb phrase), so the head directionality parameter does not apply</a:t>
            </a:r>
          </a:p>
          <a:p>
            <a:r>
              <a:rPr lang="en-US" dirty="0"/>
              <a:t>The figure on the next slide (from Baker's book) depicts possible parameters; he considers this speculative</a:t>
            </a:r>
          </a:p>
          <a:p>
            <a:r>
              <a:rPr lang="en-US" dirty="0"/>
              <a:t>Baker's views are controversial; I'll briefly discuss some of my thoughts related to this theory in class</a:t>
            </a:r>
          </a:p>
          <a:p>
            <a:endParaRPr lang="en-US" dirty="0"/>
          </a:p>
          <a:p>
            <a:endParaRPr lang="en-US" dirty="0"/>
          </a:p>
        </p:txBody>
      </p:sp>
    </p:spTree>
    <p:extLst>
      <p:ext uri="{BB962C8B-B14F-4D97-AF65-F5344CB8AC3E}">
        <p14:creationId xmlns:p14="http://schemas.microsoft.com/office/powerpoint/2010/main" val="42201607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54C37-A21C-48E9-9A52-3D01248BF706}"/>
              </a:ext>
            </a:extLst>
          </p:cNvPr>
          <p:cNvSpPr>
            <a:spLocks noGrp="1"/>
          </p:cNvSpPr>
          <p:nvPr>
            <p:ph type="title"/>
          </p:nvPr>
        </p:nvSpPr>
        <p:spPr/>
        <p:txBody>
          <a:bodyPr/>
          <a:lstStyle/>
          <a:p>
            <a:r>
              <a:rPr lang="en-US" dirty="0"/>
              <a:t>Possible Parameters (speculated by Baker)</a:t>
            </a:r>
          </a:p>
        </p:txBody>
      </p:sp>
      <p:pic>
        <p:nvPicPr>
          <p:cNvPr id="5" name="Content Placeholder 4" descr="Diagram&#10;&#10;Description automatically generated with medium confidence">
            <a:extLst>
              <a:ext uri="{FF2B5EF4-FFF2-40B4-BE49-F238E27FC236}">
                <a16:creationId xmlns:a16="http://schemas.microsoft.com/office/drawing/2014/main" id="{3DC3EB86-A375-4131-8AB6-8D9EA39ED65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93806" y="1825625"/>
            <a:ext cx="5204388" cy="4351338"/>
          </a:xfrm>
        </p:spPr>
      </p:pic>
    </p:spTree>
    <p:extLst>
      <p:ext uri="{BB962C8B-B14F-4D97-AF65-F5344CB8AC3E}">
        <p14:creationId xmlns:p14="http://schemas.microsoft.com/office/powerpoint/2010/main" val="24194090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229A7-17FD-4A83-9599-9A099C79D981}"/>
              </a:ext>
            </a:extLst>
          </p:cNvPr>
          <p:cNvSpPr>
            <a:spLocks noGrp="1"/>
          </p:cNvSpPr>
          <p:nvPr>
            <p:ph type="title"/>
          </p:nvPr>
        </p:nvSpPr>
        <p:spPr/>
        <p:txBody>
          <a:bodyPr/>
          <a:lstStyle/>
          <a:p>
            <a:r>
              <a:rPr lang="en-US" dirty="0"/>
              <a:t>Dependency Grammars</a:t>
            </a:r>
          </a:p>
        </p:txBody>
      </p:sp>
      <p:sp>
        <p:nvSpPr>
          <p:cNvPr id="3" name="Content Placeholder 2">
            <a:extLst>
              <a:ext uri="{FF2B5EF4-FFF2-40B4-BE49-F238E27FC236}">
                <a16:creationId xmlns:a16="http://schemas.microsoft.com/office/drawing/2014/main" id="{97EB9544-AFBC-40AA-8ED8-9B1E60264889}"/>
              </a:ext>
            </a:extLst>
          </p:cNvPr>
          <p:cNvSpPr>
            <a:spLocks noGrp="1"/>
          </p:cNvSpPr>
          <p:nvPr>
            <p:ph idx="1"/>
          </p:nvPr>
        </p:nvSpPr>
        <p:spPr/>
        <p:txBody>
          <a:bodyPr>
            <a:normAutofit fontScale="85000" lnSpcReduction="20000"/>
          </a:bodyPr>
          <a:lstStyle/>
          <a:p>
            <a:r>
              <a:rPr lang="en-US" b="1" dirty="0"/>
              <a:t>Dependency grammars</a:t>
            </a:r>
            <a:r>
              <a:rPr lang="en-US" dirty="0"/>
              <a:t> offer an alternative to phrase structure grammars (a.k.a. constituency grammars)</a:t>
            </a:r>
          </a:p>
          <a:p>
            <a:r>
              <a:rPr lang="en-US" dirty="0"/>
              <a:t>We are only going to discuss this topic briefly, but it has become very important in modern NLP</a:t>
            </a:r>
          </a:p>
          <a:p>
            <a:r>
              <a:rPr lang="en-US" dirty="0"/>
              <a:t>Dependency grammars are </a:t>
            </a:r>
            <a:r>
              <a:rPr lang="en-US" i="1" dirty="0"/>
              <a:t>not based on phrases</a:t>
            </a:r>
          </a:p>
          <a:p>
            <a:r>
              <a:rPr lang="en-US" dirty="0"/>
              <a:t>Instead, individual words are related to each other through binary grammatical relations, each between a </a:t>
            </a:r>
            <a:r>
              <a:rPr lang="en-US" b="1" dirty="0"/>
              <a:t>head</a:t>
            </a:r>
            <a:r>
              <a:rPr lang="en-US" dirty="0"/>
              <a:t> word and one of its </a:t>
            </a:r>
            <a:r>
              <a:rPr lang="en-US" b="1" dirty="0"/>
              <a:t>dependents</a:t>
            </a:r>
          </a:p>
          <a:p>
            <a:r>
              <a:rPr lang="en-US" dirty="0"/>
              <a:t>The meaning of "head" here is similar to the meaning used with constituency grammars, but the notion of a phrase, a.k.a. constituent, is not as important</a:t>
            </a:r>
          </a:p>
          <a:p>
            <a:pPr lvl="1"/>
            <a:r>
              <a:rPr lang="en-US" dirty="0"/>
              <a:t>I add: I don't think that proponents of dependency grammars deny that phrases exist, but they are not given much importance</a:t>
            </a:r>
          </a:p>
          <a:p>
            <a:pPr lvl="1"/>
            <a:r>
              <a:rPr lang="en-US" dirty="0"/>
              <a:t>Phrases are not labeled as whole units in related parses (we'll briefly discuss this soon), and there are no explicit rules for how they can be formed</a:t>
            </a:r>
          </a:p>
          <a:p>
            <a:r>
              <a:rPr lang="en-US" dirty="0"/>
              <a:t>As with constituency grammars, text is typically analyzed one sentence at a time</a:t>
            </a:r>
          </a:p>
        </p:txBody>
      </p:sp>
    </p:spTree>
    <p:extLst>
      <p:ext uri="{BB962C8B-B14F-4D97-AF65-F5344CB8AC3E}">
        <p14:creationId xmlns:p14="http://schemas.microsoft.com/office/powerpoint/2010/main" val="27120123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AC58B-C9CC-492B-A08F-4DB90AA7DB25}"/>
              </a:ext>
            </a:extLst>
          </p:cNvPr>
          <p:cNvSpPr>
            <a:spLocks noGrp="1"/>
          </p:cNvSpPr>
          <p:nvPr>
            <p:ph type="title"/>
          </p:nvPr>
        </p:nvSpPr>
        <p:spPr/>
        <p:txBody>
          <a:bodyPr/>
          <a:lstStyle/>
          <a:p>
            <a:r>
              <a:rPr lang="en-US" dirty="0"/>
              <a:t>Depicting Dependency Parses</a:t>
            </a:r>
          </a:p>
        </p:txBody>
      </p:sp>
      <p:sp>
        <p:nvSpPr>
          <p:cNvPr id="3" name="Content Placeholder 2">
            <a:extLst>
              <a:ext uri="{FF2B5EF4-FFF2-40B4-BE49-F238E27FC236}">
                <a16:creationId xmlns:a16="http://schemas.microsoft.com/office/drawing/2014/main" id="{5E08C982-C7F0-4142-B6EE-9459BD849960}"/>
              </a:ext>
            </a:extLst>
          </p:cNvPr>
          <p:cNvSpPr>
            <a:spLocks noGrp="1"/>
          </p:cNvSpPr>
          <p:nvPr>
            <p:ph idx="1"/>
          </p:nvPr>
        </p:nvSpPr>
        <p:spPr/>
        <p:txBody>
          <a:bodyPr>
            <a:normAutofit fontScale="62500" lnSpcReduction="20000"/>
          </a:bodyPr>
          <a:lstStyle/>
          <a:p>
            <a:r>
              <a:rPr lang="en-US" dirty="0"/>
              <a:t>Two common conventions for graphically representing </a:t>
            </a:r>
            <a:r>
              <a:rPr lang="en-US" b="1" dirty="0"/>
              <a:t>dependency parses</a:t>
            </a:r>
            <a:r>
              <a:rPr lang="en-US" dirty="0"/>
              <a:t> are:</a:t>
            </a:r>
          </a:p>
          <a:p>
            <a:pPr lvl="1"/>
            <a:r>
              <a:rPr lang="en-US" dirty="0"/>
              <a:t>Draw arrows from each head to its dependents (there may be 0, 1, or many arrows leaving each word; a special "root" symbol always has one outgoing arrow pointing to the head of the sentence; all words have one incoming arrow)</a:t>
            </a:r>
          </a:p>
          <a:p>
            <a:pPr lvl="1"/>
            <a:r>
              <a:rPr lang="en-US" dirty="0"/>
              <a:t>Draw arrows from each dependent to its head (every dependent has one outgoing arrow to its head; the head of the sentence has an outgoing arrow to root; root has no outgoing arrows)</a:t>
            </a:r>
          </a:p>
          <a:p>
            <a:r>
              <a:rPr lang="en-US" dirty="0"/>
              <a:t>The textbook takes the first approach; here is an example of such a dependency parse:</a:t>
            </a:r>
          </a:p>
          <a:p>
            <a:endParaRPr lang="en-US" dirty="0"/>
          </a:p>
          <a:p>
            <a:endParaRPr lang="en-US" dirty="0"/>
          </a:p>
          <a:p>
            <a:endParaRPr lang="en-US" dirty="0"/>
          </a:p>
          <a:p>
            <a:endParaRPr lang="en-US" dirty="0"/>
          </a:p>
          <a:p>
            <a:endParaRPr lang="en-US" dirty="0"/>
          </a:p>
          <a:p>
            <a:r>
              <a:rPr lang="en-US" dirty="0"/>
              <a:t>The arrow from "root" to "prefer" implies that "prefer" is the head of the entire sentence (linguists generally agree that the head of a sentence is the main verb)</a:t>
            </a:r>
          </a:p>
          <a:p>
            <a:r>
              <a:rPr lang="en-US" dirty="0"/>
              <a:t>Two slides from now, we will discuss the labels along the other arrows</a:t>
            </a:r>
          </a:p>
          <a:p>
            <a:r>
              <a:rPr lang="en-US" dirty="0"/>
              <a:t>Dependency parses can also be depicted as </a:t>
            </a:r>
            <a:r>
              <a:rPr lang="en-US" b="1" dirty="0"/>
              <a:t>parse trees</a:t>
            </a:r>
            <a:r>
              <a:rPr lang="en-US" dirty="0"/>
              <a:t>; the next slide shows an example of a dependency parse tree and a constituency parse tree for a single sentence</a:t>
            </a:r>
          </a:p>
        </p:txBody>
      </p:sp>
      <p:pic>
        <p:nvPicPr>
          <p:cNvPr id="8" name="Picture 7">
            <a:extLst>
              <a:ext uri="{FF2B5EF4-FFF2-40B4-BE49-F238E27FC236}">
                <a16:creationId xmlns:a16="http://schemas.microsoft.com/office/drawing/2014/main" id="{587C0C12-8540-42AD-A222-7A797E3FA41A}"/>
              </a:ext>
            </a:extLst>
          </p:cNvPr>
          <p:cNvPicPr>
            <a:picLocks noChangeAspect="1"/>
          </p:cNvPicPr>
          <p:nvPr/>
        </p:nvPicPr>
        <p:blipFill>
          <a:blip r:embed="rId2"/>
          <a:stretch>
            <a:fillRect/>
          </a:stretch>
        </p:blipFill>
        <p:spPr>
          <a:xfrm>
            <a:off x="3744477" y="3163621"/>
            <a:ext cx="4703045" cy="1651571"/>
          </a:xfrm>
          <a:prstGeom prst="rect">
            <a:avLst/>
          </a:prstGeom>
        </p:spPr>
      </p:pic>
    </p:spTree>
    <p:extLst>
      <p:ext uri="{BB962C8B-B14F-4D97-AF65-F5344CB8AC3E}">
        <p14:creationId xmlns:p14="http://schemas.microsoft.com/office/powerpoint/2010/main" val="12320909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D7371-BFB6-4B46-9B92-9B22B418443E}"/>
              </a:ext>
            </a:extLst>
          </p:cNvPr>
          <p:cNvSpPr>
            <a:spLocks noGrp="1"/>
          </p:cNvSpPr>
          <p:nvPr>
            <p:ph type="title"/>
          </p:nvPr>
        </p:nvSpPr>
        <p:spPr/>
        <p:txBody>
          <a:bodyPr/>
          <a:lstStyle/>
          <a:p>
            <a:r>
              <a:rPr lang="en-US" dirty="0"/>
              <a:t>Dependency and Constituency Parse Trees</a:t>
            </a:r>
          </a:p>
        </p:txBody>
      </p:sp>
      <p:pic>
        <p:nvPicPr>
          <p:cNvPr id="4" name="Picture 3">
            <a:extLst>
              <a:ext uri="{FF2B5EF4-FFF2-40B4-BE49-F238E27FC236}">
                <a16:creationId xmlns:a16="http://schemas.microsoft.com/office/drawing/2014/main" id="{F40D995F-6011-0777-8C65-8A261309D241}"/>
              </a:ext>
            </a:extLst>
          </p:cNvPr>
          <p:cNvPicPr>
            <a:picLocks noChangeAspect="1"/>
          </p:cNvPicPr>
          <p:nvPr/>
        </p:nvPicPr>
        <p:blipFill>
          <a:blip r:embed="rId2"/>
          <a:stretch>
            <a:fillRect/>
          </a:stretch>
        </p:blipFill>
        <p:spPr>
          <a:xfrm>
            <a:off x="2404987" y="1690688"/>
            <a:ext cx="7382025" cy="4586890"/>
          </a:xfrm>
          <a:prstGeom prst="rect">
            <a:avLst/>
          </a:prstGeom>
        </p:spPr>
      </p:pic>
    </p:spTree>
    <p:extLst>
      <p:ext uri="{BB962C8B-B14F-4D97-AF65-F5344CB8AC3E}">
        <p14:creationId xmlns:p14="http://schemas.microsoft.com/office/powerpoint/2010/main" val="3326730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3AF70-D749-4B47-AC4B-84DB2827514A}"/>
              </a:ext>
            </a:extLst>
          </p:cNvPr>
          <p:cNvSpPr>
            <a:spLocks noGrp="1"/>
          </p:cNvSpPr>
          <p:nvPr>
            <p:ph type="title"/>
          </p:nvPr>
        </p:nvSpPr>
        <p:spPr/>
        <p:txBody>
          <a:bodyPr/>
          <a:lstStyle/>
          <a:p>
            <a:r>
              <a:rPr lang="en-US" dirty="0"/>
              <a:t>Dependency Relations</a:t>
            </a:r>
          </a:p>
        </p:txBody>
      </p:sp>
      <p:sp>
        <p:nvSpPr>
          <p:cNvPr id="3" name="Content Placeholder 2">
            <a:extLst>
              <a:ext uri="{FF2B5EF4-FFF2-40B4-BE49-F238E27FC236}">
                <a16:creationId xmlns:a16="http://schemas.microsoft.com/office/drawing/2014/main" id="{A8DB07DE-63E3-4C86-8EE5-536CEF299888}"/>
              </a:ext>
            </a:extLst>
          </p:cNvPr>
          <p:cNvSpPr>
            <a:spLocks noGrp="1"/>
          </p:cNvSpPr>
          <p:nvPr>
            <p:ph idx="1"/>
          </p:nvPr>
        </p:nvSpPr>
        <p:spPr/>
        <p:txBody>
          <a:bodyPr>
            <a:normAutofit fontScale="70000" lnSpcReduction="20000"/>
          </a:bodyPr>
          <a:lstStyle/>
          <a:p>
            <a:r>
              <a:rPr lang="en-US" dirty="0"/>
              <a:t>The arrows in a graphical depiction of a dependency parse (see the example two slides back) can include labels indicating the types of the dependencies</a:t>
            </a:r>
          </a:p>
          <a:p>
            <a:r>
              <a:rPr lang="en-US" dirty="0"/>
              <a:t>Different researchers have created different sets of categories with which dependencies can be labeled</a:t>
            </a:r>
          </a:p>
          <a:p>
            <a:r>
              <a:rPr lang="en-US" dirty="0"/>
              <a:t>The example from the book uses labels from the </a:t>
            </a:r>
            <a:r>
              <a:rPr lang="en-US" i="1" dirty="0"/>
              <a:t>Universal Dependencies</a:t>
            </a:r>
            <a:r>
              <a:rPr lang="en-US" dirty="0"/>
              <a:t> project (also mentioned earlier in the topic when we discussed POS)</a:t>
            </a:r>
          </a:p>
          <a:p>
            <a:r>
              <a:rPr lang="en-US" dirty="0"/>
              <a:t>The goal of this project is to come up with a set of labels that can be used for all the world's languages</a:t>
            </a:r>
          </a:p>
          <a:p>
            <a:r>
              <a:rPr lang="en-US" dirty="0"/>
              <a:t>The next slide shows a selected subset of relations form the Universal Dependencies set (including all of those used in the previous example)</a:t>
            </a:r>
          </a:p>
          <a:p>
            <a:r>
              <a:rPr lang="en-US" dirty="0"/>
              <a:t>As with constituency grammars, </a:t>
            </a:r>
            <a:r>
              <a:rPr lang="en-US" i="1" dirty="0"/>
              <a:t>dependency treebanks</a:t>
            </a:r>
            <a:r>
              <a:rPr lang="en-US" dirty="0"/>
              <a:t> have been annotated with dependency relations</a:t>
            </a:r>
          </a:p>
          <a:p>
            <a:r>
              <a:rPr lang="en-US" dirty="0"/>
              <a:t>Sometimes an algorithm applies labels first, and then experts correct mistakes</a:t>
            </a:r>
          </a:p>
          <a:p>
            <a:r>
              <a:rPr lang="en-US" dirty="0"/>
              <a:t>Such treebanks can be used to study dependency grammars or to evaluate dependency parsers</a:t>
            </a:r>
          </a:p>
        </p:txBody>
      </p:sp>
    </p:spTree>
    <p:extLst>
      <p:ext uri="{BB962C8B-B14F-4D97-AF65-F5344CB8AC3E}">
        <p14:creationId xmlns:p14="http://schemas.microsoft.com/office/powerpoint/2010/main" val="23123071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B6C44-EA12-4C90-A7AA-3E05F211D186}"/>
              </a:ext>
            </a:extLst>
          </p:cNvPr>
          <p:cNvSpPr>
            <a:spLocks noGrp="1"/>
          </p:cNvSpPr>
          <p:nvPr>
            <p:ph type="title"/>
          </p:nvPr>
        </p:nvSpPr>
        <p:spPr/>
        <p:txBody>
          <a:bodyPr/>
          <a:lstStyle/>
          <a:p>
            <a:r>
              <a:rPr lang="en-US" dirty="0"/>
              <a:t>Examples of Dependency Relations</a:t>
            </a:r>
          </a:p>
        </p:txBody>
      </p:sp>
      <p:pic>
        <p:nvPicPr>
          <p:cNvPr id="4" name="Picture 3">
            <a:extLst>
              <a:ext uri="{FF2B5EF4-FFF2-40B4-BE49-F238E27FC236}">
                <a16:creationId xmlns:a16="http://schemas.microsoft.com/office/drawing/2014/main" id="{325981ED-835C-E360-DD9C-0B77EF8BB61B}"/>
              </a:ext>
            </a:extLst>
          </p:cNvPr>
          <p:cNvPicPr>
            <a:picLocks noChangeAspect="1"/>
          </p:cNvPicPr>
          <p:nvPr/>
        </p:nvPicPr>
        <p:blipFill>
          <a:blip r:embed="rId2"/>
          <a:stretch>
            <a:fillRect/>
          </a:stretch>
        </p:blipFill>
        <p:spPr>
          <a:xfrm>
            <a:off x="2487891" y="1690688"/>
            <a:ext cx="7216217" cy="3948759"/>
          </a:xfrm>
          <a:prstGeom prst="rect">
            <a:avLst/>
          </a:prstGeom>
        </p:spPr>
      </p:pic>
    </p:spTree>
    <p:extLst>
      <p:ext uri="{BB962C8B-B14F-4D97-AF65-F5344CB8AC3E}">
        <p14:creationId xmlns:p14="http://schemas.microsoft.com/office/powerpoint/2010/main" val="35664755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CB3A3-8D04-47B6-8004-D749A2D09635}"/>
              </a:ext>
            </a:extLst>
          </p:cNvPr>
          <p:cNvSpPr>
            <a:spLocks noGrp="1"/>
          </p:cNvSpPr>
          <p:nvPr>
            <p:ph type="title"/>
          </p:nvPr>
        </p:nvSpPr>
        <p:spPr/>
        <p:txBody>
          <a:bodyPr/>
          <a:lstStyle/>
          <a:p>
            <a:r>
              <a:rPr lang="en-US" dirty="0"/>
              <a:t>Spoken English</a:t>
            </a:r>
          </a:p>
        </p:txBody>
      </p:sp>
      <p:sp>
        <p:nvSpPr>
          <p:cNvPr id="3" name="Content Placeholder 2">
            <a:extLst>
              <a:ext uri="{FF2B5EF4-FFF2-40B4-BE49-F238E27FC236}">
                <a16:creationId xmlns:a16="http://schemas.microsoft.com/office/drawing/2014/main" id="{1967054F-CA3B-4CBB-9606-311F13A3CD30}"/>
              </a:ext>
            </a:extLst>
          </p:cNvPr>
          <p:cNvSpPr>
            <a:spLocks noGrp="1"/>
          </p:cNvSpPr>
          <p:nvPr>
            <p:ph idx="1"/>
          </p:nvPr>
        </p:nvSpPr>
        <p:spPr/>
        <p:txBody>
          <a:bodyPr>
            <a:normAutofit fontScale="70000" lnSpcReduction="20000"/>
          </a:bodyPr>
          <a:lstStyle/>
          <a:p>
            <a:r>
              <a:rPr lang="en-US" dirty="0"/>
              <a:t>Processing spoken natural language is considerably more difficult than processing written natural language</a:t>
            </a:r>
          </a:p>
          <a:p>
            <a:r>
              <a:rPr lang="en-US" dirty="0"/>
              <a:t>The previous edition of our textbook discussed the grammar of </a:t>
            </a:r>
            <a:r>
              <a:rPr lang="en-US" i="1" dirty="0"/>
              <a:t>spoken English</a:t>
            </a:r>
            <a:r>
              <a:rPr lang="en-US" dirty="0"/>
              <a:t>, which differs in several aspects from the grammar of written English</a:t>
            </a:r>
          </a:p>
          <a:p>
            <a:r>
              <a:rPr lang="en-US" dirty="0"/>
              <a:t>In the context of linguistics and NLP, the main unit for spoken English is sometimes referred to as an </a:t>
            </a:r>
            <a:r>
              <a:rPr lang="en-US" b="1" dirty="0"/>
              <a:t>utterance</a:t>
            </a:r>
            <a:r>
              <a:rPr lang="en-US" dirty="0"/>
              <a:t> as opposed to a sentence</a:t>
            </a:r>
          </a:p>
          <a:p>
            <a:r>
              <a:rPr lang="en-US" dirty="0"/>
              <a:t>Differences between spoken utterances and written sentences include:</a:t>
            </a:r>
          </a:p>
          <a:p>
            <a:pPr lvl="1"/>
            <a:r>
              <a:rPr lang="en-US" dirty="0"/>
              <a:t>Utterances contain a much higher frequency of pronouns</a:t>
            </a:r>
          </a:p>
          <a:p>
            <a:pPr lvl="1"/>
            <a:r>
              <a:rPr lang="en-US" dirty="0"/>
              <a:t>Utterances often consist of short fragments or phrases</a:t>
            </a:r>
          </a:p>
          <a:p>
            <a:pPr lvl="1"/>
            <a:r>
              <a:rPr lang="en-US" dirty="0"/>
              <a:t>There are phonological, prosodic, and acoustic characteristics</a:t>
            </a:r>
          </a:p>
          <a:p>
            <a:pPr lvl="1"/>
            <a:r>
              <a:rPr lang="en-US" dirty="0"/>
              <a:t>There are various kinds of disfluencies (e.g., hesitations, fillers such as "uh" and "um", restarts, word repetitions, and repairs)</a:t>
            </a:r>
          </a:p>
          <a:p>
            <a:r>
              <a:rPr lang="en-US" dirty="0"/>
              <a:t>Pinker emphasizes how complex and non-grammatical spoken English can be relative to written English in "The Language Instinct"</a:t>
            </a:r>
          </a:p>
          <a:p>
            <a:r>
              <a:rPr lang="en-US" dirty="0"/>
              <a:t>To back this up, he discusses an excerpt from the Watergate transcripts (I'll talk about this example during our lecture)</a:t>
            </a:r>
          </a:p>
        </p:txBody>
      </p:sp>
    </p:spTree>
    <p:extLst>
      <p:ext uri="{BB962C8B-B14F-4D97-AF65-F5344CB8AC3E}">
        <p14:creationId xmlns:p14="http://schemas.microsoft.com/office/powerpoint/2010/main" val="31093143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62B04-AE89-83A1-EF2D-307FCB879813}"/>
              </a:ext>
            </a:extLst>
          </p:cNvPr>
          <p:cNvSpPr>
            <a:spLocks noGrp="1"/>
          </p:cNvSpPr>
          <p:nvPr>
            <p:ph type="title"/>
          </p:nvPr>
        </p:nvSpPr>
        <p:spPr/>
        <p:txBody>
          <a:bodyPr/>
          <a:lstStyle/>
          <a:p>
            <a:r>
              <a:rPr lang="en-US" dirty="0"/>
              <a:t>Semantics</a:t>
            </a:r>
          </a:p>
        </p:txBody>
      </p:sp>
      <p:sp>
        <p:nvSpPr>
          <p:cNvPr id="3" name="Content Placeholder 2">
            <a:extLst>
              <a:ext uri="{FF2B5EF4-FFF2-40B4-BE49-F238E27FC236}">
                <a16:creationId xmlns:a16="http://schemas.microsoft.com/office/drawing/2014/main" id="{1EFA6794-8995-30E7-D2FC-FDD6D32D42AA}"/>
              </a:ext>
            </a:extLst>
          </p:cNvPr>
          <p:cNvSpPr>
            <a:spLocks noGrp="1"/>
          </p:cNvSpPr>
          <p:nvPr>
            <p:ph idx="1"/>
          </p:nvPr>
        </p:nvSpPr>
        <p:spPr/>
        <p:txBody>
          <a:bodyPr>
            <a:normAutofit fontScale="62500" lnSpcReduction="20000"/>
          </a:bodyPr>
          <a:lstStyle/>
          <a:p>
            <a:r>
              <a:rPr lang="en-US" dirty="0"/>
              <a:t>Two definitions of </a:t>
            </a:r>
            <a:r>
              <a:rPr lang="en-US" b="1" dirty="0"/>
              <a:t>semantics</a:t>
            </a:r>
            <a:r>
              <a:rPr lang="en-US" dirty="0"/>
              <a:t> (from dictionary.com):</a:t>
            </a:r>
          </a:p>
          <a:p>
            <a:pPr lvl="1"/>
            <a:r>
              <a:rPr lang="en-US" sz="2600" dirty="0"/>
              <a:t>"the study of meaning"</a:t>
            </a:r>
          </a:p>
          <a:p>
            <a:pPr lvl="1"/>
            <a:r>
              <a:rPr lang="en-US" sz="2600" dirty="0"/>
              <a:t>"the meaning, or an interpretation of the meaning, of a word, sign, sentence, etc."</a:t>
            </a:r>
          </a:p>
          <a:p>
            <a:r>
              <a:rPr lang="en-US" dirty="0"/>
              <a:t>When a sentence's meaning is captured using formal structures the result is called a </a:t>
            </a:r>
            <a:r>
              <a:rPr lang="en-US" i="1" dirty="0"/>
              <a:t>meaning representation</a:t>
            </a:r>
          </a:p>
          <a:p>
            <a:r>
              <a:rPr lang="en-US" dirty="0"/>
              <a:t>The next slide demonstrates three meaning representations (using three different formalisms) for the sentence "I have a car"</a:t>
            </a:r>
          </a:p>
          <a:p>
            <a:r>
              <a:rPr lang="en-US" dirty="0"/>
              <a:t>The types of formalisms shown in the figure are:</a:t>
            </a:r>
          </a:p>
          <a:p>
            <a:pPr lvl="1"/>
            <a:r>
              <a:rPr lang="en-US" sz="2600" b="1" dirty="0"/>
              <a:t>First-order logic</a:t>
            </a:r>
            <a:r>
              <a:rPr lang="en-US" sz="2600" dirty="0"/>
              <a:t> (FOL), shown at the top of the figure</a:t>
            </a:r>
          </a:p>
          <a:p>
            <a:pPr lvl="1"/>
            <a:r>
              <a:rPr lang="en-US" sz="2600" dirty="0"/>
              <a:t>Abstract meaning representation, shown in both graph format (bottom left) and text format (bottom middle)</a:t>
            </a:r>
          </a:p>
          <a:p>
            <a:pPr lvl="1"/>
            <a:r>
              <a:rPr lang="en-US" sz="2600" dirty="0"/>
              <a:t>Frame-based representations, a.k.a. slot-filler representation (bottom right)</a:t>
            </a:r>
          </a:p>
          <a:p>
            <a:r>
              <a:rPr lang="en-US" dirty="0"/>
              <a:t>Note that each of these representations can be viewed from two perspectives:</a:t>
            </a:r>
          </a:p>
          <a:p>
            <a:pPr marL="914400" lvl="1" indent="-457200">
              <a:buFont typeface="+mj-lt"/>
              <a:buAutoNum type="arabicPeriod"/>
            </a:pPr>
            <a:r>
              <a:rPr lang="en-US" sz="2600" dirty="0"/>
              <a:t>As a representation of the meaning of a particular linguistic input (in this case, "I have a car")</a:t>
            </a:r>
          </a:p>
          <a:p>
            <a:pPr marL="914400" lvl="1" indent="-457200">
              <a:buFont typeface="+mj-lt"/>
              <a:buAutoNum type="arabicPeriod"/>
            </a:pPr>
            <a:r>
              <a:rPr lang="en-US" sz="2600" dirty="0"/>
              <a:t>As a representation of the state of affairs in the world (or some world)</a:t>
            </a:r>
          </a:p>
          <a:p>
            <a:r>
              <a:rPr lang="en-US" dirty="0"/>
              <a:t>I used to spend about half of a topic covering FOL, which in my estimation was the most common formalism used to represent semantics by linguists, conventionally</a:t>
            </a:r>
          </a:p>
          <a:p>
            <a:r>
              <a:rPr lang="en-US" dirty="0"/>
              <a:t>Now, we will only look at a few examples of sentences expressed in FOL (I'll explain them in class)</a:t>
            </a:r>
          </a:p>
          <a:p>
            <a:endParaRPr lang="en-US" dirty="0"/>
          </a:p>
        </p:txBody>
      </p:sp>
    </p:spTree>
    <p:extLst>
      <p:ext uri="{BB962C8B-B14F-4D97-AF65-F5344CB8AC3E}">
        <p14:creationId xmlns:p14="http://schemas.microsoft.com/office/powerpoint/2010/main" val="4393709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FD949-F336-4296-898F-8FADB8273CE1}"/>
              </a:ext>
            </a:extLst>
          </p:cNvPr>
          <p:cNvSpPr>
            <a:spLocks noGrp="1"/>
          </p:cNvSpPr>
          <p:nvPr>
            <p:ph type="title"/>
          </p:nvPr>
        </p:nvSpPr>
        <p:spPr/>
        <p:txBody>
          <a:bodyPr/>
          <a:lstStyle/>
          <a:p>
            <a:r>
              <a:rPr lang="en-US" dirty="0"/>
              <a:t>Three Meaning Representations</a:t>
            </a:r>
          </a:p>
        </p:txBody>
      </p:sp>
      <p:pic>
        <p:nvPicPr>
          <p:cNvPr id="5" name="Picture 4">
            <a:extLst>
              <a:ext uri="{FF2B5EF4-FFF2-40B4-BE49-F238E27FC236}">
                <a16:creationId xmlns:a16="http://schemas.microsoft.com/office/drawing/2014/main" id="{5BB38EDE-EC51-F1FF-4D3C-5EEB3FE35AE8}"/>
              </a:ext>
            </a:extLst>
          </p:cNvPr>
          <p:cNvPicPr>
            <a:picLocks noChangeAspect="1"/>
          </p:cNvPicPr>
          <p:nvPr/>
        </p:nvPicPr>
        <p:blipFill>
          <a:blip r:embed="rId2"/>
          <a:stretch>
            <a:fillRect/>
          </a:stretch>
        </p:blipFill>
        <p:spPr>
          <a:xfrm>
            <a:off x="1834603" y="2101065"/>
            <a:ext cx="8522793" cy="2655870"/>
          </a:xfrm>
          <a:prstGeom prst="rect">
            <a:avLst/>
          </a:prstGeom>
        </p:spPr>
      </p:pic>
    </p:spTree>
    <p:extLst>
      <p:ext uri="{BB962C8B-B14F-4D97-AF65-F5344CB8AC3E}">
        <p14:creationId xmlns:p14="http://schemas.microsoft.com/office/powerpoint/2010/main" val="42210780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EB2AB-5AA2-50D4-6730-7ECEB4344ACD}"/>
              </a:ext>
            </a:extLst>
          </p:cNvPr>
          <p:cNvSpPr>
            <a:spLocks noGrp="1"/>
          </p:cNvSpPr>
          <p:nvPr>
            <p:ph type="title"/>
          </p:nvPr>
        </p:nvSpPr>
        <p:spPr/>
        <p:txBody>
          <a:bodyPr/>
          <a:lstStyle/>
          <a:p>
            <a:r>
              <a:rPr lang="en-US" dirty="0"/>
              <a:t>First-order Logic Examples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6FAEAAE-CCBB-A177-3C6E-AB702A50D453}"/>
                  </a:ext>
                </a:extLst>
              </p:cNvPr>
              <p:cNvSpPr>
                <a:spLocks noGrp="1"/>
              </p:cNvSpPr>
              <p:nvPr>
                <p:ph idx="1"/>
              </p:nvPr>
            </p:nvSpPr>
            <p:spPr/>
            <p:txBody>
              <a:bodyPr>
                <a:normAutofit fontScale="85000" lnSpcReduction="10000"/>
              </a:bodyPr>
              <a:lstStyle/>
              <a:p>
                <a:r>
                  <a:rPr lang="en-US" dirty="0"/>
                  <a:t>Example: "Maharani serves vegetarian food"</a:t>
                </a:r>
              </a:p>
              <a:p>
                <a:pPr marL="457200" lvl="1" indent="0">
                  <a:buNone/>
                </a:pPr>
                <a:r>
                  <a:rPr lang="en-US" dirty="0">
                    <a:latin typeface="Courier New" panose="02070309020205020404" pitchFamily="49" charset="0"/>
                    <a:cs typeface="Courier New" panose="02070309020205020404" pitchFamily="49" charset="0"/>
                  </a:rPr>
                  <a:t>Serves(Maharani, VegetarianFood)</a:t>
                </a:r>
                <a:endParaRPr lang="en-US" dirty="0"/>
              </a:p>
              <a:p>
                <a:r>
                  <a:rPr lang="en-US" dirty="0"/>
                  <a:t>Example: "There is a restaurant that serves Mexican food near ICSI":</a:t>
                </a:r>
              </a:p>
              <a:p>
                <a:pPr marL="457200" lvl="1" indent="0">
                  <a:buNone/>
                </a:pPr>
                <a:r>
                  <a:rPr lang="en-US" dirty="0">
                    <a:latin typeface="Courier New" panose="02070309020205020404" pitchFamily="49" charset="0"/>
                    <a:cs typeface="Courier New" panose="02070309020205020404" pitchFamily="49" charset="0"/>
                  </a:rPr>
                  <a:t>∋x Restaurant(x) ∧ Serves(x, MexicanFood) ∧ Near((LocationOf(x), LocationOf(ICSI))</a:t>
                </a:r>
              </a:p>
              <a:p>
                <a:r>
                  <a:rPr lang="en-US" dirty="0"/>
                  <a:t>Example: "All vegetarian restaurants serve vegetarian food"</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14:m>
                  <m:oMathPara xmlns:m="http://schemas.openxmlformats.org/officeDocument/2006/math">
                    <m:oMathParaPr>
                      <m:jc m:val="left"/>
                    </m:oMathParaPr>
                    <m:oMath xmlns:m="http://schemas.openxmlformats.org/officeDocument/2006/math">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x</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 </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VegetarianRestaurant</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x</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 ⇒ </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Serves</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x</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 </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VegetarianFood</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m:t>
                      </m:r>
                    </m:oMath>
                  </m:oMathPara>
                </a14:m>
                <a:endParaRPr lang="en-US" dirty="0"/>
              </a:p>
              <a:p>
                <a:r>
                  <a:rPr lang="en-US" dirty="0"/>
                  <a:t>Example: "I ate a turkey sandwich for lunch at my desk on Tuesday"</a:t>
                </a:r>
              </a:p>
              <a:p>
                <a:pPr marL="457200" lvl="1" indent="0">
                  <a:buNone/>
                </a:pPr>
                <a:r>
                  <a:rPr lang="en-US" sz="2400" dirty="0">
                    <a:latin typeface="Courier New" panose="02070309020205020404" pitchFamily="49" charset="0"/>
                    <a:cs typeface="Courier New" panose="02070309020205020404" pitchFamily="49" charset="0"/>
                  </a:rPr>
                  <a:t>∋e Eating (e) ⋀ Eater(e, Speaker) ⋀ Eaten(e, TurkeySandwich) ⋀ Meal(e, Lunch) ⋀ Location(e, Desk) ⋀ Day(e, Tuesday)</a:t>
                </a:r>
              </a:p>
              <a:p>
                <a:r>
                  <a:rPr lang="en-US" dirty="0">
                    <a:cs typeface="Courier New" panose="02070309020205020404" pitchFamily="49" charset="0"/>
                  </a:rPr>
                  <a:t>Example: </a:t>
                </a:r>
                <a:r>
                  <a:rPr lang="en-US" dirty="0"/>
                  <a:t>"I arrived in New York" (note the past tense)</a:t>
                </a:r>
              </a:p>
              <a:p>
                <a:pPr marL="457200" lvl="1" indent="0">
                  <a:buNone/>
                </a:pPr>
                <a14:m>
                  <m:oMath xmlns:m="http://schemas.openxmlformats.org/officeDocument/2006/math">
                    <m:r>
                      <m:rPr>
                        <m:nor/>
                      </m:rPr>
                      <a:rPr lang="en-US" noProof="1" dirty="0" smtClean="0">
                        <a:effectLst/>
                        <a:latin typeface="Courier New" panose="02070309020205020404" pitchFamily="49" charset="0"/>
                        <a:ea typeface="Malgun Gothic" panose="020B0503020000020004" pitchFamily="34" charset="-127"/>
                        <a:cs typeface="Courier New" panose="02070309020205020404" pitchFamily="49" charset="0"/>
                      </a:rPr>
                      <m:t>∋</m:t>
                    </m:r>
                    <m:r>
                      <m:rPr>
                        <m:nor/>
                      </m:rPr>
                      <a:rPr lang="en-US" noProof="1" dirty="0" smtClean="0">
                        <a:effectLst/>
                        <a:latin typeface="Courier New" panose="02070309020205020404" pitchFamily="49" charset="0"/>
                        <a:ea typeface="Malgun Gothic" panose="020B0503020000020004" pitchFamily="34" charset="-127"/>
                        <a:cs typeface="Courier New" panose="02070309020205020404" pitchFamily="49" charset="0"/>
                      </a:rPr>
                      <m:t>e</m:t>
                    </m:r>
                    <m:r>
                      <m:rPr>
                        <m:nor/>
                      </m:rPr>
                      <a:rPr lang="en-US" noProof="1" dirty="0" smtClean="0">
                        <a:effectLst/>
                        <a:latin typeface="Courier New" panose="02070309020205020404" pitchFamily="49" charset="0"/>
                        <a:ea typeface="Malgun Gothic" panose="020B0503020000020004" pitchFamily="34" charset="-127"/>
                        <a:cs typeface="Courier New" panose="02070309020205020404" pitchFamily="49" charset="0"/>
                      </a:rPr>
                      <m:t>,</m:t>
                    </m:r>
                    <m:r>
                      <m:rPr>
                        <m:nor/>
                      </m:rPr>
                      <a:rPr lang="en-US" noProof="1" dirty="0" smtClean="0">
                        <a:effectLst/>
                        <a:latin typeface="Courier New" panose="02070309020205020404" pitchFamily="49" charset="0"/>
                        <a:ea typeface="Malgun Gothic" panose="020B0503020000020004" pitchFamily="34" charset="-127"/>
                        <a:cs typeface="Courier New" panose="02070309020205020404" pitchFamily="49" charset="0"/>
                      </a:rPr>
                      <m:t>i</m:t>
                    </m:r>
                    <m:r>
                      <m:rPr>
                        <m:nor/>
                      </m:rPr>
                      <a:rPr lang="en-US" noProof="1" dirty="0" smtClean="0">
                        <a:effectLst/>
                        <a:latin typeface="Courier New" panose="02070309020205020404" pitchFamily="49" charset="0"/>
                        <a:ea typeface="Malgun Gothic" panose="020B0503020000020004" pitchFamily="34" charset="-127"/>
                        <a:cs typeface="Courier New" panose="02070309020205020404" pitchFamily="49" charset="0"/>
                      </a:rPr>
                      <m:t>,</m:t>
                    </m:r>
                    <m:r>
                      <m:rPr>
                        <m:nor/>
                      </m:rPr>
                      <a:rPr lang="en-US" noProof="1" dirty="0" smtClean="0">
                        <a:effectLst/>
                        <a:latin typeface="Courier New" panose="02070309020205020404" pitchFamily="49" charset="0"/>
                        <a:ea typeface="Malgun Gothic" panose="020B0503020000020004" pitchFamily="34" charset="-127"/>
                        <a:cs typeface="Courier New" panose="02070309020205020404" pitchFamily="49" charset="0"/>
                      </a:rPr>
                      <m:t>n</m:t>
                    </m:r>
                    <m:r>
                      <m:rPr>
                        <m:nor/>
                      </m:rPr>
                      <a:rPr lang="en-US" noProof="1" dirty="0" smtClean="0">
                        <a:effectLst/>
                        <a:latin typeface="Courier New" panose="02070309020205020404" pitchFamily="49" charset="0"/>
                        <a:ea typeface="Malgun Gothic" panose="020B0503020000020004" pitchFamily="34" charset="-127"/>
                        <a:cs typeface="Courier New" panose="02070309020205020404" pitchFamily="49" charset="0"/>
                      </a:rPr>
                      <m:t> </m:t>
                    </m:r>
                    <m:r>
                      <m:rPr>
                        <m:nor/>
                      </m:rPr>
                      <a:rPr lang="en-US" noProof="1" dirty="0" smtClean="0">
                        <a:effectLst/>
                        <a:latin typeface="Courier New" panose="02070309020205020404" pitchFamily="49" charset="0"/>
                        <a:ea typeface="Malgun Gothic" panose="020B0503020000020004" pitchFamily="34" charset="-127"/>
                        <a:cs typeface="Courier New" panose="02070309020205020404" pitchFamily="49" charset="0"/>
                      </a:rPr>
                      <m:t>Arriving</m:t>
                    </m:r>
                    <m:r>
                      <m:rPr>
                        <m:nor/>
                      </m:rPr>
                      <a:rPr lang="en-US" noProof="1" dirty="0" smtClean="0">
                        <a:effectLst/>
                        <a:latin typeface="Courier New" panose="02070309020205020404" pitchFamily="49" charset="0"/>
                        <a:ea typeface="Malgun Gothic" panose="020B0503020000020004" pitchFamily="34" charset="-127"/>
                        <a:cs typeface="Courier New" panose="02070309020205020404" pitchFamily="49" charset="0"/>
                      </a:rPr>
                      <m:t>(</m:t>
                    </m:r>
                    <m:r>
                      <m:rPr>
                        <m:nor/>
                      </m:rPr>
                      <a:rPr lang="en-US" noProof="1" dirty="0" smtClean="0">
                        <a:effectLst/>
                        <a:latin typeface="Courier New" panose="02070309020205020404" pitchFamily="49" charset="0"/>
                        <a:ea typeface="Malgun Gothic" panose="020B0503020000020004" pitchFamily="34" charset="-127"/>
                        <a:cs typeface="Courier New" panose="02070309020205020404" pitchFamily="49" charset="0"/>
                      </a:rPr>
                      <m:t>e</m:t>
                    </m:r>
                    <m:r>
                      <m:rPr>
                        <m:nor/>
                      </m:rPr>
                      <a:rPr lang="en-US" noProof="1" dirty="0" smtClean="0">
                        <a:effectLst/>
                        <a:latin typeface="Courier New" panose="02070309020205020404" pitchFamily="49" charset="0"/>
                        <a:ea typeface="Malgun Gothic" panose="020B0503020000020004" pitchFamily="34" charset="-127"/>
                        <a:cs typeface="Courier New" panose="02070309020205020404" pitchFamily="49" charset="0"/>
                      </a:rPr>
                      <m:t>)</m:t>
                    </m:r>
                  </m:oMath>
                </a14:m>
                <a:r>
                  <a:rPr lang="en-US" noProof="1">
                    <a:effectLst/>
                    <a:latin typeface="Courier New" panose="02070309020205020404" pitchFamily="49" charset="0"/>
                    <a:ea typeface="Malgun Gothic" panose="020B0503020000020004" pitchFamily="34" charset="-127"/>
                    <a:cs typeface="Courier New" panose="02070309020205020404" pitchFamily="49" charset="0"/>
                  </a:rPr>
                  <a:t> </a:t>
                </a:r>
                <a14:m>
                  <m:oMath xmlns:m="http://schemas.openxmlformats.org/officeDocument/2006/math">
                    <m:r>
                      <m:rPr>
                        <m:nor/>
                      </m:rPr>
                      <a:rPr lang="en-US" noProof="1" dirty="0">
                        <a:effectLst/>
                        <a:latin typeface="Courier New" panose="02070309020205020404" pitchFamily="49" charset="0"/>
                        <a:ea typeface="Malgun Gothic" panose="020B0503020000020004" pitchFamily="34" charset="-127"/>
                        <a:cs typeface="Courier New" panose="02070309020205020404" pitchFamily="49" charset="0"/>
                      </a:rPr>
                      <m:t>⋀</m:t>
                    </m:r>
                  </m:oMath>
                </a14:m>
                <a:r>
                  <a:rPr lang="en-US" noProof="1">
                    <a:effectLst/>
                    <a:latin typeface="Courier New" panose="02070309020205020404" pitchFamily="49" charset="0"/>
                    <a:ea typeface="Malgun Gothic" panose="020B0503020000020004" pitchFamily="34" charset="-127"/>
                    <a:cs typeface="Courier New" panose="02070309020205020404" pitchFamily="49" charset="0"/>
                  </a:rPr>
                  <a:t> Arriver(e, Speaker) </a:t>
                </a:r>
                <a14:m>
                  <m:oMath xmlns:m="http://schemas.openxmlformats.org/officeDocument/2006/math">
                    <m:r>
                      <m:rPr>
                        <m:nor/>
                      </m:rPr>
                      <a:rPr lang="en-US" noProof="1" dirty="0">
                        <a:effectLst/>
                        <a:latin typeface="Courier New" panose="02070309020205020404" pitchFamily="49" charset="0"/>
                        <a:ea typeface="Malgun Gothic" panose="020B0503020000020004" pitchFamily="34" charset="-127"/>
                        <a:cs typeface="Courier New" panose="02070309020205020404" pitchFamily="49" charset="0"/>
                      </a:rPr>
                      <m:t>⋀</m:t>
                    </m:r>
                  </m:oMath>
                </a14:m>
                <a:r>
                  <a:rPr lang="en-US" noProof="1">
                    <a:effectLst/>
                    <a:latin typeface="Courier New" panose="02070309020205020404" pitchFamily="49" charset="0"/>
                    <a:ea typeface="Malgun Gothic" panose="020B0503020000020004" pitchFamily="34" charset="-127"/>
                    <a:cs typeface="Courier New" panose="02070309020205020404" pitchFamily="49" charset="0"/>
                  </a:rPr>
                  <a:t> Destination(e, NewYork) </a:t>
                </a:r>
                <a14:m>
                  <m:oMath xmlns:m="http://schemas.openxmlformats.org/officeDocument/2006/math">
                    <m:r>
                      <m:rPr>
                        <m:nor/>
                      </m:rPr>
                      <a:rPr lang="en-US" noProof="1" dirty="0">
                        <a:effectLst/>
                        <a:latin typeface="Courier New" panose="02070309020205020404" pitchFamily="49" charset="0"/>
                        <a:ea typeface="Malgun Gothic" panose="020B0503020000020004" pitchFamily="34" charset="-127"/>
                        <a:cs typeface="Courier New" panose="02070309020205020404" pitchFamily="49" charset="0"/>
                      </a:rPr>
                      <m:t>⋀</m:t>
                    </m:r>
                  </m:oMath>
                </a14:m>
                <a:r>
                  <a:rPr lang="en-US" noProof="1">
                    <a:effectLst/>
                    <a:latin typeface="Courier New" panose="02070309020205020404" pitchFamily="49" charset="0"/>
                    <a:ea typeface="Malgun Gothic" panose="020B0503020000020004" pitchFamily="34" charset="-127"/>
                    <a:cs typeface="Courier New" panose="02070309020205020404" pitchFamily="49" charset="0"/>
                  </a:rPr>
                  <a:t> IntervalOf(e, i) </a:t>
                </a:r>
                <a14:m>
                  <m:oMath xmlns:m="http://schemas.openxmlformats.org/officeDocument/2006/math">
                    <m:r>
                      <m:rPr>
                        <m:nor/>
                      </m:rPr>
                      <a:rPr lang="en-US" noProof="1" dirty="0">
                        <a:effectLst/>
                        <a:latin typeface="Courier New" panose="02070309020205020404" pitchFamily="49" charset="0"/>
                        <a:ea typeface="Malgun Gothic" panose="020B0503020000020004" pitchFamily="34" charset="-127"/>
                        <a:cs typeface="Courier New" panose="02070309020205020404" pitchFamily="49" charset="0"/>
                      </a:rPr>
                      <m:t>⋀</m:t>
                    </m:r>
                  </m:oMath>
                </a14:m>
                <a:r>
                  <a:rPr lang="en-US" noProof="1">
                    <a:effectLst/>
                    <a:latin typeface="Courier New" panose="02070309020205020404" pitchFamily="49" charset="0"/>
                    <a:ea typeface="Malgun Gothic" panose="020B0503020000020004" pitchFamily="34" charset="-127"/>
                    <a:cs typeface="Courier New" panose="02070309020205020404" pitchFamily="49" charset="0"/>
                  </a:rPr>
                  <a:t> EndPoint(i, n) </a:t>
                </a:r>
                <a14:m>
                  <m:oMath xmlns:m="http://schemas.openxmlformats.org/officeDocument/2006/math">
                    <m:r>
                      <m:rPr>
                        <m:nor/>
                      </m:rPr>
                      <a:rPr lang="en-US" noProof="1" dirty="0">
                        <a:effectLst/>
                        <a:latin typeface="Courier New" panose="02070309020205020404" pitchFamily="49" charset="0"/>
                        <a:ea typeface="Malgun Gothic" panose="020B0503020000020004" pitchFamily="34" charset="-127"/>
                        <a:cs typeface="Courier New" panose="02070309020205020404" pitchFamily="49" charset="0"/>
                      </a:rPr>
                      <m:t>⋀ </m:t>
                    </m:r>
                    <m:r>
                      <m:rPr>
                        <m:nor/>
                      </m:rPr>
                      <a:rPr lang="en-US" noProof="1" dirty="0">
                        <a:effectLst/>
                        <a:latin typeface="Courier New" panose="02070309020205020404" pitchFamily="49" charset="0"/>
                        <a:ea typeface="Malgun Gothic" panose="020B0503020000020004" pitchFamily="34" charset="-127"/>
                        <a:cs typeface="Courier New" panose="02070309020205020404" pitchFamily="49" charset="0"/>
                      </a:rPr>
                      <m:t>Precedes</m:t>
                    </m:r>
                    <m:r>
                      <m:rPr>
                        <m:nor/>
                      </m:rPr>
                      <a:rPr lang="en-US" noProof="1" dirty="0">
                        <a:effectLst/>
                        <a:latin typeface="Courier New" panose="02070309020205020404" pitchFamily="49" charset="0"/>
                        <a:ea typeface="Malgun Gothic" panose="020B0503020000020004" pitchFamily="34" charset="-127"/>
                        <a:cs typeface="Courier New" panose="02070309020205020404" pitchFamily="49" charset="0"/>
                      </a:rPr>
                      <m:t>(</m:t>
                    </m:r>
                    <m:r>
                      <m:rPr>
                        <m:nor/>
                      </m:rPr>
                      <a:rPr lang="en-US" noProof="1" dirty="0">
                        <a:effectLst/>
                        <a:latin typeface="Courier New" panose="02070309020205020404" pitchFamily="49" charset="0"/>
                        <a:ea typeface="Malgun Gothic" panose="020B0503020000020004" pitchFamily="34" charset="-127"/>
                        <a:cs typeface="Courier New" panose="02070309020205020404" pitchFamily="49" charset="0"/>
                      </a:rPr>
                      <m:t>n</m:t>
                    </m:r>
                    <m:r>
                      <m:rPr>
                        <m:nor/>
                      </m:rPr>
                      <a:rPr lang="en-US" noProof="1" dirty="0">
                        <a:effectLst/>
                        <a:latin typeface="Courier New" panose="02070309020205020404" pitchFamily="49" charset="0"/>
                        <a:ea typeface="Malgun Gothic" panose="020B0503020000020004" pitchFamily="34" charset="-127"/>
                        <a:cs typeface="Courier New" panose="02070309020205020404" pitchFamily="49" charset="0"/>
                      </a:rPr>
                      <m:t>, </m:t>
                    </m:r>
                    <m:r>
                      <m:rPr>
                        <m:nor/>
                      </m:rPr>
                      <a:rPr lang="en-US" noProof="1" dirty="0">
                        <a:effectLst/>
                        <a:latin typeface="Courier New" panose="02070309020205020404" pitchFamily="49" charset="0"/>
                        <a:ea typeface="Malgun Gothic" panose="020B0503020000020004" pitchFamily="34" charset="-127"/>
                        <a:cs typeface="Courier New" panose="02070309020205020404" pitchFamily="49" charset="0"/>
                      </a:rPr>
                      <m:t>Now</m:t>
                    </m:r>
                    <m:r>
                      <m:rPr>
                        <m:nor/>
                      </m:rPr>
                      <a:rPr lang="en-US" noProof="1" dirty="0">
                        <a:effectLst/>
                        <a:latin typeface="Courier New" panose="02070309020205020404" pitchFamily="49" charset="0"/>
                        <a:ea typeface="Malgun Gothic" panose="020B0503020000020004" pitchFamily="34" charset="-127"/>
                        <a:cs typeface="Courier New" panose="02070309020205020404" pitchFamily="49" charset="0"/>
                      </a:rPr>
                      <m:t>)</m:t>
                    </m:r>
                  </m:oMath>
                </a14:m>
                <a:endParaRPr lang="en-US" noProof="1">
                  <a:effectLst/>
                  <a:latin typeface="Courier New" panose="02070309020205020404" pitchFamily="49" charset="0"/>
                  <a:ea typeface="Malgun Gothic" panose="020B0503020000020004" pitchFamily="34" charset="-127"/>
                  <a:cs typeface="Courier New" panose="02070309020205020404" pitchFamily="49" charset="0"/>
                </a:endParaRPr>
              </a:p>
              <a:p>
                <a:endParaRPr lang="en-US" dirty="0">
                  <a:cs typeface="Courier New" panose="02070309020205020404" pitchFamily="49" charset="0"/>
                </a:endParaRPr>
              </a:p>
              <a:p>
                <a:pPr lvl="1"/>
                <a:endParaRPr lang="en-US" dirty="0"/>
              </a:p>
            </p:txBody>
          </p:sp>
        </mc:Choice>
        <mc:Fallback xmlns="">
          <p:sp>
            <p:nvSpPr>
              <p:cNvPr id="3" name="Content Placeholder 2">
                <a:extLst>
                  <a:ext uri="{FF2B5EF4-FFF2-40B4-BE49-F238E27FC236}">
                    <a16:creationId xmlns:a16="http://schemas.microsoft.com/office/drawing/2014/main" id="{26FAEAAE-CCBB-A177-3C6E-AB702A50D453}"/>
                  </a:ext>
                </a:extLst>
              </p:cNvPr>
              <p:cNvSpPr>
                <a:spLocks noGrp="1" noRot="1" noChangeAspect="1" noMove="1" noResize="1" noEditPoints="1" noAdjustHandles="1" noChangeArrowheads="1" noChangeShapeType="1" noTextEdit="1"/>
              </p:cNvSpPr>
              <p:nvPr>
                <p:ph idx="1"/>
              </p:nvPr>
            </p:nvSpPr>
            <p:spPr>
              <a:blipFill>
                <a:blip r:embed="rId2"/>
                <a:stretch>
                  <a:fillRect l="-812" t="-2661" r="-870" b="-1541"/>
                </a:stretch>
              </a:blipFill>
            </p:spPr>
            <p:txBody>
              <a:bodyPr/>
              <a:lstStyle/>
              <a:p>
                <a:r>
                  <a:rPr lang="en-US">
                    <a:noFill/>
                  </a:rPr>
                  <a:t> </a:t>
                </a:r>
              </a:p>
            </p:txBody>
          </p:sp>
        </mc:Fallback>
      </mc:AlternateContent>
    </p:spTree>
    <p:extLst>
      <p:ext uri="{BB962C8B-B14F-4D97-AF65-F5344CB8AC3E}">
        <p14:creationId xmlns:p14="http://schemas.microsoft.com/office/powerpoint/2010/main" val="5003144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8E865-147F-E22D-DBDB-C2F4D0692CAD}"/>
              </a:ext>
            </a:extLst>
          </p:cNvPr>
          <p:cNvSpPr>
            <a:spLocks noGrp="1"/>
          </p:cNvSpPr>
          <p:nvPr>
            <p:ph type="title"/>
          </p:nvPr>
        </p:nvSpPr>
        <p:spPr/>
        <p:txBody>
          <a:bodyPr/>
          <a:lstStyle/>
          <a:p>
            <a:r>
              <a:rPr lang="en-US" dirty="0"/>
              <a:t>Some Problems with First-Order Logic</a:t>
            </a:r>
          </a:p>
        </p:txBody>
      </p:sp>
      <p:sp>
        <p:nvSpPr>
          <p:cNvPr id="3" name="Content Placeholder 2">
            <a:extLst>
              <a:ext uri="{FF2B5EF4-FFF2-40B4-BE49-F238E27FC236}">
                <a16:creationId xmlns:a16="http://schemas.microsoft.com/office/drawing/2014/main" id="{C685C09E-F4E5-891E-4472-2E550BCE3534}"/>
              </a:ext>
            </a:extLst>
          </p:cNvPr>
          <p:cNvSpPr>
            <a:spLocks noGrp="1"/>
          </p:cNvSpPr>
          <p:nvPr>
            <p:ph idx="1"/>
          </p:nvPr>
        </p:nvSpPr>
        <p:spPr/>
        <p:txBody>
          <a:bodyPr>
            <a:normAutofit fontScale="62500" lnSpcReduction="20000"/>
          </a:bodyPr>
          <a:lstStyle/>
          <a:p>
            <a:r>
              <a:rPr lang="en-US" dirty="0"/>
              <a:t>The previous edition of the textbook states the following about FOL and some alternative representations:</a:t>
            </a:r>
          </a:p>
          <a:p>
            <a:pPr marL="457200" lvl="1" indent="0">
              <a:buNone/>
            </a:pPr>
            <a:r>
              <a:rPr lang="en-US" sz="2600" dirty="0"/>
              <a:t>"The notion that the translation of linguistic expressions into formal representations made up of discrete symbols adequately captures the notion of meaning is subject to considerable debate."</a:t>
            </a:r>
          </a:p>
          <a:p>
            <a:r>
              <a:rPr lang="en-US" dirty="0"/>
              <a:t>Neither the previous edition, nor the current edition, of the textbook addresses the shortcomings of FOL</a:t>
            </a:r>
          </a:p>
          <a:p>
            <a:r>
              <a:rPr lang="en-US" dirty="0"/>
              <a:t>I am going to list here what I consider to be a few of the most significant problems:</a:t>
            </a:r>
          </a:p>
          <a:p>
            <a:pPr lvl="1"/>
            <a:r>
              <a:rPr lang="en-US" sz="2600" dirty="0"/>
              <a:t>The notation can get very unwieldy</a:t>
            </a:r>
          </a:p>
          <a:p>
            <a:pPr lvl="1"/>
            <a:r>
              <a:rPr lang="en-US" sz="2600" dirty="0"/>
              <a:t>Semantic parsing (which we did not discuss) is very difficult</a:t>
            </a:r>
          </a:p>
          <a:p>
            <a:pPr lvl="1"/>
            <a:r>
              <a:rPr lang="en-US" sz="2600" dirty="0"/>
              <a:t>There is no reasonable way to handle uncertainty</a:t>
            </a:r>
          </a:p>
          <a:p>
            <a:pPr lvl="1"/>
            <a:r>
              <a:rPr lang="en-US" sz="2600" dirty="0"/>
              <a:t>I am skeptical that humans processing sentences create an underlying representation similar to FOL</a:t>
            </a:r>
          </a:p>
          <a:p>
            <a:pPr lvl="1"/>
            <a:r>
              <a:rPr lang="en-US" sz="2600" dirty="0"/>
              <a:t>Symbols are being defined only in terms of other symbols</a:t>
            </a:r>
          </a:p>
          <a:p>
            <a:r>
              <a:rPr lang="en-US" dirty="0"/>
              <a:t>Related to the last point, let's look back at one of the FOL formulas from earlier:</a:t>
            </a:r>
          </a:p>
          <a:p>
            <a:pPr marL="457200" lvl="1" indent="0">
              <a:buNone/>
            </a:pPr>
            <a:r>
              <a:rPr lang="en-US" sz="2600" dirty="0">
                <a:latin typeface="Courier New" panose="02070309020205020404" pitchFamily="49" charset="0"/>
                <a:cs typeface="Courier New" panose="02070309020205020404" pitchFamily="49" charset="0"/>
              </a:rPr>
              <a:t>∋e Eating (e) ⋀ Eater(e, Speaker) ⋀ Eaten(e, TurkeySandwich) ⋀ Meal(e, Lunch) ⋀ Location(e, Desk) ⋀ Day(e, Tuesday)</a:t>
            </a:r>
          </a:p>
          <a:p>
            <a:r>
              <a:rPr lang="en-US" dirty="0"/>
              <a:t>This makes sense to us (if we understand FOL) because we know, based on experience, what it means to be eating, and we understand the concepts of location and time, and even the concept of a turkey sandwich</a:t>
            </a:r>
          </a:p>
          <a:p>
            <a:r>
              <a:rPr lang="en-US" dirty="0"/>
              <a:t>We can picture a turkey sandwich, and imagine what the it tastes like; we can imagine the </a:t>
            </a:r>
            <a:r>
              <a:rPr lang="en-US" i="1" dirty="0"/>
              <a:t>qualia</a:t>
            </a:r>
            <a:endParaRPr lang="en-US" dirty="0"/>
          </a:p>
          <a:p>
            <a:endParaRPr lang="en-US" dirty="0"/>
          </a:p>
        </p:txBody>
      </p:sp>
    </p:spTree>
    <p:extLst>
      <p:ext uri="{BB962C8B-B14F-4D97-AF65-F5344CB8AC3E}">
        <p14:creationId xmlns:p14="http://schemas.microsoft.com/office/powerpoint/2010/main" val="28000312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0B6EC-AEF9-58B1-D28E-BA2E1A745EC6}"/>
              </a:ext>
            </a:extLst>
          </p:cNvPr>
          <p:cNvSpPr>
            <a:spLocks noGrp="1"/>
          </p:cNvSpPr>
          <p:nvPr>
            <p:ph type="title"/>
          </p:nvPr>
        </p:nvSpPr>
        <p:spPr/>
        <p:txBody>
          <a:bodyPr/>
          <a:lstStyle/>
          <a:p>
            <a:r>
              <a:rPr lang="en-US" dirty="0"/>
              <a:t>Pragmatics and Discourse</a:t>
            </a:r>
          </a:p>
        </p:txBody>
      </p:sp>
      <p:sp>
        <p:nvSpPr>
          <p:cNvPr id="3" name="Content Placeholder 2">
            <a:extLst>
              <a:ext uri="{FF2B5EF4-FFF2-40B4-BE49-F238E27FC236}">
                <a16:creationId xmlns:a16="http://schemas.microsoft.com/office/drawing/2014/main" id="{60BD2DC2-EFDF-E8A4-34E0-DF2D430720C4}"/>
              </a:ext>
            </a:extLst>
          </p:cNvPr>
          <p:cNvSpPr>
            <a:spLocks noGrp="1"/>
          </p:cNvSpPr>
          <p:nvPr>
            <p:ph idx="1"/>
          </p:nvPr>
        </p:nvSpPr>
        <p:spPr/>
        <p:txBody>
          <a:bodyPr>
            <a:normAutofit fontScale="62500" lnSpcReduction="20000"/>
          </a:bodyPr>
          <a:lstStyle/>
          <a:p>
            <a:r>
              <a:rPr lang="en-US" dirty="0"/>
              <a:t>So far, we have discussed syntax and (briefly) semantics</a:t>
            </a:r>
          </a:p>
          <a:p>
            <a:r>
              <a:rPr lang="en-US" dirty="0"/>
              <a:t>In conventional NLP (and, I would argue, most of conventional linguistics), those two topics were generally handled at the sentence level</a:t>
            </a:r>
          </a:p>
          <a:p>
            <a:r>
              <a:rPr lang="en-US" b="1" dirty="0"/>
              <a:t>Pragmatics</a:t>
            </a:r>
            <a:r>
              <a:rPr lang="en-US" dirty="0"/>
              <a:t> – a term never mentioned in the current edition of the textbook – starts to consider context</a:t>
            </a:r>
          </a:p>
          <a:p>
            <a:r>
              <a:rPr lang="en-US" dirty="0"/>
              <a:t>The second edition of the textbook defines pragmatics as "knowledge of the relationship of meaning to the goals and intentions of the speaker"</a:t>
            </a:r>
          </a:p>
          <a:p>
            <a:r>
              <a:rPr lang="en-US" dirty="0"/>
              <a:t>A more general definition from Wikipedia states: "In linguistics and related fields, pragmatics is the study of how context contributes to meaning."</a:t>
            </a:r>
          </a:p>
          <a:p>
            <a:r>
              <a:rPr lang="en-US" dirty="0"/>
              <a:t>One issue that pragmatics deals with is </a:t>
            </a:r>
            <a:r>
              <a:rPr lang="en-US" i="1" dirty="0"/>
              <a:t>speech acts</a:t>
            </a:r>
            <a:r>
              <a:rPr lang="en-US" dirty="0"/>
              <a:t>; for example, we need to understand whether the speaker is stating a fact, asking a question, making a request, promising, commanding, etc.</a:t>
            </a:r>
          </a:p>
          <a:p>
            <a:r>
              <a:rPr lang="en-US" dirty="0"/>
              <a:t>Another related issue is </a:t>
            </a:r>
            <a:r>
              <a:rPr lang="en-US" b="1" dirty="0"/>
              <a:t>discourse</a:t>
            </a:r>
            <a:r>
              <a:rPr lang="en-US" dirty="0"/>
              <a:t>, which out textbook defines as "a coherent structured group of sentences"</a:t>
            </a:r>
          </a:p>
          <a:p>
            <a:r>
              <a:rPr lang="en-US" dirty="0"/>
              <a:t>More casually, we can say that a discourse is a sequence of text containing multiple sentences (or if we are dealing with spoken language, multiple utterances)</a:t>
            </a:r>
          </a:p>
          <a:p>
            <a:r>
              <a:rPr lang="en-US" dirty="0"/>
              <a:t>Discourses can be </a:t>
            </a:r>
            <a:r>
              <a:rPr lang="en-US" i="1" dirty="0"/>
              <a:t>monologues</a:t>
            </a:r>
            <a:r>
              <a:rPr lang="en-US" dirty="0"/>
              <a:t> (spoken or written from a single point of view) or </a:t>
            </a:r>
            <a:r>
              <a:rPr lang="en-US" i="1" dirty="0"/>
              <a:t>dialogues</a:t>
            </a:r>
            <a:r>
              <a:rPr lang="en-US" dirty="0"/>
              <a:t> (spoken or written from multiple points of view, often involving conversations)</a:t>
            </a:r>
          </a:p>
          <a:p>
            <a:r>
              <a:rPr lang="en-US" dirty="0"/>
              <a:t>We will only consider monologues, which are generally simpler to deal with</a:t>
            </a:r>
          </a:p>
          <a:p>
            <a:pPr marL="0" indent="0">
              <a:buNone/>
            </a:pPr>
            <a:endParaRPr lang="en-US" dirty="0"/>
          </a:p>
        </p:txBody>
      </p:sp>
    </p:spTree>
    <p:extLst>
      <p:ext uri="{BB962C8B-B14F-4D97-AF65-F5344CB8AC3E}">
        <p14:creationId xmlns:p14="http://schemas.microsoft.com/office/powerpoint/2010/main" val="7307738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E9616-B73F-9222-D7AD-F986C6B4CA73}"/>
              </a:ext>
            </a:extLst>
          </p:cNvPr>
          <p:cNvSpPr>
            <a:spLocks noGrp="1"/>
          </p:cNvSpPr>
          <p:nvPr>
            <p:ph type="title"/>
          </p:nvPr>
        </p:nvSpPr>
        <p:spPr/>
        <p:txBody>
          <a:bodyPr/>
          <a:lstStyle/>
          <a:p>
            <a:r>
              <a:rPr lang="en-US" dirty="0"/>
              <a:t>Coherence</a:t>
            </a:r>
          </a:p>
        </p:txBody>
      </p:sp>
      <p:sp>
        <p:nvSpPr>
          <p:cNvPr id="3" name="Content Placeholder 2">
            <a:extLst>
              <a:ext uri="{FF2B5EF4-FFF2-40B4-BE49-F238E27FC236}">
                <a16:creationId xmlns:a16="http://schemas.microsoft.com/office/drawing/2014/main" id="{B86BBC14-782E-862D-BD8D-63FC9D947683}"/>
              </a:ext>
            </a:extLst>
          </p:cNvPr>
          <p:cNvSpPr>
            <a:spLocks noGrp="1"/>
          </p:cNvSpPr>
          <p:nvPr>
            <p:ph idx="1"/>
          </p:nvPr>
        </p:nvSpPr>
        <p:spPr/>
        <p:txBody>
          <a:bodyPr>
            <a:normAutofit fontScale="70000" lnSpcReduction="20000"/>
          </a:bodyPr>
          <a:lstStyle/>
          <a:p>
            <a:r>
              <a:rPr lang="en-US" dirty="0"/>
              <a:t>When processing a discourse, </a:t>
            </a:r>
            <a:r>
              <a:rPr lang="en-US" b="1" dirty="0"/>
              <a:t>coherence</a:t>
            </a:r>
            <a:r>
              <a:rPr lang="en-US" dirty="0"/>
              <a:t> refers to how various sentences relate to one another</a:t>
            </a:r>
          </a:p>
          <a:p>
            <a:r>
              <a:rPr lang="en-US" dirty="0"/>
              <a:t>As mentioned, this is harder for </a:t>
            </a:r>
            <a:r>
              <a:rPr lang="en-US" i="1" dirty="0"/>
              <a:t>dialogues</a:t>
            </a:r>
            <a:r>
              <a:rPr lang="en-US" dirty="0"/>
              <a:t>, involving multiple speakers, partly because there are more types of speech acts (but we won't discuss that further)</a:t>
            </a:r>
          </a:p>
          <a:p>
            <a:r>
              <a:rPr lang="en-US" dirty="0"/>
              <a:t>We will consider only </a:t>
            </a:r>
            <a:r>
              <a:rPr lang="en-US" i="1" dirty="0"/>
              <a:t>monologues</a:t>
            </a:r>
            <a:r>
              <a:rPr lang="en-US" dirty="0"/>
              <a:t>, involving a single speaker; processing monologues can be useful for applications including information extraction, essay grading, summarization, etc.</a:t>
            </a:r>
          </a:p>
          <a:p>
            <a:r>
              <a:rPr lang="en-US" dirty="0"/>
              <a:t>The first step in interpreting discourse is </a:t>
            </a:r>
            <a:r>
              <a:rPr lang="en-US" i="1" dirty="0"/>
              <a:t>discourse segmentation</a:t>
            </a:r>
            <a:r>
              <a:rPr lang="en-US" dirty="0"/>
              <a:t>, which involves separating a document into a linear sequence of subtopics</a:t>
            </a:r>
          </a:p>
          <a:p>
            <a:r>
              <a:rPr lang="en-US" dirty="0"/>
              <a:t>The current edition of the textbook does not discuss this, and we will not cover it</a:t>
            </a:r>
          </a:p>
          <a:p>
            <a:r>
              <a:rPr lang="en-US" dirty="0"/>
              <a:t>Consider the following short discourses (examples from an earlier draft of the book):</a:t>
            </a:r>
          </a:p>
          <a:p>
            <a:pPr lvl="1"/>
            <a:r>
              <a:rPr lang="en-US" dirty="0"/>
              <a:t>"John hid Bill's car keys. He was drunk."</a:t>
            </a:r>
          </a:p>
          <a:p>
            <a:pPr lvl="1"/>
            <a:r>
              <a:rPr lang="en-US" dirty="0"/>
              <a:t>"John hid Bill's car keys. He likes spinach."</a:t>
            </a:r>
          </a:p>
          <a:p>
            <a:r>
              <a:rPr lang="en-US" dirty="0"/>
              <a:t>In the first example, the second sentence provides an Explanation, Cause, or Reason for the first sentence; this is an example of a </a:t>
            </a:r>
            <a:r>
              <a:rPr lang="en-US" b="1" dirty="0"/>
              <a:t>coherence relation</a:t>
            </a:r>
          </a:p>
          <a:p>
            <a:r>
              <a:rPr lang="en-US" dirty="0"/>
              <a:t>In the second example, there is no clear link (but I would claim we can contrive a context in which there would be one)</a:t>
            </a:r>
          </a:p>
        </p:txBody>
      </p:sp>
    </p:spTree>
    <p:extLst>
      <p:ext uri="{BB962C8B-B14F-4D97-AF65-F5344CB8AC3E}">
        <p14:creationId xmlns:p14="http://schemas.microsoft.com/office/powerpoint/2010/main" val="846841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BE992-5F68-87BC-B438-AC89367AF641}"/>
              </a:ext>
            </a:extLst>
          </p:cNvPr>
          <p:cNvSpPr>
            <a:spLocks noGrp="1"/>
          </p:cNvSpPr>
          <p:nvPr>
            <p:ph type="title"/>
          </p:nvPr>
        </p:nvSpPr>
        <p:spPr/>
        <p:txBody>
          <a:bodyPr/>
          <a:lstStyle/>
          <a:p>
            <a:r>
              <a:rPr lang="en-US" dirty="0"/>
              <a:t>Coherence Relations</a:t>
            </a:r>
          </a:p>
        </p:txBody>
      </p:sp>
      <p:sp>
        <p:nvSpPr>
          <p:cNvPr id="3" name="Content Placeholder 2">
            <a:extLst>
              <a:ext uri="{FF2B5EF4-FFF2-40B4-BE49-F238E27FC236}">
                <a16:creationId xmlns:a16="http://schemas.microsoft.com/office/drawing/2014/main" id="{394DE6AB-BD74-2322-0354-5566B93040DB}"/>
              </a:ext>
            </a:extLst>
          </p:cNvPr>
          <p:cNvSpPr>
            <a:spLocks noGrp="1"/>
          </p:cNvSpPr>
          <p:nvPr>
            <p:ph idx="1"/>
          </p:nvPr>
        </p:nvSpPr>
        <p:spPr/>
        <p:txBody>
          <a:bodyPr>
            <a:normAutofit fontScale="70000" lnSpcReduction="20000"/>
          </a:bodyPr>
          <a:lstStyle/>
          <a:p>
            <a:r>
              <a:rPr lang="en-US" dirty="0"/>
              <a:t>We have already seen an example on the previous slide of a coherence relation called Explanation</a:t>
            </a:r>
          </a:p>
          <a:p>
            <a:r>
              <a:rPr lang="en-US" dirty="0"/>
              <a:t>Here are examples (from an earlier draft of the textbook) of other types of coherence relations:</a:t>
            </a:r>
          </a:p>
          <a:p>
            <a:pPr lvl="1"/>
            <a:r>
              <a:rPr lang="en-US" dirty="0"/>
              <a:t>Result: "The Tin Woodman was caught in the rain. His joints rusted."</a:t>
            </a:r>
          </a:p>
          <a:p>
            <a:pPr lvl="1"/>
            <a:r>
              <a:rPr lang="en-US" dirty="0"/>
              <a:t>Parallel: "The Scarecrow wanted some brains. The Tin Woodman wanted a heart."</a:t>
            </a:r>
          </a:p>
          <a:p>
            <a:pPr lvl="1"/>
            <a:r>
              <a:rPr lang="en-US" dirty="0"/>
              <a:t>Elaboration: "Dorothy was from Kansas. She lived in the midst of the great Kansas Prairies."</a:t>
            </a:r>
          </a:p>
          <a:p>
            <a:pPr lvl="1"/>
            <a:r>
              <a:rPr lang="en-US" dirty="0"/>
              <a:t>Occasion: "Dorothy picked up the oil-can. She oiled the Tin Woodman's joints."</a:t>
            </a:r>
          </a:p>
          <a:p>
            <a:r>
              <a:rPr lang="en-US" dirty="0"/>
              <a:t>The Occasion relation occurs when the first sentence implies a change of state that is a necessary precondition of the second sentence</a:t>
            </a:r>
          </a:p>
          <a:p>
            <a:r>
              <a:rPr lang="en-US" dirty="0"/>
              <a:t>Sources will generally differ on the types and exact definitions of coherence relations</a:t>
            </a:r>
          </a:p>
          <a:p>
            <a:r>
              <a:rPr lang="en-US" dirty="0"/>
              <a:t>Coherence relations do not always simply relate sequential sentences to each other</a:t>
            </a:r>
          </a:p>
          <a:p>
            <a:r>
              <a:rPr lang="en-US" dirty="0"/>
              <a:t>The next slide shows an example of a discourse from the previous edition of the textbook</a:t>
            </a:r>
          </a:p>
          <a:p>
            <a:r>
              <a:rPr lang="en-US" dirty="0"/>
              <a:t>The figure under the passage of text graphically indicates the </a:t>
            </a:r>
            <a:r>
              <a:rPr lang="en-US" i="1" dirty="0"/>
              <a:t>discourse structure</a:t>
            </a:r>
            <a:r>
              <a:rPr lang="en-US" dirty="0"/>
              <a:t> of the same passage of text</a:t>
            </a:r>
          </a:p>
          <a:p>
            <a:r>
              <a:rPr lang="en-US" dirty="0"/>
              <a:t>Each node in the tree represents a group of locally coherent sentences</a:t>
            </a:r>
          </a:p>
        </p:txBody>
      </p:sp>
    </p:spTree>
    <p:extLst>
      <p:ext uri="{BB962C8B-B14F-4D97-AF65-F5344CB8AC3E}">
        <p14:creationId xmlns:p14="http://schemas.microsoft.com/office/powerpoint/2010/main" val="6176584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7091B-1114-4843-49AB-4A26D94945AE}"/>
              </a:ext>
            </a:extLst>
          </p:cNvPr>
          <p:cNvSpPr>
            <a:spLocks noGrp="1"/>
          </p:cNvSpPr>
          <p:nvPr>
            <p:ph type="title"/>
          </p:nvPr>
        </p:nvSpPr>
        <p:spPr/>
        <p:txBody>
          <a:bodyPr/>
          <a:lstStyle/>
          <a:p>
            <a:r>
              <a:rPr lang="en-US" dirty="0"/>
              <a:t>Coherence Relations, More Complex Example</a:t>
            </a:r>
          </a:p>
        </p:txBody>
      </p:sp>
      <p:pic>
        <p:nvPicPr>
          <p:cNvPr id="4" name="Content Placeholder 4" descr="A screenshot of a cell phone&#10;&#10;Description automatically generated">
            <a:extLst>
              <a:ext uri="{FF2B5EF4-FFF2-40B4-BE49-F238E27FC236}">
                <a16:creationId xmlns:a16="http://schemas.microsoft.com/office/drawing/2014/main" id="{CA759922-77C0-819D-CADC-5B3D952A791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76645" y="1690688"/>
            <a:ext cx="8038710" cy="1787852"/>
          </a:xfrm>
        </p:spPr>
      </p:pic>
      <p:pic>
        <p:nvPicPr>
          <p:cNvPr id="5" name="Content Placeholder 4" descr="A picture containing text, map&#10;&#10;Description automatically generated">
            <a:extLst>
              <a:ext uri="{FF2B5EF4-FFF2-40B4-BE49-F238E27FC236}">
                <a16:creationId xmlns:a16="http://schemas.microsoft.com/office/drawing/2014/main" id="{33CD6B55-E0B4-9D14-55A0-C10A7F2D93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7586" y="3642214"/>
            <a:ext cx="8656827" cy="2620799"/>
          </a:xfrm>
          <a:prstGeom prst="rect">
            <a:avLst/>
          </a:prstGeom>
        </p:spPr>
      </p:pic>
    </p:spTree>
    <p:extLst>
      <p:ext uri="{BB962C8B-B14F-4D97-AF65-F5344CB8AC3E}">
        <p14:creationId xmlns:p14="http://schemas.microsoft.com/office/powerpoint/2010/main" val="21391751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77E34-030E-4EF0-8735-7D54670FA2B1}"/>
              </a:ext>
            </a:extLst>
          </p:cNvPr>
          <p:cNvSpPr>
            <a:spLocks noGrp="1"/>
          </p:cNvSpPr>
          <p:nvPr>
            <p:ph type="title"/>
          </p:nvPr>
        </p:nvSpPr>
        <p:spPr/>
        <p:txBody>
          <a:bodyPr/>
          <a:lstStyle/>
          <a:p>
            <a:r>
              <a:rPr lang="en-US" dirty="0"/>
              <a:t>Coreference Resolution</a:t>
            </a:r>
          </a:p>
        </p:txBody>
      </p:sp>
      <p:sp>
        <p:nvSpPr>
          <p:cNvPr id="3" name="Content Placeholder 2">
            <a:extLst>
              <a:ext uri="{FF2B5EF4-FFF2-40B4-BE49-F238E27FC236}">
                <a16:creationId xmlns:a16="http://schemas.microsoft.com/office/drawing/2014/main" id="{B7A34BF2-D93E-4165-8015-BDAD4BB90599}"/>
              </a:ext>
            </a:extLst>
          </p:cNvPr>
          <p:cNvSpPr>
            <a:spLocks noGrp="1"/>
          </p:cNvSpPr>
          <p:nvPr>
            <p:ph idx="1"/>
          </p:nvPr>
        </p:nvSpPr>
        <p:spPr/>
        <p:txBody>
          <a:bodyPr>
            <a:normAutofit fontScale="85000" lnSpcReduction="20000"/>
          </a:bodyPr>
          <a:lstStyle/>
          <a:p>
            <a:r>
              <a:rPr lang="en-US" b="1" dirty="0"/>
              <a:t>Reference resolution</a:t>
            </a:r>
            <a:r>
              <a:rPr lang="en-US" dirty="0"/>
              <a:t> is the task of determining what entities (</a:t>
            </a:r>
            <a:r>
              <a:rPr lang="en-US" i="1" dirty="0"/>
              <a:t>referents</a:t>
            </a:r>
            <a:r>
              <a:rPr lang="en-US" dirty="0"/>
              <a:t>) are referred to by which expressions (</a:t>
            </a:r>
            <a:r>
              <a:rPr lang="en-US" i="1" dirty="0"/>
              <a:t>referring expressions</a:t>
            </a:r>
            <a:r>
              <a:rPr lang="en-US" dirty="0"/>
              <a:t>, or </a:t>
            </a:r>
            <a:r>
              <a:rPr lang="en-US" i="1" dirty="0"/>
              <a:t>mentions</a:t>
            </a:r>
            <a:r>
              <a:rPr lang="en-US" dirty="0"/>
              <a:t>)</a:t>
            </a:r>
          </a:p>
          <a:p>
            <a:r>
              <a:rPr lang="en-US" b="1" dirty="0"/>
              <a:t>Coreference resolution</a:t>
            </a:r>
            <a:r>
              <a:rPr lang="en-US" dirty="0"/>
              <a:t> is the task of finding all referring expressions in a text that refer to the same entity</a:t>
            </a:r>
          </a:p>
          <a:p>
            <a:r>
              <a:rPr lang="en-US" dirty="0"/>
              <a:t>Reference to an entity that has been previously introduced into the discourse is called </a:t>
            </a:r>
            <a:r>
              <a:rPr lang="en-US" i="1" dirty="0"/>
              <a:t>anaphora</a:t>
            </a:r>
          </a:p>
          <a:p>
            <a:r>
              <a:rPr lang="en-US" dirty="0"/>
              <a:t>The referring expression is called an </a:t>
            </a:r>
            <a:r>
              <a:rPr lang="en-US" i="1" dirty="0"/>
              <a:t>anaphor</a:t>
            </a:r>
            <a:r>
              <a:rPr lang="en-US" dirty="0"/>
              <a:t>, and the earlier term is called an </a:t>
            </a:r>
            <a:r>
              <a:rPr lang="en-US" i="1" dirty="0"/>
              <a:t>antecedent</a:t>
            </a:r>
            <a:endParaRPr lang="en-US" dirty="0"/>
          </a:p>
          <a:p>
            <a:r>
              <a:rPr lang="en-US" b="1" dirty="0"/>
              <a:t>Pronominal anaphora resolution </a:t>
            </a:r>
            <a:r>
              <a:rPr lang="en-US" dirty="0"/>
              <a:t>is the task of finding the antecedent for a single pronoun</a:t>
            </a:r>
          </a:p>
          <a:p>
            <a:r>
              <a:rPr lang="en-US" dirty="0"/>
              <a:t>Sometimes, pronouns refer to a term that is introduced after the pronoun</a:t>
            </a:r>
          </a:p>
          <a:p>
            <a:pPr lvl="1"/>
            <a:r>
              <a:rPr lang="en-US" dirty="0"/>
              <a:t>In that case, the later term that the pronoun refers to is called a </a:t>
            </a:r>
            <a:r>
              <a:rPr lang="en-US" i="1" dirty="0"/>
              <a:t>postcedent</a:t>
            </a:r>
          </a:p>
          <a:p>
            <a:pPr lvl="1"/>
            <a:r>
              <a:rPr lang="en-US" i="1" dirty="0"/>
              <a:t>S</a:t>
            </a:r>
            <a:r>
              <a:rPr lang="en-US" dirty="0"/>
              <a:t>ome sources still refer to this sort of reference as anaphora, others refer to it as </a:t>
            </a:r>
            <a:r>
              <a:rPr lang="en-US" i="1" dirty="0"/>
              <a:t>cataphora</a:t>
            </a:r>
            <a:endParaRPr lang="en-US" dirty="0"/>
          </a:p>
          <a:p>
            <a:endParaRPr lang="en-US" dirty="0"/>
          </a:p>
        </p:txBody>
      </p:sp>
    </p:spTree>
    <p:extLst>
      <p:ext uri="{BB962C8B-B14F-4D97-AF65-F5344CB8AC3E}">
        <p14:creationId xmlns:p14="http://schemas.microsoft.com/office/powerpoint/2010/main" val="36369235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E3BD9-6C4D-4F29-AF90-5FE0A0281518}"/>
              </a:ext>
            </a:extLst>
          </p:cNvPr>
          <p:cNvSpPr>
            <a:spLocks noGrp="1"/>
          </p:cNvSpPr>
          <p:nvPr>
            <p:ph type="title"/>
          </p:nvPr>
        </p:nvSpPr>
        <p:spPr/>
        <p:txBody>
          <a:bodyPr/>
          <a:lstStyle/>
          <a:p>
            <a:r>
              <a:rPr lang="en-US" dirty="0"/>
              <a:t>Coreference Examples</a:t>
            </a:r>
          </a:p>
        </p:txBody>
      </p:sp>
      <p:sp>
        <p:nvSpPr>
          <p:cNvPr id="5" name="Content Placeholder 4">
            <a:extLst>
              <a:ext uri="{FF2B5EF4-FFF2-40B4-BE49-F238E27FC236}">
                <a16:creationId xmlns:a16="http://schemas.microsoft.com/office/drawing/2014/main" id="{B09B8AA0-CFAC-4621-A471-0A86BC21C348}"/>
              </a:ext>
            </a:extLst>
          </p:cNvPr>
          <p:cNvSpPr>
            <a:spLocks noGrp="1"/>
          </p:cNvSpPr>
          <p:nvPr>
            <p:ph idx="1"/>
          </p:nvPr>
        </p:nvSpPr>
        <p:spPr/>
        <p:txBody>
          <a:bodyPr>
            <a:normAutofit lnSpcReduction="10000"/>
          </a:bodyPr>
          <a:lstStyle/>
          <a:p>
            <a:r>
              <a:rPr lang="en-US" sz="1800" dirty="0">
                <a:effectLst/>
                <a:ea typeface="Malgun Gothic" panose="020B0503020000020004" pitchFamily="34" charset="-127"/>
              </a:rPr>
              <a:t>Here is an example from the previous edition of the textbook (there is a similar, but less detailed, example in the current edition) in which all the underlined words or phrases corefer to the same person:</a:t>
            </a:r>
          </a:p>
          <a:p>
            <a:pPr marL="457200" lvl="1" indent="0">
              <a:buNone/>
            </a:pPr>
            <a:r>
              <a:rPr lang="en-US" sz="1600" dirty="0">
                <a:effectLst/>
                <a:latin typeface="Courier New" panose="02070309020205020404" pitchFamily="49" charset="0"/>
                <a:ea typeface="Malgun Gothic" panose="020B0503020000020004" pitchFamily="34" charset="-127"/>
              </a:rPr>
              <a:t>"</a:t>
            </a:r>
            <a:r>
              <a:rPr lang="en-US" sz="1600" u="sng" dirty="0">
                <a:effectLst/>
                <a:latin typeface="Courier New" panose="02070309020205020404" pitchFamily="49" charset="0"/>
                <a:ea typeface="Malgun Gothic" panose="020B0503020000020004" pitchFamily="34" charset="-127"/>
              </a:rPr>
              <a:t>Victoria Chen</a:t>
            </a:r>
            <a:r>
              <a:rPr lang="en-US" sz="1600" dirty="0">
                <a:effectLst/>
                <a:latin typeface="Courier New" panose="02070309020205020404" pitchFamily="49" charset="0"/>
                <a:ea typeface="Malgun Gothic" panose="020B0503020000020004" pitchFamily="34" charset="-127"/>
              </a:rPr>
              <a:t>, </a:t>
            </a:r>
            <a:r>
              <a:rPr lang="en-US" sz="1600" u="sng" dirty="0">
                <a:effectLst/>
                <a:latin typeface="Courier New" panose="02070309020205020404" pitchFamily="49" charset="0"/>
                <a:ea typeface="Malgun Gothic" panose="020B0503020000020004" pitchFamily="34" charset="-127"/>
              </a:rPr>
              <a:t>Chief Financial Officer of Megabucks Banking Corp</a:t>
            </a:r>
            <a:r>
              <a:rPr lang="en-US" sz="1600" dirty="0">
                <a:effectLst/>
                <a:latin typeface="Courier New" panose="02070309020205020404" pitchFamily="49" charset="0"/>
                <a:ea typeface="Malgun Gothic" panose="020B0503020000020004" pitchFamily="34" charset="-127"/>
              </a:rPr>
              <a:t> since 2004, saw </a:t>
            </a:r>
            <a:r>
              <a:rPr lang="en-US" sz="1600" u="sng" dirty="0">
                <a:effectLst/>
                <a:latin typeface="Courier New" panose="02070309020205020404" pitchFamily="49" charset="0"/>
                <a:ea typeface="Malgun Gothic" panose="020B0503020000020004" pitchFamily="34" charset="-127"/>
              </a:rPr>
              <a:t>her</a:t>
            </a:r>
            <a:r>
              <a:rPr lang="en-US" sz="1600" dirty="0">
                <a:effectLst/>
                <a:latin typeface="Courier New" panose="02070309020205020404" pitchFamily="49" charset="0"/>
                <a:ea typeface="Malgun Gothic" panose="020B0503020000020004" pitchFamily="34" charset="-127"/>
              </a:rPr>
              <a:t> pay jump 20%, to $1.3 million, as </a:t>
            </a:r>
            <a:r>
              <a:rPr lang="en-US" sz="1600" u="sng" dirty="0">
                <a:effectLst/>
                <a:latin typeface="Courier New" panose="02070309020205020404" pitchFamily="49" charset="0"/>
                <a:ea typeface="Malgun Gothic" panose="020B0503020000020004" pitchFamily="34" charset="-127"/>
              </a:rPr>
              <a:t>the 37-year-old</a:t>
            </a:r>
            <a:r>
              <a:rPr lang="en-US" sz="1600" dirty="0">
                <a:effectLst/>
                <a:latin typeface="Courier New" panose="02070309020205020404" pitchFamily="49" charset="0"/>
                <a:ea typeface="Malgun Gothic" panose="020B0503020000020004" pitchFamily="34" charset="-127"/>
              </a:rPr>
              <a:t> also became </a:t>
            </a:r>
            <a:r>
              <a:rPr lang="en-US" sz="1600" u="sng" dirty="0">
                <a:effectLst/>
                <a:latin typeface="Courier New" panose="02070309020205020404" pitchFamily="49" charset="0"/>
                <a:ea typeface="Malgun Gothic" panose="020B0503020000020004" pitchFamily="34" charset="-127"/>
              </a:rPr>
              <a:t>the Denver-based financial-service company's president</a:t>
            </a:r>
            <a:r>
              <a:rPr lang="en-US" sz="1600" dirty="0">
                <a:effectLst/>
                <a:latin typeface="Courier New" panose="02070309020205020404" pitchFamily="49" charset="0"/>
                <a:ea typeface="Malgun Gothic" panose="020B0503020000020004" pitchFamily="34" charset="-127"/>
              </a:rPr>
              <a:t>. It has been ten years since </a:t>
            </a:r>
            <a:r>
              <a:rPr lang="en-US" sz="1600" u="sng" dirty="0">
                <a:effectLst/>
                <a:latin typeface="Courier New" panose="02070309020205020404" pitchFamily="49" charset="0"/>
                <a:ea typeface="Malgun Gothic" panose="020B0503020000020004" pitchFamily="34" charset="-127"/>
              </a:rPr>
              <a:t>she</a:t>
            </a:r>
            <a:r>
              <a:rPr lang="en-US" sz="1600" dirty="0">
                <a:effectLst/>
                <a:latin typeface="Courier New" panose="02070309020205020404" pitchFamily="49" charset="0"/>
                <a:ea typeface="Malgun Gothic" panose="020B0503020000020004" pitchFamily="34" charset="-127"/>
              </a:rPr>
              <a:t> came to Megabucks from rival Lotsabucks."</a:t>
            </a:r>
          </a:p>
          <a:p>
            <a:r>
              <a:rPr lang="en-US" sz="1800" dirty="0"/>
              <a:t>Here is another example from the previous edition of the textbook with three sets of coreferring expressions:</a:t>
            </a:r>
          </a:p>
          <a:p>
            <a:pPr lvl="1" indent="0">
              <a:lnSpc>
                <a:spcPct val="115000"/>
              </a:lnSpc>
              <a:spcBef>
                <a:spcPts val="0"/>
              </a:spcBef>
              <a:buNone/>
            </a:pP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a:t>
            </a:r>
            <a:r>
              <a:rPr lang="en-US" sz="1600" u="sng" dirty="0">
                <a:effectLst/>
                <a:latin typeface="Courier New" panose="02070309020205020404" pitchFamily="49" charset="0"/>
                <a:ea typeface="Malgun Gothic" panose="020B0503020000020004" pitchFamily="34" charset="-127"/>
                <a:cs typeface="Times New Roman" panose="02020603050405020304" pitchFamily="18" charset="0"/>
              </a:rPr>
              <a:t>The Tin Woodman</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 went to the Emerald City to see </a:t>
            </a:r>
            <a:r>
              <a:rPr lang="en-US" sz="1600" u="dbl" dirty="0">
                <a:effectLst/>
                <a:latin typeface="Courier New" panose="02070309020205020404" pitchFamily="49" charset="0"/>
                <a:ea typeface="Malgun Gothic" panose="020B0503020000020004" pitchFamily="34" charset="-127"/>
                <a:cs typeface="Times New Roman" panose="02020603050405020304" pitchFamily="18" charset="0"/>
              </a:rPr>
              <a:t>the Wizard of Oz</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 and ask for </a:t>
            </a:r>
            <a:r>
              <a:rPr lang="en-US" sz="1600" u="dotted" dirty="0">
                <a:effectLst/>
                <a:latin typeface="Courier New" panose="02070309020205020404" pitchFamily="49" charset="0"/>
                <a:ea typeface="Malgun Gothic" panose="020B0503020000020004" pitchFamily="34" charset="-127"/>
                <a:cs typeface="Times New Roman" panose="02020603050405020304" pitchFamily="18" charset="0"/>
              </a:rPr>
              <a:t>a heart</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 After </a:t>
            </a:r>
            <a:r>
              <a:rPr lang="en-US" sz="1600" u="sng" dirty="0">
                <a:effectLst/>
                <a:latin typeface="Courier New" panose="02070309020205020404" pitchFamily="49" charset="0"/>
                <a:ea typeface="Malgun Gothic" panose="020B0503020000020004" pitchFamily="34" charset="-127"/>
                <a:cs typeface="Times New Roman" panose="02020603050405020304" pitchFamily="18" charset="0"/>
              </a:rPr>
              <a:t>he</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 asked for </a:t>
            </a:r>
            <a:r>
              <a:rPr lang="en-US" sz="1600" u="dotted" dirty="0">
                <a:effectLst/>
                <a:latin typeface="Courier New" panose="02070309020205020404" pitchFamily="49" charset="0"/>
                <a:ea typeface="Malgun Gothic" panose="020B0503020000020004" pitchFamily="34" charset="-127"/>
                <a:cs typeface="Times New Roman" panose="02020603050405020304" pitchFamily="18" charset="0"/>
              </a:rPr>
              <a:t>it</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 </a:t>
            </a:r>
            <a:r>
              <a:rPr lang="en-US" sz="1600" u="sng" dirty="0">
                <a:effectLst/>
                <a:latin typeface="Courier New" panose="02070309020205020404" pitchFamily="49" charset="0"/>
                <a:ea typeface="Malgun Gothic" panose="020B0503020000020004" pitchFamily="34" charset="-127"/>
                <a:cs typeface="Times New Roman" panose="02020603050405020304" pitchFamily="18" charset="0"/>
              </a:rPr>
              <a:t>the Woodman</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 waited for </a:t>
            </a:r>
            <a:r>
              <a:rPr lang="en-US" sz="1600" u="dbl" dirty="0">
                <a:effectLst/>
                <a:latin typeface="Courier New" panose="02070309020205020404" pitchFamily="49" charset="0"/>
                <a:ea typeface="Malgun Gothic" panose="020B0503020000020004" pitchFamily="34" charset="-127"/>
                <a:cs typeface="Times New Roman" panose="02020603050405020304" pitchFamily="18" charset="0"/>
              </a:rPr>
              <a:t>the Wizard</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's response."</a:t>
            </a:r>
            <a:endParaRPr lang="en-US" sz="1600" dirty="0">
              <a:effectLst/>
              <a:latin typeface="Times New Roman" panose="02020603050405020304" pitchFamily="18" charset="0"/>
              <a:ea typeface="Malgun Gothic" panose="020B0503020000020004" pitchFamily="34" charset="-127"/>
              <a:cs typeface="Times New Roman" panose="02020603050405020304" pitchFamily="18" charset="0"/>
            </a:endParaRPr>
          </a:p>
          <a:p>
            <a:r>
              <a:rPr lang="en-US" sz="1800" dirty="0"/>
              <a:t>Note that in the first example, the word "it" was used in a context in which there was no antecedent, and that instance of "it" did not really refer to anything</a:t>
            </a:r>
          </a:p>
          <a:p>
            <a:r>
              <a:rPr lang="en-US" sz="1800" dirty="0"/>
              <a:t>Also note that sometimes words can refer to things that are not entities; for example, in "But that turned out to be a lie" (given a proper context), the referent of "that" is a speech act</a:t>
            </a:r>
          </a:p>
          <a:p>
            <a:r>
              <a:rPr lang="en-US" sz="1800" dirty="0"/>
              <a:t>The current version of the textbook mentions some conventional methods for coreference resolution, and it also discusses a deep learning approach; we will not cover this</a:t>
            </a:r>
          </a:p>
        </p:txBody>
      </p:sp>
    </p:spTree>
    <p:extLst>
      <p:ext uri="{BB962C8B-B14F-4D97-AF65-F5344CB8AC3E}">
        <p14:creationId xmlns:p14="http://schemas.microsoft.com/office/powerpoint/2010/main" val="15944687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0B985-2851-4DB7-B6C1-A16BB2659371}"/>
              </a:ext>
            </a:extLst>
          </p:cNvPr>
          <p:cNvSpPr>
            <a:spLocks noGrp="1"/>
          </p:cNvSpPr>
          <p:nvPr>
            <p:ph type="title"/>
          </p:nvPr>
        </p:nvSpPr>
        <p:spPr/>
        <p:txBody>
          <a:bodyPr/>
          <a:lstStyle/>
          <a:p>
            <a:r>
              <a:rPr lang="en-US" dirty="0"/>
              <a:t>Pronominal Anaphora Resolution</a:t>
            </a:r>
          </a:p>
        </p:txBody>
      </p:sp>
      <p:sp>
        <p:nvSpPr>
          <p:cNvPr id="3" name="Content Placeholder 2">
            <a:extLst>
              <a:ext uri="{FF2B5EF4-FFF2-40B4-BE49-F238E27FC236}">
                <a16:creationId xmlns:a16="http://schemas.microsoft.com/office/drawing/2014/main" id="{B7345A9C-82BA-4FCE-95B5-C235E7A2B78C}"/>
              </a:ext>
            </a:extLst>
          </p:cNvPr>
          <p:cNvSpPr>
            <a:spLocks noGrp="1"/>
          </p:cNvSpPr>
          <p:nvPr>
            <p:ph idx="1"/>
          </p:nvPr>
        </p:nvSpPr>
        <p:spPr/>
        <p:txBody>
          <a:bodyPr>
            <a:normAutofit fontScale="70000" lnSpcReduction="20000"/>
          </a:bodyPr>
          <a:lstStyle/>
          <a:p>
            <a:r>
              <a:rPr lang="en-US" dirty="0"/>
              <a:t>Reference resolution applied specifically to pronouns is called </a:t>
            </a:r>
            <a:r>
              <a:rPr lang="en-US" i="1" dirty="0"/>
              <a:t>pronominal anaphora resolution</a:t>
            </a:r>
          </a:p>
          <a:p>
            <a:r>
              <a:rPr lang="en-US" dirty="0"/>
              <a:t>Consider this example from the textbook (discussed in both the current and previous editions):</a:t>
            </a:r>
          </a:p>
          <a:p>
            <a:pPr lvl="1"/>
            <a:r>
              <a:rPr lang="en-US" dirty="0"/>
              <a:t>(23.40) "John telephoned Bill. He lost the laptop."</a:t>
            </a:r>
          </a:p>
          <a:p>
            <a:pPr lvl="1"/>
            <a:r>
              <a:rPr lang="en-US" dirty="0"/>
              <a:t>(23.41) "John criticized Bill. He lost the laptop."</a:t>
            </a:r>
          </a:p>
          <a:p>
            <a:r>
              <a:rPr lang="en-US" dirty="0"/>
              <a:t>Discussing this example, the textbook (current draft) argues:</a:t>
            </a:r>
          </a:p>
          <a:p>
            <a:pPr marL="457200" lvl="1" indent="0">
              <a:buNone/>
            </a:pPr>
            <a:r>
              <a:rPr lang="en-US" dirty="0"/>
              <a:t>"These examples differ only in the verb used in the first sentence, yet “he” in (23.40) is typically resolved to John, whereas “he” in (23.41) is resolved to Bill. This may be partly due to the link between implicit causality and saliency: the implicit cause of a “criticizing” event is its object, whereas the implicit cause of a “telephoning” event is its subject. In such verbs, the entity which is the implicit cause may be more salient."</a:t>
            </a:r>
          </a:p>
          <a:p>
            <a:r>
              <a:rPr lang="en-US" dirty="0"/>
              <a:t>I do not buy this argument; consider my sentences:</a:t>
            </a:r>
          </a:p>
          <a:p>
            <a:pPr lvl="1"/>
            <a:r>
              <a:rPr lang="en-US" dirty="0"/>
              <a:t>"John telephoned Bill. He answered the phone."</a:t>
            </a:r>
          </a:p>
          <a:p>
            <a:pPr lvl="1"/>
            <a:r>
              <a:rPr lang="en-US" dirty="0"/>
              <a:t>"John criticized Bill. He was quite angry."</a:t>
            </a:r>
          </a:p>
          <a:p>
            <a:r>
              <a:rPr lang="en-US" dirty="0"/>
              <a:t>I believe that truly solving reference resolution would require reliance on </a:t>
            </a:r>
            <a:r>
              <a:rPr lang="en-US" b="1" dirty="0"/>
              <a:t>real-world knowledge</a:t>
            </a:r>
            <a:r>
              <a:rPr lang="en-US" dirty="0"/>
              <a:t>, a.k.a. </a:t>
            </a:r>
            <a:r>
              <a:rPr lang="en-US" b="1" dirty="0"/>
              <a:t>commonsense knowledge</a:t>
            </a:r>
          </a:p>
          <a:p>
            <a:r>
              <a:rPr lang="en-US" dirty="0"/>
              <a:t>Although most of the conventional NLP community ignored this, we will see this was sometimes acknowledged specifically when it comes to this task of pronominal anaphora resolution</a:t>
            </a:r>
          </a:p>
        </p:txBody>
      </p:sp>
    </p:spTree>
    <p:extLst>
      <p:ext uri="{BB962C8B-B14F-4D97-AF65-F5344CB8AC3E}">
        <p14:creationId xmlns:p14="http://schemas.microsoft.com/office/powerpoint/2010/main" val="38078726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E8AF0-1213-4CBA-B287-A695F2821D0A}"/>
              </a:ext>
            </a:extLst>
          </p:cNvPr>
          <p:cNvSpPr>
            <a:spLocks noGrp="1"/>
          </p:cNvSpPr>
          <p:nvPr>
            <p:ph type="title"/>
          </p:nvPr>
        </p:nvSpPr>
        <p:spPr/>
        <p:txBody>
          <a:bodyPr/>
          <a:lstStyle/>
          <a:p>
            <a:r>
              <a:rPr lang="en-US" dirty="0"/>
              <a:t>Winograd Schemas</a:t>
            </a:r>
          </a:p>
        </p:txBody>
      </p:sp>
      <p:sp>
        <p:nvSpPr>
          <p:cNvPr id="3" name="Content Placeholder 2">
            <a:extLst>
              <a:ext uri="{FF2B5EF4-FFF2-40B4-BE49-F238E27FC236}">
                <a16:creationId xmlns:a16="http://schemas.microsoft.com/office/drawing/2014/main" id="{6F0276F7-E9AF-468B-ABB0-9DDF4282CE69}"/>
              </a:ext>
            </a:extLst>
          </p:cNvPr>
          <p:cNvSpPr>
            <a:spLocks noGrp="1"/>
          </p:cNvSpPr>
          <p:nvPr>
            <p:ph idx="1"/>
          </p:nvPr>
        </p:nvSpPr>
        <p:spPr/>
        <p:txBody>
          <a:bodyPr>
            <a:normAutofit fontScale="62500" lnSpcReduction="20000"/>
          </a:bodyPr>
          <a:lstStyle/>
          <a:p>
            <a:r>
              <a:rPr lang="en-US" dirty="0"/>
              <a:t>Terry Winograd is a famous figure from the history of AI and NLP</a:t>
            </a:r>
          </a:p>
          <a:p>
            <a:r>
              <a:rPr lang="en-US" dirty="0"/>
              <a:t>Winograd has noted the importance of real-world knowledge and commonsense reasoning for pronominal anaphora resolution</a:t>
            </a:r>
          </a:p>
          <a:p>
            <a:r>
              <a:rPr lang="en-US" b="1" dirty="0"/>
              <a:t>Winograd schemas</a:t>
            </a:r>
            <a:r>
              <a:rPr lang="en-US" dirty="0"/>
              <a:t> are examples of anaphora resolution that are simple for humans but difficult for computers</a:t>
            </a:r>
          </a:p>
          <a:p>
            <a:r>
              <a:rPr lang="en-US" dirty="0"/>
              <a:t>Winograd schemas include two sentences (or two short discourses) with an ambiguous pronoun and two possible antecedents; the two sentences (or discourses) differ by one word (or sometimes a short phrase)</a:t>
            </a:r>
          </a:p>
          <a:p>
            <a:r>
              <a:rPr lang="en-US" dirty="0"/>
              <a:t>The differing word changes what antecedent is referred to by the pronoun in question</a:t>
            </a:r>
          </a:p>
          <a:p>
            <a:r>
              <a:rPr lang="en-US" dirty="0"/>
              <a:t>The textbook discusses this famous example attributed to Winograd  from 1972</a:t>
            </a:r>
            <a:r>
              <a:rPr lang="en-US" sz="2900" dirty="0"/>
              <a:t>:</a:t>
            </a:r>
          </a:p>
          <a:p>
            <a:pPr lvl="1"/>
            <a:r>
              <a:rPr lang="en-US" sz="2500" dirty="0"/>
              <a:t>"The city council denied the demonstrators a permit because they feared violence."</a:t>
            </a:r>
          </a:p>
          <a:p>
            <a:pPr lvl="1"/>
            <a:r>
              <a:rPr lang="en-US" sz="2500" dirty="0"/>
              <a:t>"The city council denied the demonstrators a permit because they advocated violence."</a:t>
            </a:r>
          </a:p>
          <a:p>
            <a:r>
              <a:rPr lang="en-US" dirty="0"/>
              <a:t>A human can easily figure out who "they" refers to easily in both cases, but it is generally recognized that doing so requires real-world knowledge or sophisticated reasoning</a:t>
            </a:r>
          </a:p>
          <a:p>
            <a:r>
              <a:rPr lang="en-US" dirty="0"/>
              <a:t>Here is an example of a Winograd schema created by me (I'll discuss it a bit in class):</a:t>
            </a:r>
          </a:p>
          <a:p>
            <a:pPr lvl="1"/>
            <a:r>
              <a:rPr lang="en-US" sz="2600" dirty="0"/>
              <a:t>"A customer called the waiter to their table. He asked for their check."</a:t>
            </a:r>
          </a:p>
          <a:p>
            <a:pPr lvl="1"/>
            <a:r>
              <a:rPr lang="en-US" sz="2600" dirty="0"/>
              <a:t>"A customer called the waiter to their table. He asked for their order."</a:t>
            </a:r>
          </a:p>
        </p:txBody>
      </p:sp>
    </p:spTree>
    <p:extLst>
      <p:ext uri="{BB962C8B-B14F-4D97-AF65-F5344CB8AC3E}">
        <p14:creationId xmlns:p14="http://schemas.microsoft.com/office/powerpoint/2010/main" val="9341686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6066</TotalTime>
  <Words>9071</Words>
  <Application>Microsoft Office PowerPoint</Application>
  <PresentationFormat>Widescreen</PresentationFormat>
  <Paragraphs>476</Paragraphs>
  <Slides>53</Slides>
  <Notes>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53</vt:i4>
      </vt:variant>
    </vt:vector>
  </HeadingPairs>
  <TitlesOfParts>
    <vt:vector size="64" baseType="lpstr">
      <vt:lpstr>Malgun Gothic</vt:lpstr>
      <vt:lpstr>Aptos</vt:lpstr>
      <vt:lpstr>Aptos Display</vt:lpstr>
      <vt:lpstr>Arial</vt:lpstr>
      <vt:lpstr>Calibri</vt:lpstr>
      <vt:lpstr>Calibri Light</vt:lpstr>
      <vt:lpstr>Courier New</vt:lpstr>
      <vt:lpstr>Kunstler Script</vt:lpstr>
      <vt:lpstr>Times New Roman</vt:lpstr>
      <vt:lpstr>Office Theme</vt:lpstr>
      <vt:lpstr>1_Office Theme</vt:lpstr>
      <vt:lpstr>ECE467: Natural Language Processing</vt:lpstr>
      <vt:lpstr>If you are following along in the book…</vt:lpstr>
      <vt:lpstr>Parts of Speech</vt:lpstr>
      <vt:lpstr>Defining Parts of Speech</vt:lpstr>
      <vt:lpstr>Open and Closed Classes of POS</vt:lpstr>
      <vt:lpstr>English Closed Classes</vt:lpstr>
      <vt:lpstr>English Prepositions and Particles</vt:lpstr>
      <vt:lpstr>Conventional NLP Corpora</vt:lpstr>
      <vt:lpstr>Treebanks</vt:lpstr>
      <vt:lpstr>POS Tagsets</vt:lpstr>
      <vt:lpstr>Penn Treebank Tagset (w/o punctuation)</vt:lpstr>
      <vt:lpstr>The Universal Dependencies Tagset</vt:lpstr>
      <vt:lpstr>Part-of-Speech Tagging</vt:lpstr>
      <vt:lpstr>Example: Six Tags for "back"</vt:lpstr>
      <vt:lpstr>Uses of POS Tagging</vt:lpstr>
      <vt:lpstr>Syntax</vt:lpstr>
      <vt:lpstr>Phrase Structure Grammars</vt:lpstr>
      <vt:lpstr>Phrases</vt:lpstr>
      <vt:lpstr>Context-free Grammars</vt:lpstr>
      <vt:lpstr>CFG Terminology</vt:lpstr>
      <vt:lpstr>Sample Grammar Rules</vt:lpstr>
      <vt:lpstr>Sample Lexical Rules</vt:lpstr>
      <vt:lpstr>Sample Rules for English Sentences</vt:lpstr>
      <vt:lpstr>Problems with Using CFGs for NL Syntax</vt:lpstr>
      <vt:lpstr>Parsing</vt:lpstr>
      <vt:lpstr>Example Parse Trees</vt:lpstr>
      <vt:lpstr>Parsing Algorithms</vt:lpstr>
      <vt:lpstr>Differences and Similarities across Languages</vt:lpstr>
      <vt:lpstr>Comparing Japanese and English Grammar</vt:lpstr>
      <vt:lpstr>Seven Apparent Grammatical Differences</vt:lpstr>
      <vt:lpstr>Grammatical Differences Summarized</vt:lpstr>
      <vt:lpstr>Statistics Related to the Seven Differences</vt:lpstr>
      <vt:lpstr>Baker's Explanation</vt:lpstr>
      <vt:lpstr>Baker's Head Directionality Parameter</vt:lpstr>
      <vt:lpstr>Possible Parameters (speculated by Baker)</vt:lpstr>
      <vt:lpstr>Dependency Grammars</vt:lpstr>
      <vt:lpstr>Depicting Dependency Parses</vt:lpstr>
      <vt:lpstr>Dependency and Constituency Parse Trees</vt:lpstr>
      <vt:lpstr>Dependency Relations</vt:lpstr>
      <vt:lpstr>Examples of Dependency Relations</vt:lpstr>
      <vt:lpstr>Spoken English</vt:lpstr>
      <vt:lpstr>Semantics</vt:lpstr>
      <vt:lpstr>Three Meaning Representations</vt:lpstr>
      <vt:lpstr>First-order Logic Examples</vt:lpstr>
      <vt:lpstr>Some Problems with First-Order Logic</vt:lpstr>
      <vt:lpstr>Pragmatics and Discourse</vt:lpstr>
      <vt:lpstr>Coherence</vt:lpstr>
      <vt:lpstr>Coherence Relations</vt:lpstr>
      <vt:lpstr>Coherence Relations, More Complex Example</vt:lpstr>
      <vt:lpstr>Coreference Resolution</vt:lpstr>
      <vt:lpstr>Coreference Examples</vt:lpstr>
      <vt:lpstr>Pronominal Anaphora Resolution</vt:lpstr>
      <vt:lpstr>Winograd Schemas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Carl Sable</dc:creator>
  <cp:lastModifiedBy>Carl Sable</cp:lastModifiedBy>
  <cp:revision>83</cp:revision>
  <dcterms:created xsi:type="dcterms:W3CDTF">2024-09-12T22:02:35Z</dcterms:created>
  <dcterms:modified xsi:type="dcterms:W3CDTF">2025-09-13T01:03:15Z</dcterms:modified>
</cp:coreProperties>
</file>