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293" r:id="rId3"/>
    <p:sldId id="368" r:id="rId4"/>
    <p:sldId id="371" r:id="rId5"/>
    <p:sldId id="367" r:id="rId6"/>
    <p:sldId id="295" r:id="rId7"/>
    <p:sldId id="374" r:id="rId8"/>
    <p:sldId id="375" r:id="rId9"/>
    <p:sldId id="373" r:id="rId10"/>
    <p:sldId id="376" r:id="rId11"/>
    <p:sldId id="377" r:id="rId12"/>
    <p:sldId id="364" r:id="rId13"/>
    <p:sldId id="379" r:id="rId14"/>
    <p:sldId id="380" r:id="rId15"/>
    <p:sldId id="378" r:id="rId16"/>
    <p:sldId id="383" r:id="rId17"/>
    <p:sldId id="384" r:id="rId18"/>
    <p:sldId id="365" r:id="rId19"/>
    <p:sldId id="366" r:id="rId20"/>
    <p:sldId id="382" r:id="rId21"/>
    <p:sldId id="385" r:id="rId22"/>
    <p:sldId id="369" r:id="rId23"/>
    <p:sldId id="370" r:id="rId24"/>
    <p:sldId id="387" r:id="rId25"/>
    <p:sldId id="389" r:id="rId26"/>
    <p:sldId id="388" r:id="rId27"/>
    <p:sldId id="386" r:id="rId28"/>
    <p:sldId id="390" r:id="rId29"/>
    <p:sldId id="391" r:id="rId30"/>
    <p:sldId id="38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03" autoAdjust="0"/>
    <p:restoredTop sz="94660"/>
  </p:normalViewPr>
  <p:slideViewPr>
    <p:cSldViewPr snapToGrid="0">
      <p:cViewPr varScale="1">
        <p:scale>
          <a:sx n="77" d="100"/>
          <a:sy n="77" d="100"/>
        </p:scale>
        <p:origin x="1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ABA0-EE8C-4668-857B-24736C5E7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F56B52-CF4E-4C56-8B10-3472853DB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42B70D-150D-477C-AE84-6C3BEBBC7DFC}"/>
              </a:ext>
            </a:extLst>
          </p:cNvPr>
          <p:cNvSpPr>
            <a:spLocks noGrp="1"/>
          </p:cNvSpPr>
          <p:nvPr>
            <p:ph type="dt" sz="half" idx="10"/>
          </p:nvPr>
        </p:nvSpPr>
        <p:spPr/>
        <p:txBody>
          <a:bodyPr/>
          <a:lstStyle/>
          <a:p>
            <a:fld id="{AA867D7D-858B-44F7-A42E-8E6B046CCCA0}" type="datetimeFigureOut">
              <a:rPr lang="en-US" smtClean="0"/>
              <a:t>11/6/2025</a:t>
            </a:fld>
            <a:endParaRPr lang="en-US" dirty="0"/>
          </a:p>
        </p:txBody>
      </p:sp>
      <p:sp>
        <p:nvSpPr>
          <p:cNvPr id="5" name="Footer Placeholder 4">
            <a:extLst>
              <a:ext uri="{FF2B5EF4-FFF2-40B4-BE49-F238E27FC236}">
                <a16:creationId xmlns:a16="http://schemas.microsoft.com/office/drawing/2014/main" id="{E0FB8448-B601-44DE-AB5F-E46A642E1F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6D06CA-4F7B-4BDB-8A9C-26C565B1DBE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23454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97E4-4203-4AB1-9DBF-B62CA7D05E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607FB-4A53-468F-8D8F-8DADDCCA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5860A-6498-4878-B5DA-7E8350448221}"/>
              </a:ext>
            </a:extLst>
          </p:cNvPr>
          <p:cNvSpPr>
            <a:spLocks noGrp="1"/>
          </p:cNvSpPr>
          <p:nvPr>
            <p:ph type="dt" sz="half" idx="10"/>
          </p:nvPr>
        </p:nvSpPr>
        <p:spPr/>
        <p:txBody>
          <a:bodyPr/>
          <a:lstStyle/>
          <a:p>
            <a:fld id="{AA867D7D-858B-44F7-A42E-8E6B046CCCA0}" type="datetimeFigureOut">
              <a:rPr lang="en-US" smtClean="0"/>
              <a:t>11/6/2025</a:t>
            </a:fld>
            <a:endParaRPr lang="en-US" dirty="0"/>
          </a:p>
        </p:txBody>
      </p:sp>
      <p:sp>
        <p:nvSpPr>
          <p:cNvPr id="5" name="Footer Placeholder 4">
            <a:extLst>
              <a:ext uri="{FF2B5EF4-FFF2-40B4-BE49-F238E27FC236}">
                <a16:creationId xmlns:a16="http://schemas.microsoft.com/office/drawing/2014/main" id="{2ACA2EEE-9339-4CBF-BA9C-58DE48C02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916897-BFF7-4289-A407-F68DC0AC340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8757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0802-D131-4485-8D86-27E02F02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DF932C-11EF-43D6-89BE-C1FF82D22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7F3CD0-F097-428C-8FED-006AC7C70712}"/>
              </a:ext>
            </a:extLst>
          </p:cNvPr>
          <p:cNvSpPr>
            <a:spLocks noGrp="1"/>
          </p:cNvSpPr>
          <p:nvPr>
            <p:ph type="dt" sz="half" idx="10"/>
          </p:nvPr>
        </p:nvSpPr>
        <p:spPr/>
        <p:txBody>
          <a:bodyPr/>
          <a:lstStyle/>
          <a:p>
            <a:fld id="{AA867D7D-858B-44F7-A42E-8E6B046CCCA0}" type="datetimeFigureOut">
              <a:rPr lang="en-US" smtClean="0"/>
              <a:t>11/6/2025</a:t>
            </a:fld>
            <a:endParaRPr lang="en-US" dirty="0"/>
          </a:p>
        </p:txBody>
      </p:sp>
      <p:sp>
        <p:nvSpPr>
          <p:cNvPr id="5" name="Footer Placeholder 4">
            <a:extLst>
              <a:ext uri="{FF2B5EF4-FFF2-40B4-BE49-F238E27FC236}">
                <a16:creationId xmlns:a16="http://schemas.microsoft.com/office/drawing/2014/main" id="{BF6A016E-FB80-4362-A7A4-D7E7FBA458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3C18D3-2EA3-4BF1-9C81-70907CBFB0B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34720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4508-77CE-461D-AB91-45BEA68AB7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364FB-B7F7-4567-A308-96EEFC776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AC295-1E37-442E-A7E8-286069584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1DD60F-A19C-4369-886F-54193B3DA8FF}"/>
              </a:ext>
            </a:extLst>
          </p:cNvPr>
          <p:cNvSpPr>
            <a:spLocks noGrp="1"/>
          </p:cNvSpPr>
          <p:nvPr>
            <p:ph type="dt" sz="half" idx="10"/>
          </p:nvPr>
        </p:nvSpPr>
        <p:spPr/>
        <p:txBody>
          <a:bodyPr/>
          <a:lstStyle/>
          <a:p>
            <a:fld id="{AA867D7D-858B-44F7-A42E-8E6B046CCCA0}" type="datetimeFigureOut">
              <a:rPr lang="en-US" smtClean="0"/>
              <a:t>11/6/2025</a:t>
            </a:fld>
            <a:endParaRPr lang="en-US" dirty="0"/>
          </a:p>
        </p:txBody>
      </p:sp>
      <p:sp>
        <p:nvSpPr>
          <p:cNvPr id="6" name="Footer Placeholder 5">
            <a:extLst>
              <a:ext uri="{FF2B5EF4-FFF2-40B4-BE49-F238E27FC236}">
                <a16:creationId xmlns:a16="http://schemas.microsoft.com/office/drawing/2014/main" id="{C6F0C8E8-16B2-422F-A7FD-8ED919070E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8DDAB6-5889-4E95-A989-122289A6CE3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0371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2160-7875-403A-8745-298C7029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55AA00-AF96-46C7-91F0-40FB77214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F16B7-4918-4C16-BD2F-C8CAFC29F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E29392-697E-4F5D-A7F2-D332AC623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8B6FD-D4A3-41B0-914E-0FF06BF0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1F0F1E-B026-4CC0-ADF9-7C9343705EDA}"/>
              </a:ext>
            </a:extLst>
          </p:cNvPr>
          <p:cNvSpPr>
            <a:spLocks noGrp="1"/>
          </p:cNvSpPr>
          <p:nvPr>
            <p:ph type="dt" sz="half" idx="10"/>
          </p:nvPr>
        </p:nvSpPr>
        <p:spPr/>
        <p:txBody>
          <a:bodyPr/>
          <a:lstStyle/>
          <a:p>
            <a:fld id="{AA867D7D-858B-44F7-A42E-8E6B046CCCA0}" type="datetimeFigureOut">
              <a:rPr lang="en-US" smtClean="0"/>
              <a:t>11/6/2025</a:t>
            </a:fld>
            <a:endParaRPr lang="en-US" dirty="0"/>
          </a:p>
        </p:txBody>
      </p:sp>
      <p:sp>
        <p:nvSpPr>
          <p:cNvPr id="8" name="Footer Placeholder 7">
            <a:extLst>
              <a:ext uri="{FF2B5EF4-FFF2-40B4-BE49-F238E27FC236}">
                <a16:creationId xmlns:a16="http://schemas.microsoft.com/office/drawing/2014/main" id="{342A3143-D173-485D-9B72-CD37A0550C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1826F68-133A-4CE2-B098-9AE15C561324}"/>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245182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74E5-E7C9-4BA1-AC47-0B1E79D515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10D72-8DFE-455A-8D14-E66B7163EC05}"/>
              </a:ext>
            </a:extLst>
          </p:cNvPr>
          <p:cNvSpPr>
            <a:spLocks noGrp="1"/>
          </p:cNvSpPr>
          <p:nvPr>
            <p:ph type="dt" sz="half" idx="10"/>
          </p:nvPr>
        </p:nvSpPr>
        <p:spPr/>
        <p:txBody>
          <a:bodyPr/>
          <a:lstStyle/>
          <a:p>
            <a:fld id="{AA867D7D-858B-44F7-A42E-8E6B046CCCA0}" type="datetimeFigureOut">
              <a:rPr lang="en-US" smtClean="0"/>
              <a:t>11/6/2025</a:t>
            </a:fld>
            <a:endParaRPr lang="en-US" dirty="0"/>
          </a:p>
        </p:txBody>
      </p:sp>
      <p:sp>
        <p:nvSpPr>
          <p:cNvPr id="4" name="Footer Placeholder 3">
            <a:extLst>
              <a:ext uri="{FF2B5EF4-FFF2-40B4-BE49-F238E27FC236}">
                <a16:creationId xmlns:a16="http://schemas.microsoft.com/office/drawing/2014/main" id="{1486B1AE-1FE3-4C01-B1E9-350A5B5169F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EEAB85-6901-4CFE-83F5-6FAC7FD1A689}"/>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7194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080F2-1995-4488-83AA-6CC22016301D}"/>
              </a:ext>
            </a:extLst>
          </p:cNvPr>
          <p:cNvSpPr>
            <a:spLocks noGrp="1"/>
          </p:cNvSpPr>
          <p:nvPr>
            <p:ph type="dt" sz="half" idx="10"/>
          </p:nvPr>
        </p:nvSpPr>
        <p:spPr/>
        <p:txBody>
          <a:bodyPr/>
          <a:lstStyle/>
          <a:p>
            <a:fld id="{AA867D7D-858B-44F7-A42E-8E6B046CCCA0}" type="datetimeFigureOut">
              <a:rPr lang="en-US" smtClean="0"/>
              <a:t>11/6/2025</a:t>
            </a:fld>
            <a:endParaRPr lang="en-US" dirty="0"/>
          </a:p>
        </p:txBody>
      </p:sp>
      <p:sp>
        <p:nvSpPr>
          <p:cNvPr id="3" name="Footer Placeholder 2">
            <a:extLst>
              <a:ext uri="{FF2B5EF4-FFF2-40B4-BE49-F238E27FC236}">
                <a16:creationId xmlns:a16="http://schemas.microsoft.com/office/drawing/2014/main" id="{F2CDAB31-A8ED-420F-A365-2E077BC341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1C54A5-8762-4207-8A55-3635EF54E0C7}"/>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67509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944B-4CA8-4D7B-BA34-4D3FCB175C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52471-8EA9-4756-A09F-2C8E693D43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01D4AD-DAEB-41EB-9252-A48B82A7A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EC72-864D-492C-A56F-1639C2FBDEC2}"/>
              </a:ext>
            </a:extLst>
          </p:cNvPr>
          <p:cNvSpPr>
            <a:spLocks noGrp="1"/>
          </p:cNvSpPr>
          <p:nvPr>
            <p:ph type="dt" sz="half" idx="10"/>
          </p:nvPr>
        </p:nvSpPr>
        <p:spPr/>
        <p:txBody>
          <a:bodyPr/>
          <a:lstStyle/>
          <a:p>
            <a:fld id="{AA867D7D-858B-44F7-A42E-8E6B046CCCA0}" type="datetimeFigureOut">
              <a:rPr lang="en-US" smtClean="0"/>
              <a:t>11/6/2025</a:t>
            </a:fld>
            <a:endParaRPr lang="en-US" dirty="0"/>
          </a:p>
        </p:txBody>
      </p:sp>
      <p:sp>
        <p:nvSpPr>
          <p:cNvPr id="6" name="Footer Placeholder 5">
            <a:extLst>
              <a:ext uri="{FF2B5EF4-FFF2-40B4-BE49-F238E27FC236}">
                <a16:creationId xmlns:a16="http://schemas.microsoft.com/office/drawing/2014/main" id="{F9ABB9DD-47A6-4CBA-9166-72FB6F7CFF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9B55EB-47B3-4970-A7F9-17D34151B272}"/>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0250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00CD-1302-4EB7-945D-84D85E9AE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FEBA6-0805-41EE-9242-5EF34BA51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614C888-75F0-4EF1-97FE-FD3AC0E31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A0B74-C3E3-45BA-BBF9-39FF8DBE0EBF}"/>
              </a:ext>
            </a:extLst>
          </p:cNvPr>
          <p:cNvSpPr>
            <a:spLocks noGrp="1"/>
          </p:cNvSpPr>
          <p:nvPr>
            <p:ph type="dt" sz="half" idx="10"/>
          </p:nvPr>
        </p:nvSpPr>
        <p:spPr/>
        <p:txBody>
          <a:bodyPr/>
          <a:lstStyle/>
          <a:p>
            <a:fld id="{AA867D7D-858B-44F7-A42E-8E6B046CCCA0}" type="datetimeFigureOut">
              <a:rPr lang="en-US" smtClean="0"/>
              <a:t>11/6/2025</a:t>
            </a:fld>
            <a:endParaRPr lang="en-US" dirty="0"/>
          </a:p>
        </p:txBody>
      </p:sp>
      <p:sp>
        <p:nvSpPr>
          <p:cNvPr id="6" name="Footer Placeholder 5">
            <a:extLst>
              <a:ext uri="{FF2B5EF4-FFF2-40B4-BE49-F238E27FC236}">
                <a16:creationId xmlns:a16="http://schemas.microsoft.com/office/drawing/2014/main" id="{F0C593F9-21C2-4B4A-804C-BF3F412B00A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E85CB2C-4A93-487A-A75E-48CED6452D35}"/>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417626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AFD9-6CED-4695-8D06-76466F611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79958-54C6-461B-A483-F909A4F98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33A2B-A0E6-4CA3-A158-80AC28C040DA}"/>
              </a:ext>
            </a:extLst>
          </p:cNvPr>
          <p:cNvSpPr>
            <a:spLocks noGrp="1"/>
          </p:cNvSpPr>
          <p:nvPr>
            <p:ph type="dt" sz="half" idx="10"/>
          </p:nvPr>
        </p:nvSpPr>
        <p:spPr/>
        <p:txBody>
          <a:bodyPr/>
          <a:lstStyle/>
          <a:p>
            <a:fld id="{AA867D7D-858B-44F7-A42E-8E6B046CCCA0}" type="datetimeFigureOut">
              <a:rPr lang="en-US" smtClean="0"/>
              <a:t>11/6/2025</a:t>
            </a:fld>
            <a:endParaRPr lang="en-US" dirty="0"/>
          </a:p>
        </p:txBody>
      </p:sp>
      <p:sp>
        <p:nvSpPr>
          <p:cNvPr id="5" name="Footer Placeholder 4">
            <a:extLst>
              <a:ext uri="{FF2B5EF4-FFF2-40B4-BE49-F238E27FC236}">
                <a16:creationId xmlns:a16="http://schemas.microsoft.com/office/drawing/2014/main" id="{74C1993D-221F-4179-96BD-27FAB40CDF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15A494-6CBE-4174-92A9-E7DAE36D25D8}"/>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7811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0984-FF4F-4290-9754-1130B3EC4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C55D4-505B-463E-8C46-BE60A0412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6CF7-20D1-4981-AF3A-61819B60589C}"/>
              </a:ext>
            </a:extLst>
          </p:cNvPr>
          <p:cNvSpPr>
            <a:spLocks noGrp="1"/>
          </p:cNvSpPr>
          <p:nvPr>
            <p:ph type="dt" sz="half" idx="10"/>
          </p:nvPr>
        </p:nvSpPr>
        <p:spPr/>
        <p:txBody>
          <a:bodyPr/>
          <a:lstStyle/>
          <a:p>
            <a:fld id="{AA867D7D-858B-44F7-A42E-8E6B046CCCA0}" type="datetimeFigureOut">
              <a:rPr lang="en-US" smtClean="0"/>
              <a:t>11/6/2025</a:t>
            </a:fld>
            <a:endParaRPr lang="en-US" dirty="0"/>
          </a:p>
        </p:txBody>
      </p:sp>
      <p:sp>
        <p:nvSpPr>
          <p:cNvPr id="5" name="Footer Placeholder 4">
            <a:extLst>
              <a:ext uri="{FF2B5EF4-FFF2-40B4-BE49-F238E27FC236}">
                <a16:creationId xmlns:a16="http://schemas.microsoft.com/office/drawing/2014/main" id="{439D1209-9489-4454-A759-C53F6A4FFD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1668D3-C13A-40A7-B664-023C0C0E0246}"/>
              </a:ext>
            </a:extLst>
          </p:cNvPr>
          <p:cNvSpPr>
            <a:spLocks noGrp="1"/>
          </p:cNvSpPr>
          <p:nvPr>
            <p:ph type="sldNum" sz="quarter" idx="12"/>
          </p:nvPr>
        </p:nvSpPr>
        <p:spPr/>
        <p:txBody>
          <a:bodyPr/>
          <a:lstStyle/>
          <a:p>
            <a:fld id="{885B44B9-EB20-4D92-A3C1-B25BF2204703}" type="slidenum">
              <a:rPr lang="en-US" smtClean="0"/>
              <a:t>‹#›</a:t>
            </a:fld>
            <a:endParaRPr lang="en-US" dirty="0"/>
          </a:p>
        </p:txBody>
      </p:sp>
    </p:spTree>
    <p:extLst>
      <p:ext uri="{BB962C8B-B14F-4D97-AF65-F5344CB8AC3E}">
        <p14:creationId xmlns:p14="http://schemas.microsoft.com/office/powerpoint/2010/main" val="11622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6CC11-942A-4B25-A6F0-6EDD8EC2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13289-AF8F-42FB-9634-2DE070505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2EC2F-663A-4652-AC58-905E4FA7F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67D7D-858B-44F7-A42E-8E6B046CCCA0}" type="datetimeFigureOut">
              <a:rPr lang="en-US" smtClean="0"/>
              <a:t>11/6/2025</a:t>
            </a:fld>
            <a:endParaRPr lang="en-US" dirty="0"/>
          </a:p>
        </p:txBody>
      </p:sp>
      <p:sp>
        <p:nvSpPr>
          <p:cNvPr id="5" name="Footer Placeholder 4">
            <a:extLst>
              <a:ext uri="{FF2B5EF4-FFF2-40B4-BE49-F238E27FC236}">
                <a16:creationId xmlns:a16="http://schemas.microsoft.com/office/drawing/2014/main" id="{8BB8B2AB-7308-498C-912E-00EC567C0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C82F718-BA94-4C60-B5D1-D128E0E70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B44B9-EB20-4D92-A3C1-B25BF2204703}" type="slidenum">
              <a:rPr lang="en-US" smtClean="0"/>
              <a:t>‹#›</a:t>
            </a:fld>
            <a:endParaRPr lang="en-US" dirty="0"/>
          </a:p>
        </p:txBody>
      </p:sp>
    </p:spTree>
    <p:extLst>
      <p:ext uri="{BB962C8B-B14F-4D97-AF65-F5344CB8AC3E}">
        <p14:creationId xmlns:p14="http://schemas.microsoft.com/office/powerpoint/2010/main" val="2934002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openai.com/index/chatgpt/"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openai.com/index/introducing-gpt-5"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a:xfrm>
            <a:off x="1257300" y="3638614"/>
            <a:ext cx="9677400" cy="1655762"/>
          </a:xfrm>
        </p:spPr>
        <p:txBody>
          <a:bodyPr>
            <a:normAutofit fontScale="32500" lnSpcReduction="20000"/>
          </a:bodyPr>
          <a:lstStyle/>
          <a:p>
            <a:r>
              <a:rPr lang="en-US" sz="9600" dirty="0"/>
              <a:t>Large Language Models (LLMs);</a:t>
            </a:r>
          </a:p>
          <a:p>
            <a:r>
              <a:rPr lang="en-US" sz="9600" dirty="0"/>
              <a:t>GPT (several variations);</a:t>
            </a:r>
          </a:p>
          <a:p>
            <a:r>
              <a:rPr lang="en-US" sz="9600" dirty="0"/>
              <a:t>Reinforcement Learning from Human Feedback (RLHF)</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238DA-C21A-4459-94CE-FB653DB0D767}"/>
              </a:ext>
            </a:extLst>
          </p:cNvPr>
          <p:cNvSpPr>
            <a:spLocks noGrp="1"/>
          </p:cNvSpPr>
          <p:nvPr>
            <p:ph type="title"/>
          </p:nvPr>
        </p:nvSpPr>
        <p:spPr/>
        <p:txBody>
          <a:bodyPr/>
          <a:lstStyle/>
          <a:p>
            <a:r>
              <a:rPr lang="en-US" dirty="0"/>
              <a:t>If you are following the suggested readings…</a:t>
            </a:r>
          </a:p>
        </p:txBody>
      </p:sp>
      <p:sp>
        <p:nvSpPr>
          <p:cNvPr id="3" name="Content Placeholder 2">
            <a:extLst>
              <a:ext uri="{FF2B5EF4-FFF2-40B4-BE49-F238E27FC236}">
                <a16:creationId xmlns:a16="http://schemas.microsoft.com/office/drawing/2014/main" id="{FA2F6B8B-6013-4E5C-9AD2-C15DBF183CA5}"/>
              </a:ext>
            </a:extLst>
          </p:cNvPr>
          <p:cNvSpPr>
            <a:spLocks noGrp="1"/>
          </p:cNvSpPr>
          <p:nvPr>
            <p:ph idx="1"/>
          </p:nvPr>
        </p:nvSpPr>
        <p:spPr/>
        <p:txBody>
          <a:bodyPr>
            <a:normAutofit fontScale="70000" lnSpcReduction="20000"/>
          </a:bodyPr>
          <a:lstStyle/>
          <a:p>
            <a:r>
              <a:rPr lang="en-US" dirty="0"/>
              <a:t>We will start this topic with a brief, general discussion about </a:t>
            </a:r>
            <a:r>
              <a:rPr lang="en-US" b="1" dirty="0"/>
              <a:t>large language models</a:t>
            </a:r>
          </a:p>
          <a:p>
            <a:r>
              <a:rPr lang="en-US" dirty="0"/>
              <a:t>This subtopic is related to Sections 7.1 – 7.6 of the textbook; Chapter 7 is titled "Large Language Models" (although I am not basing my content on the textbook's chapter)</a:t>
            </a:r>
          </a:p>
          <a:p>
            <a:r>
              <a:rPr lang="en-US" dirty="0"/>
              <a:t>The majority of this topic will cover the several variations of </a:t>
            </a:r>
            <a:r>
              <a:rPr lang="en-US" b="1" dirty="0"/>
              <a:t>GPT</a:t>
            </a:r>
          </a:p>
          <a:p>
            <a:r>
              <a:rPr lang="en-US" dirty="0"/>
              <a:t>Much of the content of my slides is based on the original papers about different versions of GPT; there are links to a few of these papers on the course website</a:t>
            </a:r>
          </a:p>
          <a:p>
            <a:r>
              <a:rPr lang="en-US" dirty="0"/>
              <a:t>Some of the content is based on other sources (I will strive to reference them when appropriate)</a:t>
            </a:r>
          </a:p>
          <a:p>
            <a:r>
              <a:rPr lang="en-US" dirty="0"/>
              <a:t>Along the way, we will discuss the called </a:t>
            </a:r>
            <a:r>
              <a:rPr lang="en-US" b="1" dirty="0"/>
              <a:t>reinforcement learning from human feedback</a:t>
            </a:r>
            <a:r>
              <a:rPr lang="en-US" dirty="0"/>
              <a:t> (RLHF); RLHF was an important component of the training for </a:t>
            </a:r>
            <a:r>
              <a:rPr lang="en-US" i="1" dirty="0"/>
              <a:t>InstructGPT</a:t>
            </a:r>
            <a:r>
              <a:rPr lang="en-US" dirty="0"/>
              <a:t> and </a:t>
            </a:r>
            <a:r>
              <a:rPr lang="en-US" i="1" dirty="0"/>
              <a:t>ChatGPT</a:t>
            </a:r>
          </a:p>
          <a:p>
            <a:r>
              <a:rPr lang="en-US" dirty="0"/>
              <a:t>Other concepts encountered during this topic will include:</a:t>
            </a:r>
          </a:p>
          <a:p>
            <a:pPr lvl="1"/>
            <a:r>
              <a:rPr lang="en-US" i="1" dirty="0"/>
              <a:t>Few-shot learning</a:t>
            </a:r>
            <a:r>
              <a:rPr lang="en-US" dirty="0"/>
              <a:t> (briefly discussed in Section 7.3 of the textbook)</a:t>
            </a:r>
            <a:endParaRPr lang="en-US" i="1" dirty="0"/>
          </a:p>
          <a:p>
            <a:pPr lvl="1"/>
            <a:r>
              <a:rPr lang="en-US" i="1" dirty="0"/>
              <a:t>Chain-of-thought prompting</a:t>
            </a:r>
            <a:r>
              <a:rPr lang="en-US" dirty="0"/>
              <a:t> (briefly discussed in Section 10.4 of the textbook)</a:t>
            </a:r>
          </a:p>
          <a:p>
            <a:pPr lvl="1"/>
            <a:r>
              <a:rPr lang="en-US" i="1" dirty="0"/>
              <a:t>Retrieval augmented generation</a:t>
            </a:r>
            <a:r>
              <a:rPr lang="en-US" dirty="0"/>
              <a:t> (discussed in Section 11.3 of the textbook)</a:t>
            </a:r>
            <a:endParaRPr lang="en-US" i="1" dirty="0"/>
          </a:p>
          <a:p>
            <a:pPr lvl="1"/>
            <a:r>
              <a:rPr lang="en-US" i="1" dirty="0"/>
              <a:t>Emergent abilities</a:t>
            </a:r>
            <a:r>
              <a:rPr lang="en-US" dirty="0"/>
              <a:t> (not mentioned in the textbook)</a:t>
            </a:r>
          </a:p>
        </p:txBody>
      </p:sp>
    </p:spTree>
    <p:extLst>
      <p:ext uri="{BB962C8B-B14F-4D97-AF65-F5344CB8AC3E}">
        <p14:creationId xmlns:p14="http://schemas.microsoft.com/office/powerpoint/2010/main" val="3890398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925FB-129B-FA3A-9190-1913410F96C5}"/>
              </a:ext>
            </a:extLst>
          </p:cNvPr>
          <p:cNvSpPr>
            <a:spLocks noGrp="1"/>
          </p:cNvSpPr>
          <p:nvPr>
            <p:ph type="title"/>
          </p:nvPr>
        </p:nvSpPr>
        <p:spPr/>
        <p:txBody>
          <a:bodyPr/>
          <a:lstStyle/>
          <a:p>
            <a:r>
              <a:rPr lang="en-US" dirty="0"/>
              <a:t>Large Language Models</a:t>
            </a:r>
          </a:p>
        </p:txBody>
      </p:sp>
      <p:sp>
        <p:nvSpPr>
          <p:cNvPr id="3" name="Content Placeholder 2">
            <a:extLst>
              <a:ext uri="{FF2B5EF4-FFF2-40B4-BE49-F238E27FC236}">
                <a16:creationId xmlns:a16="http://schemas.microsoft.com/office/drawing/2014/main" id="{7D5952DD-EF25-2D4D-4F45-2365D7964B41}"/>
              </a:ext>
            </a:extLst>
          </p:cNvPr>
          <p:cNvSpPr>
            <a:spLocks noGrp="1"/>
          </p:cNvSpPr>
          <p:nvPr>
            <p:ph idx="1"/>
          </p:nvPr>
        </p:nvSpPr>
        <p:spPr/>
        <p:txBody>
          <a:bodyPr>
            <a:normAutofit fontScale="70000" lnSpcReduction="20000"/>
          </a:bodyPr>
          <a:lstStyle/>
          <a:p>
            <a:r>
              <a:rPr lang="en-US" dirty="0"/>
              <a:t>As we have learned in previous topics, a </a:t>
            </a:r>
            <a:r>
              <a:rPr lang="en-US" b="1" dirty="0"/>
              <a:t>language model</a:t>
            </a:r>
            <a:r>
              <a:rPr lang="en-US" dirty="0"/>
              <a:t> is a model that assigns a probability to a sequence of text</a:t>
            </a:r>
          </a:p>
          <a:p>
            <a:pPr lvl="1"/>
            <a:r>
              <a:rPr lang="en-US" dirty="0"/>
              <a:t>Conventionally (before the deep learning revolutions in NLP), </a:t>
            </a:r>
            <a:r>
              <a:rPr lang="en-US" i="1" dirty="0"/>
              <a:t>N-grams</a:t>
            </a:r>
            <a:r>
              <a:rPr lang="en-US" dirty="0"/>
              <a:t> were commonly used for this purpose</a:t>
            </a:r>
          </a:p>
          <a:p>
            <a:pPr lvl="1"/>
            <a:r>
              <a:rPr lang="en-US" dirty="0"/>
              <a:t>In modern NLP, </a:t>
            </a:r>
            <a:r>
              <a:rPr lang="en-US" i="1" dirty="0"/>
              <a:t>neural language models</a:t>
            </a:r>
            <a:r>
              <a:rPr lang="en-US" dirty="0"/>
              <a:t> dominate</a:t>
            </a:r>
          </a:p>
          <a:p>
            <a:pPr lvl="1"/>
            <a:r>
              <a:rPr lang="en-US" i="1" dirty="0"/>
              <a:t>Traditional language models</a:t>
            </a:r>
            <a:r>
              <a:rPr lang="en-US" dirty="0"/>
              <a:t>, including neural language models, work left-to-right (or right-to-left), predicting the next token in a sequence based on previous tokens</a:t>
            </a:r>
          </a:p>
          <a:p>
            <a:pPr lvl="1"/>
            <a:r>
              <a:rPr lang="en-US" dirty="0"/>
              <a:t>Traditional language models can also be used to generate text one token at a time</a:t>
            </a:r>
          </a:p>
          <a:p>
            <a:pPr lvl="1"/>
            <a:r>
              <a:rPr lang="en-US" dirty="0"/>
              <a:t>We have learned that </a:t>
            </a:r>
            <a:r>
              <a:rPr lang="en-US" i="1" dirty="0"/>
              <a:t>BERT</a:t>
            </a:r>
            <a:r>
              <a:rPr lang="en-US" dirty="0"/>
              <a:t>, on the other hand, is a </a:t>
            </a:r>
            <a:r>
              <a:rPr lang="en-US" i="1" dirty="0"/>
              <a:t>masked language model</a:t>
            </a:r>
            <a:r>
              <a:rPr lang="en-US" dirty="0"/>
              <a:t>; it predicts tokens given context from both sides</a:t>
            </a:r>
          </a:p>
          <a:p>
            <a:pPr lvl="1"/>
            <a:r>
              <a:rPr lang="en-US" dirty="0"/>
              <a:t>Language models, in general, are </a:t>
            </a:r>
            <a:r>
              <a:rPr lang="en-US" i="1" dirty="0"/>
              <a:t>pretrained</a:t>
            </a:r>
            <a:r>
              <a:rPr lang="en-US" dirty="0"/>
              <a:t> based on some corpus of unlabeled natural language text using </a:t>
            </a:r>
            <a:r>
              <a:rPr lang="en-US" i="1" dirty="0"/>
              <a:t>unsupervised machine learning</a:t>
            </a:r>
            <a:r>
              <a:rPr lang="en-US" dirty="0"/>
              <a:t> approaches</a:t>
            </a:r>
          </a:p>
          <a:p>
            <a:r>
              <a:rPr lang="en-US" dirty="0"/>
              <a:t>There is no general agreement as to how big a language model must be in order to be considered a </a:t>
            </a:r>
            <a:r>
              <a:rPr lang="en-US" b="1" dirty="0"/>
              <a:t>large language model</a:t>
            </a:r>
            <a:r>
              <a:rPr lang="en-US" dirty="0"/>
              <a:t> (LLM)</a:t>
            </a:r>
          </a:p>
          <a:p>
            <a:pPr lvl="1"/>
            <a:r>
              <a:rPr lang="en-US" dirty="0"/>
              <a:t>I have seen some sources claim that </a:t>
            </a:r>
            <a:r>
              <a:rPr lang="en-US" i="1" dirty="0"/>
              <a:t>GPT-3</a:t>
            </a:r>
            <a:r>
              <a:rPr lang="en-US" dirty="0"/>
              <a:t> was the first LLM; GPT-3 contains about 175 billion parameters</a:t>
            </a:r>
          </a:p>
          <a:p>
            <a:pPr lvl="1"/>
            <a:r>
              <a:rPr lang="en-US" dirty="0"/>
              <a:t>I have seen other sources list BERT, developed about two years earlier, as an LLM; recall that BERT</a:t>
            </a:r>
            <a:r>
              <a:rPr lang="en-US" baseline="-25000" dirty="0"/>
              <a:t>LARGE</a:t>
            </a:r>
            <a:r>
              <a:rPr lang="en-US" dirty="0"/>
              <a:t> contains only 340 million parameters</a:t>
            </a:r>
          </a:p>
          <a:p>
            <a:pPr lvl="1"/>
            <a:r>
              <a:rPr lang="en-US" dirty="0"/>
              <a:t>Some other sources list the original GPT (a.k.a. </a:t>
            </a:r>
            <a:r>
              <a:rPr lang="en-US" i="1" dirty="0"/>
              <a:t>GPT-1</a:t>
            </a:r>
            <a:r>
              <a:rPr lang="en-US" dirty="0"/>
              <a:t>), which was released a bit earlier than BERT as an LLM; GPT-1 contains approximately 117 million parameters (this was also the approximate size of BERT</a:t>
            </a:r>
            <a:r>
              <a:rPr lang="en-US" baseline="-25000" dirty="0"/>
              <a:t>BASE</a:t>
            </a:r>
            <a:r>
              <a:rPr lang="en-US" dirty="0"/>
              <a:t>)</a:t>
            </a:r>
          </a:p>
        </p:txBody>
      </p:sp>
    </p:spTree>
    <p:extLst>
      <p:ext uri="{BB962C8B-B14F-4D97-AF65-F5344CB8AC3E}">
        <p14:creationId xmlns:p14="http://schemas.microsoft.com/office/powerpoint/2010/main" val="2827597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33D7-F83F-BCCD-AAA2-3737C0739417}"/>
              </a:ext>
            </a:extLst>
          </p:cNvPr>
          <p:cNvSpPr>
            <a:spLocks noGrp="1"/>
          </p:cNvSpPr>
          <p:nvPr>
            <p:ph type="title"/>
          </p:nvPr>
        </p:nvSpPr>
        <p:spPr/>
        <p:txBody>
          <a:bodyPr/>
          <a:lstStyle/>
          <a:p>
            <a:r>
              <a:rPr lang="en-US" dirty="0"/>
              <a:t>Scaling Laws</a:t>
            </a:r>
          </a:p>
        </p:txBody>
      </p:sp>
      <p:sp>
        <p:nvSpPr>
          <p:cNvPr id="3" name="Content Placeholder 2">
            <a:extLst>
              <a:ext uri="{FF2B5EF4-FFF2-40B4-BE49-F238E27FC236}">
                <a16:creationId xmlns:a16="http://schemas.microsoft.com/office/drawing/2014/main" id="{B52672E7-90BC-6E41-74B5-59F28BA6BD4F}"/>
              </a:ext>
            </a:extLst>
          </p:cNvPr>
          <p:cNvSpPr>
            <a:spLocks noGrp="1"/>
          </p:cNvSpPr>
          <p:nvPr>
            <p:ph idx="1"/>
          </p:nvPr>
        </p:nvSpPr>
        <p:spPr/>
        <p:txBody>
          <a:bodyPr>
            <a:normAutofit fontScale="77500" lnSpcReduction="20000"/>
          </a:bodyPr>
          <a:lstStyle/>
          <a:p>
            <a:r>
              <a:rPr lang="en-US" dirty="0"/>
              <a:t>One interesting observation pointed out in several papers and discussed in Section 8.8 of the textbook is that LLMs seem to obey </a:t>
            </a:r>
            <a:r>
              <a:rPr lang="en-US" b="1" dirty="0"/>
              <a:t>scaling laws</a:t>
            </a:r>
          </a:p>
          <a:p>
            <a:pPr lvl="1"/>
            <a:r>
              <a:rPr lang="en-US" dirty="0"/>
              <a:t>This means that performance is predictable to a high degree of accuracy as the number of parameters, the amount of training data, or the amount of computation used for training grows</a:t>
            </a:r>
          </a:p>
          <a:p>
            <a:pPr lvl="1"/>
            <a:r>
              <a:rPr lang="en-US" dirty="0"/>
              <a:t>Thus, we can improve performance of an LLM in a predictable way by adding more parameters, more training data, or more iterations of training</a:t>
            </a:r>
          </a:p>
          <a:p>
            <a:pPr lvl="1"/>
            <a:r>
              <a:rPr lang="en-US" dirty="0"/>
              <a:t>However, one thing that the textbook does not make clear is that </a:t>
            </a:r>
            <a:r>
              <a:rPr lang="en-US" i="1" dirty="0"/>
              <a:t>this is only true for performance as a language model</a:t>
            </a:r>
            <a:r>
              <a:rPr lang="en-US" dirty="0"/>
              <a:t> (i.e., for what the system is trained to do)</a:t>
            </a:r>
          </a:p>
          <a:p>
            <a:pPr lvl="1"/>
            <a:r>
              <a:rPr lang="en-US" dirty="0"/>
              <a:t>Other behaviors of LLMs (i.e., how well they will perform for other tasks) are not predictable as a model grows</a:t>
            </a:r>
          </a:p>
          <a:p>
            <a:pPr lvl="1"/>
            <a:r>
              <a:rPr lang="en-US" dirty="0"/>
              <a:t>Other abilities may face unpredictable diminishing returns as models grow larger, and some abilities may even get worse</a:t>
            </a:r>
          </a:p>
          <a:p>
            <a:pPr lvl="1"/>
            <a:r>
              <a:rPr lang="en-US" dirty="0"/>
              <a:t>There are also examples of </a:t>
            </a:r>
            <a:r>
              <a:rPr lang="en-US" i="1" dirty="0"/>
              <a:t>emergent abilities</a:t>
            </a:r>
            <a:r>
              <a:rPr lang="en-US" dirty="0"/>
              <a:t> (a.k.a. </a:t>
            </a:r>
            <a:r>
              <a:rPr lang="en-US" i="1" dirty="0"/>
              <a:t>emergent behaviors</a:t>
            </a:r>
            <a:r>
              <a:rPr lang="en-US" dirty="0"/>
              <a:t>) of large language models; we will discuss a couple of examples later in this topic</a:t>
            </a:r>
          </a:p>
          <a:p>
            <a:pPr lvl="1"/>
            <a:r>
              <a:rPr lang="en-US" dirty="0"/>
              <a:t>Note that some recent papers have challenged the notion of emergent abilities</a:t>
            </a:r>
          </a:p>
          <a:p>
            <a:r>
              <a:rPr lang="en-US" dirty="0"/>
              <a:t>We are not going to discuss scaling laws in further detail in this course</a:t>
            </a:r>
          </a:p>
          <a:p>
            <a:endParaRPr lang="en-US" dirty="0"/>
          </a:p>
        </p:txBody>
      </p:sp>
    </p:spTree>
    <p:extLst>
      <p:ext uri="{BB962C8B-B14F-4D97-AF65-F5344CB8AC3E}">
        <p14:creationId xmlns:p14="http://schemas.microsoft.com/office/powerpoint/2010/main" val="2894264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F807-F222-4C98-B30F-9B328B34E856}"/>
              </a:ext>
            </a:extLst>
          </p:cNvPr>
          <p:cNvSpPr>
            <a:spLocks noGrp="1"/>
          </p:cNvSpPr>
          <p:nvPr>
            <p:ph type="title"/>
          </p:nvPr>
        </p:nvSpPr>
        <p:spPr/>
        <p:txBody>
          <a:bodyPr/>
          <a:lstStyle/>
          <a:p>
            <a:r>
              <a:rPr lang="en-US" dirty="0"/>
              <a:t>GPT-1: Basic Info</a:t>
            </a:r>
          </a:p>
        </p:txBody>
      </p:sp>
      <p:sp>
        <p:nvSpPr>
          <p:cNvPr id="3" name="Content Placeholder 2">
            <a:extLst>
              <a:ext uri="{FF2B5EF4-FFF2-40B4-BE49-F238E27FC236}">
                <a16:creationId xmlns:a16="http://schemas.microsoft.com/office/drawing/2014/main" id="{EC659374-4A40-4205-B0DC-34E0BD708DAA}"/>
              </a:ext>
            </a:extLst>
          </p:cNvPr>
          <p:cNvSpPr>
            <a:spLocks noGrp="1"/>
          </p:cNvSpPr>
          <p:nvPr>
            <p:ph idx="1"/>
          </p:nvPr>
        </p:nvSpPr>
        <p:spPr/>
        <p:txBody>
          <a:bodyPr>
            <a:normAutofit fontScale="62500" lnSpcReduction="20000"/>
          </a:bodyPr>
          <a:lstStyle/>
          <a:p>
            <a:r>
              <a:rPr lang="en-US" b="1" dirty="0"/>
              <a:t>GPT</a:t>
            </a:r>
            <a:r>
              <a:rPr lang="en-US" dirty="0"/>
              <a:t>, which stands for "generative pre-trained transformer", is a family of systems developed by OpenAI</a:t>
            </a:r>
          </a:p>
          <a:p>
            <a:r>
              <a:rPr lang="en-US" dirty="0"/>
              <a:t>The original paper that introduced the first version in 2018 was titled "Improving Language Understanding by Generative Pre-Training" by Radford et al.</a:t>
            </a:r>
          </a:p>
          <a:p>
            <a:r>
              <a:rPr lang="en-US" dirty="0"/>
              <a:t>Note that this paper never actually uses the acronym GPT, nor does it specify the full name of the model; but now, some sources refer to the system described in that paper as </a:t>
            </a:r>
            <a:r>
              <a:rPr lang="en-US" i="1" dirty="0"/>
              <a:t>GPT-1</a:t>
            </a:r>
          </a:p>
          <a:p>
            <a:r>
              <a:rPr lang="en-US" dirty="0"/>
              <a:t>Also note that GPT-1 was released before BERT by a few months, and the original BERT paper refers to GPT-1 frequently (calling it OpenAI GPT)</a:t>
            </a:r>
          </a:p>
          <a:p>
            <a:r>
              <a:rPr lang="en-US" dirty="0"/>
              <a:t>GPT is </a:t>
            </a:r>
            <a:r>
              <a:rPr lang="en-US" i="1" dirty="0"/>
              <a:t>pretrained as traditional language model</a:t>
            </a:r>
            <a:r>
              <a:rPr lang="en-US" dirty="0"/>
              <a:t>, as opposed to BERT, which is trained as a masked language model</a:t>
            </a:r>
          </a:p>
          <a:p>
            <a:r>
              <a:rPr lang="en-US" dirty="0"/>
              <a:t>Like BERT, GPT is built upon </a:t>
            </a:r>
            <a:r>
              <a:rPr lang="en-US" b="1" dirty="0"/>
              <a:t>transformers</a:t>
            </a:r>
            <a:r>
              <a:rPr lang="en-US" dirty="0"/>
              <a:t>; GPT-1 has about 117 million trainable parameters</a:t>
            </a:r>
          </a:p>
          <a:p>
            <a:r>
              <a:rPr lang="en-US" dirty="0"/>
              <a:t>Also like BERT, GPT produces contextual embeddings, and it can be </a:t>
            </a:r>
            <a:r>
              <a:rPr lang="en-US" i="1" dirty="0"/>
              <a:t>fine-tuned</a:t>
            </a:r>
            <a:r>
              <a:rPr lang="en-US" dirty="0"/>
              <a:t> for other downstream tasks</a:t>
            </a:r>
          </a:p>
          <a:p>
            <a:r>
              <a:rPr lang="en-US" dirty="0"/>
              <a:t>In theory, the contextual word embeddings could be fed as input to unrelated architectures, but that is not how GPT-1 was used in the original work</a:t>
            </a:r>
          </a:p>
          <a:p>
            <a:r>
              <a:rPr lang="en-US" dirty="0"/>
              <a:t>Unlike BERT, GPT is built on a </a:t>
            </a:r>
            <a:r>
              <a:rPr lang="en-US" i="1" dirty="0"/>
              <a:t>transformer decoder</a:t>
            </a:r>
            <a:r>
              <a:rPr lang="en-US" dirty="0"/>
              <a:t>, as opposed to a transformer encoder</a:t>
            </a:r>
          </a:p>
          <a:p>
            <a:r>
              <a:rPr lang="en-US" dirty="0"/>
              <a:t>We will discuss what this means on the next slide</a:t>
            </a:r>
          </a:p>
        </p:txBody>
      </p:sp>
    </p:spTree>
    <p:extLst>
      <p:ext uri="{BB962C8B-B14F-4D97-AF65-F5344CB8AC3E}">
        <p14:creationId xmlns:p14="http://schemas.microsoft.com/office/powerpoint/2010/main" val="3630664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485C-BE15-4EAF-8EB8-B3AA6E009913}"/>
              </a:ext>
            </a:extLst>
          </p:cNvPr>
          <p:cNvSpPr>
            <a:spLocks noGrp="1"/>
          </p:cNvSpPr>
          <p:nvPr>
            <p:ph type="title"/>
          </p:nvPr>
        </p:nvSpPr>
        <p:spPr/>
        <p:txBody>
          <a:bodyPr/>
          <a:lstStyle/>
          <a:p>
            <a:r>
              <a:rPr lang="en-US" dirty="0"/>
              <a:t>Decoder-Only Architectures</a:t>
            </a:r>
          </a:p>
        </p:txBody>
      </p:sp>
      <p:pic>
        <p:nvPicPr>
          <p:cNvPr id="10" name="Content Placeholder 9" descr="A screenshot of a cell phone&#10;&#10;Description automatically generated">
            <a:extLst>
              <a:ext uri="{FF2B5EF4-FFF2-40B4-BE49-F238E27FC236}">
                <a16:creationId xmlns:a16="http://schemas.microsoft.com/office/drawing/2014/main" id="{5E783662-A5CE-41ED-A066-8A894E13E1E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62187" y="632431"/>
            <a:ext cx="4079554" cy="5544532"/>
          </a:xfrm>
        </p:spPr>
      </p:pic>
      <p:sp>
        <p:nvSpPr>
          <p:cNvPr id="8" name="Content Placeholder 7">
            <a:extLst>
              <a:ext uri="{FF2B5EF4-FFF2-40B4-BE49-F238E27FC236}">
                <a16:creationId xmlns:a16="http://schemas.microsoft.com/office/drawing/2014/main" id="{7BC55989-7FB6-40F2-8472-12DA23F60645}"/>
              </a:ext>
            </a:extLst>
          </p:cNvPr>
          <p:cNvSpPr>
            <a:spLocks noGrp="1"/>
          </p:cNvSpPr>
          <p:nvPr>
            <p:ph sz="half" idx="1"/>
          </p:nvPr>
        </p:nvSpPr>
        <p:spPr>
          <a:xfrm>
            <a:off x="838199" y="1825625"/>
            <a:ext cx="6477001" cy="4351338"/>
          </a:xfrm>
        </p:spPr>
        <p:txBody>
          <a:bodyPr>
            <a:normAutofit fontScale="70000" lnSpcReduction="20000"/>
          </a:bodyPr>
          <a:lstStyle/>
          <a:p>
            <a:r>
              <a:rPr lang="en-US" dirty="0"/>
              <a:t>What does it mean to have a decoder-only architecture?</a:t>
            </a:r>
          </a:p>
          <a:p>
            <a:r>
              <a:rPr lang="en-US" dirty="0"/>
              <a:t>The figure to the right revisits the original transformer architecture from the "Attention is All You Need" paper</a:t>
            </a:r>
          </a:p>
          <a:p>
            <a:r>
              <a:rPr lang="en-US" dirty="0"/>
              <a:t>We discussed this figure when we covered transformers</a:t>
            </a:r>
          </a:p>
          <a:p>
            <a:r>
              <a:rPr lang="en-US" dirty="0"/>
              <a:t>One difference between the encoder and the decoder is that the decoder adds a middle sublayer</a:t>
            </a:r>
          </a:p>
          <a:p>
            <a:pPr lvl="1"/>
            <a:r>
              <a:rPr lang="en-US" dirty="0"/>
              <a:t>This is a cross-attention layer that attends to the output of the encoder</a:t>
            </a:r>
          </a:p>
          <a:p>
            <a:pPr lvl="1"/>
            <a:r>
              <a:rPr lang="en-US" dirty="0"/>
              <a:t>Clearly, this sublayer cannot exist in a decoder-only architecture (and it does not exist in GPT)</a:t>
            </a:r>
          </a:p>
          <a:p>
            <a:r>
              <a:rPr lang="en-US" dirty="0"/>
              <a:t>Another difference between the encoder and the decoder is that the self-attention layer in the decoder is masked</a:t>
            </a:r>
          </a:p>
          <a:p>
            <a:pPr lvl="1"/>
            <a:r>
              <a:rPr lang="en-US" dirty="0"/>
              <a:t>GPT uses this sort of masked multi-head self-attention</a:t>
            </a:r>
          </a:p>
          <a:p>
            <a:pPr lvl="1"/>
            <a:r>
              <a:rPr lang="en-US" dirty="0"/>
              <a:t>Thus, during pretraining, the model does not look to the right</a:t>
            </a:r>
          </a:p>
          <a:p>
            <a:pPr lvl="1"/>
            <a:r>
              <a:rPr lang="en-US" dirty="0"/>
              <a:t>We will discuss the GPT-1 architecture in more detail on the following slide</a:t>
            </a:r>
          </a:p>
        </p:txBody>
      </p:sp>
    </p:spTree>
    <p:extLst>
      <p:ext uri="{BB962C8B-B14F-4D97-AF65-F5344CB8AC3E}">
        <p14:creationId xmlns:p14="http://schemas.microsoft.com/office/powerpoint/2010/main" val="3031124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F807-F222-4C98-B30F-9B328B34E856}"/>
              </a:ext>
            </a:extLst>
          </p:cNvPr>
          <p:cNvSpPr>
            <a:spLocks noGrp="1"/>
          </p:cNvSpPr>
          <p:nvPr>
            <p:ph type="title"/>
          </p:nvPr>
        </p:nvSpPr>
        <p:spPr/>
        <p:txBody>
          <a:bodyPr/>
          <a:lstStyle/>
          <a:p>
            <a:r>
              <a:rPr lang="en-US" dirty="0"/>
              <a:t>GPT-1 Architecture and Pretraining Procedure</a:t>
            </a:r>
          </a:p>
        </p:txBody>
      </p:sp>
      <p:sp>
        <p:nvSpPr>
          <p:cNvPr id="3" name="Content Placeholder 2">
            <a:extLst>
              <a:ext uri="{FF2B5EF4-FFF2-40B4-BE49-F238E27FC236}">
                <a16:creationId xmlns:a16="http://schemas.microsoft.com/office/drawing/2014/main" id="{EC659374-4A40-4205-B0DC-34E0BD708DAA}"/>
              </a:ext>
            </a:extLst>
          </p:cNvPr>
          <p:cNvSpPr>
            <a:spLocks noGrp="1"/>
          </p:cNvSpPr>
          <p:nvPr>
            <p:ph idx="1"/>
          </p:nvPr>
        </p:nvSpPr>
        <p:spPr/>
        <p:txBody>
          <a:bodyPr>
            <a:normAutofit fontScale="77500" lnSpcReduction="20000"/>
          </a:bodyPr>
          <a:lstStyle/>
          <a:p>
            <a:r>
              <a:rPr lang="en-US" dirty="0"/>
              <a:t>The GPT-1 model consists of a "12-layer decoder-only transformer with masked self-attention heads"</a:t>
            </a:r>
          </a:p>
          <a:p>
            <a:r>
              <a:rPr lang="en-US" dirty="0"/>
              <a:t>12 attention heads were used in the original paper</a:t>
            </a:r>
          </a:p>
          <a:p>
            <a:r>
              <a:rPr lang="en-US" dirty="0"/>
              <a:t>The self-attention layer is followed by a position-wise feed-forward sublayer, as explained in the original transformer paper</a:t>
            </a:r>
          </a:p>
          <a:p>
            <a:r>
              <a:rPr lang="en-US" dirty="0"/>
              <a:t>Other design decisions (learning rate, vector sizes, etc.) are explained in the GPT-1 paper</a:t>
            </a:r>
          </a:p>
          <a:p>
            <a:r>
              <a:rPr lang="en-US" dirty="0"/>
              <a:t>The model was pretrained using the BookCorpus (also mentioned during our topic in BERT)</a:t>
            </a:r>
          </a:p>
          <a:p>
            <a:r>
              <a:rPr lang="en-US" dirty="0"/>
              <a:t>The pretraining objecting was standard language modeling (i.e., it was trained to predict the next token, given all previous tokens)</a:t>
            </a:r>
          </a:p>
          <a:p>
            <a:r>
              <a:rPr lang="en-US" dirty="0"/>
              <a:t>For tokenization, </a:t>
            </a:r>
            <a:r>
              <a:rPr lang="en-US" i="1" dirty="0"/>
              <a:t>byte-pair encoding</a:t>
            </a:r>
            <a:r>
              <a:rPr lang="en-US" dirty="0"/>
              <a:t> (BPE) was used with an approximate vocabulary of size of 40,000</a:t>
            </a:r>
          </a:p>
          <a:p>
            <a:r>
              <a:rPr lang="en-US" dirty="0"/>
              <a:t>They pretrained "for 100 epochs on minibatches of 64 randomly sampled, contiguous sequences of 512 tokens"</a:t>
            </a:r>
          </a:p>
        </p:txBody>
      </p:sp>
    </p:spTree>
    <p:extLst>
      <p:ext uri="{BB962C8B-B14F-4D97-AF65-F5344CB8AC3E}">
        <p14:creationId xmlns:p14="http://schemas.microsoft.com/office/powerpoint/2010/main" val="534761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363E4-A9F2-25A4-4C7B-6629243A2ADA}"/>
              </a:ext>
            </a:extLst>
          </p:cNvPr>
          <p:cNvSpPr>
            <a:spLocks noGrp="1"/>
          </p:cNvSpPr>
          <p:nvPr>
            <p:ph type="title"/>
          </p:nvPr>
        </p:nvSpPr>
        <p:spPr/>
        <p:txBody>
          <a:bodyPr/>
          <a:lstStyle/>
          <a:p>
            <a:r>
              <a:rPr lang="en-US" dirty="0"/>
              <a:t>GPT-1 Fine-tuning</a:t>
            </a:r>
          </a:p>
        </p:txBody>
      </p:sp>
      <p:sp>
        <p:nvSpPr>
          <p:cNvPr id="3" name="Content Placeholder 2">
            <a:extLst>
              <a:ext uri="{FF2B5EF4-FFF2-40B4-BE49-F238E27FC236}">
                <a16:creationId xmlns:a16="http://schemas.microsoft.com/office/drawing/2014/main" id="{17A3153F-ECBF-E458-3B82-F36EA474B05A}"/>
              </a:ext>
            </a:extLst>
          </p:cNvPr>
          <p:cNvSpPr>
            <a:spLocks noGrp="1"/>
          </p:cNvSpPr>
          <p:nvPr>
            <p:ph idx="1"/>
          </p:nvPr>
        </p:nvSpPr>
        <p:spPr/>
        <p:txBody>
          <a:bodyPr>
            <a:normAutofit fontScale="85000" lnSpcReduction="20000"/>
          </a:bodyPr>
          <a:lstStyle/>
          <a:p>
            <a:r>
              <a:rPr lang="en-US" dirty="0"/>
              <a:t>As with BERT, the GPT-1 research used </a:t>
            </a:r>
            <a:r>
              <a:rPr lang="en-US" b="1" dirty="0"/>
              <a:t>fine-tuning</a:t>
            </a:r>
            <a:r>
              <a:rPr lang="en-US" dirty="0"/>
              <a:t> to apply the system to various downstream tasks</a:t>
            </a:r>
          </a:p>
          <a:p>
            <a:r>
              <a:rPr lang="en-US" dirty="0"/>
              <a:t>As we discussed during our topic on BERT, this is an example of </a:t>
            </a:r>
            <a:r>
              <a:rPr lang="en-US" b="1" dirty="0"/>
              <a:t>transfer learning</a:t>
            </a:r>
          </a:p>
          <a:p>
            <a:r>
              <a:rPr lang="en-US" dirty="0"/>
              <a:t>The figure on the next slide (from the original GPT-1 paper) helps to explain how this works</a:t>
            </a:r>
          </a:p>
          <a:p>
            <a:pPr lvl="1"/>
            <a:r>
              <a:rPr lang="en-US" dirty="0"/>
              <a:t>The left of the figure shows the GPT-1 model, which was pretrained as a traditional language model, as previously explained</a:t>
            </a:r>
          </a:p>
          <a:p>
            <a:pPr lvl="1"/>
            <a:r>
              <a:rPr lang="en-US" dirty="0"/>
              <a:t>The architecture is slightly modified at the top, after pretraining, for various types of NLP tasks, which are cast as classification tasks</a:t>
            </a:r>
          </a:p>
          <a:p>
            <a:pPr lvl="1"/>
            <a:r>
              <a:rPr lang="en-US" dirty="0"/>
              <a:t>The right side of the figure helps explain how the input is structured, and the architecture is slightly modified, for different types of downstream tasks</a:t>
            </a:r>
          </a:p>
          <a:p>
            <a:pPr lvl="1"/>
            <a:r>
              <a:rPr lang="en-US" dirty="0"/>
              <a:t>We will discuss each type of task in more detail soon (in two slides)</a:t>
            </a:r>
          </a:p>
          <a:p>
            <a:pPr lvl="1"/>
            <a:r>
              <a:rPr lang="en-US" dirty="0"/>
              <a:t>One interesting fact is that for all fine-tuning tasks, the fine-tuning includes language modeling (text prediction) as an auxiliary fine-tuning objective</a:t>
            </a:r>
          </a:p>
          <a:p>
            <a:pPr lvl="1"/>
            <a:r>
              <a:rPr lang="en-US" dirty="0"/>
              <a:t>The paper claims that this improves generalization and accelerates convergence</a:t>
            </a:r>
          </a:p>
          <a:p>
            <a:endParaRPr lang="en-US" dirty="0"/>
          </a:p>
        </p:txBody>
      </p:sp>
    </p:spTree>
    <p:extLst>
      <p:ext uri="{BB962C8B-B14F-4D97-AF65-F5344CB8AC3E}">
        <p14:creationId xmlns:p14="http://schemas.microsoft.com/office/powerpoint/2010/main" val="1888378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F807-F222-4C98-B30F-9B328B34E856}"/>
              </a:ext>
            </a:extLst>
          </p:cNvPr>
          <p:cNvSpPr>
            <a:spLocks noGrp="1"/>
          </p:cNvSpPr>
          <p:nvPr>
            <p:ph type="title"/>
          </p:nvPr>
        </p:nvSpPr>
        <p:spPr/>
        <p:txBody>
          <a:bodyPr/>
          <a:lstStyle/>
          <a:p>
            <a:r>
              <a:rPr lang="en-US" dirty="0"/>
              <a:t>GPT-1 Architecture for Fine-Tuning</a:t>
            </a:r>
          </a:p>
        </p:txBody>
      </p:sp>
      <p:pic>
        <p:nvPicPr>
          <p:cNvPr id="5" name="Content Placeholder 4">
            <a:extLst>
              <a:ext uri="{FF2B5EF4-FFF2-40B4-BE49-F238E27FC236}">
                <a16:creationId xmlns:a16="http://schemas.microsoft.com/office/drawing/2014/main" id="{FF76E4DB-8B21-93B4-D600-8A1827E7154A}"/>
              </a:ext>
            </a:extLst>
          </p:cNvPr>
          <p:cNvPicPr>
            <a:picLocks noGrp="1" noChangeAspect="1"/>
          </p:cNvPicPr>
          <p:nvPr>
            <p:ph idx="1"/>
          </p:nvPr>
        </p:nvPicPr>
        <p:blipFill>
          <a:blip r:embed="rId2"/>
          <a:stretch>
            <a:fillRect/>
          </a:stretch>
        </p:blipFill>
        <p:spPr>
          <a:xfrm>
            <a:off x="1886890" y="1690688"/>
            <a:ext cx="8418220" cy="4196545"/>
          </a:xfrm>
        </p:spPr>
      </p:pic>
    </p:spTree>
    <p:extLst>
      <p:ext uri="{BB962C8B-B14F-4D97-AF65-F5344CB8AC3E}">
        <p14:creationId xmlns:p14="http://schemas.microsoft.com/office/powerpoint/2010/main" val="1380117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5A3F3-DCD4-DD4B-B785-20791398EF38}"/>
              </a:ext>
            </a:extLst>
          </p:cNvPr>
          <p:cNvSpPr>
            <a:spLocks noGrp="1"/>
          </p:cNvSpPr>
          <p:nvPr>
            <p:ph type="title"/>
          </p:nvPr>
        </p:nvSpPr>
        <p:spPr/>
        <p:txBody>
          <a:bodyPr/>
          <a:lstStyle/>
          <a:p>
            <a:r>
              <a:rPr lang="en-US" dirty="0"/>
              <a:t>GPT-1 Downstream Tasks</a:t>
            </a:r>
          </a:p>
        </p:txBody>
      </p:sp>
      <p:sp>
        <p:nvSpPr>
          <p:cNvPr id="3" name="Content Placeholder 2">
            <a:extLst>
              <a:ext uri="{FF2B5EF4-FFF2-40B4-BE49-F238E27FC236}">
                <a16:creationId xmlns:a16="http://schemas.microsoft.com/office/drawing/2014/main" id="{2BC51511-30D8-8164-7B5D-2C5770282E63}"/>
              </a:ext>
            </a:extLst>
          </p:cNvPr>
          <p:cNvSpPr>
            <a:spLocks noGrp="1"/>
          </p:cNvSpPr>
          <p:nvPr>
            <p:ph idx="1"/>
          </p:nvPr>
        </p:nvSpPr>
        <p:spPr/>
        <p:txBody>
          <a:bodyPr>
            <a:normAutofit fontScale="77500" lnSpcReduction="20000"/>
          </a:bodyPr>
          <a:lstStyle/>
          <a:p>
            <a:r>
              <a:rPr lang="en-US" dirty="0"/>
              <a:t>The original paper reported evaluation GPT-1 on four types of tasks:</a:t>
            </a:r>
          </a:p>
          <a:p>
            <a:pPr lvl="1"/>
            <a:r>
              <a:rPr lang="en-US" dirty="0"/>
              <a:t>Straightforward classification tasks</a:t>
            </a:r>
          </a:p>
          <a:p>
            <a:pPr lvl="2"/>
            <a:r>
              <a:rPr lang="en-US" dirty="0"/>
              <a:t>The input is the text that needs to be classified</a:t>
            </a:r>
          </a:p>
          <a:p>
            <a:pPr lvl="2"/>
            <a:r>
              <a:rPr lang="en-US" dirty="0"/>
              <a:t>The output of the transformer goes through a linear layer and a softmax (softmax is not shown in the figure)</a:t>
            </a:r>
          </a:p>
          <a:p>
            <a:pPr lvl="1"/>
            <a:r>
              <a:rPr lang="en-US" dirty="0"/>
              <a:t>Entailment tasks</a:t>
            </a:r>
          </a:p>
          <a:p>
            <a:pPr lvl="2"/>
            <a:r>
              <a:rPr lang="en-US" dirty="0"/>
              <a:t>The input included bot sentences or sequences being compared, with a delimiter in between</a:t>
            </a:r>
          </a:p>
          <a:p>
            <a:pPr lvl="2"/>
            <a:r>
              <a:rPr lang="en-US" dirty="0"/>
              <a:t>The output of the transformer goes through a linear layer and a softmax</a:t>
            </a:r>
          </a:p>
          <a:p>
            <a:pPr lvl="1"/>
            <a:r>
              <a:rPr lang="en-US" dirty="0"/>
              <a:t>Similarity tasks</a:t>
            </a:r>
          </a:p>
          <a:p>
            <a:pPr lvl="2"/>
            <a:r>
              <a:rPr lang="en-US" dirty="0"/>
              <a:t>The researchers fed the two sequences being compared in both possible orders, with a delimiter in between</a:t>
            </a:r>
          </a:p>
          <a:p>
            <a:pPr lvl="2"/>
            <a:r>
              <a:rPr lang="en-US" dirty="0"/>
              <a:t>The outputs were added elementwise before being sent through a linear layer</a:t>
            </a:r>
          </a:p>
          <a:p>
            <a:pPr lvl="1"/>
            <a:r>
              <a:rPr lang="en-US" dirty="0"/>
              <a:t>Multiple choice tasks</a:t>
            </a:r>
          </a:p>
          <a:p>
            <a:pPr lvl="2"/>
            <a:r>
              <a:rPr lang="en-US" dirty="0"/>
              <a:t>They include question answering in this category, where the possible answers are the choices, and they concatenate the document and question to form a context</a:t>
            </a:r>
          </a:p>
          <a:p>
            <a:pPr lvl="2"/>
            <a:r>
              <a:rPr lang="en-US" dirty="0"/>
              <a:t>They feed the context followed by each possible answer, with a delimiter in between, separately through the transformer and a linear block, then apply a softmax to choose the best answer</a:t>
            </a:r>
          </a:p>
          <a:p>
            <a:r>
              <a:rPr lang="en-US" dirty="0"/>
              <a:t>For all tasks, the input starts and ends with special tokens, and the final hidden state of transformer (corresponding to the last input token) is passed to the linear layer</a:t>
            </a:r>
          </a:p>
          <a:p>
            <a:pPr lvl="2"/>
            <a:endParaRPr lang="en-US" dirty="0"/>
          </a:p>
        </p:txBody>
      </p:sp>
    </p:spTree>
    <p:extLst>
      <p:ext uri="{BB962C8B-B14F-4D97-AF65-F5344CB8AC3E}">
        <p14:creationId xmlns:p14="http://schemas.microsoft.com/office/powerpoint/2010/main" val="119191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962BB-1502-C7A5-464A-C3AC1CE39E35}"/>
              </a:ext>
            </a:extLst>
          </p:cNvPr>
          <p:cNvSpPr>
            <a:spLocks noGrp="1"/>
          </p:cNvSpPr>
          <p:nvPr>
            <p:ph type="title"/>
          </p:nvPr>
        </p:nvSpPr>
        <p:spPr/>
        <p:txBody>
          <a:bodyPr/>
          <a:lstStyle/>
          <a:p>
            <a:r>
              <a:rPr lang="en-US" dirty="0"/>
              <a:t>GPT-2 (briefly)</a:t>
            </a:r>
          </a:p>
        </p:txBody>
      </p:sp>
      <p:sp>
        <p:nvSpPr>
          <p:cNvPr id="3" name="Content Placeholder 2">
            <a:extLst>
              <a:ext uri="{FF2B5EF4-FFF2-40B4-BE49-F238E27FC236}">
                <a16:creationId xmlns:a16="http://schemas.microsoft.com/office/drawing/2014/main" id="{86D7032F-8B42-AA54-6E42-1337F4EBFF31}"/>
              </a:ext>
            </a:extLst>
          </p:cNvPr>
          <p:cNvSpPr>
            <a:spLocks noGrp="1"/>
          </p:cNvSpPr>
          <p:nvPr>
            <p:ph idx="1"/>
          </p:nvPr>
        </p:nvSpPr>
        <p:spPr/>
        <p:txBody>
          <a:bodyPr>
            <a:normAutofit fontScale="62500" lnSpcReduction="20000"/>
          </a:bodyPr>
          <a:lstStyle/>
          <a:p>
            <a:r>
              <a:rPr lang="en-US" i="1" dirty="0"/>
              <a:t>GPT-2</a:t>
            </a:r>
            <a:r>
              <a:rPr lang="en-US" dirty="0"/>
              <a:t> was introduced in a 2019 paper titled, "Language Models are Unsupervised Multitask Learners" by Radford et al. (all authors were from OpenAI)</a:t>
            </a:r>
          </a:p>
          <a:p>
            <a:r>
              <a:rPr lang="en-US" dirty="0"/>
              <a:t>The paper evaluated four model sizes of GPT; the largest was named GPT-2</a:t>
            </a:r>
          </a:p>
          <a:p>
            <a:r>
              <a:rPr lang="en-US" dirty="0"/>
              <a:t>GPT-2 included 48 layers and vectors of size 1600, leading to about 1.5 billion parameters</a:t>
            </a:r>
          </a:p>
          <a:p>
            <a:r>
              <a:rPr lang="en-US" dirty="0"/>
              <a:t>GPT-2 was trained as a traditional language model using an OpenAI dataset known as </a:t>
            </a:r>
            <a:r>
              <a:rPr lang="en-US" i="1" dirty="0"/>
              <a:t>WebText</a:t>
            </a:r>
            <a:r>
              <a:rPr lang="en-US" dirty="0"/>
              <a:t>, created by scraping about 45 million links</a:t>
            </a:r>
          </a:p>
          <a:p>
            <a:r>
              <a:rPr lang="en-US" dirty="0"/>
              <a:t>According to the GPT-2 paper, "after de-duplication and some heuristic based cleaning", the dataset "contains slightly over 8 million documents for a total of 40 GB of text"</a:t>
            </a:r>
          </a:p>
          <a:p>
            <a:r>
              <a:rPr lang="en-US" dirty="0"/>
              <a:t>The focus of the paper is on </a:t>
            </a:r>
            <a:r>
              <a:rPr lang="en-US" i="1" dirty="0"/>
              <a:t>zero-shot</a:t>
            </a:r>
            <a:r>
              <a:rPr lang="en-US" dirty="0"/>
              <a:t> performance, which means that GPT-2 was applied to various tasks without any fine-tuning (I'll discuss this more in class)</a:t>
            </a:r>
          </a:p>
          <a:p>
            <a:r>
              <a:rPr lang="en-US" dirty="0"/>
              <a:t>The zero-shot performance of GPT-2 was compared to zero-shot performance of other LLMs, and GPT-2 performed the best (in the zero-shot setting) for most tasks</a:t>
            </a:r>
          </a:p>
          <a:p>
            <a:r>
              <a:rPr lang="en-US" dirty="0"/>
              <a:t>In the appendix of the GPT-2 paper, they showed various samples of completions of random text from the WebText test set (not samples it was trained on)</a:t>
            </a:r>
          </a:p>
          <a:p>
            <a:r>
              <a:rPr lang="en-US" dirty="0"/>
              <a:t>These examples, showcasing the ability of GPT-2 to perform </a:t>
            </a:r>
            <a:r>
              <a:rPr lang="en-US" i="1" dirty="0"/>
              <a:t>autoregressive generation</a:t>
            </a:r>
            <a:r>
              <a:rPr lang="en-US" dirty="0"/>
              <a:t> of text, seemed very impressive at the time, and this even garnered considerable attention outside of the NLP community</a:t>
            </a:r>
          </a:p>
        </p:txBody>
      </p:sp>
    </p:spTree>
    <p:extLst>
      <p:ext uri="{BB962C8B-B14F-4D97-AF65-F5344CB8AC3E}">
        <p14:creationId xmlns:p14="http://schemas.microsoft.com/office/powerpoint/2010/main" val="3065682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549F8-9653-97A1-E935-019A41392C5A}"/>
              </a:ext>
            </a:extLst>
          </p:cNvPr>
          <p:cNvSpPr>
            <a:spLocks noGrp="1"/>
          </p:cNvSpPr>
          <p:nvPr>
            <p:ph type="title"/>
          </p:nvPr>
        </p:nvSpPr>
        <p:spPr/>
        <p:txBody>
          <a:bodyPr/>
          <a:lstStyle/>
          <a:p>
            <a:r>
              <a:rPr lang="en-US" dirty="0"/>
              <a:t>GPT-3: Basic info</a:t>
            </a:r>
          </a:p>
        </p:txBody>
      </p:sp>
      <p:sp>
        <p:nvSpPr>
          <p:cNvPr id="3" name="Content Placeholder 2">
            <a:extLst>
              <a:ext uri="{FF2B5EF4-FFF2-40B4-BE49-F238E27FC236}">
                <a16:creationId xmlns:a16="http://schemas.microsoft.com/office/drawing/2014/main" id="{363A45AE-3C5C-075D-6DC7-788F68C21568}"/>
              </a:ext>
            </a:extLst>
          </p:cNvPr>
          <p:cNvSpPr>
            <a:spLocks noGrp="1"/>
          </p:cNvSpPr>
          <p:nvPr>
            <p:ph idx="1"/>
          </p:nvPr>
        </p:nvSpPr>
        <p:spPr/>
        <p:txBody>
          <a:bodyPr>
            <a:normAutofit fontScale="70000" lnSpcReduction="20000"/>
          </a:bodyPr>
          <a:lstStyle/>
          <a:p>
            <a:r>
              <a:rPr lang="en-US" i="1" dirty="0"/>
              <a:t>GPT-3</a:t>
            </a:r>
            <a:r>
              <a:rPr lang="en-US" dirty="0"/>
              <a:t> was introduced in a 2020 paper titled, "Language Models are Few-Shot Learners" by Brown et al.</a:t>
            </a:r>
          </a:p>
          <a:p>
            <a:pPr lvl="1"/>
            <a:r>
              <a:rPr lang="en-US" dirty="0"/>
              <a:t>All authors were from OpenAI; one also listed an affiliation with John Hopkins University</a:t>
            </a:r>
          </a:p>
          <a:p>
            <a:pPr lvl="1"/>
            <a:r>
              <a:rPr lang="en-US" dirty="0"/>
              <a:t>The paper was relatively long; 75 pages including the bibliography and many appendixes, with almost 40 pages of text before the appendixes</a:t>
            </a:r>
          </a:p>
          <a:p>
            <a:r>
              <a:rPr lang="en-US" dirty="0"/>
              <a:t>As with the GPT-paper, this paper evaluated several model sizes; the largest was named GPT-3</a:t>
            </a:r>
          </a:p>
          <a:p>
            <a:pPr lvl="1"/>
            <a:r>
              <a:rPr lang="en-US" dirty="0"/>
              <a:t>The table on the next slide (from the original GPT-3 paper) shows pertinent information about the various model sizes evaluated in the paper</a:t>
            </a:r>
          </a:p>
          <a:p>
            <a:pPr lvl="1"/>
            <a:r>
              <a:rPr lang="en-US" dirty="0"/>
              <a:t>The largest model (the one named "GPT-3") contains about 175 billion parameters (trainable weights)!</a:t>
            </a:r>
          </a:p>
          <a:p>
            <a:pPr lvl="1"/>
            <a:r>
              <a:rPr lang="en-US" dirty="0"/>
              <a:t>Apart from the size, the basic architecture of GPT-3 was mostly the mostly same as the previous versions of GPT (the GPT-3 paper points out a few minor changes to the architecture)</a:t>
            </a:r>
          </a:p>
          <a:p>
            <a:r>
              <a:rPr lang="en-US" dirty="0"/>
              <a:t>This work also used a larger training corpus than the previous GPT papers</a:t>
            </a:r>
          </a:p>
          <a:p>
            <a:pPr lvl="1"/>
            <a:r>
              <a:rPr lang="en-US" dirty="0"/>
              <a:t>The table in two slides shows the components of the corpus used to pretrain GPT as a traditional language model (which was the only training done – there was no fine-tuning)</a:t>
            </a:r>
          </a:p>
          <a:p>
            <a:pPr lvl="1"/>
            <a:r>
              <a:rPr lang="en-US" dirty="0"/>
              <a:t>The dataset included English Wikipedia, two online book corpora, an expanded version of WebText (the dataset used for GPT-2), and a filtered version of a dataset known as </a:t>
            </a:r>
            <a:r>
              <a:rPr lang="en-US" i="1" dirty="0"/>
              <a:t>Common Crawl</a:t>
            </a:r>
          </a:p>
          <a:p>
            <a:pPr lvl="1"/>
            <a:r>
              <a:rPr lang="en-US" dirty="0"/>
              <a:t>Common Crawl is a corpus of data collected by a non-profit organization (also called Common Crawl); this corpus was originally created in 2008, and it is frequently updated</a:t>
            </a:r>
          </a:p>
        </p:txBody>
      </p:sp>
    </p:spTree>
    <p:extLst>
      <p:ext uri="{BB962C8B-B14F-4D97-AF65-F5344CB8AC3E}">
        <p14:creationId xmlns:p14="http://schemas.microsoft.com/office/powerpoint/2010/main" val="4002990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40C88-1FB5-7C01-3FEE-4CE7C7C8EE7F}"/>
              </a:ext>
            </a:extLst>
          </p:cNvPr>
          <p:cNvSpPr>
            <a:spLocks noGrp="1"/>
          </p:cNvSpPr>
          <p:nvPr>
            <p:ph type="title"/>
          </p:nvPr>
        </p:nvSpPr>
        <p:spPr/>
        <p:txBody>
          <a:bodyPr/>
          <a:lstStyle/>
          <a:p>
            <a:r>
              <a:rPr lang="en-US" dirty="0"/>
              <a:t>GPT-3 Model Sizes (from original paper)</a:t>
            </a:r>
          </a:p>
        </p:txBody>
      </p:sp>
      <p:pic>
        <p:nvPicPr>
          <p:cNvPr id="5" name="Picture 4">
            <a:extLst>
              <a:ext uri="{FF2B5EF4-FFF2-40B4-BE49-F238E27FC236}">
                <a16:creationId xmlns:a16="http://schemas.microsoft.com/office/drawing/2014/main" id="{50158DB1-BDC3-38E4-3674-21B7AA5FBB97}"/>
              </a:ext>
            </a:extLst>
          </p:cNvPr>
          <p:cNvPicPr>
            <a:picLocks noChangeAspect="1"/>
          </p:cNvPicPr>
          <p:nvPr/>
        </p:nvPicPr>
        <p:blipFill>
          <a:blip r:embed="rId2"/>
          <a:stretch>
            <a:fillRect/>
          </a:stretch>
        </p:blipFill>
        <p:spPr>
          <a:xfrm>
            <a:off x="990284" y="1690688"/>
            <a:ext cx="10211431" cy="3222190"/>
          </a:xfrm>
          <a:prstGeom prst="rect">
            <a:avLst/>
          </a:prstGeom>
        </p:spPr>
      </p:pic>
    </p:spTree>
    <p:extLst>
      <p:ext uri="{BB962C8B-B14F-4D97-AF65-F5344CB8AC3E}">
        <p14:creationId xmlns:p14="http://schemas.microsoft.com/office/powerpoint/2010/main" val="2119817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D601C-9793-148B-606F-4D3C3895E793}"/>
              </a:ext>
            </a:extLst>
          </p:cNvPr>
          <p:cNvSpPr>
            <a:spLocks noGrp="1"/>
          </p:cNvSpPr>
          <p:nvPr>
            <p:ph type="title"/>
          </p:nvPr>
        </p:nvSpPr>
        <p:spPr/>
        <p:txBody>
          <a:bodyPr/>
          <a:lstStyle/>
          <a:p>
            <a:r>
              <a:rPr lang="en-US" dirty="0"/>
              <a:t>GPT-3 Training Dataset (from original paper)</a:t>
            </a:r>
          </a:p>
        </p:txBody>
      </p:sp>
      <p:pic>
        <p:nvPicPr>
          <p:cNvPr id="5" name="Picture 4">
            <a:extLst>
              <a:ext uri="{FF2B5EF4-FFF2-40B4-BE49-F238E27FC236}">
                <a16:creationId xmlns:a16="http://schemas.microsoft.com/office/drawing/2014/main" id="{00349D8C-0E4E-2B64-68F8-FB51E9258A29}"/>
              </a:ext>
            </a:extLst>
          </p:cNvPr>
          <p:cNvPicPr>
            <a:picLocks noChangeAspect="1"/>
          </p:cNvPicPr>
          <p:nvPr/>
        </p:nvPicPr>
        <p:blipFill>
          <a:blip r:embed="rId2"/>
          <a:stretch>
            <a:fillRect/>
          </a:stretch>
        </p:blipFill>
        <p:spPr>
          <a:xfrm>
            <a:off x="973955" y="1690688"/>
            <a:ext cx="10244090" cy="3223599"/>
          </a:xfrm>
          <a:prstGeom prst="rect">
            <a:avLst/>
          </a:prstGeom>
        </p:spPr>
      </p:pic>
    </p:spTree>
    <p:extLst>
      <p:ext uri="{BB962C8B-B14F-4D97-AF65-F5344CB8AC3E}">
        <p14:creationId xmlns:p14="http://schemas.microsoft.com/office/powerpoint/2010/main" val="3231866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02770-FF48-B65B-C38B-C5147DB940DB}"/>
              </a:ext>
            </a:extLst>
          </p:cNvPr>
          <p:cNvSpPr>
            <a:spLocks noGrp="1"/>
          </p:cNvSpPr>
          <p:nvPr>
            <p:ph type="title"/>
          </p:nvPr>
        </p:nvSpPr>
        <p:spPr/>
        <p:txBody>
          <a:bodyPr/>
          <a:lstStyle/>
          <a:p>
            <a:r>
              <a:rPr lang="en-US" dirty="0"/>
              <a:t>GPT-3 Few-shot Learning</a:t>
            </a:r>
          </a:p>
        </p:txBody>
      </p:sp>
      <p:sp>
        <p:nvSpPr>
          <p:cNvPr id="3" name="Content Placeholder 2">
            <a:extLst>
              <a:ext uri="{FF2B5EF4-FFF2-40B4-BE49-F238E27FC236}">
                <a16:creationId xmlns:a16="http://schemas.microsoft.com/office/drawing/2014/main" id="{AFBF34FB-352D-8EB2-6920-B52D3418E1A0}"/>
              </a:ext>
            </a:extLst>
          </p:cNvPr>
          <p:cNvSpPr>
            <a:spLocks noGrp="1"/>
          </p:cNvSpPr>
          <p:nvPr>
            <p:ph idx="1"/>
          </p:nvPr>
        </p:nvSpPr>
        <p:spPr/>
        <p:txBody>
          <a:bodyPr>
            <a:normAutofit fontScale="70000" lnSpcReduction="20000"/>
          </a:bodyPr>
          <a:lstStyle/>
          <a:p>
            <a:r>
              <a:rPr lang="en-US" dirty="0"/>
              <a:t>The </a:t>
            </a:r>
            <a:r>
              <a:rPr lang="en-US" b="1" dirty="0"/>
              <a:t>few-shot learning</a:t>
            </a:r>
            <a:r>
              <a:rPr lang="en-US" dirty="0"/>
              <a:t> concept, mentioned in the slide title, does not involve fine-tuning</a:t>
            </a:r>
          </a:p>
          <a:p>
            <a:r>
              <a:rPr lang="en-US" dirty="0"/>
              <a:t>Rather, a </a:t>
            </a:r>
            <a:r>
              <a:rPr lang="en-US" b="1" dirty="0"/>
              <a:t>prompt</a:t>
            </a:r>
            <a:r>
              <a:rPr lang="en-US" dirty="0"/>
              <a:t> given to GPT-3 (i.e., the text that it continues) shows examples of a pattern representing the type of task to solve</a:t>
            </a:r>
          </a:p>
          <a:p>
            <a:r>
              <a:rPr lang="en-US" dirty="0"/>
              <a:t>Basically, this method treats all tasks as autoregressive generation tasks, using clever prompts</a:t>
            </a:r>
          </a:p>
          <a:p>
            <a:r>
              <a:rPr lang="en-US" dirty="0"/>
              <a:t>From the abstract: "For all tasks, GPT-3 is applied without any gradient updates or fine-tuning, with tasks and few-shot demonstrations specified purely via text interaction with the model."</a:t>
            </a:r>
          </a:p>
          <a:p>
            <a:r>
              <a:rPr lang="en-US" dirty="0"/>
              <a:t>The figure on the next slide (from the original GPT-3 paper with the caption removed) helps explain the difference between few-shot learning vs. other forms of learning</a:t>
            </a:r>
          </a:p>
          <a:p>
            <a:pPr lvl="1"/>
            <a:r>
              <a:rPr lang="en-US" dirty="0"/>
              <a:t>Zero-shot learning (the form primarily explored for GPT-2) simply prompts the system to perform a task</a:t>
            </a:r>
          </a:p>
          <a:p>
            <a:pPr lvl="1"/>
            <a:r>
              <a:rPr lang="en-US" dirty="0"/>
              <a:t>One-shot learning adds a single example to the prompt, whereas few-shot learning adds a few examples (the caption states that they "typically present the model with a few dozen examples in the few shot setting")</a:t>
            </a:r>
          </a:p>
          <a:p>
            <a:pPr lvl="1"/>
            <a:r>
              <a:rPr lang="en-US" dirty="0"/>
              <a:t>Fine-tuning is also shown, but was not explored with GPT-3 in this paper</a:t>
            </a:r>
          </a:p>
          <a:p>
            <a:r>
              <a:rPr lang="en-US" dirty="0"/>
              <a:t>GPT-3 was evaluated for many tasks, achieving impressive performance for several</a:t>
            </a:r>
          </a:p>
          <a:p>
            <a:pPr lvl="1"/>
            <a:r>
              <a:rPr lang="en-US" dirty="0"/>
              <a:t>From the abstract: "…scaling up language models greatly improves task-agnostic, few-shot performance, sometimes even reaching competitiveness with prior state-of-the-art finetuning approaches"</a:t>
            </a:r>
          </a:p>
          <a:p>
            <a:pPr lvl="1"/>
            <a:r>
              <a:rPr lang="en-US" dirty="0"/>
              <a:t>They even tested arithmetic; the figure two slides from now shows how model size affects performance</a:t>
            </a:r>
          </a:p>
        </p:txBody>
      </p:sp>
    </p:spTree>
    <p:extLst>
      <p:ext uri="{BB962C8B-B14F-4D97-AF65-F5344CB8AC3E}">
        <p14:creationId xmlns:p14="http://schemas.microsoft.com/office/powerpoint/2010/main" val="1251329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0961-280F-8F11-C386-F759A7F6D277}"/>
              </a:ext>
            </a:extLst>
          </p:cNvPr>
          <p:cNvSpPr>
            <a:spLocks noGrp="1"/>
          </p:cNvSpPr>
          <p:nvPr>
            <p:ph type="title"/>
          </p:nvPr>
        </p:nvSpPr>
        <p:spPr/>
        <p:txBody>
          <a:bodyPr/>
          <a:lstStyle/>
          <a:p>
            <a:r>
              <a:rPr lang="en-US" dirty="0"/>
              <a:t>GPT-3 Few-Shot </a:t>
            </a:r>
          </a:p>
        </p:txBody>
      </p:sp>
      <p:pic>
        <p:nvPicPr>
          <p:cNvPr id="5" name="Picture 4">
            <a:extLst>
              <a:ext uri="{FF2B5EF4-FFF2-40B4-BE49-F238E27FC236}">
                <a16:creationId xmlns:a16="http://schemas.microsoft.com/office/drawing/2014/main" id="{647671D9-7BC5-FC92-1139-33F7EAFB89CA}"/>
              </a:ext>
            </a:extLst>
          </p:cNvPr>
          <p:cNvPicPr>
            <a:picLocks noChangeAspect="1"/>
          </p:cNvPicPr>
          <p:nvPr/>
        </p:nvPicPr>
        <p:blipFill>
          <a:blip r:embed="rId2"/>
          <a:stretch>
            <a:fillRect/>
          </a:stretch>
        </p:blipFill>
        <p:spPr>
          <a:xfrm>
            <a:off x="3084596" y="1615824"/>
            <a:ext cx="5543835" cy="4877051"/>
          </a:xfrm>
          <a:prstGeom prst="rect">
            <a:avLst/>
          </a:prstGeom>
        </p:spPr>
      </p:pic>
    </p:spTree>
    <p:extLst>
      <p:ext uri="{BB962C8B-B14F-4D97-AF65-F5344CB8AC3E}">
        <p14:creationId xmlns:p14="http://schemas.microsoft.com/office/powerpoint/2010/main" val="1162257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4921-D871-D163-26FB-B4E7D5217A01}"/>
              </a:ext>
            </a:extLst>
          </p:cNvPr>
          <p:cNvSpPr>
            <a:spLocks noGrp="1"/>
          </p:cNvSpPr>
          <p:nvPr>
            <p:ph type="title"/>
          </p:nvPr>
        </p:nvSpPr>
        <p:spPr/>
        <p:txBody>
          <a:bodyPr/>
          <a:lstStyle/>
          <a:p>
            <a:r>
              <a:rPr lang="en-US" dirty="0"/>
              <a:t>GPT-3 Arithmetic Performance</a:t>
            </a:r>
          </a:p>
        </p:txBody>
      </p:sp>
      <p:pic>
        <p:nvPicPr>
          <p:cNvPr id="5" name="Picture 4">
            <a:extLst>
              <a:ext uri="{FF2B5EF4-FFF2-40B4-BE49-F238E27FC236}">
                <a16:creationId xmlns:a16="http://schemas.microsoft.com/office/drawing/2014/main" id="{5C851116-DF6D-66A8-0E60-1B88CEB3C034}"/>
              </a:ext>
            </a:extLst>
          </p:cNvPr>
          <p:cNvPicPr>
            <a:picLocks noChangeAspect="1"/>
          </p:cNvPicPr>
          <p:nvPr/>
        </p:nvPicPr>
        <p:blipFill>
          <a:blip r:embed="rId2"/>
          <a:stretch>
            <a:fillRect/>
          </a:stretch>
        </p:blipFill>
        <p:spPr>
          <a:xfrm>
            <a:off x="1993300" y="1690688"/>
            <a:ext cx="8205399" cy="4682347"/>
          </a:xfrm>
          <a:prstGeom prst="rect">
            <a:avLst/>
          </a:prstGeom>
        </p:spPr>
      </p:pic>
    </p:spTree>
    <p:extLst>
      <p:ext uri="{BB962C8B-B14F-4D97-AF65-F5344CB8AC3E}">
        <p14:creationId xmlns:p14="http://schemas.microsoft.com/office/powerpoint/2010/main" val="1981605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84608-272C-9DD7-8A60-701267152874}"/>
              </a:ext>
            </a:extLst>
          </p:cNvPr>
          <p:cNvSpPr>
            <a:spLocks noGrp="1"/>
          </p:cNvSpPr>
          <p:nvPr>
            <p:ph type="title"/>
          </p:nvPr>
        </p:nvSpPr>
        <p:spPr/>
        <p:txBody>
          <a:bodyPr/>
          <a:lstStyle/>
          <a:p>
            <a:r>
              <a:rPr lang="en-US" dirty="0"/>
              <a:t>InstructGPT</a:t>
            </a:r>
          </a:p>
        </p:txBody>
      </p:sp>
      <p:sp>
        <p:nvSpPr>
          <p:cNvPr id="3" name="Content Placeholder 2">
            <a:extLst>
              <a:ext uri="{FF2B5EF4-FFF2-40B4-BE49-F238E27FC236}">
                <a16:creationId xmlns:a16="http://schemas.microsoft.com/office/drawing/2014/main" id="{A4ABBAB5-613E-4572-6EEE-E4B1D39370FA}"/>
              </a:ext>
            </a:extLst>
          </p:cNvPr>
          <p:cNvSpPr>
            <a:spLocks noGrp="1"/>
          </p:cNvSpPr>
          <p:nvPr>
            <p:ph idx="1"/>
          </p:nvPr>
        </p:nvSpPr>
        <p:spPr/>
        <p:txBody>
          <a:bodyPr>
            <a:normAutofit fontScale="62500" lnSpcReduction="20000"/>
          </a:bodyPr>
          <a:lstStyle/>
          <a:p>
            <a:r>
              <a:rPr lang="en-US" i="1" dirty="0"/>
              <a:t>InstructGPT</a:t>
            </a:r>
            <a:r>
              <a:rPr lang="en-US" dirty="0"/>
              <a:t>, one variation of GPT-3.5, is described in the 2022 paper "Training language models to follow instructions with human feedback" by Ouyang et al.</a:t>
            </a:r>
          </a:p>
          <a:p>
            <a:r>
              <a:rPr lang="en-US" dirty="0"/>
              <a:t>InstructGPT is a modified version of GPT-3 that was fine-tuned to do a better job following instructions</a:t>
            </a:r>
          </a:p>
          <a:p>
            <a:r>
              <a:rPr lang="en-US" dirty="0"/>
              <a:t>This involved a three-step process (the figure on the next slide, from the original paper, helps to explain it):</a:t>
            </a:r>
          </a:p>
          <a:p>
            <a:pPr marL="914400" lvl="1" indent="-457200">
              <a:buFont typeface="+mj-lt"/>
              <a:buAutoNum type="arabicPeriod"/>
            </a:pPr>
            <a:r>
              <a:rPr lang="en-US" dirty="0"/>
              <a:t>First, they </a:t>
            </a:r>
            <a:r>
              <a:rPr lang="en-US" i="1" dirty="0"/>
              <a:t>fine-tuned</a:t>
            </a:r>
            <a:r>
              <a:rPr lang="en-US" dirty="0"/>
              <a:t> the system using supervised ML, using a dataset collected from human volunteers, consisting of prompts and responses</a:t>
            </a:r>
          </a:p>
          <a:p>
            <a:pPr marL="914400" lvl="1" indent="-457200">
              <a:buFont typeface="+mj-lt"/>
              <a:buAutoNum type="arabicPeriod"/>
            </a:pPr>
            <a:r>
              <a:rPr lang="en-US" dirty="0"/>
              <a:t>Next, they train a </a:t>
            </a:r>
            <a:r>
              <a:rPr lang="en-US" i="1" dirty="0"/>
              <a:t>reward model</a:t>
            </a:r>
            <a:r>
              <a:rPr lang="en-US" dirty="0"/>
              <a:t> using supervised ML to predict how good a response is, also based on a training set consisting of actual responses and human rankings</a:t>
            </a:r>
          </a:p>
          <a:p>
            <a:pPr marL="914400" lvl="1" indent="-457200">
              <a:buFont typeface="+mj-lt"/>
              <a:buAutoNum type="arabicPeriod"/>
            </a:pPr>
            <a:r>
              <a:rPr lang="en-US" dirty="0"/>
              <a:t>Third, they use the reward model, and </a:t>
            </a:r>
            <a:r>
              <a:rPr lang="en-US" i="1" dirty="0"/>
              <a:t>reinforcement learning</a:t>
            </a:r>
            <a:r>
              <a:rPr lang="en-US" dirty="0"/>
              <a:t> (RL), to continue fine-tuning the system; the specific form of RL they use is called </a:t>
            </a:r>
            <a:r>
              <a:rPr lang="en-US" i="1" dirty="0"/>
              <a:t>proximal policy optimization</a:t>
            </a:r>
            <a:r>
              <a:rPr lang="en-US" dirty="0"/>
              <a:t> (PPO)</a:t>
            </a:r>
          </a:p>
          <a:p>
            <a:r>
              <a:rPr lang="en-US" dirty="0"/>
              <a:t>All together, the procedure above is known as </a:t>
            </a:r>
            <a:r>
              <a:rPr lang="en-US" b="1" dirty="0"/>
              <a:t>reinforcement learning from human feedback</a:t>
            </a:r>
            <a:r>
              <a:rPr lang="en-US" dirty="0"/>
              <a:t> (RLHF)</a:t>
            </a:r>
            <a:endParaRPr lang="en-US" b="1" dirty="0"/>
          </a:p>
          <a:p>
            <a:r>
              <a:rPr lang="en-US" dirty="0"/>
              <a:t>They trained three separate sizes of the model, ranging in size from 1.3 billion to 175 billion parameters (the same size as GPT-3)</a:t>
            </a:r>
          </a:p>
          <a:p>
            <a:r>
              <a:rPr lang="en-US" dirty="0"/>
              <a:t>Based on additional evaluation with human volunteers, the authors conclude that "labelers significantly prefer InstructGPT outputs over outputs from GPT-3"</a:t>
            </a:r>
          </a:p>
          <a:p>
            <a:r>
              <a:rPr lang="en-US" dirty="0"/>
              <a:t>Evan the smallest InstructGPT model produced output in response to instructions that was usually preferred to the output of GPT-3, even though the number of parameters was smaller by a factor of over 100</a:t>
            </a:r>
          </a:p>
        </p:txBody>
      </p:sp>
    </p:spTree>
    <p:extLst>
      <p:ext uri="{BB962C8B-B14F-4D97-AF65-F5344CB8AC3E}">
        <p14:creationId xmlns:p14="http://schemas.microsoft.com/office/powerpoint/2010/main" val="2157162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6C60D-16EB-A9E1-D0F9-FF6C3FFF76F3}"/>
              </a:ext>
            </a:extLst>
          </p:cNvPr>
          <p:cNvSpPr>
            <a:spLocks noGrp="1"/>
          </p:cNvSpPr>
          <p:nvPr>
            <p:ph type="title"/>
          </p:nvPr>
        </p:nvSpPr>
        <p:spPr/>
        <p:txBody>
          <a:bodyPr/>
          <a:lstStyle/>
          <a:p>
            <a:r>
              <a:rPr lang="en-US" dirty="0"/>
              <a:t>RLHF Steps (from original paper)</a:t>
            </a:r>
          </a:p>
        </p:txBody>
      </p:sp>
      <p:pic>
        <p:nvPicPr>
          <p:cNvPr id="5" name="Picture 4">
            <a:extLst>
              <a:ext uri="{FF2B5EF4-FFF2-40B4-BE49-F238E27FC236}">
                <a16:creationId xmlns:a16="http://schemas.microsoft.com/office/drawing/2014/main" id="{A28050A8-AFFE-9762-E2A4-38787EE2E8F6}"/>
              </a:ext>
            </a:extLst>
          </p:cNvPr>
          <p:cNvPicPr>
            <a:picLocks noChangeAspect="1"/>
          </p:cNvPicPr>
          <p:nvPr/>
        </p:nvPicPr>
        <p:blipFill>
          <a:blip r:embed="rId2"/>
          <a:stretch>
            <a:fillRect/>
          </a:stretch>
        </p:blipFill>
        <p:spPr>
          <a:xfrm>
            <a:off x="2418837" y="1690688"/>
            <a:ext cx="7354326" cy="4363059"/>
          </a:xfrm>
          <a:prstGeom prst="rect">
            <a:avLst/>
          </a:prstGeom>
        </p:spPr>
      </p:pic>
    </p:spTree>
    <p:extLst>
      <p:ext uri="{BB962C8B-B14F-4D97-AF65-F5344CB8AC3E}">
        <p14:creationId xmlns:p14="http://schemas.microsoft.com/office/powerpoint/2010/main" val="2651248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30841-401B-906D-69E1-BBBF0E329274}"/>
              </a:ext>
            </a:extLst>
          </p:cNvPr>
          <p:cNvSpPr>
            <a:spLocks noGrp="1"/>
          </p:cNvSpPr>
          <p:nvPr>
            <p:ph type="title"/>
          </p:nvPr>
        </p:nvSpPr>
        <p:spPr/>
        <p:txBody>
          <a:bodyPr/>
          <a:lstStyle/>
          <a:p>
            <a:r>
              <a:rPr lang="en-US" dirty="0"/>
              <a:t>ChatGPT (briefly)</a:t>
            </a:r>
          </a:p>
        </p:txBody>
      </p:sp>
      <p:sp>
        <p:nvSpPr>
          <p:cNvPr id="3" name="Content Placeholder 2">
            <a:extLst>
              <a:ext uri="{FF2B5EF4-FFF2-40B4-BE49-F238E27FC236}">
                <a16:creationId xmlns:a16="http://schemas.microsoft.com/office/drawing/2014/main" id="{8280587F-542C-04BF-C333-09B59D67E4DD}"/>
              </a:ext>
            </a:extLst>
          </p:cNvPr>
          <p:cNvSpPr>
            <a:spLocks noGrp="1"/>
          </p:cNvSpPr>
          <p:nvPr>
            <p:ph idx="1"/>
          </p:nvPr>
        </p:nvSpPr>
        <p:spPr/>
        <p:txBody>
          <a:bodyPr>
            <a:normAutofit fontScale="77500" lnSpcReduction="20000"/>
          </a:bodyPr>
          <a:lstStyle/>
          <a:p>
            <a:r>
              <a:rPr lang="en-US" i="1" dirty="0"/>
              <a:t>ChatGPT</a:t>
            </a:r>
            <a:r>
              <a:rPr lang="en-US" dirty="0"/>
              <a:t> was released to the public in late 2022; like Instruct-GPT, the first version was a variation of GPT-3.5</a:t>
            </a:r>
          </a:p>
          <a:p>
            <a:r>
              <a:rPr lang="en-US" dirty="0"/>
              <a:t>As virtually everyone is aware, ChatGPT because hugely popular extremely fast</a:t>
            </a:r>
          </a:p>
          <a:p>
            <a:r>
              <a:rPr lang="en-US" dirty="0"/>
              <a:t>OpenAI did not release a technical paper about ChatGPT, like they did with previous versions of GPT</a:t>
            </a:r>
          </a:p>
          <a:p>
            <a:r>
              <a:rPr lang="en-US" dirty="0"/>
              <a:t>However, they did post some information about it on a website, available here: </a:t>
            </a:r>
            <a:r>
              <a:rPr lang="en-US" dirty="0">
                <a:hlinkClick r:id="rId2"/>
              </a:rPr>
              <a:t>https://openai.com/index/chatgpt/</a:t>
            </a:r>
            <a:endParaRPr lang="en-US" dirty="0"/>
          </a:p>
          <a:p>
            <a:pPr lvl="1"/>
            <a:r>
              <a:rPr lang="en-US" dirty="0"/>
              <a:t>The website calls ChatGPT a "sibling model to InstructGPT"</a:t>
            </a:r>
          </a:p>
          <a:p>
            <a:pPr lvl="1"/>
            <a:r>
              <a:rPr lang="en-US" dirty="0"/>
              <a:t>They explain: "We trained this model using Reinforcement Learning from Human Feedback (RLHF), using the same methods as InstructGPT, but with slight differences in the data collection setup."</a:t>
            </a:r>
          </a:p>
          <a:p>
            <a:pPr lvl="1"/>
            <a:r>
              <a:rPr lang="en-US" dirty="0"/>
              <a:t>They further explain, "human AI trainers provided conversations in which they played both sides"</a:t>
            </a:r>
          </a:p>
          <a:p>
            <a:pPr lvl="1"/>
            <a:r>
              <a:rPr lang="en-US" dirty="0"/>
              <a:t>For the later steps, this data is combined with InstructGPT data converted to dialogue format</a:t>
            </a:r>
          </a:p>
          <a:p>
            <a:pPr lvl="1"/>
            <a:r>
              <a:rPr lang="en-US" dirty="0"/>
              <a:t>To train the reward model, they had the AI trainers rank model-written responses to excerpts from the conversations trainers had with the chatbot</a:t>
            </a:r>
          </a:p>
          <a:p>
            <a:pPr lvl="1"/>
            <a:r>
              <a:rPr lang="en-US" dirty="0"/>
              <a:t>The website includes the same figure that we discussed on the previous slide</a:t>
            </a:r>
          </a:p>
        </p:txBody>
      </p:sp>
    </p:spTree>
    <p:extLst>
      <p:ext uri="{BB962C8B-B14F-4D97-AF65-F5344CB8AC3E}">
        <p14:creationId xmlns:p14="http://schemas.microsoft.com/office/powerpoint/2010/main" val="2435669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4F9C9-6FF9-3EEF-AE85-5E06126D918C}"/>
              </a:ext>
            </a:extLst>
          </p:cNvPr>
          <p:cNvSpPr>
            <a:spLocks noGrp="1"/>
          </p:cNvSpPr>
          <p:nvPr>
            <p:ph type="title"/>
          </p:nvPr>
        </p:nvSpPr>
        <p:spPr/>
        <p:txBody>
          <a:bodyPr/>
          <a:lstStyle/>
          <a:p>
            <a:r>
              <a:rPr lang="en-US" dirty="0"/>
              <a:t>GPT-4 and later (briefly)</a:t>
            </a:r>
          </a:p>
        </p:txBody>
      </p:sp>
      <p:sp>
        <p:nvSpPr>
          <p:cNvPr id="3" name="Content Placeholder 2">
            <a:extLst>
              <a:ext uri="{FF2B5EF4-FFF2-40B4-BE49-F238E27FC236}">
                <a16:creationId xmlns:a16="http://schemas.microsoft.com/office/drawing/2014/main" id="{9814C270-F958-5673-5A53-78BDAC4960AF}"/>
              </a:ext>
            </a:extLst>
          </p:cNvPr>
          <p:cNvSpPr>
            <a:spLocks noGrp="1"/>
          </p:cNvSpPr>
          <p:nvPr>
            <p:ph idx="1"/>
          </p:nvPr>
        </p:nvSpPr>
        <p:spPr/>
        <p:txBody>
          <a:bodyPr>
            <a:normAutofit fontScale="62500" lnSpcReduction="20000"/>
          </a:bodyPr>
          <a:lstStyle/>
          <a:p>
            <a:r>
              <a:rPr lang="en-US" dirty="0"/>
              <a:t>OpenAI released a paper about </a:t>
            </a:r>
            <a:r>
              <a:rPr lang="en-US" i="1" dirty="0"/>
              <a:t>GPT-4</a:t>
            </a:r>
            <a:r>
              <a:rPr lang="en-US" dirty="0"/>
              <a:t> titled "GPT-4 Technical Report" in March 2024</a:t>
            </a:r>
          </a:p>
          <a:p>
            <a:pPr lvl="1"/>
            <a:r>
              <a:rPr lang="en-US" dirty="0"/>
              <a:t>I have not read this paper yet (including appendices, it contains 100 pages), but based on initial skimming, the paper focuses on the abilities, limitations, and safety properties (related to ethics) of GPT-4</a:t>
            </a:r>
          </a:p>
          <a:p>
            <a:pPr lvl="1"/>
            <a:r>
              <a:rPr lang="en-US" dirty="0"/>
              <a:t>The last appendix is a system card, which is itself is 60 pages and has sub-appendices</a:t>
            </a:r>
          </a:p>
          <a:p>
            <a:pPr lvl="1"/>
            <a:r>
              <a:rPr lang="en-US" dirty="0"/>
              <a:t>Notably, the paper does not discuss the architecture details of GPT-4</a:t>
            </a:r>
          </a:p>
          <a:p>
            <a:pPr lvl="1"/>
            <a:r>
              <a:rPr lang="en-US" dirty="0"/>
              <a:t>Based on other sources, OpenAI has never officially released the size of GPT-4, but the system is rumored to have over one trillion parameters!</a:t>
            </a:r>
          </a:p>
          <a:p>
            <a:r>
              <a:rPr lang="en-US" dirty="0"/>
              <a:t>Based on experimentation and some initial reading, features that were introduced to GPT-4 include:</a:t>
            </a:r>
          </a:p>
          <a:p>
            <a:pPr lvl="1"/>
            <a:r>
              <a:rPr lang="en-US" dirty="0"/>
              <a:t>It can browse the web</a:t>
            </a:r>
          </a:p>
          <a:p>
            <a:pPr lvl="1"/>
            <a:r>
              <a:rPr lang="en-US" dirty="0"/>
              <a:t>It can interact with certain other tools</a:t>
            </a:r>
          </a:p>
          <a:p>
            <a:pPr lvl="1"/>
            <a:r>
              <a:rPr lang="en-US" dirty="0"/>
              <a:t>It can write and execute code</a:t>
            </a:r>
          </a:p>
          <a:p>
            <a:pPr lvl="1"/>
            <a:r>
              <a:rPr lang="en-US" dirty="0"/>
              <a:t>It can process uploaded documents</a:t>
            </a:r>
          </a:p>
          <a:p>
            <a:pPr lvl="1"/>
            <a:r>
              <a:rPr lang="en-US" dirty="0"/>
              <a:t>It can create certain types of documents</a:t>
            </a:r>
          </a:p>
          <a:p>
            <a:pPr lvl="1"/>
            <a:r>
              <a:rPr lang="en-US" dirty="0"/>
              <a:t>It can store important facts learned from a conversation in memory</a:t>
            </a:r>
          </a:p>
          <a:p>
            <a:r>
              <a:rPr lang="en-US" i="1" dirty="0"/>
              <a:t>GPT-5</a:t>
            </a:r>
            <a:r>
              <a:rPr lang="en-US" dirty="0"/>
              <a:t> was released in August 2025</a:t>
            </a:r>
          </a:p>
          <a:p>
            <a:pPr lvl="1"/>
            <a:r>
              <a:rPr lang="en-US" dirty="0"/>
              <a:t>I have not read about GPT-5 yet, but OpenAI has released a system card about it</a:t>
            </a:r>
          </a:p>
          <a:p>
            <a:pPr lvl="1"/>
            <a:r>
              <a:rPr lang="en-US" dirty="0"/>
              <a:t>There is also an OpenAI website about GPT-5 (describing the features, abilities, and performance attributes, not a description of the model) here: </a:t>
            </a:r>
            <a:r>
              <a:rPr lang="en-US" dirty="0">
                <a:hlinkClick r:id="rId2"/>
              </a:rPr>
              <a:t>https://openai.com/index/introducing-gpt-5</a:t>
            </a:r>
            <a:endParaRPr lang="en-US" dirty="0"/>
          </a:p>
          <a:p>
            <a:pPr lvl="1"/>
            <a:r>
              <a:rPr lang="en-US" dirty="0"/>
              <a:t>ChatGPT (free and paid versions) now use GPT-5, with paid users getting various advantages</a:t>
            </a:r>
          </a:p>
        </p:txBody>
      </p:sp>
    </p:spTree>
    <p:extLst>
      <p:ext uri="{BB962C8B-B14F-4D97-AF65-F5344CB8AC3E}">
        <p14:creationId xmlns:p14="http://schemas.microsoft.com/office/powerpoint/2010/main" val="2239744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EFDB7-96FF-39F9-A317-811F6F32C0F2}"/>
              </a:ext>
            </a:extLst>
          </p:cNvPr>
          <p:cNvSpPr>
            <a:spLocks noGrp="1"/>
          </p:cNvSpPr>
          <p:nvPr>
            <p:ph type="title"/>
          </p:nvPr>
        </p:nvSpPr>
        <p:spPr/>
        <p:txBody>
          <a:bodyPr/>
          <a:lstStyle/>
          <a:p>
            <a:r>
              <a:rPr lang="en-US" dirty="0"/>
              <a:t>Chain-of-Thought Prompting</a:t>
            </a:r>
          </a:p>
        </p:txBody>
      </p:sp>
      <p:sp>
        <p:nvSpPr>
          <p:cNvPr id="3" name="Content Placeholder 2">
            <a:extLst>
              <a:ext uri="{FF2B5EF4-FFF2-40B4-BE49-F238E27FC236}">
                <a16:creationId xmlns:a16="http://schemas.microsoft.com/office/drawing/2014/main" id="{6CD286BD-B0EE-4A25-FEB1-7AB704C696E9}"/>
              </a:ext>
            </a:extLst>
          </p:cNvPr>
          <p:cNvSpPr>
            <a:spLocks noGrp="1"/>
          </p:cNvSpPr>
          <p:nvPr>
            <p:ph idx="1"/>
          </p:nvPr>
        </p:nvSpPr>
        <p:spPr/>
        <p:txBody>
          <a:bodyPr>
            <a:normAutofit fontScale="85000" lnSpcReduction="20000"/>
          </a:bodyPr>
          <a:lstStyle/>
          <a:p>
            <a:r>
              <a:rPr lang="en-US" b="1" dirty="0"/>
              <a:t>Chain-of-thought prompting</a:t>
            </a:r>
            <a:r>
              <a:rPr lang="en-US" dirty="0"/>
              <a:t> (CoT prompting) is a method to elicit better reasoning for certain types of tasks from an LLM</a:t>
            </a:r>
            <a:endParaRPr lang="en-US" b="1" dirty="0"/>
          </a:p>
          <a:p>
            <a:r>
              <a:rPr lang="en-US" dirty="0"/>
              <a:t>This has been documented in several papers, including the 2023 paper "Large Language Models are Zero-Shot Reasoners" by Kojima et al.</a:t>
            </a:r>
          </a:p>
          <a:p>
            <a:pPr lvl="1"/>
            <a:r>
              <a:rPr lang="en-US" dirty="0"/>
              <a:t>There are several datasets to test a model's performance on word problems involving multiple logical or arithmetic steps, requiring common sense (e.g., CommonSenseQA)</a:t>
            </a:r>
          </a:p>
          <a:p>
            <a:pPr lvl="1"/>
            <a:r>
              <a:rPr lang="en-US" dirty="0"/>
              <a:t>When fed the question as a prompt, ending with a phrase such as "The answer is", asking an LLM to continue the text, LLMs as discussed so far typically don't perform well on such tasks</a:t>
            </a:r>
          </a:p>
          <a:p>
            <a:pPr lvl="1"/>
            <a:r>
              <a:rPr lang="en-US" dirty="0"/>
              <a:t>It turns out that by including a sentence such as "Let's think step by step" to the end of the prompt, instead of requesting the answer directly, the performance improves significantly</a:t>
            </a:r>
          </a:p>
          <a:p>
            <a:pPr lvl="1"/>
            <a:r>
              <a:rPr lang="en-US" dirty="0"/>
              <a:t>Additionally, this generally causes the LLM to provide an explanation for the answer that is helpful for the user</a:t>
            </a:r>
          </a:p>
          <a:p>
            <a:pPr lvl="1"/>
            <a:r>
              <a:rPr lang="en-US" dirty="0"/>
              <a:t>CoT prompting can also be used to improve the performance of few-shot learning</a:t>
            </a:r>
          </a:p>
          <a:p>
            <a:pPr lvl="1"/>
            <a:r>
              <a:rPr lang="en-US" dirty="0"/>
              <a:t>The figure on the next slide (from the paper) shows an example of how CoT prompting leads to better answers (for both zero-shot and few-shot performance) for a particular question</a:t>
            </a:r>
          </a:p>
          <a:p>
            <a:pPr lvl="1"/>
            <a:r>
              <a:rPr lang="en-US" dirty="0"/>
              <a:t>The examples in the figure used GPT-3, but the paper tested the technique with several LLMs</a:t>
            </a:r>
          </a:p>
        </p:txBody>
      </p:sp>
    </p:spTree>
    <p:extLst>
      <p:ext uri="{BB962C8B-B14F-4D97-AF65-F5344CB8AC3E}">
        <p14:creationId xmlns:p14="http://schemas.microsoft.com/office/powerpoint/2010/main" val="3415762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1785A-CB5C-08A5-94BA-E0C2484D2EB5}"/>
              </a:ext>
            </a:extLst>
          </p:cNvPr>
          <p:cNvSpPr>
            <a:spLocks noGrp="1"/>
          </p:cNvSpPr>
          <p:nvPr>
            <p:ph type="title"/>
          </p:nvPr>
        </p:nvSpPr>
        <p:spPr/>
        <p:txBody>
          <a:bodyPr/>
          <a:lstStyle/>
          <a:p>
            <a:r>
              <a:rPr lang="en-US" dirty="0"/>
              <a:t>CoT Prompting Example (from paper)</a:t>
            </a:r>
          </a:p>
        </p:txBody>
      </p:sp>
      <p:pic>
        <p:nvPicPr>
          <p:cNvPr id="5" name="Picture 4">
            <a:extLst>
              <a:ext uri="{FF2B5EF4-FFF2-40B4-BE49-F238E27FC236}">
                <a16:creationId xmlns:a16="http://schemas.microsoft.com/office/drawing/2014/main" id="{50178ED0-C04A-C177-E79D-4A153B623263}"/>
              </a:ext>
            </a:extLst>
          </p:cNvPr>
          <p:cNvPicPr>
            <a:picLocks noChangeAspect="1"/>
          </p:cNvPicPr>
          <p:nvPr/>
        </p:nvPicPr>
        <p:blipFill>
          <a:blip r:embed="rId2"/>
          <a:stretch>
            <a:fillRect/>
          </a:stretch>
        </p:blipFill>
        <p:spPr>
          <a:xfrm>
            <a:off x="1706460" y="1690688"/>
            <a:ext cx="8779080" cy="4553701"/>
          </a:xfrm>
          <a:prstGeom prst="rect">
            <a:avLst/>
          </a:prstGeom>
        </p:spPr>
      </p:pic>
    </p:spTree>
    <p:extLst>
      <p:ext uri="{BB962C8B-B14F-4D97-AF65-F5344CB8AC3E}">
        <p14:creationId xmlns:p14="http://schemas.microsoft.com/office/powerpoint/2010/main" val="4017645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BF5A0-56E2-ADAC-78D4-7B28EE22C9CB}"/>
              </a:ext>
            </a:extLst>
          </p:cNvPr>
          <p:cNvSpPr>
            <a:spLocks noGrp="1"/>
          </p:cNvSpPr>
          <p:nvPr>
            <p:ph type="title"/>
          </p:nvPr>
        </p:nvSpPr>
        <p:spPr/>
        <p:txBody>
          <a:bodyPr/>
          <a:lstStyle/>
          <a:p>
            <a:r>
              <a:rPr lang="en-US" dirty="0"/>
              <a:t>DeepSeek</a:t>
            </a:r>
          </a:p>
        </p:txBody>
      </p:sp>
      <p:sp>
        <p:nvSpPr>
          <p:cNvPr id="3" name="Content Placeholder 2">
            <a:extLst>
              <a:ext uri="{FF2B5EF4-FFF2-40B4-BE49-F238E27FC236}">
                <a16:creationId xmlns:a16="http://schemas.microsoft.com/office/drawing/2014/main" id="{84A010B6-450C-EB3F-ABEA-8FE3B1D96C00}"/>
              </a:ext>
            </a:extLst>
          </p:cNvPr>
          <p:cNvSpPr>
            <a:spLocks noGrp="1"/>
          </p:cNvSpPr>
          <p:nvPr>
            <p:ph idx="1"/>
          </p:nvPr>
        </p:nvSpPr>
        <p:spPr/>
        <p:txBody>
          <a:bodyPr>
            <a:normAutofit fontScale="62500" lnSpcReduction="20000"/>
          </a:bodyPr>
          <a:lstStyle/>
          <a:p>
            <a:r>
              <a:rPr lang="en-US" dirty="0"/>
              <a:t>When </a:t>
            </a:r>
            <a:r>
              <a:rPr lang="en-US" b="1" dirty="0"/>
              <a:t>DeepSeek</a:t>
            </a:r>
            <a:r>
              <a:rPr lang="en-US" dirty="0"/>
              <a:t> released their DeepSeek-R1 system in early 2025, it quickly became a popular, open-source alternative to ChatGPT</a:t>
            </a:r>
          </a:p>
          <a:p>
            <a:pPr lvl="1"/>
            <a:r>
              <a:rPr lang="en-US" dirty="0"/>
              <a:t>To train the </a:t>
            </a:r>
            <a:r>
              <a:rPr lang="en-US" i="1" dirty="0"/>
              <a:t>DeepSeek-R1</a:t>
            </a:r>
            <a:r>
              <a:rPr lang="en-US" dirty="0"/>
              <a:t> model, the developers applied additional steps of training to their </a:t>
            </a:r>
            <a:r>
              <a:rPr lang="en-US" i="1" dirty="0"/>
              <a:t>DeepSeek-V3</a:t>
            </a:r>
            <a:r>
              <a:rPr lang="en-US" dirty="0"/>
              <a:t> model to improve its performance on reasoning tasks</a:t>
            </a:r>
          </a:p>
          <a:p>
            <a:pPr lvl="1"/>
            <a:r>
              <a:rPr lang="en-US" dirty="0"/>
              <a:t>The DeepSeek-R1 model automatically applies chain-of-thought reasoning (without being prompted to do so), and it displays its steps (that some refer to as its "thoughts") to the user</a:t>
            </a:r>
          </a:p>
          <a:p>
            <a:pPr lvl="1"/>
            <a:r>
              <a:rPr lang="en-US" dirty="0"/>
              <a:t>The DeepSeek app lets you toggle between the two DeepSeek systems using the DeepThink button</a:t>
            </a:r>
          </a:p>
          <a:p>
            <a:r>
              <a:rPr lang="en-US" dirty="0"/>
              <a:t>DeepSeek released several papers about their models; I've read the following two:</a:t>
            </a:r>
          </a:p>
          <a:p>
            <a:pPr lvl="1"/>
            <a:r>
              <a:rPr lang="en-US" dirty="0"/>
              <a:t>"DeepSeek-V3 Technical Report" by Liu et al., released in December 2024; the figure on the next slide (from this paper) shows the DeepSeek-V3 architecture</a:t>
            </a:r>
          </a:p>
          <a:p>
            <a:pPr lvl="1"/>
            <a:r>
              <a:rPr lang="en-US" dirty="0"/>
              <a:t>"DeepSeek-R1: Incentivizing Reasoning Capability in LLMs via Reinforcement Learning", by Guo et al., released in January 2025</a:t>
            </a:r>
          </a:p>
          <a:p>
            <a:r>
              <a:rPr lang="en-US" dirty="0"/>
              <a:t>The media highly emphasized that the DeepSeek systems were trained at a fraction of the computational cost (and monetary cost) of training ChatGPT; there were a few reasons for this, including:</a:t>
            </a:r>
          </a:p>
          <a:p>
            <a:pPr lvl="1"/>
            <a:r>
              <a:rPr lang="en-US" dirty="0"/>
              <a:t>Low-precision training (parts of the model use lower-precision floating-point values for efficiency)</a:t>
            </a:r>
          </a:p>
          <a:p>
            <a:pPr lvl="1"/>
            <a:r>
              <a:rPr lang="en-US" i="1" dirty="0"/>
              <a:t>Multi-head latent attention</a:t>
            </a:r>
            <a:r>
              <a:rPr lang="en-US" dirty="0"/>
              <a:t> (this involves mapping embeddings to a lower-dimensional space before applying self-attention)</a:t>
            </a:r>
          </a:p>
          <a:p>
            <a:pPr lvl="1"/>
            <a:r>
              <a:rPr lang="en-US" dirty="0"/>
              <a:t>DeepSeek models use a </a:t>
            </a:r>
            <a:r>
              <a:rPr lang="en-US" i="1" dirty="0"/>
              <a:t>mixture-of-experts</a:t>
            </a:r>
            <a:r>
              <a:rPr lang="en-US" dirty="0"/>
              <a:t> architecture (we'll talk a bit more about this in two slides)</a:t>
            </a:r>
          </a:p>
          <a:p>
            <a:r>
              <a:rPr lang="en-US" dirty="0"/>
              <a:t>The DeepSeek-R1 paper also explores </a:t>
            </a:r>
            <a:r>
              <a:rPr lang="en-US" i="1" dirty="0"/>
              <a:t>distillation</a:t>
            </a:r>
            <a:r>
              <a:rPr lang="en-US" dirty="0"/>
              <a:t> of the system to smaller models (I'll briefly discuss this concept in class, but we won't cover it)</a:t>
            </a:r>
          </a:p>
        </p:txBody>
      </p:sp>
    </p:spTree>
    <p:extLst>
      <p:ext uri="{BB962C8B-B14F-4D97-AF65-F5344CB8AC3E}">
        <p14:creationId xmlns:p14="http://schemas.microsoft.com/office/powerpoint/2010/main" val="3652103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DDD96-4889-0403-13B0-0A54964AFF29}"/>
              </a:ext>
            </a:extLst>
          </p:cNvPr>
          <p:cNvSpPr>
            <a:spLocks noGrp="1"/>
          </p:cNvSpPr>
          <p:nvPr>
            <p:ph type="title"/>
          </p:nvPr>
        </p:nvSpPr>
        <p:spPr/>
        <p:txBody>
          <a:bodyPr/>
          <a:lstStyle/>
          <a:p>
            <a:r>
              <a:rPr lang="en-US" dirty="0"/>
              <a:t>DeepSeek-V3 Architecture</a:t>
            </a:r>
          </a:p>
        </p:txBody>
      </p:sp>
      <p:pic>
        <p:nvPicPr>
          <p:cNvPr id="5" name="Picture 4">
            <a:extLst>
              <a:ext uri="{FF2B5EF4-FFF2-40B4-BE49-F238E27FC236}">
                <a16:creationId xmlns:a16="http://schemas.microsoft.com/office/drawing/2014/main" id="{0A94C725-D52E-7963-21A5-684AEF4D5F78}"/>
              </a:ext>
            </a:extLst>
          </p:cNvPr>
          <p:cNvPicPr>
            <a:picLocks noChangeAspect="1"/>
          </p:cNvPicPr>
          <p:nvPr/>
        </p:nvPicPr>
        <p:blipFill>
          <a:blip r:embed="rId2"/>
          <a:stretch>
            <a:fillRect/>
          </a:stretch>
        </p:blipFill>
        <p:spPr>
          <a:xfrm>
            <a:off x="3261357" y="1690688"/>
            <a:ext cx="5669286" cy="4434078"/>
          </a:xfrm>
          <a:prstGeom prst="rect">
            <a:avLst/>
          </a:prstGeom>
        </p:spPr>
      </p:pic>
    </p:spTree>
    <p:extLst>
      <p:ext uri="{BB962C8B-B14F-4D97-AF65-F5344CB8AC3E}">
        <p14:creationId xmlns:p14="http://schemas.microsoft.com/office/powerpoint/2010/main" val="3911019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E6614-0621-C0E8-C15C-6A0710202333}"/>
              </a:ext>
            </a:extLst>
          </p:cNvPr>
          <p:cNvSpPr>
            <a:spLocks noGrp="1"/>
          </p:cNvSpPr>
          <p:nvPr>
            <p:ph type="title"/>
          </p:nvPr>
        </p:nvSpPr>
        <p:spPr/>
        <p:txBody>
          <a:bodyPr/>
          <a:lstStyle/>
          <a:p>
            <a:r>
              <a:rPr lang="en-US" dirty="0"/>
              <a:t>Mixture-of-Experts (briefly)</a:t>
            </a:r>
          </a:p>
        </p:txBody>
      </p:sp>
      <p:sp>
        <p:nvSpPr>
          <p:cNvPr id="3" name="Content Placeholder 2">
            <a:extLst>
              <a:ext uri="{FF2B5EF4-FFF2-40B4-BE49-F238E27FC236}">
                <a16:creationId xmlns:a16="http://schemas.microsoft.com/office/drawing/2014/main" id="{64275E51-7AA0-9E72-52A1-A1A345F01C02}"/>
              </a:ext>
            </a:extLst>
          </p:cNvPr>
          <p:cNvSpPr>
            <a:spLocks noGrp="1"/>
          </p:cNvSpPr>
          <p:nvPr>
            <p:ph idx="1"/>
          </p:nvPr>
        </p:nvSpPr>
        <p:spPr/>
        <p:txBody>
          <a:bodyPr>
            <a:normAutofit fontScale="85000" lnSpcReduction="20000"/>
          </a:bodyPr>
          <a:lstStyle/>
          <a:p>
            <a:r>
              <a:rPr lang="en-US" dirty="0"/>
              <a:t>The idea behind a </a:t>
            </a:r>
            <a:r>
              <a:rPr lang="en-US" b="1" dirty="0"/>
              <a:t>mixture-of-experts</a:t>
            </a:r>
            <a:r>
              <a:rPr lang="en-US" dirty="0"/>
              <a:t> (</a:t>
            </a:r>
            <a:r>
              <a:rPr lang="en-US" i="1" dirty="0"/>
              <a:t>MoE</a:t>
            </a:r>
            <a:r>
              <a:rPr lang="en-US" dirty="0"/>
              <a:t>) neural architecture is to have small components of the system handle different sorts of tasks</a:t>
            </a:r>
          </a:p>
          <a:p>
            <a:r>
              <a:rPr lang="en-US" dirty="0"/>
              <a:t>The top part of the previous slide shows that DeepSeek-V3 used a combination of </a:t>
            </a:r>
            <a:r>
              <a:rPr lang="en-US" i="1" dirty="0"/>
              <a:t>shared experts</a:t>
            </a:r>
            <a:r>
              <a:rPr lang="en-US" dirty="0"/>
              <a:t> and </a:t>
            </a:r>
            <a:r>
              <a:rPr lang="en-US" i="1" dirty="0"/>
              <a:t>routed experts</a:t>
            </a:r>
          </a:p>
          <a:p>
            <a:pPr lvl="1"/>
            <a:r>
              <a:rPr lang="en-US" dirty="0"/>
              <a:t>The shared experts are used for all tasks</a:t>
            </a:r>
          </a:p>
          <a:p>
            <a:pPr lvl="1"/>
            <a:r>
              <a:rPr lang="en-US" dirty="0"/>
              <a:t>A router selects which of the routed experts to use for each token of the input</a:t>
            </a:r>
          </a:p>
          <a:p>
            <a:pPr lvl="1"/>
            <a:r>
              <a:rPr lang="en-US" dirty="0"/>
              <a:t>Note that all components are composed of ordinary neural network nodes; all of it is learned based on a training set</a:t>
            </a:r>
          </a:p>
          <a:p>
            <a:r>
              <a:rPr lang="en-US" dirty="0"/>
              <a:t>According to the DeepSeek-V3 technical report, the model contains about 671 billion parameters, but only about 37 billion are activated for each token</a:t>
            </a:r>
          </a:p>
          <a:p>
            <a:r>
              <a:rPr lang="en-US" dirty="0"/>
              <a:t>Note that during training, the loss only must be backpropagated through the weights that were used for the current decision</a:t>
            </a:r>
          </a:p>
          <a:p>
            <a:r>
              <a:rPr lang="en-US" dirty="0"/>
              <a:t>Rumor has it that GPT-4 (and later version) also use an MoE architecture</a:t>
            </a:r>
          </a:p>
        </p:txBody>
      </p:sp>
    </p:spTree>
    <p:extLst>
      <p:ext uri="{BB962C8B-B14F-4D97-AF65-F5344CB8AC3E}">
        <p14:creationId xmlns:p14="http://schemas.microsoft.com/office/powerpoint/2010/main" val="1678000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E95E5-DD58-90A4-B63A-777D04F7249B}"/>
              </a:ext>
            </a:extLst>
          </p:cNvPr>
          <p:cNvSpPr>
            <a:spLocks noGrp="1"/>
          </p:cNvSpPr>
          <p:nvPr>
            <p:ph type="title"/>
          </p:nvPr>
        </p:nvSpPr>
        <p:spPr/>
        <p:txBody>
          <a:bodyPr/>
          <a:lstStyle/>
          <a:p>
            <a:r>
              <a:rPr lang="en-US" dirty="0"/>
              <a:t>Retrieval Augmented Generation (RAG)</a:t>
            </a:r>
          </a:p>
        </p:txBody>
      </p:sp>
      <p:sp>
        <p:nvSpPr>
          <p:cNvPr id="3" name="Content Placeholder 2">
            <a:extLst>
              <a:ext uri="{FF2B5EF4-FFF2-40B4-BE49-F238E27FC236}">
                <a16:creationId xmlns:a16="http://schemas.microsoft.com/office/drawing/2014/main" id="{562F698B-45CC-79A3-8345-E4251AB9D37B}"/>
              </a:ext>
            </a:extLst>
          </p:cNvPr>
          <p:cNvSpPr>
            <a:spLocks noGrp="1"/>
          </p:cNvSpPr>
          <p:nvPr>
            <p:ph idx="1"/>
          </p:nvPr>
        </p:nvSpPr>
        <p:spPr/>
        <p:txBody>
          <a:bodyPr>
            <a:normAutofit fontScale="62500" lnSpcReduction="20000"/>
          </a:bodyPr>
          <a:lstStyle/>
          <a:p>
            <a:r>
              <a:rPr lang="en-US" dirty="0"/>
              <a:t>Recall that we previously covered how some neural systems handle </a:t>
            </a:r>
            <a:r>
              <a:rPr lang="en-US" b="1" dirty="0"/>
              <a:t>question answering</a:t>
            </a:r>
            <a:r>
              <a:rPr lang="en-US" dirty="0"/>
              <a:t> (QA) during a previous topic</a:t>
            </a:r>
          </a:p>
          <a:p>
            <a:pPr lvl="1"/>
            <a:r>
              <a:rPr lang="en-US" dirty="0"/>
              <a:t>Questions were related to a specific passage of text, and the QA system would attempt to select a span of text in the passage that answers the question; this particular type of QA is sometimes called </a:t>
            </a:r>
            <a:r>
              <a:rPr lang="en-US" i="1" dirty="0"/>
              <a:t>reading comprehension</a:t>
            </a:r>
          </a:p>
          <a:p>
            <a:pPr lvl="1"/>
            <a:r>
              <a:rPr lang="en-US" dirty="0"/>
              <a:t>SQuAD was a popular dataset used to evaluate systems implementing this approach to QA</a:t>
            </a:r>
          </a:p>
          <a:p>
            <a:r>
              <a:rPr lang="en-US" dirty="0"/>
              <a:t>Of course, it is possible to prompt a modern LLM with a question and expect it to generate a reasonable answer in response; however, there are issues with this approach</a:t>
            </a:r>
          </a:p>
          <a:p>
            <a:pPr lvl="1"/>
            <a:r>
              <a:rPr lang="en-US" dirty="0"/>
              <a:t>It is also possible that LLMs can </a:t>
            </a:r>
            <a:r>
              <a:rPr lang="en-US" i="1" dirty="0"/>
              <a:t>hallucinate</a:t>
            </a:r>
            <a:r>
              <a:rPr lang="en-US" dirty="0"/>
              <a:t>, so users should not accept answers as truth without proper checking (this issue will not be solved by the method we are about to discuss)</a:t>
            </a:r>
          </a:p>
          <a:p>
            <a:pPr lvl="1"/>
            <a:r>
              <a:rPr lang="en-US" dirty="0"/>
              <a:t>Another issue is that once the training of a particular version of an LLM is complete, its knowledge does not get updated</a:t>
            </a:r>
          </a:p>
          <a:p>
            <a:r>
              <a:rPr lang="en-US" dirty="0"/>
              <a:t>One modern methodology of tackling general QA in NLP is called </a:t>
            </a:r>
            <a:r>
              <a:rPr lang="en-US" b="1" dirty="0"/>
              <a:t>retrieval-augmented generation</a:t>
            </a:r>
            <a:r>
              <a:rPr lang="en-US" dirty="0"/>
              <a:t> (</a:t>
            </a:r>
            <a:r>
              <a:rPr lang="en-US" i="1" dirty="0"/>
              <a:t>RAG</a:t>
            </a:r>
            <a:r>
              <a:rPr lang="en-US" dirty="0"/>
              <a:t>)</a:t>
            </a:r>
          </a:p>
          <a:p>
            <a:r>
              <a:rPr lang="en-US" dirty="0"/>
              <a:t>The figure on the next slide (from the textbook) helps to explain the architecture for such an approach</a:t>
            </a:r>
          </a:p>
          <a:p>
            <a:pPr lvl="1"/>
            <a:r>
              <a:rPr lang="en-US" dirty="0"/>
              <a:t>The question is used to generate a query, which is used to retrieve potentially relevant passages (this is similar to the first stage of pre-neural, conventional QA systems)</a:t>
            </a:r>
          </a:p>
          <a:p>
            <a:pPr lvl="1"/>
            <a:r>
              <a:rPr lang="en-US" dirty="0"/>
              <a:t>The retrieved passages become part of a prompt to an LLM that asks the LLM to answer the question based on the passages</a:t>
            </a:r>
          </a:p>
          <a:p>
            <a:r>
              <a:rPr lang="en-US" dirty="0"/>
              <a:t>The figure in two slides (also from the textbook) shows how such a RAG prompt for a particular question might be formatted</a:t>
            </a:r>
          </a:p>
          <a:p>
            <a:r>
              <a:rPr lang="en-US" dirty="0"/>
              <a:t>As of some time in 2025, ChatGPT uses RAG by default for certain questions</a:t>
            </a:r>
          </a:p>
        </p:txBody>
      </p:sp>
    </p:spTree>
    <p:extLst>
      <p:ext uri="{BB962C8B-B14F-4D97-AF65-F5344CB8AC3E}">
        <p14:creationId xmlns:p14="http://schemas.microsoft.com/office/powerpoint/2010/main" val="2724784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AF3EC-AE2C-E1C8-1665-2A3A7182CED3}"/>
              </a:ext>
            </a:extLst>
          </p:cNvPr>
          <p:cNvSpPr>
            <a:spLocks noGrp="1"/>
          </p:cNvSpPr>
          <p:nvPr>
            <p:ph type="title"/>
          </p:nvPr>
        </p:nvSpPr>
        <p:spPr/>
        <p:txBody>
          <a:bodyPr/>
          <a:lstStyle/>
          <a:p>
            <a:r>
              <a:rPr lang="en-US" dirty="0"/>
              <a:t>RAG Architecture</a:t>
            </a:r>
          </a:p>
        </p:txBody>
      </p:sp>
      <p:pic>
        <p:nvPicPr>
          <p:cNvPr id="5" name="Content Placeholder 4">
            <a:extLst>
              <a:ext uri="{FF2B5EF4-FFF2-40B4-BE49-F238E27FC236}">
                <a16:creationId xmlns:a16="http://schemas.microsoft.com/office/drawing/2014/main" id="{A29FF73A-9B75-0C45-E425-39CB541E21EE}"/>
              </a:ext>
            </a:extLst>
          </p:cNvPr>
          <p:cNvPicPr>
            <a:picLocks noGrp="1" noChangeAspect="1"/>
          </p:cNvPicPr>
          <p:nvPr>
            <p:ph idx="1"/>
          </p:nvPr>
        </p:nvPicPr>
        <p:blipFill>
          <a:blip r:embed="rId2"/>
          <a:stretch>
            <a:fillRect/>
          </a:stretch>
        </p:blipFill>
        <p:spPr>
          <a:xfrm>
            <a:off x="1894758" y="2035384"/>
            <a:ext cx="8402483" cy="2787232"/>
          </a:xfrm>
        </p:spPr>
      </p:pic>
    </p:spTree>
    <p:extLst>
      <p:ext uri="{BB962C8B-B14F-4D97-AF65-F5344CB8AC3E}">
        <p14:creationId xmlns:p14="http://schemas.microsoft.com/office/powerpoint/2010/main" val="2974824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34571-0E96-C4B6-466B-5BE899CF2726}"/>
              </a:ext>
            </a:extLst>
          </p:cNvPr>
          <p:cNvSpPr>
            <a:spLocks noGrp="1"/>
          </p:cNvSpPr>
          <p:nvPr>
            <p:ph type="title"/>
          </p:nvPr>
        </p:nvSpPr>
        <p:spPr/>
        <p:txBody>
          <a:bodyPr/>
          <a:lstStyle/>
          <a:p>
            <a:r>
              <a:rPr lang="en-US" dirty="0"/>
              <a:t>RAG Prompt Example</a:t>
            </a:r>
          </a:p>
        </p:txBody>
      </p:sp>
      <p:pic>
        <p:nvPicPr>
          <p:cNvPr id="5" name="Picture 4">
            <a:extLst>
              <a:ext uri="{FF2B5EF4-FFF2-40B4-BE49-F238E27FC236}">
                <a16:creationId xmlns:a16="http://schemas.microsoft.com/office/drawing/2014/main" id="{A3C52428-57AF-4206-0C24-D983598B7226}"/>
              </a:ext>
            </a:extLst>
          </p:cNvPr>
          <p:cNvPicPr>
            <a:picLocks noChangeAspect="1"/>
          </p:cNvPicPr>
          <p:nvPr/>
        </p:nvPicPr>
        <p:blipFill>
          <a:blip r:embed="rId2"/>
          <a:stretch>
            <a:fillRect/>
          </a:stretch>
        </p:blipFill>
        <p:spPr>
          <a:xfrm>
            <a:off x="2696330" y="1862933"/>
            <a:ext cx="6799340" cy="3132133"/>
          </a:xfrm>
          <a:prstGeom prst="rect">
            <a:avLst/>
          </a:prstGeom>
        </p:spPr>
      </p:pic>
    </p:spTree>
    <p:extLst>
      <p:ext uri="{BB962C8B-B14F-4D97-AF65-F5344CB8AC3E}">
        <p14:creationId xmlns:p14="http://schemas.microsoft.com/office/powerpoint/2010/main" val="925085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6697B-E788-861C-54B1-E33134D8773B}"/>
              </a:ext>
            </a:extLst>
          </p:cNvPr>
          <p:cNvSpPr>
            <a:spLocks noGrp="1"/>
          </p:cNvSpPr>
          <p:nvPr>
            <p:ph type="title"/>
          </p:nvPr>
        </p:nvSpPr>
        <p:spPr/>
        <p:txBody>
          <a:bodyPr/>
          <a:lstStyle/>
          <a:p>
            <a:r>
              <a:rPr lang="en-US" dirty="0"/>
              <a:t>Emergent Abilities</a:t>
            </a:r>
          </a:p>
        </p:txBody>
      </p:sp>
      <p:sp>
        <p:nvSpPr>
          <p:cNvPr id="3" name="Content Placeholder 2">
            <a:extLst>
              <a:ext uri="{FF2B5EF4-FFF2-40B4-BE49-F238E27FC236}">
                <a16:creationId xmlns:a16="http://schemas.microsoft.com/office/drawing/2014/main" id="{84A034C3-8965-56DC-EF14-93EFDD8682A4}"/>
              </a:ext>
            </a:extLst>
          </p:cNvPr>
          <p:cNvSpPr>
            <a:spLocks noGrp="1"/>
          </p:cNvSpPr>
          <p:nvPr>
            <p:ph idx="1"/>
          </p:nvPr>
        </p:nvSpPr>
        <p:spPr/>
        <p:txBody>
          <a:bodyPr>
            <a:normAutofit fontScale="70000" lnSpcReduction="20000"/>
          </a:bodyPr>
          <a:lstStyle/>
          <a:p>
            <a:r>
              <a:rPr lang="en-US" b="1" dirty="0"/>
              <a:t>Emergent abilities</a:t>
            </a:r>
            <a:r>
              <a:rPr lang="en-US" dirty="0"/>
              <a:t> (a.k.a. </a:t>
            </a:r>
            <a:r>
              <a:rPr lang="en-US" i="1" dirty="0"/>
              <a:t>emergent behaviors</a:t>
            </a:r>
            <a:r>
              <a:rPr lang="en-US" dirty="0"/>
              <a:t>) of LLMs are abilities that the models only gain after they become large enough</a:t>
            </a:r>
          </a:p>
          <a:p>
            <a:pPr lvl="1"/>
            <a:r>
              <a:rPr lang="en-US" dirty="0"/>
              <a:t>These are sometimes discovered after an LLM is released, sometimes by users as opposed to the developers</a:t>
            </a:r>
          </a:p>
          <a:p>
            <a:pPr lvl="1"/>
            <a:r>
              <a:rPr lang="en-US" dirty="0"/>
              <a:t>Often, they are unexpected (i.e., they were not predicted ahead of time by the developers)</a:t>
            </a:r>
          </a:p>
          <a:p>
            <a:r>
              <a:rPr lang="en-US" dirty="0"/>
              <a:t>Few-shot learning and chain-of-thought prompting are both examples of emergent abilities</a:t>
            </a:r>
          </a:p>
          <a:p>
            <a:r>
              <a:rPr lang="en-US" dirty="0"/>
              <a:t>Some studies have found that these emergent abilities are not present at all when researchers investigate them using smaller models of the systems that displayed the abilities</a:t>
            </a:r>
          </a:p>
          <a:p>
            <a:r>
              <a:rPr lang="en-US" dirty="0"/>
              <a:t>That is, as various model sizes are tested, the ability seems to not be present at all until the model reaches a certain size; then suddenly it appears at a strong level</a:t>
            </a:r>
          </a:p>
          <a:p>
            <a:r>
              <a:rPr lang="en-US" dirty="0"/>
              <a:t>Some recent papers have challenged this notion; one example is the 2023 paper "Are Emergent Abilities of Large Language Models a Mirage?" by Schaeffer et al. </a:t>
            </a:r>
          </a:p>
          <a:p>
            <a:r>
              <a:rPr lang="en-US" dirty="0"/>
              <a:t>This paper concludes that emergent abilities appear due to the discontinuous metrics used to measure performance</a:t>
            </a:r>
          </a:p>
          <a:p>
            <a:r>
              <a:rPr lang="en-US" dirty="0"/>
              <a:t>Assuming emergent abilities do appear suddenly when a model reaches a certain size, this leaves researchers wondering what additional abilities might appear as models continue to grow</a:t>
            </a:r>
          </a:p>
          <a:p>
            <a:endParaRPr lang="en-US" dirty="0"/>
          </a:p>
        </p:txBody>
      </p:sp>
    </p:spTree>
    <p:extLst>
      <p:ext uri="{BB962C8B-B14F-4D97-AF65-F5344CB8AC3E}">
        <p14:creationId xmlns:p14="http://schemas.microsoft.com/office/powerpoint/2010/main" val="3779489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18216</TotalTime>
  <Words>4291</Words>
  <Application>Microsoft Office PowerPoint</Application>
  <PresentationFormat>Widescreen</PresentationFormat>
  <Paragraphs>232</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ECE467: Natural Language Processing</vt:lpstr>
      <vt:lpstr>If you are following the suggested readings…</vt:lpstr>
      <vt:lpstr>Large Language Models</vt:lpstr>
      <vt:lpstr>Scaling Laws</vt:lpstr>
      <vt:lpstr>GPT-1: Basic Info</vt:lpstr>
      <vt:lpstr>Decoder-Only Architectures</vt:lpstr>
      <vt:lpstr>GPT-1 Architecture and Pretraining Procedure</vt:lpstr>
      <vt:lpstr>GPT-1 Fine-tuning</vt:lpstr>
      <vt:lpstr>GPT-1 Architecture for Fine-Tuning</vt:lpstr>
      <vt:lpstr>GPT-1 Downstream Tasks</vt:lpstr>
      <vt:lpstr>GPT-2 (briefly)</vt:lpstr>
      <vt:lpstr>GPT-3: Basic info</vt:lpstr>
      <vt:lpstr>GPT-3 Model Sizes (from original paper)</vt:lpstr>
      <vt:lpstr>GPT-3 Training Dataset (from original paper)</vt:lpstr>
      <vt:lpstr>GPT-3 Few-shot Learning</vt:lpstr>
      <vt:lpstr>GPT-3 Few-Shot </vt:lpstr>
      <vt:lpstr>GPT-3 Arithmetic Performance</vt:lpstr>
      <vt:lpstr>InstructGPT</vt:lpstr>
      <vt:lpstr>RLHF Steps (from original paper)</vt:lpstr>
      <vt:lpstr>ChatGPT (briefly)</vt:lpstr>
      <vt:lpstr>GPT-4 and later (briefly)</vt:lpstr>
      <vt:lpstr>Chain-of-Thought Prompting</vt:lpstr>
      <vt:lpstr>CoT Prompting Example (from paper)</vt:lpstr>
      <vt:lpstr>DeepSeek</vt:lpstr>
      <vt:lpstr>DeepSeek-V3 Architecture</vt:lpstr>
      <vt:lpstr>Mixture-of-Experts (briefly)</vt:lpstr>
      <vt:lpstr>Retrieval Augmented Generation (RAG)</vt:lpstr>
      <vt:lpstr>RAG Architecture</vt:lpstr>
      <vt:lpstr>RAG Prompt Example</vt:lpstr>
      <vt:lpstr>Emergent Abilities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Neural Networks</dc:title>
  <dc:creator>Carl Sable</dc:creator>
  <cp:lastModifiedBy>Carl Sable</cp:lastModifiedBy>
  <cp:revision>304</cp:revision>
  <dcterms:created xsi:type="dcterms:W3CDTF">2020-04-15T02:21:34Z</dcterms:created>
  <dcterms:modified xsi:type="dcterms:W3CDTF">2025-11-08T00:03:09Z</dcterms:modified>
</cp:coreProperties>
</file>