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57" r:id="rId3"/>
    <p:sldId id="273" r:id="rId4"/>
    <p:sldId id="258" r:id="rId5"/>
    <p:sldId id="283" r:id="rId6"/>
    <p:sldId id="282" r:id="rId7"/>
    <p:sldId id="295" r:id="rId8"/>
    <p:sldId id="277" r:id="rId9"/>
    <p:sldId id="288" r:id="rId10"/>
    <p:sldId id="286" r:id="rId11"/>
    <p:sldId id="278" r:id="rId12"/>
    <p:sldId id="315" r:id="rId13"/>
    <p:sldId id="321" r:id="rId14"/>
    <p:sldId id="297" r:id="rId15"/>
    <p:sldId id="298" r:id="rId16"/>
    <p:sldId id="317" r:id="rId17"/>
    <p:sldId id="319" r:id="rId18"/>
    <p:sldId id="299" r:id="rId19"/>
    <p:sldId id="318" r:id="rId20"/>
    <p:sldId id="300" r:id="rId21"/>
    <p:sldId id="301" r:id="rId22"/>
    <p:sldId id="320" r:id="rId23"/>
    <p:sldId id="302" r:id="rId24"/>
    <p:sldId id="303" r:id="rId25"/>
    <p:sldId id="294" r:id="rId26"/>
    <p:sldId id="306" r:id="rId27"/>
    <p:sldId id="307" r:id="rId28"/>
    <p:sldId id="308" r:id="rId29"/>
    <p:sldId id="309" r:id="rId30"/>
    <p:sldId id="304" r:id="rId31"/>
    <p:sldId id="30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49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10/16/2025</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10/16/2025</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40000" lnSpcReduction="20000"/>
          </a:bodyPr>
          <a:lstStyle/>
          <a:p>
            <a:r>
              <a:rPr lang="en-US" sz="9600" dirty="0"/>
              <a:t>Sequence-to-Sequence Tasks and</a:t>
            </a:r>
          </a:p>
          <a:p>
            <a:r>
              <a:rPr lang="en-US" sz="9600" dirty="0"/>
              <a:t>Encoder-Decoder Models;</a:t>
            </a:r>
          </a:p>
          <a:p>
            <a:r>
              <a:rPr lang="en-US" sz="9600" dirty="0"/>
              <a:t>Machine Translation; Cross-Attention</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6F05B-B361-4C8B-8DB0-051959552062}"/>
              </a:ext>
            </a:extLst>
          </p:cNvPr>
          <p:cNvSpPr>
            <a:spLocks noGrp="1"/>
          </p:cNvSpPr>
          <p:nvPr>
            <p:ph type="title"/>
          </p:nvPr>
        </p:nvSpPr>
        <p:spPr/>
        <p:txBody>
          <a:bodyPr/>
          <a:lstStyle/>
          <a:p>
            <a:r>
              <a:rPr lang="en-US" dirty="0"/>
              <a:t>Review of RNNs</a:t>
            </a:r>
          </a:p>
        </p:txBody>
      </p:sp>
      <p:sp>
        <p:nvSpPr>
          <p:cNvPr id="3" name="Content Placeholder 2">
            <a:extLst>
              <a:ext uri="{FF2B5EF4-FFF2-40B4-BE49-F238E27FC236}">
                <a16:creationId xmlns:a16="http://schemas.microsoft.com/office/drawing/2014/main" id="{A0F8BC96-64A2-4E45-B3A5-5DDC273F021A}"/>
              </a:ext>
            </a:extLst>
          </p:cNvPr>
          <p:cNvSpPr>
            <a:spLocks noGrp="1"/>
          </p:cNvSpPr>
          <p:nvPr>
            <p:ph idx="1"/>
          </p:nvPr>
        </p:nvSpPr>
        <p:spPr/>
        <p:txBody>
          <a:bodyPr>
            <a:normAutofit fontScale="92500" lnSpcReduction="10000"/>
          </a:bodyPr>
          <a:lstStyle/>
          <a:p>
            <a:r>
              <a:rPr lang="en-US" dirty="0"/>
              <a:t>In our last topic, we saw how </a:t>
            </a:r>
            <a:r>
              <a:rPr lang="en-US" b="1" dirty="0"/>
              <a:t>recurrent neural networks </a:t>
            </a:r>
            <a:r>
              <a:rPr lang="en-US" dirty="0"/>
              <a:t>(</a:t>
            </a:r>
            <a:r>
              <a:rPr lang="en-US" b="1" dirty="0"/>
              <a:t>RNNs</a:t>
            </a:r>
            <a:r>
              <a:rPr lang="en-US" dirty="0"/>
              <a:t>) could be applied to </a:t>
            </a:r>
            <a:r>
              <a:rPr lang="en-US" i="1" dirty="0"/>
              <a:t>sequence labelling</a:t>
            </a:r>
            <a:r>
              <a:rPr lang="en-US" dirty="0"/>
              <a:t> or </a:t>
            </a:r>
            <a:r>
              <a:rPr lang="en-US" i="1" dirty="0"/>
              <a:t>text categorization</a:t>
            </a:r>
          </a:p>
          <a:p>
            <a:r>
              <a:rPr lang="en-US" dirty="0"/>
              <a:t>For sequence labelling, every word or token gets a label; examples include POS tagging and named entity recognition (NER)</a:t>
            </a:r>
          </a:p>
          <a:p>
            <a:r>
              <a:rPr lang="en-US" dirty="0"/>
              <a:t>For text categorization, a sequence of text receives one label; our textbook refers to this as </a:t>
            </a:r>
            <a:r>
              <a:rPr lang="en-US" i="1" dirty="0"/>
              <a:t>sequence classification</a:t>
            </a:r>
            <a:r>
              <a:rPr lang="en-US" dirty="0"/>
              <a:t> when RNNs are used</a:t>
            </a:r>
          </a:p>
          <a:p>
            <a:r>
              <a:rPr lang="en-US" dirty="0"/>
              <a:t>In practice, variations or RNNs such as </a:t>
            </a:r>
            <a:r>
              <a:rPr lang="en-US" b="1" dirty="0"/>
              <a:t>long short-term memory </a:t>
            </a:r>
            <a:r>
              <a:rPr lang="en-US" dirty="0"/>
              <a:t>(</a:t>
            </a:r>
            <a:r>
              <a:rPr lang="en-US" b="1" dirty="0"/>
              <a:t>LSTM</a:t>
            </a:r>
            <a:r>
              <a:rPr lang="en-US" dirty="0"/>
              <a:t>) networks are used</a:t>
            </a:r>
          </a:p>
          <a:p>
            <a:r>
              <a:rPr lang="en-US" dirty="0"/>
              <a:t>Such variations of RNNs help to mitigate (but not completely eliminate) the </a:t>
            </a:r>
            <a:r>
              <a:rPr lang="en-US" i="1" dirty="0"/>
              <a:t>vanishing gradient problem</a:t>
            </a:r>
          </a:p>
          <a:p>
            <a:r>
              <a:rPr lang="en-US" dirty="0"/>
              <a:t>Any of these variations can be </a:t>
            </a:r>
            <a:r>
              <a:rPr lang="en-US" b="1" dirty="0"/>
              <a:t>bidirectional</a:t>
            </a:r>
            <a:r>
              <a:rPr lang="en-US" dirty="0"/>
              <a:t> and/or </a:t>
            </a:r>
            <a:r>
              <a:rPr lang="en-US" b="1" dirty="0"/>
              <a:t>stacked</a:t>
            </a:r>
          </a:p>
        </p:txBody>
      </p:sp>
    </p:spTree>
    <p:extLst>
      <p:ext uri="{BB962C8B-B14F-4D97-AF65-F5344CB8AC3E}">
        <p14:creationId xmlns:p14="http://schemas.microsoft.com/office/powerpoint/2010/main" val="1673256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B5FFB-C15F-4B5A-88EE-3EFC8BD910CD}"/>
              </a:ext>
            </a:extLst>
          </p:cNvPr>
          <p:cNvSpPr>
            <a:spLocks noGrp="1"/>
          </p:cNvSpPr>
          <p:nvPr>
            <p:ph type="title"/>
          </p:nvPr>
        </p:nvSpPr>
        <p:spPr/>
        <p:txBody>
          <a:bodyPr/>
          <a:lstStyle/>
          <a:p>
            <a:r>
              <a:rPr lang="en-US" dirty="0"/>
              <a:t>Recall: RNN Equations</a:t>
            </a:r>
          </a:p>
        </p:txBody>
      </p:sp>
      <p:sp>
        <p:nvSpPr>
          <p:cNvPr id="3" name="Content Placeholder 2">
            <a:extLst>
              <a:ext uri="{FF2B5EF4-FFF2-40B4-BE49-F238E27FC236}">
                <a16:creationId xmlns:a16="http://schemas.microsoft.com/office/drawing/2014/main" id="{38D01CE4-1993-46D3-A4D8-F4E1E90E71A7}"/>
              </a:ext>
            </a:extLst>
          </p:cNvPr>
          <p:cNvSpPr>
            <a:spLocks noGrp="1"/>
          </p:cNvSpPr>
          <p:nvPr>
            <p:ph idx="1"/>
          </p:nvPr>
        </p:nvSpPr>
        <p:spPr/>
        <p:txBody>
          <a:bodyPr>
            <a:normAutofit fontScale="92500" lnSpcReduction="20000"/>
          </a:bodyPr>
          <a:lstStyle/>
          <a:p>
            <a:r>
              <a:rPr lang="en-US" dirty="0"/>
              <a:t>The equations describing what happens at each time step in a simple RNN used for sequence labelling are:</a:t>
            </a:r>
          </a:p>
          <a:p>
            <a:pPr marL="457200" lvl="1" indent="0">
              <a:buNone/>
            </a:pPr>
            <a:r>
              <a:rPr lang="en-US" noProof="1">
                <a:latin typeface="Cambria Math" panose="02040503050406030204" pitchFamily="18" charset="0"/>
                <a:ea typeface="Cambria Math" panose="02040503050406030204" pitchFamily="18" charset="0"/>
              </a:rPr>
              <a:t>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g(Uh</a:t>
            </a:r>
            <a:r>
              <a:rPr lang="en-US" baseline="-25000" noProof="1">
                <a:latin typeface="Cambria Math" panose="02040503050406030204" pitchFamily="18" charset="0"/>
                <a:ea typeface="Cambria Math" panose="02040503050406030204" pitchFamily="18" charset="0"/>
              </a:rPr>
              <a:t>t-1</a:t>
            </a:r>
            <a:r>
              <a:rPr lang="en-US" noProof="1">
                <a:latin typeface="Cambria Math" panose="02040503050406030204" pitchFamily="18" charset="0"/>
                <a:ea typeface="Cambria Math" panose="02040503050406030204" pitchFamily="18" charset="0"/>
              </a:rPr>
              <a:t> + Wx</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pPr marL="457200" lvl="1" indent="0">
              <a:buNone/>
            </a:pPr>
            <a:r>
              <a:rPr lang="en-US" noProof="1">
                <a:latin typeface="Cambria Math" panose="02040503050406030204" pitchFamily="18" charset="0"/>
                <a:ea typeface="Cambria Math" panose="02040503050406030204" pitchFamily="18" charset="0"/>
              </a:rPr>
              <a:t>y</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f(Vh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r>
              <a:rPr lang="en-US" dirty="0"/>
              <a:t>The function, g, is an </a:t>
            </a:r>
            <a:r>
              <a:rPr lang="en-US" i="1" dirty="0"/>
              <a:t>activation function </a:t>
            </a:r>
            <a:r>
              <a:rPr lang="en-US" dirty="0"/>
              <a:t>used at the hidden layer (e.g., tanh, sigmoid, or ReLU, although ReLU is not common in RNNs)</a:t>
            </a:r>
          </a:p>
          <a:p>
            <a:r>
              <a:rPr lang="en-US" dirty="0"/>
              <a:t>Often, the output layer will be a </a:t>
            </a:r>
            <a:r>
              <a:rPr lang="en-US" b="1" dirty="0"/>
              <a:t>softmax</a:t>
            </a:r>
            <a:r>
              <a:rPr lang="en-US" dirty="0"/>
              <a:t> layer</a:t>
            </a:r>
          </a:p>
          <a:p>
            <a:r>
              <a:rPr lang="en-US" dirty="0"/>
              <a:t>Generalizing for variations of RNNs (some of which use more complex structures within gated </a:t>
            </a:r>
            <a:r>
              <a:rPr lang="en-US" i="1" dirty="0"/>
              <a:t>cells</a:t>
            </a:r>
            <a:r>
              <a:rPr lang="en-US" dirty="0"/>
              <a:t>), we can instead write:</a:t>
            </a:r>
          </a:p>
          <a:p>
            <a:pPr marL="457200" lvl="1" indent="0">
              <a:buNone/>
            </a:pPr>
            <a:r>
              <a:rPr lang="en-US" noProof="1">
                <a:latin typeface="Cambria Math" panose="02040503050406030204" pitchFamily="18" charset="0"/>
                <a:ea typeface="Cambria Math" panose="02040503050406030204" pitchFamily="18" charset="0"/>
              </a:rPr>
              <a:t>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g(h</a:t>
            </a:r>
            <a:r>
              <a:rPr lang="en-US" baseline="-25000" noProof="1">
                <a:latin typeface="Cambria Math" panose="02040503050406030204" pitchFamily="18" charset="0"/>
                <a:ea typeface="Cambria Math" panose="02040503050406030204" pitchFamily="18" charset="0"/>
              </a:rPr>
              <a:t>t-1</a:t>
            </a:r>
            <a:r>
              <a:rPr lang="en-US" noProof="1">
                <a:latin typeface="Cambria Math" panose="02040503050406030204" pitchFamily="18" charset="0"/>
                <a:ea typeface="Cambria Math" panose="02040503050406030204" pitchFamily="18" charset="0"/>
              </a:rPr>
              <a:t>, x</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pPr marL="457200" lvl="1" indent="0">
              <a:buNone/>
            </a:pPr>
            <a:r>
              <a:rPr lang="en-US" noProof="1">
                <a:latin typeface="Cambria Math" panose="02040503050406030204" pitchFamily="18" charset="0"/>
                <a:ea typeface="Cambria Math" panose="02040503050406030204" pitchFamily="18" charset="0"/>
              </a:rPr>
              <a:t>y</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 = f(h</a:t>
            </a:r>
            <a:r>
              <a:rPr lang="en-US" baseline="-25000" noProof="1">
                <a:latin typeface="Cambria Math" panose="02040503050406030204" pitchFamily="18" charset="0"/>
                <a:ea typeface="Cambria Math" panose="02040503050406030204" pitchFamily="18" charset="0"/>
              </a:rPr>
              <a:t>t</a:t>
            </a:r>
            <a:r>
              <a:rPr lang="en-US" noProof="1">
                <a:latin typeface="Cambria Math" panose="02040503050406030204" pitchFamily="18" charset="0"/>
                <a:ea typeface="Cambria Math" panose="02040503050406030204" pitchFamily="18" charset="0"/>
              </a:rPr>
              <a:t>)</a:t>
            </a:r>
          </a:p>
          <a:p>
            <a:r>
              <a:rPr lang="en-US" dirty="0"/>
              <a:t>Technically speaking, for an LSTM, there should be two outputs and an extra input for each cell</a:t>
            </a:r>
          </a:p>
          <a:p>
            <a:endParaRPr lang="en-US" dirty="0"/>
          </a:p>
        </p:txBody>
      </p:sp>
    </p:spTree>
    <p:extLst>
      <p:ext uri="{BB962C8B-B14F-4D97-AF65-F5344CB8AC3E}">
        <p14:creationId xmlns:p14="http://schemas.microsoft.com/office/powerpoint/2010/main" val="1186751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6985-E765-448F-BC46-91919651F26A}"/>
              </a:ext>
            </a:extLst>
          </p:cNvPr>
          <p:cNvSpPr>
            <a:spLocks noGrp="1"/>
          </p:cNvSpPr>
          <p:nvPr>
            <p:ph type="title"/>
          </p:nvPr>
        </p:nvSpPr>
        <p:spPr/>
        <p:txBody>
          <a:bodyPr/>
          <a:lstStyle/>
          <a:p>
            <a:r>
              <a:rPr lang="en-US" dirty="0"/>
              <a:t>Mapping Sequences to Sequences</a:t>
            </a:r>
          </a:p>
        </p:txBody>
      </p:sp>
      <p:sp>
        <p:nvSpPr>
          <p:cNvPr id="3" name="Content Placeholder 2">
            <a:extLst>
              <a:ext uri="{FF2B5EF4-FFF2-40B4-BE49-F238E27FC236}">
                <a16:creationId xmlns:a16="http://schemas.microsoft.com/office/drawing/2014/main" id="{9860AEB6-6D4E-488B-B4D1-9BB9173F93CA}"/>
              </a:ext>
            </a:extLst>
          </p:cNvPr>
          <p:cNvSpPr>
            <a:spLocks noGrp="1"/>
          </p:cNvSpPr>
          <p:nvPr>
            <p:ph idx="1"/>
          </p:nvPr>
        </p:nvSpPr>
        <p:spPr/>
        <p:txBody>
          <a:bodyPr>
            <a:normAutofit fontScale="62500" lnSpcReduction="20000"/>
          </a:bodyPr>
          <a:lstStyle/>
          <a:p>
            <a:r>
              <a:rPr lang="en-US" dirty="0"/>
              <a:t>Many NLP tasks involve mapping a sequence of text to another sequence of text; these are sometimes called </a:t>
            </a:r>
            <a:r>
              <a:rPr lang="en-US" b="1" dirty="0"/>
              <a:t>sequence-to-sequence tasks</a:t>
            </a:r>
          </a:p>
          <a:p>
            <a:r>
              <a:rPr lang="en-US" dirty="0"/>
              <a:t>Examples include </a:t>
            </a:r>
            <a:r>
              <a:rPr lang="en-US" b="1" dirty="0"/>
              <a:t>machine translation</a:t>
            </a:r>
            <a:r>
              <a:rPr lang="en-US" dirty="0"/>
              <a:t> (MT), </a:t>
            </a:r>
            <a:r>
              <a:rPr lang="en-US" i="1" dirty="0"/>
              <a:t>summarization</a:t>
            </a:r>
            <a:r>
              <a:rPr lang="en-US" dirty="0"/>
              <a:t>, and (in some sense) </a:t>
            </a:r>
            <a:r>
              <a:rPr lang="en-US" i="1" dirty="0"/>
              <a:t>question-answering</a:t>
            </a:r>
            <a:r>
              <a:rPr lang="en-US" dirty="0"/>
              <a:t> (QA)</a:t>
            </a:r>
          </a:p>
          <a:p>
            <a:r>
              <a:rPr lang="en-US" dirty="0"/>
              <a:t>We will cover </a:t>
            </a:r>
            <a:r>
              <a:rPr lang="en-US" b="1" dirty="0"/>
              <a:t>encoder-decoder models</a:t>
            </a:r>
            <a:r>
              <a:rPr lang="en-US" dirty="0"/>
              <a:t>, also known as </a:t>
            </a:r>
            <a:r>
              <a:rPr lang="en-US" i="1" dirty="0"/>
              <a:t>sequence-to-sequence (seq2seq) models</a:t>
            </a:r>
            <a:r>
              <a:rPr lang="en-US" dirty="0"/>
              <a:t>, that are capable of this</a:t>
            </a:r>
          </a:p>
          <a:p>
            <a:r>
              <a:rPr lang="en-US" dirty="0"/>
              <a:t>The first part of this topic is based on Section 13.7, titled "</a:t>
            </a:r>
            <a:r>
              <a:rPr lang="en-US" dirty="0">
                <a:effectLst/>
              </a:rPr>
              <a:t>The Encoder-Decoder Model with RNNs"</a:t>
            </a:r>
          </a:p>
          <a:p>
            <a:r>
              <a:rPr lang="en-US" dirty="0"/>
              <a:t>The middle part of this topic is partly based on Sections 12.1-12.4 and Section 12.6; Chapter 12 in general is titled "Machine Translation"</a:t>
            </a:r>
          </a:p>
          <a:p>
            <a:r>
              <a:rPr lang="en-US" dirty="0"/>
              <a:t>In this topic, we are leaving out some of the content from the cited sections of Chapter 12</a:t>
            </a:r>
          </a:p>
          <a:p>
            <a:pPr lvl="1"/>
            <a:r>
              <a:rPr lang="en-US" dirty="0"/>
              <a:t>This is partly because in recent drafts, Chapter 12 (the chapter on MT) has been updated to deal with transformers, which we will cover later in the course, including how they can be used for MT</a:t>
            </a:r>
          </a:p>
          <a:p>
            <a:pPr lvl="1"/>
            <a:r>
              <a:rPr lang="en-US" dirty="0"/>
              <a:t>For this topic, we are going to discuss RNN-based encoder-decoder architectures, including for MT (Section 13.7 of the current draft briefly covers RNN-based encoder-decoder architectures for MT)</a:t>
            </a:r>
          </a:p>
          <a:p>
            <a:pPr lvl="1"/>
            <a:r>
              <a:rPr lang="en-US" dirty="0"/>
              <a:t>We are leaving out the chapter's discussions of divergences between languages (at the word and sentence levels) and approaches for tokenization because we already covered those topics earlier in the course</a:t>
            </a:r>
          </a:p>
          <a:p>
            <a:r>
              <a:rPr lang="en-US" dirty="0"/>
              <a:t>The last part of this topic is related to Section 13.8, titled "Attention"; the type of </a:t>
            </a:r>
            <a:r>
              <a:rPr lang="en-US" b="1" dirty="0"/>
              <a:t>attention</a:t>
            </a:r>
            <a:r>
              <a:rPr lang="en-US" dirty="0"/>
              <a:t> we will learn about in this topic is sometimes called </a:t>
            </a:r>
            <a:r>
              <a:rPr lang="en-US" b="1" dirty="0"/>
              <a:t>cross-attention</a:t>
            </a:r>
            <a:r>
              <a:rPr lang="en-US" dirty="0"/>
              <a:t> (some sources leave out the hyphen)</a:t>
            </a:r>
            <a:endParaRPr lang="en-US" i="1" dirty="0"/>
          </a:p>
        </p:txBody>
      </p:sp>
    </p:spTree>
    <p:extLst>
      <p:ext uri="{BB962C8B-B14F-4D97-AF65-F5344CB8AC3E}">
        <p14:creationId xmlns:p14="http://schemas.microsoft.com/office/powerpoint/2010/main" val="2401879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4D100-E777-444A-A3BB-031949928BD4}"/>
              </a:ext>
            </a:extLst>
          </p:cNvPr>
          <p:cNvSpPr>
            <a:spLocks noGrp="1"/>
          </p:cNvSpPr>
          <p:nvPr>
            <p:ph type="title"/>
          </p:nvPr>
        </p:nvSpPr>
        <p:spPr/>
        <p:txBody>
          <a:bodyPr/>
          <a:lstStyle/>
          <a:p>
            <a:r>
              <a:rPr lang="en-US" dirty="0"/>
              <a:t>General Encoder-Decoder Network</a:t>
            </a:r>
          </a:p>
        </p:txBody>
      </p:sp>
      <p:sp>
        <p:nvSpPr>
          <p:cNvPr id="3" name="Content Placeholder 2">
            <a:extLst>
              <a:ext uri="{FF2B5EF4-FFF2-40B4-BE49-F238E27FC236}">
                <a16:creationId xmlns:a16="http://schemas.microsoft.com/office/drawing/2014/main" id="{30C3EB4C-E253-4C44-945E-6F6486C93711}"/>
              </a:ext>
            </a:extLst>
          </p:cNvPr>
          <p:cNvSpPr>
            <a:spLocks noGrp="1"/>
          </p:cNvSpPr>
          <p:nvPr>
            <p:ph idx="1"/>
          </p:nvPr>
        </p:nvSpPr>
        <p:spPr/>
        <p:txBody>
          <a:bodyPr>
            <a:normAutofit fontScale="77500" lnSpcReduction="20000"/>
          </a:bodyPr>
          <a:lstStyle/>
          <a:p>
            <a:r>
              <a:rPr lang="en-US" dirty="0"/>
              <a:t>The next slide depicts a general encoder-decoder network</a:t>
            </a:r>
          </a:p>
          <a:p>
            <a:r>
              <a:rPr lang="en-US" dirty="0"/>
              <a:t>Note that this diagram is not specific to machine translation or any particular task</a:t>
            </a:r>
          </a:p>
          <a:p>
            <a:r>
              <a:rPr lang="en-US" dirty="0"/>
              <a:t>The </a:t>
            </a:r>
            <a:r>
              <a:rPr lang="en-US" b="1" dirty="0"/>
              <a:t>encoder</a:t>
            </a:r>
            <a:r>
              <a:rPr lang="en-US" dirty="0"/>
              <a:t> "accepts an input sequence, </a:t>
            </a:r>
            <a:r>
              <a:rPr lang="en-US" dirty="0">
                <a:latin typeface="Cambria Math" panose="02040503050406030204" pitchFamily="18" charset="0"/>
                <a:ea typeface="Cambria Math" panose="02040503050406030204" pitchFamily="18" charset="0"/>
              </a:rPr>
              <a:t>x</a:t>
            </a:r>
            <a:r>
              <a:rPr lang="en-US" baseline="-25000" dirty="0">
                <a:latin typeface="Cambria Math" panose="02040503050406030204" pitchFamily="18" charset="0"/>
                <a:ea typeface="Cambria Math" panose="02040503050406030204" pitchFamily="18" charset="0"/>
              </a:rPr>
              <a:t>1:n</a:t>
            </a:r>
            <a:r>
              <a:rPr lang="en-US" dirty="0"/>
              <a:t>, and generates a corresponding sequence of contextualized representations,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1:n</a:t>
            </a:r>
            <a:r>
              <a:rPr lang="en-US" dirty="0"/>
              <a:t>"</a:t>
            </a:r>
          </a:p>
          <a:p>
            <a:pPr lvl="1"/>
            <a:r>
              <a:rPr lang="en-US" dirty="0"/>
              <a:t>Encoders can use stacked Bi-LSTMs, GRUs (I no longer cover these), CNNs, or transformers, but for the sake of discussion, we will focus on stacked Bi-LSTMs</a:t>
            </a:r>
          </a:p>
          <a:p>
            <a:pPr lvl="1"/>
            <a:r>
              <a:rPr lang="en-US" dirty="0"/>
              <a:t>The hidden states from the both directions of the top Bi-LSTM can be concatenated, or combined in some other way, to form the contextualized representations</a:t>
            </a:r>
          </a:p>
          <a:p>
            <a:r>
              <a:rPr lang="en-US" dirty="0"/>
              <a:t>The </a:t>
            </a:r>
            <a:r>
              <a:rPr lang="en-US" b="1" dirty="0"/>
              <a:t>context vector</a:t>
            </a:r>
            <a:r>
              <a:rPr lang="en-US" dirty="0"/>
              <a:t>, </a:t>
            </a:r>
            <a:r>
              <a:rPr lang="en-US" dirty="0">
                <a:latin typeface="Cambria Math" panose="02040503050406030204" pitchFamily="18" charset="0"/>
                <a:ea typeface="Cambria Math" panose="02040503050406030204" pitchFamily="18" charset="0"/>
              </a:rPr>
              <a:t>c</a:t>
            </a:r>
            <a:r>
              <a:rPr lang="en-US" dirty="0"/>
              <a:t>, "is a function of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1:n</a:t>
            </a:r>
            <a:r>
              <a:rPr lang="en-US" dirty="0"/>
              <a:t>, and conveys the essence of the input to the decoder" (if the encoder is stacked, these are the hidden states at the top layer)</a:t>
            </a:r>
          </a:p>
          <a:p>
            <a:pPr>
              <a:lnSpc>
                <a:spcPct val="100000"/>
              </a:lnSpc>
            </a:pPr>
            <a:r>
              <a:rPr lang="en-US" dirty="0"/>
              <a:t>The </a:t>
            </a:r>
            <a:r>
              <a:rPr lang="en-US" b="1" dirty="0"/>
              <a:t>decoder</a:t>
            </a:r>
            <a:r>
              <a:rPr lang="en-US" dirty="0"/>
              <a:t> "accepts </a:t>
            </a:r>
            <a:r>
              <a:rPr lang="en-US" dirty="0">
                <a:latin typeface="Cambria Math" panose="02040503050406030204" pitchFamily="18" charset="0"/>
                <a:ea typeface="Cambria Math" panose="02040503050406030204" pitchFamily="18" charset="0"/>
              </a:rPr>
              <a:t>c</a:t>
            </a:r>
            <a:r>
              <a:rPr lang="en-US" dirty="0"/>
              <a:t> as input and generates an arbitrary length sequence of hidden states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1:m</a:t>
            </a:r>
            <a:r>
              <a:rPr lang="en-US" dirty="0"/>
              <a:t>, from which a corresponding sequence of output states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1:m</a:t>
            </a:r>
            <a:r>
              <a:rPr lang="en-US" dirty="0"/>
              <a:t>, can be obtained"</a:t>
            </a:r>
          </a:p>
          <a:p>
            <a:r>
              <a:rPr lang="en-US" dirty="0"/>
              <a:t>We will discuss the decoder in more detail shortly</a:t>
            </a:r>
          </a:p>
        </p:txBody>
      </p:sp>
    </p:spTree>
    <p:extLst>
      <p:ext uri="{BB962C8B-B14F-4D97-AF65-F5344CB8AC3E}">
        <p14:creationId xmlns:p14="http://schemas.microsoft.com/office/powerpoint/2010/main" val="2414971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A34E-8737-4511-BBE7-78077DE48243}"/>
              </a:ext>
            </a:extLst>
          </p:cNvPr>
          <p:cNvSpPr>
            <a:spLocks noGrp="1"/>
          </p:cNvSpPr>
          <p:nvPr>
            <p:ph type="title"/>
          </p:nvPr>
        </p:nvSpPr>
        <p:spPr/>
        <p:txBody>
          <a:bodyPr/>
          <a:lstStyle/>
          <a:p>
            <a:r>
              <a:rPr lang="en-US" dirty="0"/>
              <a:t>Basic Encoder-Decoder Network</a:t>
            </a:r>
          </a:p>
        </p:txBody>
      </p:sp>
      <p:pic>
        <p:nvPicPr>
          <p:cNvPr id="5" name="Picture 4">
            <a:extLst>
              <a:ext uri="{FF2B5EF4-FFF2-40B4-BE49-F238E27FC236}">
                <a16:creationId xmlns:a16="http://schemas.microsoft.com/office/drawing/2014/main" id="{02EA5C1C-D041-1181-92A0-5B3A4A115434}"/>
              </a:ext>
            </a:extLst>
          </p:cNvPr>
          <p:cNvPicPr>
            <a:picLocks noChangeAspect="1"/>
          </p:cNvPicPr>
          <p:nvPr/>
        </p:nvPicPr>
        <p:blipFill>
          <a:blip r:embed="rId2"/>
          <a:stretch>
            <a:fillRect/>
          </a:stretch>
        </p:blipFill>
        <p:spPr>
          <a:xfrm>
            <a:off x="1214769" y="1690688"/>
            <a:ext cx="9762462" cy="3917500"/>
          </a:xfrm>
          <a:prstGeom prst="rect">
            <a:avLst/>
          </a:prstGeom>
        </p:spPr>
      </p:pic>
    </p:spTree>
    <p:extLst>
      <p:ext uri="{BB962C8B-B14F-4D97-AF65-F5344CB8AC3E}">
        <p14:creationId xmlns:p14="http://schemas.microsoft.com/office/powerpoint/2010/main" val="3092888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3141-956B-43B3-AA5E-A0FB19EBE9FD}"/>
              </a:ext>
            </a:extLst>
          </p:cNvPr>
          <p:cNvSpPr>
            <a:spLocks noGrp="1"/>
          </p:cNvSpPr>
          <p:nvPr>
            <p:ph type="title"/>
          </p:nvPr>
        </p:nvSpPr>
        <p:spPr/>
        <p:txBody>
          <a:bodyPr/>
          <a:lstStyle/>
          <a:p>
            <a:r>
              <a:rPr lang="en-US" dirty="0"/>
              <a:t>Decoder Functionality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C122EE-5864-4CA8-87EB-6C4DEE7D0675}"/>
                  </a:ext>
                </a:extLst>
              </p:cNvPr>
              <p:cNvSpPr>
                <a:spLocks noGrp="1"/>
              </p:cNvSpPr>
              <p:nvPr>
                <p:ph idx="1"/>
              </p:nvPr>
            </p:nvSpPr>
            <p:spPr/>
            <p:txBody>
              <a:bodyPr>
                <a:normAutofit fontScale="70000" lnSpcReduction="20000"/>
              </a:bodyPr>
              <a:lstStyle/>
              <a:p>
                <a:r>
                  <a:rPr lang="en-US" dirty="0"/>
                  <a:t>The context vector, </a:t>
                </a:r>
                <a:r>
                  <a:rPr lang="en-US" dirty="0">
                    <a:latin typeface="Cambria Math" panose="02040503050406030204" pitchFamily="18" charset="0"/>
                    <a:ea typeface="Cambria Math" panose="02040503050406030204" pitchFamily="18" charset="0"/>
                  </a:rPr>
                  <a:t>c</a:t>
                </a:r>
                <a:r>
                  <a:rPr lang="en-US" dirty="0"/>
                  <a:t>, can be made available at each time step of the decoder</a:t>
                </a:r>
              </a:p>
              <a:p>
                <a:r>
                  <a:rPr lang="en-US" dirty="0"/>
                  <a:t>We can therefore express as a general equation: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c</m:t>
                        </m:r>
                      </m:e>
                    </m:d>
                  </m:oMath>
                </a14:m>
                <a:endParaRPr lang="en-US" dirty="0"/>
              </a:p>
              <a:p>
                <a:pPr lvl="1"/>
                <a:r>
                  <a:rPr lang="en-US" dirty="0"/>
                  <a:t>The book refers to g as "a stand-in for some flavor of RNN"</a:t>
                </a:r>
              </a:p>
              <a:p>
                <a:pPr lvl="1"/>
                <a:r>
                  <a:rPr lang="en-US" dirty="0"/>
                  <a:t>Also,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oMath>
                </a14:m>
                <a:r>
                  <a:rPr lang="en-US" dirty="0"/>
                  <a:t> is "the embedding for the output sampled from the softmax at the previous step"</a:t>
                </a:r>
              </a:p>
              <a:p>
                <a:r>
                  <a:rPr lang="en-US" dirty="0"/>
                  <a:t>Through the February 2024 draft, the book listed the equations for the output as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z</m:t>
                        </m:r>
                      </m:e>
                      <m:sub>
                        <m:r>
                          <m:rPr>
                            <m:sty m:val="p"/>
                          </m:rPr>
                          <a:rPr lang="en-US" b="0" i="0" smtClean="0">
                            <a:latin typeface="Cambria Math" panose="02040503050406030204" pitchFamily="18" charset="0"/>
                          </a:rPr>
                          <m:t>t</m:t>
                        </m:r>
                      </m:sub>
                    </m:sSub>
                    <m:r>
                      <a:rPr lang="en-US" i="0">
                        <a:latin typeface="Cambria Math" panose="02040503050406030204" pitchFamily="18" charset="0"/>
                      </a:rPr>
                      <m:t>=</m:t>
                    </m:r>
                    <m:r>
                      <m:rPr>
                        <m:sty m:val="p"/>
                      </m:rPr>
                      <a:rPr lang="en-US" b="0" i="0" smtClean="0">
                        <a:latin typeface="Cambria Math" panose="02040503050406030204" pitchFamily="18" charset="0"/>
                      </a:rPr>
                      <m:t>f</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sub>
                          <m:sup>
                            <m:r>
                              <m:rPr>
                                <m:sty m:val="p"/>
                              </m:rPr>
                              <a:rPr lang="en-US" i="0">
                                <a:latin typeface="Cambria Math" panose="02040503050406030204" pitchFamily="18" charset="0"/>
                              </a:rPr>
                              <m:t>d</m:t>
                            </m:r>
                          </m:sup>
                        </m:sSubSup>
                      </m:e>
                    </m:d>
                  </m:oMath>
                </a14:m>
                <a:r>
                  <a:rPr lang="en-US" dirty="0"/>
                  <a:t> and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y</m:t>
                        </m:r>
                      </m:e>
                      <m:sub>
                        <m:r>
                          <m:rPr>
                            <m:sty m:val="p"/>
                          </m:rPr>
                          <a:rPr lang="en-US" i="0">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softmax</m:t>
                    </m:r>
                    <m:r>
                      <a:rPr lang="en-US" i="0">
                        <a:latin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z</m:t>
                    </m:r>
                    <m:r>
                      <m:rPr>
                        <m:nor/>
                      </m:rPr>
                      <a:rPr lang="en-US" baseline="-25000" dirty="0">
                        <a:latin typeface="Cambria Math" panose="02040503050406030204" pitchFamily="18" charset="0"/>
                        <a:ea typeface="Cambria Math" panose="02040503050406030204" pitchFamily="18" charset="0"/>
                      </a:rPr>
                      <m:t>t</m:t>
                    </m:r>
                    <m:r>
                      <a:rPr lang="en-US" i="0">
                        <a:latin typeface="Cambria Math" panose="02040503050406030204" pitchFamily="18" charset="0"/>
                      </a:rPr>
                      <m:t>)</m:t>
                    </m:r>
                  </m:oMath>
                </a14:m>
                <a:r>
                  <a:rPr lang="en-US" dirty="0"/>
                  <a:t>, where </a:t>
                </a:r>
                <a:r>
                  <a:rPr lang="en-US" dirty="0">
                    <a:latin typeface="Cambria Math" panose="02040503050406030204" pitchFamily="18" charset="0"/>
                    <a:ea typeface="Cambria Math" panose="02040503050406030204" pitchFamily="18" charset="0"/>
                  </a:rPr>
                  <a:t>z</a:t>
                </a:r>
                <a:r>
                  <a:rPr lang="en-US" baseline="-25000" dirty="0">
                    <a:latin typeface="Cambria Math" panose="02040503050406030204" pitchFamily="18" charset="0"/>
                    <a:ea typeface="Cambria Math" panose="02040503050406030204" pitchFamily="18" charset="0"/>
                  </a:rPr>
                  <a:t>t</a:t>
                </a:r>
                <a:r>
                  <a:rPr lang="en-US" dirty="0"/>
                  <a:t> is the input to the output later</a:t>
                </a:r>
              </a:p>
              <a:p>
                <a:r>
                  <a:rPr lang="en-US" dirty="0"/>
                  <a:t>The August 2024 draft replaces this with the single equation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a:latin typeface="Cambria Math" panose="02040503050406030204" pitchFamily="18" charset="0"/>
                              </a:rPr>
                              <m:t>y</m:t>
                            </m:r>
                          </m:e>
                        </m:acc>
                      </m:e>
                      <m:sub>
                        <m:r>
                          <m:rPr>
                            <m:sty m:val="p"/>
                          </m:rPr>
                          <a:rPr lang="en-US">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softmax</m:t>
                    </m:r>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a:latin typeface="Cambria Math" panose="02040503050406030204" pitchFamily="18" charset="0"/>
                          </a:rPr>
                          <m:t>h</m:t>
                        </m:r>
                      </m:e>
                      <m:sub>
                        <m:r>
                          <m:rPr>
                            <m:sty m:val="p"/>
                          </m:rPr>
                          <a:rPr lang="en-US">
                            <a:latin typeface="Cambria Math" panose="02040503050406030204" pitchFamily="18" charset="0"/>
                          </a:rPr>
                          <m:t>t</m:t>
                        </m:r>
                      </m:sub>
                      <m:sup>
                        <m:r>
                          <m:rPr>
                            <m:sty m:val="p"/>
                          </m:rPr>
                          <a:rPr lang="en-US">
                            <a:latin typeface="Cambria Math" panose="02040503050406030204" pitchFamily="18" charset="0"/>
                          </a:rPr>
                          <m:t>d</m:t>
                        </m:r>
                      </m:sup>
                    </m:sSubSup>
                    <m:r>
                      <a:rPr lang="en-US" i="0">
                        <a:latin typeface="Cambria Math" panose="02040503050406030204" pitchFamily="18" charset="0"/>
                      </a:rPr>
                      <m:t>)</m:t>
                    </m:r>
                  </m:oMath>
                </a14:m>
                <a:endParaRPr lang="en-US" dirty="0"/>
              </a:p>
              <a:p>
                <a:pPr lvl="1"/>
                <a:r>
                  <a:rPr lang="en-US" dirty="0"/>
                  <a:t>I think </a:t>
                </a:r>
                <a14:m>
                  <m:oMath xmlns:m="http://schemas.openxmlformats.org/officeDocument/2006/math">
                    <m:sSub>
                      <m:sSubPr>
                        <m:ctrlPr>
                          <a:rPr lang="en-US" i="1" smtClean="0">
                            <a:latin typeface="Cambria Math" panose="02040503050406030204" pitchFamily="18" charset="0"/>
                          </a:rPr>
                        </m:ctrlPr>
                      </m:sSubPr>
                      <m:e>
                        <m:r>
                          <m:rPr>
                            <m:sty m:val="p"/>
                          </m:rPr>
                          <a:rPr lang="en-US" i="0">
                            <a:latin typeface="Cambria Math" panose="02040503050406030204" pitchFamily="18" charset="0"/>
                          </a:rPr>
                          <m:t>y</m:t>
                        </m:r>
                      </m:e>
                      <m:sub>
                        <m:r>
                          <m:rPr>
                            <m:sty m:val="p"/>
                          </m:rPr>
                          <a:rPr lang="en-US" i="0">
                            <a:latin typeface="Cambria Math" panose="02040503050406030204" pitchFamily="18" charset="0"/>
                          </a:rPr>
                          <m:t>t</m:t>
                        </m:r>
                      </m:sub>
                    </m:sSub>
                  </m:oMath>
                </a14:m>
                <a:r>
                  <a:rPr lang="en-US" dirty="0"/>
                  <a:t> makes more sense here; it is the full probability distribution as opposed to the single prediction</a:t>
                </a:r>
              </a:p>
              <a:p>
                <a:pPr lvl="1"/>
                <a:r>
                  <a:rPr lang="en-US" dirty="0"/>
                  <a:t>Whether to include a function in between the hidden layer and the softmax depends on whether there is another set of weights (basically, an extra feedforward layer) before the softmax is applied</a:t>
                </a:r>
              </a:p>
              <a:p>
                <a:pPr lvl="1"/>
                <a:r>
                  <a:rPr lang="en-US" dirty="0"/>
                  <a:t>Either sort of architecture is possible; I checked a couple of online sources, and they match the older formulas</a:t>
                </a:r>
              </a:p>
              <a:p>
                <a:r>
                  <a:rPr lang="en-US" dirty="0"/>
                  <a:t>Not mentioned in the textbook:</a:t>
                </a:r>
              </a:p>
              <a:p>
                <a:pPr lvl="1"/>
                <a:r>
                  <a:rPr lang="en-US" dirty="0"/>
                  <a:t>The output at each time step of the decoder could be based solely on the current hidden state, which is what the above equations assume</a:t>
                </a:r>
              </a:p>
              <a:p>
                <a:pPr lvl="1"/>
                <a:r>
                  <a:rPr lang="en-US" dirty="0"/>
                  <a:t>Alternatively, it could also be given access to the context vector and/or the previous output</a:t>
                </a:r>
              </a:p>
              <a:p>
                <a:pPr lvl="1"/>
                <a:r>
                  <a:rPr lang="en-US" dirty="0"/>
                  <a:t>Assuming a linear layer before the softmax, this leads to a more general equation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y</m:t>
                        </m:r>
                      </m:e>
                      <m:sub>
                        <m:r>
                          <m:rPr>
                            <m:sty m:val="p"/>
                          </m:rPr>
                          <a:rPr lang="en-US" i="0">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softmax</m:t>
                    </m:r>
                    <m:r>
                      <a:rPr lang="en-US" i="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oMath>
                </a14:m>
                <a:r>
                  <a:rPr lang="en-US" dirty="0"/>
                  <a:t>,</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z</m:t>
                        </m:r>
                      </m:e>
                      <m:sub>
                        <m:r>
                          <m:rPr>
                            <m:sty m:val="p"/>
                          </m:rPr>
                          <a:rPr lang="en-US" i="0">
                            <a:latin typeface="Cambria Math" panose="02040503050406030204" pitchFamily="18" charset="0"/>
                          </a:rPr>
                          <m:t>t</m:t>
                        </m:r>
                      </m:sub>
                    </m:sSub>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oMath>
                </a14:m>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08C122EE-5864-4CA8-87EB-6C4DEE7D0675}"/>
                  </a:ext>
                </a:extLst>
              </p:cNvPr>
              <p:cNvSpPr>
                <a:spLocks noGrp="1" noRot="1" noChangeAspect="1" noMove="1" noResize="1" noEditPoints="1" noAdjustHandles="1" noChangeArrowheads="1" noChangeShapeType="1" noTextEdit="1"/>
              </p:cNvSpPr>
              <p:nvPr>
                <p:ph idx="1"/>
              </p:nvPr>
            </p:nvSpPr>
            <p:spPr>
              <a:blipFill>
                <a:blip r:embed="rId2"/>
                <a:stretch>
                  <a:fillRect l="-522" t="-2801" b="-420"/>
                </a:stretch>
              </a:blipFill>
            </p:spPr>
            <p:txBody>
              <a:bodyPr/>
              <a:lstStyle/>
              <a:p>
                <a:r>
                  <a:rPr lang="en-US">
                    <a:noFill/>
                  </a:rPr>
                  <a:t> </a:t>
                </a:r>
              </a:p>
            </p:txBody>
          </p:sp>
        </mc:Fallback>
      </mc:AlternateContent>
    </p:spTree>
    <p:extLst>
      <p:ext uri="{BB962C8B-B14F-4D97-AF65-F5344CB8AC3E}">
        <p14:creationId xmlns:p14="http://schemas.microsoft.com/office/powerpoint/2010/main" val="87819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FC54-B7D5-40C8-88F6-F033B8E81547}"/>
              </a:ext>
            </a:extLst>
          </p:cNvPr>
          <p:cNvSpPr>
            <a:spLocks noGrp="1"/>
          </p:cNvSpPr>
          <p:nvPr>
            <p:ph type="title"/>
          </p:nvPr>
        </p:nvSpPr>
        <p:spPr/>
        <p:txBody>
          <a:bodyPr/>
          <a:lstStyle/>
          <a:p>
            <a:r>
              <a:rPr lang="en-US" dirty="0"/>
              <a:t>Machine Translation</a:t>
            </a:r>
          </a:p>
        </p:txBody>
      </p:sp>
      <p:sp>
        <p:nvSpPr>
          <p:cNvPr id="3" name="Content Placeholder 2">
            <a:extLst>
              <a:ext uri="{FF2B5EF4-FFF2-40B4-BE49-F238E27FC236}">
                <a16:creationId xmlns:a16="http://schemas.microsoft.com/office/drawing/2014/main" id="{6AD2F331-3010-42BE-BC30-89DD20BDDEDA}"/>
              </a:ext>
            </a:extLst>
          </p:cNvPr>
          <p:cNvSpPr>
            <a:spLocks noGrp="1"/>
          </p:cNvSpPr>
          <p:nvPr>
            <p:ph idx="1"/>
          </p:nvPr>
        </p:nvSpPr>
        <p:spPr/>
        <p:txBody>
          <a:bodyPr>
            <a:normAutofit fontScale="62500" lnSpcReduction="20000"/>
          </a:bodyPr>
          <a:lstStyle/>
          <a:p>
            <a:r>
              <a:rPr lang="en-US" dirty="0"/>
              <a:t>The textbook defines </a:t>
            </a:r>
            <a:r>
              <a:rPr lang="en-US" b="1" dirty="0"/>
              <a:t>machine translation</a:t>
            </a:r>
            <a:r>
              <a:rPr lang="en-US" dirty="0"/>
              <a:t> (MT) as "the use of computers to translate from one language to another"</a:t>
            </a:r>
          </a:p>
          <a:p>
            <a:pPr lvl="1"/>
            <a:r>
              <a:rPr lang="en-US" sz="2600" dirty="0"/>
              <a:t>Sometimes, MT by a computer is called </a:t>
            </a:r>
            <a:r>
              <a:rPr lang="en-US" sz="2600" i="1" dirty="0"/>
              <a:t>automatic machine translation</a:t>
            </a:r>
          </a:p>
          <a:p>
            <a:pPr lvl="1"/>
            <a:r>
              <a:rPr lang="en-US" sz="2600" dirty="0"/>
              <a:t>Of course, we are talking about </a:t>
            </a:r>
            <a:r>
              <a:rPr lang="en-US" sz="2600" i="1" dirty="0"/>
              <a:t>natural languages </a:t>
            </a:r>
            <a:r>
              <a:rPr lang="en-US" sz="2600" dirty="0"/>
              <a:t>here, not formal languages</a:t>
            </a:r>
          </a:p>
          <a:p>
            <a:r>
              <a:rPr lang="en-US" dirty="0"/>
              <a:t>The earliest, </a:t>
            </a:r>
            <a:r>
              <a:rPr lang="en-US" i="1" dirty="0"/>
              <a:t>pre-statistical MT</a:t>
            </a:r>
            <a:r>
              <a:rPr lang="en-US" dirty="0"/>
              <a:t> approaches used manually constructed algorithms</a:t>
            </a:r>
          </a:p>
          <a:p>
            <a:pPr lvl="1"/>
            <a:r>
              <a:rPr lang="en-US" sz="2600" dirty="0"/>
              <a:t>Various conceptual approaches to this were summarized by </a:t>
            </a:r>
            <a:r>
              <a:rPr lang="en-US" sz="2600" i="1" dirty="0"/>
              <a:t>the Vauquois triangle</a:t>
            </a:r>
            <a:r>
              <a:rPr lang="en-US" sz="2600" dirty="0"/>
              <a:t> in 1968 (see the figure on the next slide, from the previous edition of the textbook)</a:t>
            </a:r>
          </a:p>
          <a:p>
            <a:pPr lvl="1"/>
            <a:r>
              <a:rPr lang="en-US" sz="2600" dirty="0"/>
              <a:t>Note that the higher-level approaches were never actually implemented</a:t>
            </a:r>
          </a:p>
          <a:p>
            <a:r>
              <a:rPr lang="en-US" dirty="0"/>
              <a:t>Even before the success of deep learning in NLP, most efforts in automatic MT involved </a:t>
            </a:r>
            <a:r>
              <a:rPr lang="en-US" i="1" dirty="0"/>
              <a:t>statistical MT</a:t>
            </a:r>
          </a:p>
          <a:p>
            <a:pPr lvl="1"/>
            <a:r>
              <a:rPr lang="en-US" sz="2600" dirty="0"/>
              <a:t>Statistical MT is MT that is based on machine learning; such approaches are trained on a training set (we'll discuss training sets for MT shortly)</a:t>
            </a:r>
          </a:p>
          <a:p>
            <a:pPr lvl="1"/>
            <a:r>
              <a:rPr lang="en-US" sz="2600" dirty="0"/>
              <a:t>I used to spend an entire topic on conventional, statistical machine translation, which generally used Bayesian approaches, but we no longer cover this</a:t>
            </a:r>
          </a:p>
          <a:p>
            <a:pPr lvl="1"/>
            <a:r>
              <a:rPr lang="en-US" sz="2600" dirty="0"/>
              <a:t>Up until a couple of years ago, I still took a brief excursion to discuss conventional, statistical MT during this topic; I have dropped that as well (but I may say a bit about it in class)</a:t>
            </a:r>
          </a:p>
          <a:p>
            <a:r>
              <a:rPr lang="en-US" dirty="0"/>
              <a:t>When neural networks are used for machine translation, this is often referred to in other sources as </a:t>
            </a:r>
            <a:r>
              <a:rPr lang="en-US" b="1" dirty="0"/>
              <a:t>neural machine translation</a:t>
            </a:r>
            <a:r>
              <a:rPr lang="en-US" dirty="0"/>
              <a:t> (</a:t>
            </a:r>
            <a:r>
              <a:rPr lang="en-US" b="1" dirty="0"/>
              <a:t>NMT</a:t>
            </a:r>
            <a:r>
              <a:rPr lang="en-US" dirty="0"/>
              <a:t>)</a:t>
            </a:r>
          </a:p>
        </p:txBody>
      </p:sp>
    </p:spTree>
    <p:extLst>
      <p:ext uri="{BB962C8B-B14F-4D97-AF65-F5344CB8AC3E}">
        <p14:creationId xmlns:p14="http://schemas.microsoft.com/office/powerpoint/2010/main" val="234957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2C9D-AAF8-40BC-B202-935F39B8CDCD}"/>
              </a:ext>
            </a:extLst>
          </p:cNvPr>
          <p:cNvSpPr>
            <a:spLocks noGrp="1"/>
          </p:cNvSpPr>
          <p:nvPr>
            <p:ph type="title"/>
          </p:nvPr>
        </p:nvSpPr>
        <p:spPr/>
        <p:txBody>
          <a:bodyPr/>
          <a:lstStyle/>
          <a:p>
            <a:r>
              <a:rPr lang="en-US" dirty="0"/>
              <a:t>The Vauquois Triangle (from earlier edition)</a:t>
            </a:r>
          </a:p>
        </p:txBody>
      </p:sp>
      <p:pic>
        <p:nvPicPr>
          <p:cNvPr id="5" name="Content Placeholder 4">
            <a:extLst>
              <a:ext uri="{FF2B5EF4-FFF2-40B4-BE49-F238E27FC236}">
                <a16:creationId xmlns:a16="http://schemas.microsoft.com/office/drawing/2014/main" id="{7BDD0BC4-CBD9-44DD-BBA8-F8D3968FBC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4892" y="1825625"/>
            <a:ext cx="10022215" cy="4351338"/>
          </a:xfrm>
        </p:spPr>
      </p:pic>
    </p:spTree>
    <p:extLst>
      <p:ext uri="{BB962C8B-B14F-4D97-AF65-F5344CB8AC3E}">
        <p14:creationId xmlns:p14="http://schemas.microsoft.com/office/powerpoint/2010/main" val="3733004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ED18-0EA8-4216-92BB-13C956A27FFC}"/>
              </a:ext>
            </a:extLst>
          </p:cNvPr>
          <p:cNvSpPr>
            <a:spLocks noGrp="1"/>
          </p:cNvSpPr>
          <p:nvPr>
            <p:ph type="title"/>
          </p:nvPr>
        </p:nvSpPr>
        <p:spPr/>
        <p:txBody>
          <a:bodyPr/>
          <a:lstStyle/>
          <a:p>
            <a:r>
              <a:rPr lang="en-US" dirty="0"/>
              <a:t>Some Reasons that MT is Difficult</a:t>
            </a:r>
          </a:p>
        </p:txBody>
      </p:sp>
      <p:sp>
        <p:nvSpPr>
          <p:cNvPr id="3" name="Content Placeholder 2">
            <a:extLst>
              <a:ext uri="{FF2B5EF4-FFF2-40B4-BE49-F238E27FC236}">
                <a16:creationId xmlns:a16="http://schemas.microsoft.com/office/drawing/2014/main" id="{8BA92ACF-12BE-4BE8-A8F2-0BA2A9948F7A}"/>
              </a:ext>
            </a:extLst>
          </p:cNvPr>
          <p:cNvSpPr>
            <a:spLocks noGrp="1"/>
          </p:cNvSpPr>
          <p:nvPr>
            <p:ph idx="1"/>
          </p:nvPr>
        </p:nvSpPr>
        <p:spPr/>
        <p:txBody>
          <a:bodyPr>
            <a:normAutofit fontScale="70000" lnSpcReduction="20000"/>
          </a:bodyPr>
          <a:lstStyle/>
          <a:p>
            <a:pPr lvl="0"/>
            <a:r>
              <a:rPr lang="en-US" dirty="0"/>
              <a:t>Some reasons that automatic MT is difficult include:</a:t>
            </a:r>
          </a:p>
          <a:p>
            <a:pPr lvl="1"/>
            <a:r>
              <a:rPr lang="en-US" dirty="0"/>
              <a:t>A single word in the source language can have many possible translations in the target language, and sometimes the differences are subtle</a:t>
            </a:r>
          </a:p>
          <a:p>
            <a:pPr lvl="1"/>
            <a:r>
              <a:rPr lang="en-US" dirty="0"/>
              <a:t>Different words in the source language can have the same translation in the target language</a:t>
            </a:r>
          </a:p>
          <a:p>
            <a:pPr lvl="1"/>
            <a:r>
              <a:rPr lang="en-US" dirty="0"/>
              <a:t>Morphological rules differ between languages</a:t>
            </a:r>
          </a:p>
          <a:p>
            <a:pPr lvl="1"/>
            <a:r>
              <a:rPr lang="en-US" dirty="0"/>
              <a:t>In general, good translations do not always involve one-to-one mappings of words; sometimes one-to-many, many-to-one, or many-to-many mappings are necessary</a:t>
            </a:r>
          </a:p>
          <a:p>
            <a:pPr lvl="1"/>
            <a:r>
              <a:rPr lang="en-US" dirty="0"/>
              <a:t>The rules of grammar differ from one language to the next, and word order will likely need to change</a:t>
            </a:r>
          </a:p>
          <a:p>
            <a:pPr lvl="1"/>
            <a:r>
              <a:rPr lang="en-US" dirty="0"/>
              <a:t>Some syntactic notions (e.g., forms of agreement, politeness levels, etc.) exist in some languages but not others</a:t>
            </a:r>
          </a:p>
          <a:p>
            <a:pPr lvl="1"/>
            <a:r>
              <a:rPr lang="en-US" dirty="0"/>
              <a:t>Figures of speech differ from one language to another</a:t>
            </a:r>
          </a:p>
          <a:p>
            <a:pPr lvl="1"/>
            <a:r>
              <a:rPr lang="en-US" dirty="0"/>
              <a:t>Pronoun resolution (and reference resolution in general), as well as other types of disambiguation, often comes into play; some languages leave out pronouns altogether</a:t>
            </a:r>
          </a:p>
          <a:p>
            <a:pPr lvl="1"/>
            <a:r>
              <a:rPr lang="en-US" dirty="0"/>
              <a:t>Some languages may lack words or short phrases for certain concepts that exist as single words in other languages; this is called lexical gap</a:t>
            </a:r>
          </a:p>
          <a:p>
            <a:pPr lvl="1"/>
            <a:r>
              <a:rPr lang="en-US" dirty="0"/>
              <a:t>Some languages have particular oddities (e.g., the existential "there" in English)</a:t>
            </a:r>
          </a:p>
          <a:p>
            <a:r>
              <a:rPr lang="en-US" dirty="0"/>
              <a:t>NLP practitioners have been working on this task for a long time, and in my opinion, the results only started to seem adequate over the past few years</a:t>
            </a:r>
          </a:p>
        </p:txBody>
      </p:sp>
    </p:spTree>
    <p:extLst>
      <p:ext uri="{BB962C8B-B14F-4D97-AF65-F5344CB8AC3E}">
        <p14:creationId xmlns:p14="http://schemas.microsoft.com/office/powerpoint/2010/main" val="1521371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1F75-3FE4-4B2B-87C3-3897E01CA7C4}"/>
              </a:ext>
            </a:extLst>
          </p:cNvPr>
          <p:cNvSpPr>
            <a:spLocks noGrp="1"/>
          </p:cNvSpPr>
          <p:nvPr>
            <p:ph type="title"/>
          </p:nvPr>
        </p:nvSpPr>
        <p:spPr/>
        <p:txBody>
          <a:bodyPr/>
          <a:lstStyle/>
          <a:p>
            <a:r>
              <a:rPr lang="en-US" dirty="0"/>
              <a:t>Training Data for MT</a:t>
            </a:r>
          </a:p>
        </p:txBody>
      </p:sp>
      <p:sp>
        <p:nvSpPr>
          <p:cNvPr id="3" name="Content Placeholder 2">
            <a:extLst>
              <a:ext uri="{FF2B5EF4-FFF2-40B4-BE49-F238E27FC236}">
                <a16:creationId xmlns:a16="http://schemas.microsoft.com/office/drawing/2014/main" id="{9570CA73-812C-493A-845F-00EC42327620}"/>
              </a:ext>
            </a:extLst>
          </p:cNvPr>
          <p:cNvSpPr>
            <a:spLocks noGrp="1"/>
          </p:cNvSpPr>
          <p:nvPr>
            <p:ph idx="1"/>
          </p:nvPr>
        </p:nvSpPr>
        <p:spPr/>
        <p:txBody>
          <a:bodyPr>
            <a:normAutofit fontScale="62500" lnSpcReduction="20000"/>
          </a:bodyPr>
          <a:lstStyle/>
          <a:p>
            <a:r>
              <a:rPr lang="en-US" dirty="0"/>
              <a:t>Statistical machine translation (neural or pre-neural) relies on a training set in the form of a </a:t>
            </a:r>
            <a:r>
              <a:rPr lang="en-US" b="1" dirty="0"/>
              <a:t>parallel corpus</a:t>
            </a:r>
          </a:p>
          <a:p>
            <a:r>
              <a:rPr lang="en-US" dirty="0"/>
              <a:t>A parallel corpus is also known as a </a:t>
            </a:r>
            <a:r>
              <a:rPr lang="en-US" i="1" dirty="0"/>
              <a:t>multilingual corpus</a:t>
            </a:r>
            <a:r>
              <a:rPr lang="en-US" dirty="0"/>
              <a:t>, </a:t>
            </a:r>
            <a:r>
              <a:rPr lang="en-US" i="1" dirty="0"/>
              <a:t>parallel text</a:t>
            </a:r>
            <a:r>
              <a:rPr lang="en-US" dirty="0"/>
              <a:t>, or a </a:t>
            </a:r>
            <a:r>
              <a:rPr lang="en-US" i="1" dirty="0"/>
              <a:t>bitext</a:t>
            </a:r>
            <a:endParaRPr lang="en-US" dirty="0"/>
          </a:p>
          <a:p>
            <a:r>
              <a:rPr lang="en-US" dirty="0"/>
              <a:t>Such a corpus contains text in (at least) two different languages</a:t>
            </a:r>
          </a:p>
          <a:p>
            <a:r>
              <a:rPr lang="en-US" dirty="0"/>
              <a:t>Additionally, sentences have been </a:t>
            </a:r>
            <a:r>
              <a:rPr lang="en-US" i="1" dirty="0"/>
              <a:t>aligned</a:t>
            </a:r>
            <a:r>
              <a:rPr lang="en-US" dirty="0"/>
              <a:t> (either manually or in some automated fashion)</a:t>
            </a:r>
          </a:p>
          <a:p>
            <a:r>
              <a:rPr lang="en-US" dirty="0"/>
              <a:t>The original language for an MT task is typically referred to as the </a:t>
            </a:r>
            <a:r>
              <a:rPr lang="en-US" i="1" dirty="0"/>
              <a:t>source</a:t>
            </a:r>
            <a:r>
              <a:rPr lang="en-US" dirty="0"/>
              <a:t> language</a:t>
            </a:r>
          </a:p>
          <a:p>
            <a:r>
              <a:rPr lang="en-US" dirty="0"/>
              <a:t>The desired language (that the source language is translated to) is typically referred to as the </a:t>
            </a:r>
            <a:r>
              <a:rPr lang="en-US" i="1" dirty="0"/>
              <a:t>target</a:t>
            </a:r>
            <a:r>
              <a:rPr lang="en-US" dirty="0"/>
              <a:t> language</a:t>
            </a:r>
          </a:p>
          <a:p>
            <a:r>
              <a:rPr lang="en-US" dirty="0"/>
              <a:t>To use a parallel corpus to train an NMT model, the source and target sentences are used together</a:t>
            </a:r>
          </a:p>
          <a:p>
            <a:r>
              <a:rPr lang="en-US" dirty="0"/>
              <a:t>Typically, NMT models are trained using one sentence pair at a time</a:t>
            </a:r>
          </a:p>
          <a:p>
            <a:r>
              <a:rPr lang="en-US" dirty="0"/>
              <a:t>The book specifies that an end-of-sentence marker is appended to the end of the source sentence (in the current draft, they call it a sentence separation marker)</a:t>
            </a:r>
          </a:p>
          <a:p>
            <a:r>
              <a:rPr lang="en-US" dirty="0"/>
              <a:t>Really, end-of-sentence markers are generally added to both sentences</a:t>
            </a:r>
          </a:p>
          <a:p>
            <a:r>
              <a:rPr lang="en-US" dirty="0"/>
              <a:t>The target sentence end-of-sentence is never fed as input to the NMT model, but it is known to be the desired prediction after the last word</a:t>
            </a:r>
          </a:p>
        </p:txBody>
      </p:sp>
    </p:spTree>
    <p:extLst>
      <p:ext uri="{BB962C8B-B14F-4D97-AF65-F5344CB8AC3E}">
        <p14:creationId xmlns:p14="http://schemas.microsoft.com/office/powerpoint/2010/main" val="2467715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0E13A-BFD5-4780-8E3C-08C406DE5885}"/>
              </a:ext>
            </a:extLst>
          </p:cNvPr>
          <p:cNvSpPr>
            <a:spLocks noGrp="1"/>
          </p:cNvSpPr>
          <p:nvPr>
            <p:ph type="title"/>
          </p:nvPr>
        </p:nvSpPr>
        <p:spPr/>
        <p:txBody>
          <a:bodyPr/>
          <a:lstStyle/>
          <a:p>
            <a:r>
              <a:rPr lang="en-US" dirty="0"/>
              <a:t>Neural Machine Translation</a:t>
            </a:r>
          </a:p>
        </p:txBody>
      </p:sp>
      <p:sp>
        <p:nvSpPr>
          <p:cNvPr id="3" name="Content Placeholder 2">
            <a:extLst>
              <a:ext uri="{FF2B5EF4-FFF2-40B4-BE49-F238E27FC236}">
                <a16:creationId xmlns:a16="http://schemas.microsoft.com/office/drawing/2014/main" id="{8B3608CD-803B-1F52-E5D7-349FAE3722F3}"/>
              </a:ext>
            </a:extLst>
          </p:cNvPr>
          <p:cNvSpPr>
            <a:spLocks noGrp="1"/>
          </p:cNvSpPr>
          <p:nvPr>
            <p:ph idx="1"/>
          </p:nvPr>
        </p:nvSpPr>
        <p:spPr/>
        <p:txBody>
          <a:bodyPr/>
          <a:lstStyle/>
          <a:p>
            <a:r>
              <a:rPr lang="en-US" dirty="0"/>
              <a:t>As mentioned earlier, when neural networks are used for MT, this is often referred to as </a:t>
            </a:r>
            <a:r>
              <a:rPr lang="en-US" b="1" dirty="0"/>
              <a:t>neural machine translation</a:t>
            </a:r>
            <a:r>
              <a:rPr lang="en-US" dirty="0"/>
              <a:t> (</a:t>
            </a:r>
            <a:r>
              <a:rPr lang="en-US" b="1" dirty="0"/>
              <a:t>NMT</a:t>
            </a:r>
            <a:r>
              <a:rPr lang="en-US" dirty="0"/>
              <a:t>)</a:t>
            </a:r>
          </a:p>
          <a:p>
            <a:r>
              <a:rPr lang="en-US" dirty="0"/>
              <a:t>The figure on the next slide, repeated from earlier in the topic, shows a general encoder-decoder network (not specific to MT)</a:t>
            </a:r>
          </a:p>
          <a:p>
            <a:r>
              <a:rPr lang="en-US" dirty="0"/>
              <a:t>Over the next few slides, we will discuss how such an architecture can be applied to MT</a:t>
            </a:r>
          </a:p>
        </p:txBody>
      </p:sp>
    </p:spTree>
    <p:extLst>
      <p:ext uri="{BB962C8B-B14F-4D97-AF65-F5344CB8AC3E}">
        <p14:creationId xmlns:p14="http://schemas.microsoft.com/office/powerpoint/2010/main" val="337847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4BE22-D4F5-7A50-0D27-215157E46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FBDBA-5964-22B1-5030-E13CF6F8BB2F}"/>
              </a:ext>
            </a:extLst>
          </p:cNvPr>
          <p:cNvSpPr>
            <a:spLocks noGrp="1"/>
          </p:cNvSpPr>
          <p:nvPr>
            <p:ph type="title"/>
          </p:nvPr>
        </p:nvSpPr>
        <p:spPr/>
        <p:txBody>
          <a:bodyPr/>
          <a:lstStyle/>
          <a:p>
            <a:r>
              <a:rPr lang="en-US" dirty="0"/>
              <a:t>Basic Encoder-Decoder Network Revisited</a:t>
            </a:r>
          </a:p>
        </p:txBody>
      </p:sp>
      <p:pic>
        <p:nvPicPr>
          <p:cNvPr id="5" name="Picture 4">
            <a:extLst>
              <a:ext uri="{FF2B5EF4-FFF2-40B4-BE49-F238E27FC236}">
                <a16:creationId xmlns:a16="http://schemas.microsoft.com/office/drawing/2014/main" id="{AB3F35D3-A6E9-25DC-3015-50193BBFB064}"/>
              </a:ext>
            </a:extLst>
          </p:cNvPr>
          <p:cNvPicPr>
            <a:picLocks noChangeAspect="1"/>
          </p:cNvPicPr>
          <p:nvPr/>
        </p:nvPicPr>
        <p:blipFill>
          <a:blip r:embed="rId2"/>
          <a:stretch>
            <a:fillRect/>
          </a:stretch>
        </p:blipFill>
        <p:spPr>
          <a:xfrm>
            <a:off x="1214769" y="1690688"/>
            <a:ext cx="9762462" cy="3917500"/>
          </a:xfrm>
          <a:prstGeom prst="rect">
            <a:avLst/>
          </a:prstGeom>
        </p:spPr>
      </p:pic>
    </p:spTree>
    <p:extLst>
      <p:ext uri="{BB962C8B-B14F-4D97-AF65-F5344CB8AC3E}">
        <p14:creationId xmlns:p14="http://schemas.microsoft.com/office/powerpoint/2010/main" val="2198194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10BC-3348-4BE6-99D9-20F5F51E7B6F}"/>
              </a:ext>
            </a:extLst>
          </p:cNvPr>
          <p:cNvSpPr>
            <a:spLocks noGrp="1"/>
          </p:cNvSpPr>
          <p:nvPr>
            <p:ph type="title"/>
          </p:nvPr>
        </p:nvSpPr>
        <p:spPr/>
        <p:txBody>
          <a:bodyPr/>
          <a:lstStyle/>
          <a:p>
            <a:r>
              <a:rPr lang="en-US" dirty="0"/>
              <a:t>Encoder Applied to MT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140BFAC-C6A3-4F01-BE64-D0C225974269}"/>
                  </a:ext>
                </a:extLst>
              </p:cNvPr>
              <p:cNvSpPr>
                <a:spLocks noGrp="1"/>
              </p:cNvSpPr>
              <p:nvPr>
                <p:ph idx="1"/>
              </p:nvPr>
            </p:nvSpPr>
            <p:spPr/>
            <p:txBody>
              <a:bodyPr>
                <a:normAutofit fontScale="85000" lnSpcReduction="20000"/>
              </a:bodyPr>
              <a:lstStyle/>
              <a:p>
                <a:r>
                  <a:rPr lang="en-US" dirty="0"/>
                  <a:t>The </a:t>
                </a:r>
                <a:r>
                  <a:rPr lang="en-US" i="1" dirty="0"/>
                  <a:t>encoder</a:t>
                </a:r>
                <a:r>
                  <a:rPr lang="en-US" dirty="0"/>
                  <a:t> accepts an input sequence</a:t>
                </a:r>
              </a:p>
              <a:p>
                <a:r>
                  <a:rPr lang="en-US" dirty="0"/>
                  <a:t>For a machine translation system, the input represents a </a:t>
                </a:r>
                <a:r>
                  <a:rPr lang="en-US" i="1" dirty="0"/>
                  <a:t>sentence</a:t>
                </a:r>
                <a:r>
                  <a:rPr lang="en-US" dirty="0"/>
                  <a:t> (or other sequence of text) to be translated from a </a:t>
                </a:r>
                <a:r>
                  <a:rPr lang="en-US" i="1" dirty="0"/>
                  <a:t>source language</a:t>
                </a:r>
                <a:r>
                  <a:rPr lang="en-US" dirty="0"/>
                  <a:t> to a </a:t>
                </a:r>
                <a:r>
                  <a:rPr lang="en-US" i="1" dirty="0"/>
                  <a:t>target language</a:t>
                </a:r>
              </a:p>
              <a:p>
                <a:r>
                  <a:rPr lang="en-US" dirty="0"/>
                  <a:t>This input sequence may be a sequence of </a:t>
                </a:r>
                <a:r>
                  <a:rPr lang="en-US" i="1" dirty="0"/>
                  <a:t>word embeddings</a:t>
                </a:r>
                <a:r>
                  <a:rPr lang="en-US" dirty="0"/>
                  <a:t> or </a:t>
                </a:r>
                <a:r>
                  <a:rPr lang="en-US" i="1" dirty="0"/>
                  <a:t>subword embeddings</a:t>
                </a:r>
              </a:p>
              <a:p>
                <a:r>
                  <a:rPr lang="en-US" dirty="0"/>
                  <a:t>Recall that the encoder can use </a:t>
                </a:r>
                <a:r>
                  <a:rPr lang="en-US" i="1" dirty="0"/>
                  <a:t>any variation of RNN</a:t>
                </a:r>
                <a:r>
                  <a:rPr lang="en-US" dirty="0"/>
                  <a:t> (e.g., an </a:t>
                </a:r>
                <a:r>
                  <a:rPr lang="en-US" i="1" dirty="0"/>
                  <a:t>LSTM</a:t>
                </a:r>
                <a:r>
                  <a:rPr lang="en-US" dirty="0"/>
                  <a:t>); it can be </a:t>
                </a:r>
                <a:r>
                  <a:rPr lang="en-US" i="1" dirty="0"/>
                  <a:t>stacked</a:t>
                </a:r>
                <a:r>
                  <a:rPr lang="en-US" dirty="0"/>
                  <a:t>, and each layer can be </a:t>
                </a:r>
                <a:r>
                  <a:rPr lang="en-US" i="1" dirty="0"/>
                  <a:t>bidirectional</a:t>
                </a:r>
                <a:endParaRPr lang="en-US" dirty="0"/>
              </a:p>
              <a:p>
                <a:r>
                  <a:rPr lang="en-US" dirty="0"/>
                  <a:t>The </a:t>
                </a:r>
                <a:r>
                  <a:rPr lang="en-US" i="1" dirty="0"/>
                  <a:t>cells</a:t>
                </a:r>
                <a:r>
                  <a:rPr lang="en-US" dirty="0"/>
                  <a:t> at the top layer produce visible hidden states,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a:rPr lang="en-US" i="0">
                            <a:latin typeface="Cambria Math" panose="02040503050406030204" pitchFamily="18" charset="0"/>
                          </a:rPr>
                          <m:t>1</m:t>
                        </m:r>
                        <m:r>
                          <a:rPr lang="en-US" b="0" i="0" smtClean="0">
                            <a:latin typeface="Cambria Math" panose="02040503050406030204" pitchFamily="18" charset="0"/>
                          </a:rPr>
                          <m:t>:</m:t>
                        </m:r>
                        <m:r>
                          <m:rPr>
                            <m:sty m:val="p"/>
                          </m:rPr>
                          <a:rPr lang="en-US" b="0" i="0" smtClean="0">
                            <a:latin typeface="Cambria Math" panose="02040503050406030204" pitchFamily="18" charset="0"/>
                          </a:rPr>
                          <m:t>n</m:t>
                        </m:r>
                      </m:sub>
                      <m:sup>
                        <m:r>
                          <m:rPr>
                            <m:sty m:val="p"/>
                          </m:rPr>
                          <a:rPr lang="en-US" b="0" i="0" smtClean="0">
                            <a:latin typeface="Cambria Math" panose="02040503050406030204" pitchFamily="18" charset="0"/>
                          </a:rPr>
                          <m:t>e</m:t>
                        </m:r>
                      </m:sup>
                    </m:sSubSup>
                  </m:oMath>
                </a14:m>
                <a:r>
                  <a:rPr lang="en-US" dirty="0"/>
                  <a:t>, where the '</a:t>
                </a:r>
                <a:r>
                  <a:rPr lang="en-US" dirty="0">
                    <a:latin typeface="Cambria Math" panose="02040503050406030204" pitchFamily="18" charset="0"/>
                    <a:ea typeface="Cambria Math" panose="02040503050406030204" pitchFamily="18" charset="0"/>
                  </a:rPr>
                  <a:t>e</a:t>
                </a:r>
                <a:r>
                  <a:rPr lang="en-US" dirty="0"/>
                  <a:t>' superscript stands for "encoder"</a:t>
                </a:r>
              </a:p>
              <a:p>
                <a:r>
                  <a:rPr lang="en-US" dirty="0"/>
                  <a:t>Ultimately, the encoder produces a </a:t>
                </a:r>
                <a:r>
                  <a:rPr lang="en-US" i="1" dirty="0"/>
                  <a:t>context vector</a:t>
                </a:r>
                <a:r>
                  <a:rPr lang="en-US" dirty="0"/>
                  <a:t>, </a:t>
                </a:r>
                <a:r>
                  <a:rPr lang="en-US" dirty="0">
                    <a:latin typeface="Cambria Math" panose="02040503050406030204" pitchFamily="18" charset="0"/>
                    <a:ea typeface="Cambria Math" panose="02040503050406030204" pitchFamily="18" charset="0"/>
                  </a:rPr>
                  <a:t>c</a:t>
                </a:r>
                <a:r>
                  <a:rPr lang="en-US" dirty="0"/>
                  <a:t>, which is based on the sequence of hidden states produced by the encoder's top layer</a:t>
                </a:r>
              </a:p>
              <a:p>
                <a:r>
                  <a:rPr lang="en-US" dirty="0"/>
                  <a:t>In relatively simple implementations, the final hidden state of the encoder, </a:t>
                </a:r>
                <a14:m>
                  <m:oMath xmlns:m="http://schemas.openxmlformats.org/officeDocument/2006/math">
                    <m:sSubSup>
                      <m:sSubSupPr>
                        <m:ctrlPr>
                          <a:rPr lang="en-US" i="1" smtClean="0">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b="0" i="0" smtClean="0">
                            <a:latin typeface="Cambria Math" panose="02040503050406030204" pitchFamily="18" charset="0"/>
                          </a:rPr>
                          <m:t>n</m:t>
                        </m:r>
                      </m:sub>
                      <m:sup>
                        <m:r>
                          <m:rPr>
                            <m:sty m:val="p"/>
                          </m:rPr>
                          <a:rPr lang="en-US" b="0" i="0" smtClean="0">
                            <a:latin typeface="Cambria Math" panose="02040503050406030204" pitchFamily="18" charset="0"/>
                          </a:rPr>
                          <m:t>e</m:t>
                        </m:r>
                      </m:sup>
                    </m:sSubSup>
                  </m:oMath>
                </a14:m>
                <a:r>
                  <a:rPr lang="en-US" dirty="0"/>
                  <a:t>, can serve as the context vector</a:t>
                </a:r>
              </a:p>
              <a:p>
                <a:endParaRPr lang="en-US" dirty="0"/>
              </a:p>
            </p:txBody>
          </p:sp>
        </mc:Choice>
        <mc:Fallback xmlns="">
          <p:sp>
            <p:nvSpPr>
              <p:cNvPr id="3" name="Content Placeholder 2">
                <a:extLst>
                  <a:ext uri="{FF2B5EF4-FFF2-40B4-BE49-F238E27FC236}">
                    <a16:creationId xmlns:a16="http://schemas.microsoft.com/office/drawing/2014/main" id="{B140BFAC-C6A3-4F01-BE64-D0C225974269}"/>
                  </a:ext>
                </a:extLst>
              </p:cNvPr>
              <p:cNvSpPr>
                <a:spLocks noGrp="1" noRot="1" noChangeAspect="1" noMove="1" noResize="1" noEditPoints="1" noAdjustHandles="1" noChangeArrowheads="1" noChangeShapeType="1" noTextEdit="1"/>
              </p:cNvSpPr>
              <p:nvPr>
                <p:ph idx="1"/>
              </p:nvPr>
            </p:nvSpPr>
            <p:spPr>
              <a:blipFill>
                <a:blip r:embed="rId2"/>
                <a:stretch>
                  <a:fillRect l="-812" t="-3221"/>
                </a:stretch>
              </a:blipFill>
            </p:spPr>
            <p:txBody>
              <a:bodyPr/>
              <a:lstStyle/>
              <a:p>
                <a:r>
                  <a:rPr lang="en-US">
                    <a:noFill/>
                  </a:rPr>
                  <a:t> </a:t>
                </a:r>
              </a:p>
            </p:txBody>
          </p:sp>
        </mc:Fallback>
      </mc:AlternateContent>
    </p:spTree>
    <p:extLst>
      <p:ext uri="{BB962C8B-B14F-4D97-AF65-F5344CB8AC3E}">
        <p14:creationId xmlns:p14="http://schemas.microsoft.com/office/powerpoint/2010/main" val="223660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3568-5E9E-4EC6-94B4-5F59A2D9A783}"/>
              </a:ext>
            </a:extLst>
          </p:cNvPr>
          <p:cNvSpPr>
            <a:spLocks noGrp="1"/>
          </p:cNvSpPr>
          <p:nvPr>
            <p:ph type="title"/>
          </p:nvPr>
        </p:nvSpPr>
        <p:spPr/>
        <p:txBody>
          <a:bodyPr/>
          <a:lstStyle/>
          <a:p>
            <a:r>
              <a:rPr lang="en-US" dirty="0"/>
              <a:t>Decoder Applied to MT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272110-C263-4373-972B-2BCF052E226A}"/>
                  </a:ext>
                </a:extLst>
              </p:cNvPr>
              <p:cNvSpPr>
                <a:spLocks noGrp="1"/>
              </p:cNvSpPr>
              <p:nvPr>
                <p:ph idx="1"/>
              </p:nvPr>
            </p:nvSpPr>
            <p:spPr/>
            <p:txBody>
              <a:bodyPr>
                <a:normAutofit fontScale="62500" lnSpcReduction="20000"/>
              </a:bodyPr>
              <a:lstStyle/>
              <a:p>
                <a:r>
                  <a:rPr lang="en-US" dirty="0"/>
                  <a:t>The </a:t>
                </a:r>
                <a:r>
                  <a:rPr lang="en-US" i="1" dirty="0"/>
                  <a:t>decoder</a:t>
                </a:r>
                <a:r>
                  <a:rPr lang="en-US" dirty="0"/>
                  <a:t> accepts the context vector, </a:t>
                </a:r>
                <a:r>
                  <a:rPr lang="en-US" dirty="0">
                    <a:latin typeface="Cambria Math" panose="02040503050406030204" pitchFamily="18" charset="0"/>
                    <a:ea typeface="Cambria Math" panose="02040503050406030204" pitchFamily="18" charset="0"/>
                  </a:rPr>
                  <a:t>c</a:t>
                </a:r>
                <a:r>
                  <a:rPr lang="en-US" dirty="0"/>
                  <a:t>, and produces a sequence of hidden states,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a:rPr lang="en-US" i="0">
                            <a:latin typeface="Cambria Math" panose="02040503050406030204" pitchFamily="18" charset="0"/>
                          </a:rPr>
                          <m:t>1</m:t>
                        </m:r>
                        <m:r>
                          <a:rPr lang="en-US" b="0" i="0" smtClean="0">
                            <a:latin typeface="Cambria Math" panose="02040503050406030204" pitchFamily="18" charset="0"/>
                          </a:rPr>
                          <m:t>:</m:t>
                        </m:r>
                        <m:r>
                          <m:rPr>
                            <m:sty m:val="p"/>
                          </m:rPr>
                          <a:rPr lang="en-US" b="0" i="0" smtClean="0">
                            <a:latin typeface="Cambria Math" panose="02040503050406030204" pitchFamily="18" charset="0"/>
                          </a:rPr>
                          <m:t>m</m:t>
                        </m:r>
                      </m:sub>
                      <m:sup>
                        <m:r>
                          <m:rPr>
                            <m:sty m:val="p"/>
                          </m:rPr>
                          <a:rPr lang="en-US" b="0" i="0" smtClean="0">
                            <a:latin typeface="Cambria Math" panose="02040503050406030204" pitchFamily="18" charset="0"/>
                          </a:rPr>
                          <m:t>d</m:t>
                        </m:r>
                      </m:sup>
                    </m:sSubSup>
                  </m:oMath>
                </a14:m>
                <a:r>
                  <a:rPr lang="en-US" dirty="0"/>
                  <a:t>; here, the '</a:t>
                </a:r>
                <a:r>
                  <a:rPr lang="en-US" dirty="0">
                    <a:latin typeface="Cambria Math" panose="02040503050406030204" pitchFamily="18" charset="0"/>
                    <a:ea typeface="Cambria Math" panose="02040503050406030204" pitchFamily="18" charset="0"/>
                  </a:rPr>
                  <a:t>d</a:t>
                </a:r>
                <a:r>
                  <a:rPr lang="en-US" dirty="0"/>
                  <a:t>' superscript stands for "decoder"</a:t>
                </a:r>
              </a:p>
              <a:p>
                <a:r>
                  <a:rPr lang="en-US" dirty="0"/>
                  <a:t>Optionally, each current decoder cell may consider the entire context vector </a:t>
                </a:r>
                <a:r>
                  <a:rPr lang="en-US" dirty="0">
                    <a:latin typeface="Cambria Math" panose="02040503050406030204" pitchFamily="18" charset="0"/>
                    <a:ea typeface="Cambria Math" panose="02040503050406030204" pitchFamily="18" charset="0"/>
                  </a:rPr>
                  <a:t>c</a:t>
                </a:r>
                <a:r>
                  <a:rPr lang="en-US" dirty="0"/>
                  <a:t>, in addition to the previous hidden state and the previous output </a:t>
                </a:r>
              </a:p>
              <a:p>
                <a:pPr>
                  <a:lnSpc>
                    <a:spcPct val="100000"/>
                  </a:lnSpc>
                </a:pPr>
                <a:r>
                  <a:rPr lang="en-US" dirty="0"/>
                  <a:t>A general equation for the hidden state of the decoder produced at time step, </a:t>
                </a:r>
                <a:r>
                  <a:rPr lang="en-US" dirty="0">
                    <a:latin typeface="Cambria Math" panose="02040503050406030204" pitchFamily="18" charset="0"/>
                    <a:ea typeface="Cambria Math" panose="02040503050406030204" pitchFamily="18" charset="0"/>
                  </a:rPr>
                  <a:t>t</a:t>
                </a:r>
                <a:r>
                  <a:rPr lang="en-US" dirty="0"/>
                  <a:t>, can thus be expressed using the equation we saw earlier: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t</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c</m:t>
                        </m:r>
                      </m:e>
                    </m:d>
                  </m:oMath>
                </a14:m>
                <a:endParaRPr lang="en-US" dirty="0"/>
              </a:p>
              <a:p>
                <a:r>
                  <a:rPr lang="en-US" dirty="0"/>
                  <a:t>For MT, when the system is applied for translation (as opposed to being trained), the first parameter,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t</m:t>
                        </m:r>
                        <m:r>
                          <a:rPr lang="en-US" i="0">
                            <a:latin typeface="Cambria Math" panose="02040503050406030204" pitchFamily="18" charset="0"/>
                          </a:rPr>
                          <m:t>−1</m:t>
                        </m:r>
                      </m:sub>
                    </m:sSub>
                  </m:oMath>
                </a14:m>
                <a:r>
                  <a:rPr lang="en-US" dirty="0"/>
                  <a:t>, is the embedding representing the word or token generated at the previous time step, </a:t>
                </a:r>
                <a:r>
                  <a:rPr lang="en-US" dirty="0">
                    <a:latin typeface="Cambria Math" panose="02040503050406030204" pitchFamily="18" charset="0"/>
                    <a:ea typeface="Cambria Math" panose="02040503050406030204" pitchFamily="18" charset="0"/>
                  </a:rPr>
                  <a:t>y</a:t>
                </a:r>
                <a:r>
                  <a:rPr lang="en-US" baseline="-25000" dirty="0">
                    <a:latin typeface="Cambria Math" panose="02040503050406030204" pitchFamily="18" charset="0"/>
                    <a:ea typeface="Cambria Math" panose="02040503050406030204" pitchFamily="18" charset="0"/>
                  </a:rPr>
                  <a:t>t-1</a:t>
                </a:r>
              </a:p>
              <a:p>
                <a:r>
                  <a:rPr lang="en-US" dirty="0"/>
                  <a:t>An output layer computes the probabilities of all possible target words based the hidden states of the decoder; this leads to the general equation that we saw earlier,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y</m:t>
                        </m:r>
                      </m:e>
                      <m:sub>
                        <m:r>
                          <m:rPr>
                            <m:sty m:val="p"/>
                          </m:rPr>
                          <a:rPr lang="en-US">
                            <a:latin typeface="Cambria Math" panose="02040503050406030204" pitchFamily="18" charset="0"/>
                          </a:rPr>
                          <m:t>t</m:t>
                        </m:r>
                      </m:sub>
                    </m:sSub>
                    <m:r>
                      <a:rPr lang="en-US">
                        <a:latin typeface="Cambria Math" panose="02040503050406030204" pitchFamily="18" charset="0"/>
                      </a:rPr>
                      <m:t>=</m:t>
                    </m:r>
                    <m:r>
                      <m:rPr>
                        <m:sty m:val="p"/>
                      </m:rPr>
                      <a:rPr lang="en-US">
                        <a:latin typeface="Cambria Math" panose="02040503050406030204" pitchFamily="18" charset="0"/>
                      </a:rPr>
                      <m:t>softmax</m:t>
                    </m:r>
                    <m:r>
                      <a:rPr lang="en-US">
                        <a:latin typeface="Cambria Math" panose="02040503050406030204" pitchFamily="18" charset="0"/>
                      </a:rPr>
                      <m:t>(</m:t>
                    </m:r>
                    <m:r>
                      <m:rPr>
                        <m:nor/>
                      </m:rPr>
                      <a:rPr lang="en-US" dirty="0">
                        <a:latin typeface="Cambria Math" panose="02040503050406030204" pitchFamily="18" charset="0"/>
                        <a:ea typeface="Cambria Math" panose="02040503050406030204" pitchFamily="18" charset="0"/>
                      </a:rPr>
                      <m:t>z</m:t>
                    </m:r>
                    <m:r>
                      <m:rPr>
                        <m:nor/>
                      </m:rPr>
                      <a:rPr lang="en-US" baseline="-25000" dirty="0">
                        <a:latin typeface="Cambria Math" panose="02040503050406030204" pitchFamily="18" charset="0"/>
                        <a:ea typeface="Cambria Math" panose="02040503050406030204" pitchFamily="18" charset="0"/>
                      </a:rPr>
                      <m:t>t</m:t>
                    </m:r>
                    <m:r>
                      <a:rPr lang="en-US">
                        <a:latin typeface="Cambria Math" panose="02040503050406030204" pitchFamily="18" charset="0"/>
                      </a:rPr>
                      <m:t>)</m:t>
                    </m:r>
                  </m:oMath>
                </a14:m>
                <a:r>
                  <a:rPr lang="en-US" dirty="0"/>
                  <a:t>, where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z</m:t>
                        </m:r>
                      </m:e>
                      <m:sub>
                        <m:r>
                          <m:rPr>
                            <m:sty m:val="p"/>
                          </m:rPr>
                          <a:rPr lang="en-US">
                            <a:latin typeface="Cambria Math" panose="02040503050406030204" pitchFamily="18" charset="0"/>
                          </a:rPr>
                          <m:t>t</m:t>
                        </m:r>
                      </m:sub>
                    </m:sSub>
                    <m:r>
                      <a:rPr lang="en-US">
                        <a:latin typeface="Cambria Math" panose="02040503050406030204" pitchFamily="18" charset="0"/>
                      </a:rPr>
                      <m:t>=</m:t>
                    </m:r>
                    <m:r>
                      <m:rPr>
                        <m:sty m:val="p"/>
                      </m:rPr>
                      <a:rPr lang="en-US">
                        <a:latin typeface="Cambria Math" panose="02040503050406030204" pitchFamily="18" charset="0"/>
                      </a:rPr>
                      <m:t>f</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a:latin typeface="Cambria Math" panose="02040503050406030204" pitchFamily="18" charset="0"/>
                              </a:rPr>
                              <m:t>h</m:t>
                            </m:r>
                          </m:e>
                          <m:sub>
                            <m:r>
                              <m:rPr>
                                <m:sty m:val="p"/>
                              </m:rPr>
                              <a:rPr lang="en-US">
                                <a:latin typeface="Cambria Math" panose="02040503050406030204" pitchFamily="18" charset="0"/>
                              </a:rPr>
                              <m:t>t</m:t>
                            </m:r>
                          </m:sub>
                          <m:sup>
                            <m:r>
                              <m:rPr>
                                <m:sty m:val="p"/>
                              </m:rPr>
                              <a:rPr lang="en-US">
                                <a:latin typeface="Cambria Math" panose="02040503050406030204" pitchFamily="18" charset="0"/>
                              </a:rPr>
                              <m:t>d</m:t>
                            </m:r>
                          </m:sup>
                        </m:sSubSup>
                      </m:e>
                    </m:d>
                  </m:oMath>
                </a14:m>
                <a:endParaRPr lang="en-US" dirty="0"/>
              </a:p>
              <a:p>
                <a:r>
                  <a:rPr lang="en-US" dirty="0"/>
                  <a:t>The figure on the next slide depicts a simple RNN-based encoder-decoder model being applied to translate a particular sentence from English to Spanish</a:t>
                </a:r>
              </a:p>
              <a:p>
                <a:pPr lvl="1"/>
                <a:r>
                  <a:rPr lang="en-US" dirty="0"/>
                  <a:t>The figure does not make it clear that the encoder and decoder are separate; they do not have to use the same architecture</a:t>
                </a:r>
              </a:p>
              <a:p>
                <a:pPr lvl="1"/>
                <a:r>
                  <a:rPr lang="en-US" dirty="0"/>
                  <a:t>Optionally, there can be a feedforward layer before the softmax; also optionally, </a:t>
                </a:r>
                <a:r>
                  <a:rPr lang="en-US" dirty="0">
                    <a:latin typeface="Cambria Math" panose="02040503050406030204" pitchFamily="18" charset="0"/>
                    <a:ea typeface="Cambria Math" panose="02040503050406030204" pitchFamily="18" charset="0"/>
                  </a:rPr>
                  <a:t>c</a:t>
                </a:r>
                <a:r>
                  <a:rPr lang="en-US" dirty="0"/>
                  <a:t> and the previous output can be used by the output layer at each time step (these things do not apply in the figure)</a:t>
                </a:r>
              </a:p>
              <a:p>
                <a:r>
                  <a:rPr lang="en-US" dirty="0"/>
                  <a:t>The figure in two slides shows a generalized version, in which the encoder and decoder are clearly separate, and the context vector (the final hidden state of the encoder) is available at every step of the decoder </a:t>
                </a:r>
              </a:p>
            </p:txBody>
          </p:sp>
        </mc:Choice>
        <mc:Fallback xmlns="">
          <p:sp>
            <p:nvSpPr>
              <p:cNvPr id="3" name="Content Placeholder 2">
                <a:extLst>
                  <a:ext uri="{FF2B5EF4-FFF2-40B4-BE49-F238E27FC236}">
                    <a16:creationId xmlns:a16="http://schemas.microsoft.com/office/drawing/2014/main" id="{B4272110-C263-4373-972B-2BCF052E226A}"/>
                  </a:ext>
                </a:extLst>
              </p:cNvPr>
              <p:cNvSpPr>
                <a:spLocks noGrp="1" noRot="1" noChangeAspect="1" noMove="1" noResize="1" noEditPoints="1" noAdjustHandles="1" noChangeArrowheads="1" noChangeShapeType="1" noTextEdit="1"/>
              </p:cNvSpPr>
              <p:nvPr>
                <p:ph idx="1"/>
              </p:nvPr>
            </p:nvSpPr>
            <p:spPr>
              <a:blipFill>
                <a:blip r:embed="rId2"/>
                <a:stretch>
                  <a:fillRect l="-406" t="-2381" r="-754" b="-700"/>
                </a:stretch>
              </a:blipFill>
            </p:spPr>
            <p:txBody>
              <a:bodyPr/>
              <a:lstStyle/>
              <a:p>
                <a:r>
                  <a:rPr lang="en-US">
                    <a:noFill/>
                  </a:rPr>
                  <a:t> </a:t>
                </a:r>
              </a:p>
            </p:txBody>
          </p:sp>
        </mc:Fallback>
      </mc:AlternateContent>
    </p:spTree>
    <p:extLst>
      <p:ext uri="{BB962C8B-B14F-4D97-AF65-F5344CB8AC3E}">
        <p14:creationId xmlns:p14="http://schemas.microsoft.com/office/powerpoint/2010/main" val="2923963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A679-4F3F-3697-B402-5D79CD4A21F8}"/>
              </a:ext>
            </a:extLst>
          </p:cNvPr>
          <p:cNvSpPr>
            <a:spLocks noGrp="1"/>
          </p:cNvSpPr>
          <p:nvPr>
            <p:ph type="title"/>
          </p:nvPr>
        </p:nvSpPr>
        <p:spPr/>
        <p:txBody>
          <a:bodyPr/>
          <a:lstStyle/>
          <a:p>
            <a:r>
              <a:rPr lang="en-US" dirty="0"/>
              <a:t>RNN-Based Encoder-Decoder for MT Example</a:t>
            </a:r>
          </a:p>
        </p:txBody>
      </p:sp>
      <p:pic>
        <p:nvPicPr>
          <p:cNvPr id="5" name="Picture 4">
            <a:extLst>
              <a:ext uri="{FF2B5EF4-FFF2-40B4-BE49-F238E27FC236}">
                <a16:creationId xmlns:a16="http://schemas.microsoft.com/office/drawing/2014/main" id="{8D5FB8F1-8CAE-2C7E-C7EF-E178ECBDEE4D}"/>
              </a:ext>
            </a:extLst>
          </p:cNvPr>
          <p:cNvPicPr>
            <a:picLocks noChangeAspect="1"/>
          </p:cNvPicPr>
          <p:nvPr/>
        </p:nvPicPr>
        <p:blipFill>
          <a:blip r:embed="rId2"/>
          <a:stretch>
            <a:fillRect/>
          </a:stretch>
        </p:blipFill>
        <p:spPr>
          <a:xfrm>
            <a:off x="1721348" y="1690688"/>
            <a:ext cx="8749304" cy="3883837"/>
          </a:xfrm>
          <a:prstGeom prst="rect">
            <a:avLst/>
          </a:prstGeom>
        </p:spPr>
      </p:pic>
    </p:spTree>
    <p:extLst>
      <p:ext uri="{BB962C8B-B14F-4D97-AF65-F5344CB8AC3E}">
        <p14:creationId xmlns:p14="http://schemas.microsoft.com/office/powerpoint/2010/main" val="684948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36C55-0526-C5E3-B397-B36EBAC3D80B}"/>
              </a:ext>
            </a:extLst>
          </p:cNvPr>
          <p:cNvSpPr>
            <a:spLocks noGrp="1"/>
          </p:cNvSpPr>
          <p:nvPr>
            <p:ph type="title"/>
          </p:nvPr>
        </p:nvSpPr>
        <p:spPr/>
        <p:txBody>
          <a:bodyPr/>
          <a:lstStyle/>
          <a:p>
            <a:r>
              <a:rPr lang="en-US" dirty="0"/>
              <a:t>Generalized Encoder-Decoder for MT</a:t>
            </a:r>
          </a:p>
        </p:txBody>
      </p:sp>
      <p:pic>
        <p:nvPicPr>
          <p:cNvPr id="5" name="Picture 4">
            <a:extLst>
              <a:ext uri="{FF2B5EF4-FFF2-40B4-BE49-F238E27FC236}">
                <a16:creationId xmlns:a16="http://schemas.microsoft.com/office/drawing/2014/main" id="{DE3C846A-F608-19AD-218A-5D09B9F6E3BA}"/>
              </a:ext>
            </a:extLst>
          </p:cNvPr>
          <p:cNvPicPr>
            <a:picLocks noChangeAspect="1"/>
          </p:cNvPicPr>
          <p:nvPr/>
        </p:nvPicPr>
        <p:blipFill>
          <a:blip r:embed="rId2"/>
          <a:stretch>
            <a:fillRect/>
          </a:stretch>
        </p:blipFill>
        <p:spPr>
          <a:xfrm>
            <a:off x="1438075" y="1690688"/>
            <a:ext cx="9315850" cy="3826152"/>
          </a:xfrm>
          <a:prstGeom prst="rect">
            <a:avLst/>
          </a:prstGeom>
        </p:spPr>
      </p:pic>
    </p:spTree>
    <p:extLst>
      <p:ext uri="{BB962C8B-B14F-4D97-AF65-F5344CB8AC3E}">
        <p14:creationId xmlns:p14="http://schemas.microsoft.com/office/powerpoint/2010/main" val="2592592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7D3B-5501-470B-B052-52D7A87B0716}"/>
              </a:ext>
            </a:extLst>
          </p:cNvPr>
          <p:cNvSpPr>
            <a:spLocks noGrp="1"/>
          </p:cNvSpPr>
          <p:nvPr>
            <p:ph type="title"/>
          </p:nvPr>
        </p:nvSpPr>
        <p:spPr/>
        <p:txBody>
          <a:bodyPr/>
          <a:lstStyle/>
          <a:p>
            <a:r>
              <a:rPr lang="en-US" dirty="0"/>
              <a:t>Training an Encoder-Decoder for MT</a:t>
            </a:r>
          </a:p>
        </p:txBody>
      </p:sp>
      <p:sp>
        <p:nvSpPr>
          <p:cNvPr id="3" name="Content Placeholder 2">
            <a:extLst>
              <a:ext uri="{FF2B5EF4-FFF2-40B4-BE49-F238E27FC236}">
                <a16:creationId xmlns:a16="http://schemas.microsoft.com/office/drawing/2014/main" id="{E11CB6FB-646F-4CF9-B2D4-0D0015F469DB}"/>
              </a:ext>
            </a:extLst>
          </p:cNvPr>
          <p:cNvSpPr>
            <a:spLocks noGrp="1"/>
          </p:cNvSpPr>
          <p:nvPr>
            <p:ph idx="1"/>
          </p:nvPr>
        </p:nvSpPr>
        <p:spPr/>
        <p:txBody>
          <a:bodyPr>
            <a:normAutofit fontScale="70000" lnSpcReduction="20000"/>
          </a:bodyPr>
          <a:lstStyle/>
          <a:p>
            <a:r>
              <a:rPr lang="en-US" dirty="0"/>
              <a:t>As previously mentioned, to train an NMT system, we use sentence-pairs from a </a:t>
            </a:r>
            <a:r>
              <a:rPr lang="en-US" i="1" dirty="0"/>
              <a:t>parallel corpus</a:t>
            </a:r>
            <a:r>
              <a:rPr lang="en-US" dirty="0"/>
              <a:t>, a.k.a. a parallel text or a bitext</a:t>
            </a:r>
          </a:p>
          <a:p>
            <a:r>
              <a:rPr lang="en-US" dirty="0"/>
              <a:t>The source sentence, ending in an end-of-sentence marker is applied to the encoder</a:t>
            </a:r>
          </a:p>
          <a:p>
            <a:r>
              <a:rPr lang="en-US" dirty="0"/>
              <a:t>During training, regardless of what word the decoder predicts, the actual next word from the target sentence is typically fed to the decoder at the next time step; this is called </a:t>
            </a:r>
            <a:r>
              <a:rPr lang="en-US" i="1" dirty="0"/>
              <a:t>teacher forcing</a:t>
            </a:r>
          </a:p>
          <a:p>
            <a:r>
              <a:rPr lang="en-US" dirty="0"/>
              <a:t>The end-of-sentence marker is never fed to the decoder as input, but it is the expected token after the last word in the target sentence </a:t>
            </a:r>
          </a:p>
          <a:p>
            <a:r>
              <a:rPr lang="en-US" dirty="0"/>
              <a:t>When the decoder is applied, the loss at each time step is based on the probability assigned to the true next word (if we are using the </a:t>
            </a:r>
            <a:r>
              <a:rPr lang="en-US" i="1" dirty="0"/>
              <a:t>cross-entropy loss function</a:t>
            </a:r>
            <a:r>
              <a:rPr lang="en-US" dirty="0"/>
              <a:t>)</a:t>
            </a:r>
          </a:p>
          <a:p>
            <a:r>
              <a:rPr lang="en-US" dirty="0"/>
              <a:t>Typically, the loss is averaged across all output words, and then the loss is backpropagated to update the decoder and encoder parameters</a:t>
            </a:r>
          </a:p>
          <a:p>
            <a:r>
              <a:rPr lang="en-US" dirty="0"/>
              <a:t>The entire encoder-decoder network can be trained </a:t>
            </a:r>
            <a:r>
              <a:rPr lang="en-US" i="1" dirty="0"/>
              <a:t>end-to-end</a:t>
            </a:r>
            <a:r>
              <a:rPr lang="en-US" dirty="0"/>
              <a:t> using </a:t>
            </a:r>
            <a:r>
              <a:rPr lang="en-US" i="1" dirty="0"/>
              <a:t>stochastic gradient descent</a:t>
            </a:r>
            <a:r>
              <a:rPr lang="en-US" dirty="0"/>
              <a:t> and </a:t>
            </a:r>
            <a:r>
              <a:rPr lang="en-US" i="1" dirty="0"/>
              <a:t>backpropagation</a:t>
            </a:r>
            <a:endParaRPr lang="en-US" dirty="0"/>
          </a:p>
          <a:p>
            <a:r>
              <a:rPr lang="en-US" dirty="0"/>
              <a:t>The figure on the next slide depicts an example of a relatively simple RNN-based encoder-decoder network being trained for MT based on a single sentence-pair</a:t>
            </a:r>
          </a:p>
        </p:txBody>
      </p:sp>
    </p:spTree>
    <p:extLst>
      <p:ext uri="{BB962C8B-B14F-4D97-AF65-F5344CB8AC3E}">
        <p14:creationId xmlns:p14="http://schemas.microsoft.com/office/powerpoint/2010/main" val="928698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358C-DEC5-B661-CADE-46F12ED28C9D}"/>
              </a:ext>
            </a:extLst>
          </p:cNvPr>
          <p:cNvSpPr>
            <a:spLocks noGrp="1"/>
          </p:cNvSpPr>
          <p:nvPr>
            <p:ph type="title"/>
          </p:nvPr>
        </p:nvSpPr>
        <p:spPr/>
        <p:txBody>
          <a:bodyPr/>
          <a:lstStyle/>
          <a:p>
            <a:r>
              <a:rPr lang="en-US" dirty="0"/>
              <a:t>Training an Encoder-Decoder for MT Example</a:t>
            </a:r>
          </a:p>
        </p:txBody>
      </p:sp>
      <p:pic>
        <p:nvPicPr>
          <p:cNvPr id="7" name="Picture 6">
            <a:extLst>
              <a:ext uri="{FF2B5EF4-FFF2-40B4-BE49-F238E27FC236}">
                <a16:creationId xmlns:a16="http://schemas.microsoft.com/office/drawing/2014/main" id="{F4ADEAC3-A27D-A0CB-E718-2D80A35BAFAA}"/>
              </a:ext>
            </a:extLst>
          </p:cNvPr>
          <p:cNvPicPr>
            <a:picLocks noChangeAspect="1"/>
          </p:cNvPicPr>
          <p:nvPr/>
        </p:nvPicPr>
        <p:blipFill>
          <a:blip r:embed="rId2"/>
          <a:stretch>
            <a:fillRect/>
          </a:stretch>
        </p:blipFill>
        <p:spPr>
          <a:xfrm>
            <a:off x="2046716" y="1690688"/>
            <a:ext cx="8098568" cy="4371909"/>
          </a:xfrm>
          <a:prstGeom prst="rect">
            <a:avLst/>
          </a:prstGeom>
        </p:spPr>
      </p:pic>
    </p:spTree>
    <p:extLst>
      <p:ext uri="{BB962C8B-B14F-4D97-AF65-F5344CB8AC3E}">
        <p14:creationId xmlns:p14="http://schemas.microsoft.com/office/powerpoint/2010/main" val="2117094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FE4AF-ABAE-496E-A49E-60396A2B2769}"/>
              </a:ext>
            </a:extLst>
          </p:cNvPr>
          <p:cNvSpPr>
            <a:spLocks noGrp="1"/>
          </p:cNvSpPr>
          <p:nvPr>
            <p:ph type="title"/>
          </p:nvPr>
        </p:nvSpPr>
        <p:spPr/>
        <p:txBody>
          <a:bodyPr/>
          <a:lstStyle/>
          <a:p>
            <a:r>
              <a:rPr lang="en-US" dirty="0"/>
              <a:t>Problem with Choosing Words As We Go</a:t>
            </a:r>
          </a:p>
        </p:txBody>
      </p:sp>
      <p:sp>
        <p:nvSpPr>
          <p:cNvPr id="3" name="Content Placeholder 2">
            <a:extLst>
              <a:ext uri="{FF2B5EF4-FFF2-40B4-BE49-F238E27FC236}">
                <a16:creationId xmlns:a16="http://schemas.microsoft.com/office/drawing/2014/main" id="{3E697B16-4FB6-4703-9078-E97B61F21BBC}"/>
              </a:ext>
            </a:extLst>
          </p:cNvPr>
          <p:cNvSpPr>
            <a:spLocks noGrp="1"/>
          </p:cNvSpPr>
          <p:nvPr>
            <p:ph idx="1"/>
          </p:nvPr>
        </p:nvSpPr>
        <p:spPr/>
        <p:txBody>
          <a:bodyPr>
            <a:normAutofit fontScale="70000" lnSpcReduction="20000"/>
          </a:bodyPr>
          <a:lstStyle/>
          <a:p>
            <a:r>
              <a:rPr lang="en-US" dirty="0"/>
              <a:t>We have been assuming that the decoder applies an argmax to the output of softmax to determine the most likely word at each time step</a:t>
            </a:r>
          </a:p>
          <a:p>
            <a:r>
              <a:rPr lang="en-US" dirty="0"/>
              <a:t>This would be an example of </a:t>
            </a:r>
            <a:r>
              <a:rPr lang="en-US" i="1" dirty="0"/>
              <a:t>greedy decoding</a:t>
            </a:r>
          </a:p>
          <a:p>
            <a:r>
              <a:rPr lang="en-US" dirty="0"/>
              <a:t>This is not optimal to produce the best overall sentence</a:t>
            </a:r>
          </a:p>
          <a:p>
            <a:r>
              <a:rPr lang="en-US" dirty="0"/>
              <a:t>Book (earlier draft): "The problem is that the token that looks good to the decoder now might turn out later to have been the wrong choice"</a:t>
            </a:r>
          </a:p>
          <a:p>
            <a:r>
              <a:rPr lang="en-US" dirty="0"/>
              <a:t>For sequence labelling tasks, we can use algorithms such as the Viterbi algorithm to optimize tags for the entire sentence</a:t>
            </a:r>
          </a:p>
          <a:p>
            <a:pPr lvl="1"/>
            <a:r>
              <a:rPr lang="en-US" dirty="0"/>
              <a:t>I used to cover the Viterbi algorithm along with hidden Markov models (HMMs) for sequence labeling, but that has been dropped from the course</a:t>
            </a:r>
          </a:p>
          <a:p>
            <a:pPr lvl="1"/>
            <a:r>
              <a:rPr lang="en-US" dirty="0"/>
              <a:t>The current draft of the book explains that the Viterbi algorithm doesn't work for generation tasks involving long-distance dependencies</a:t>
            </a:r>
          </a:p>
          <a:p>
            <a:pPr lvl="1"/>
            <a:r>
              <a:rPr lang="en-US" dirty="0"/>
              <a:t>Related to this, I would add that the Markov assumption doesn't hold</a:t>
            </a:r>
          </a:p>
          <a:p>
            <a:pPr lvl="1"/>
            <a:r>
              <a:rPr lang="en-US" dirty="0"/>
              <a:t>Casually speaking, the Markov assumption states that the probability of a word or token only depends on the previous word or token (or the previous few words or tokens)</a:t>
            </a:r>
          </a:p>
          <a:p>
            <a:pPr lvl="1"/>
            <a:r>
              <a:rPr lang="en-US" dirty="0"/>
              <a:t>This assumption is inherent to the Viterbi algorithm</a:t>
            </a:r>
          </a:p>
          <a:p>
            <a:endParaRPr lang="en-US" dirty="0"/>
          </a:p>
        </p:txBody>
      </p:sp>
    </p:spTree>
    <p:extLst>
      <p:ext uri="{BB962C8B-B14F-4D97-AF65-F5344CB8AC3E}">
        <p14:creationId xmlns:p14="http://schemas.microsoft.com/office/powerpoint/2010/main" val="1481766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25DB8-9EC7-4E88-A457-60D9BB58DF4D}"/>
              </a:ext>
            </a:extLst>
          </p:cNvPr>
          <p:cNvSpPr>
            <a:spLocks noGrp="1"/>
          </p:cNvSpPr>
          <p:nvPr>
            <p:ph type="title"/>
          </p:nvPr>
        </p:nvSpPr>
        <p:spPr/>
        <p:txBody>
          <a:bodyPr/>
          <a:lstStyle/>
          <a:p>
            <a:r>
              <a:rPr lang="en-US" dirty="0"/>
              <a:t>Beam Search</a:t>
            </a:r>
          </a:p>
        </p:txBody>
      </p:sp>
      <p:sp>
        <p:nvSpPr>
          <p:cNvPr id="3" name="Content Placeholder 2">
            <a:extLst>
              <a:ext uri="{FF2B5EF4-FFF2-40B4-BE49-F238E27FC236}">
                <a16:creationId xmlns:a16="http://schemas.microsoft.com/office/drawing/2014/main" id="{2D3478A3-44D3-42CE-99EA-A2915AEFD949}"/>
              </a:ext>
            </a:extLst>
          </p:cNvPr>
          <p:cNvSpPr>
            <a:spLocks noGrp="1"/>
          </p:cNvSpPr>
          <p:nvPr>
            <p:ph idx="1"/>
          </p:nvPr>
        </p:nvSpPr>
        <p:spPr/>
        <p:txBody>
          <a:bodyPr>
            <a:normAutofit fontScale="62500" lnSpcReduction="20000"/>
          </a:bodyPr>
          <a:lstStyle/>
          <a:p>
            <a:r>
              <a:rPr lang="en-US" dirty="0"/>
              <a:t>One common method to improve translations (or the output of other sequence-to-sequence tasks) is to use </a:t>
            </a:r>
            <a:r>
              <a:rPr lang="en-US" b="1" dirty="0"/>
              <a:t>beam search</a:t>
            </a:r>
            <a:r>
              <a:rPr lang="en-US" dirty="0"/>
              <a:t> during the decoding</a:t>
            </a:r>
            <a:endParaRPr lang="en-US" b="1" dirty="0"/>
          </a:p>
          <a:p>
            <a:r>
              <a:rPr lang="en-US" dirty="0"/>
              <a:t>Beam search views the task of the decoder as a search through the state space of possible output sequences (translations, in the case of MT), but we must avoid an exponential search</a:t>
            </a:r>
          </a:p>
          <a:p>
            <a:r>
              <a:rPr lang="en-US" dirty="0"/>
              <a:t>At each step of decoding, beam search keeps track of the </a:t>
            </a:r>
            <a:r>
              <a:rPr lang="en-US" dirty="0">
                <a:latin typeface="Cambria Math" panose="02040503050406030204" pitchFamily="18" charset="0"/>
                <a:ea typeface="Cambria Math" panose="02040503050406030204" pitchFamily="18" charset="0"/>
              </a:rPr>
              <a:t>k</a:t>
            </a:r>
            <a:r>
              <a:rPr lang="en-US" dirty="0"/>
              <a:t> best choices; </a:t>
            </a:r>
            <a:r>
              <a:rPr lang="en-US" dirty="0">
                <a:latin typeface="Cambria Math" panose="02040503050406030204" pitchFamily="18" charset="0"/>
                <a:ea typeface="Cambria Math" panose="02040503050406030204" pitchFamily="18" charset="0"/>
              </a:rPr>
              <a:t>k</a:t>
            </a:r>
            <a:r>
              <a:rPr lang="en-US" dirty="0"/>
              <a:t> is the </a:t>
            </a:r>
            <a:r>
              <a:rPr lang="en-US" i="1" dirty="0"/>
              <a:t>beam width</a:t>
            </a:r>
            <a:r>
              <a:rPr lang="en-US" dirty="0"/>
              <a:t> or </a:t>
            </a:r>
            <a:r>
              <a:rPr lang="en-US" i="1" dirty="0"/>
              <a:t>beam size</a:t>
            </a:r>
          </a:p>
          <a:p>
            <a:r>
              <a:rPr lang="en-US" dirty="0"/>
              <a:t>For MT, at the first step, it keeps track of the </a:t>
            </a:r>
            <a:r>
              <a:rPr lang="en-US" dirty="0">
                <a:latin typeface="Cambria Math" panose="02040503050406030204" pitchFamily="18" charset="0"/>
                <a:ea typeface="Cambria Math" panose="02040503050406030204" pitchFamily="18" charset="0"/>
              </a:rPr>
              <a:t>k</a:t>
            </a:r>
            <a:r>
              <a:rPr lang="en-US" dirty="0"/>
              <a:t> most likely first words or tokens of the predicted translation </a:t>
            </a:r>
          </a:p>
          <a:p>
            <a:r>
              <a:rPr lang="en-US" dirty="0"/>
              <a:t>Using general search terminology, the </a:t>
            </a:r>
            <a:r>
              <a:rPr lang="en-US" dirty="0">
                <a:latin typeface="Cambria Math" panose="02040503050406030204" pitchFamily="18" charset="0"/>
                <a:ea typeface="Cambria Math" panose="02040503050406030204" pitchFamily="18" charset="0"/>
              </a:rPr>
              <a:t>k</a:t>
            </a:r>
            <a:r>
              <a:rPr lang="en-US" dirty="0"/>
              <a:t> states currently comprising the beam represent the </a:t>
            </a:r>
            <a:r>
              <a:rPr lang="en-US" i="1" dirty="0"/>
              <a:t>frontier</a:t>
            </a:r>
            <a:r>
              <a:rPr lang="en-US" dirty="0"/>
              <a:t> of the search; the partial paths leading to these </a:t>
            </a:r>
            <a:r>
              <a:rPr lang="en-US" dirty="0">
                <a:latin typeface="Cambria Math" panose="02040503050406030204" pitchFamily="18" charset="0"/>
                <a:ea typeface="Cambria Math" panose="02040503050406030204" pitchFamily="18" charset="0"/>
              </a:rPr>
              <a:t>k</a:t>
            </a:r>
            <a:r>
              <a:rPr lang="en-US" dirty="0"/>
              <a:t> states can be called </a:t>
            </a:r>
            <a:r>
              <a:rPr lang="en-US" i="1" dirty="0"/>
              <a:t>hypotheses</a:t>
            </a:r>
            <a:endParaRPr lang="en-US" dirty="0"/>
          </a:p>
          <a:p>
            <a:r>
              <a:rPr lang="en-US" dirty="0"/>
              <a:t>Each of the </a:t>
            </a:r>
            <a:r>
              <a:rPr lang="en-US" dirty="0">
                <a:latin typeface="Cambria Math" panose="02040503050406030204" pitchFamily="18" charset="0"/>
                <a:ea typeface="Cambria Math" panose="02040503050406030204" pitchFamily="18" charset="0"/>
              </a:rPr>
              <a:t>k</a:t>
            </a:r>
            <a:r>
              <a:rPr lang="en-US" dirty="0"/>
              <a:t> hypotheses leading to states on the frontier is fed to a distinct decoder; that is, for each of the </a:t>
            </a:r>
            <a:r>
              <a:rPr lang="en-US" dirty="0">
                <a:latin typeface="Cambria Math" panose="02040503050406030204" pitchFamily="18" charset="0"/>
                <a:ea typeface="Cambria Math" panose="02040503050406030204" pitchFamily="18" charset="0"/>
              </a:rPr>
              <a:t>k</a:t>
            </a:r>
            <a:r>
              <a:rPr lang="en-US" dirty="0"/>
              <a:t> hypotheses, we are keeping track of separate updated states of the entire neural network</a:t>
            </a:r>
          </a:p>
          <a:p>
            <a:r>
              <a:rPr lang="en-US" dirty="0"/>
              <a:t>Looking at the outputs of all </a:t>
            </a:r>
            <a:r>
              <a:rPr lang="en-US" dirty="0">
                <a:latin typeface="Cambria Math" panose="02040503050406030204" pitchFamily="18" charset="0"/>
                <a:ea typeface="Cambria Math" panose="02040503050406030204" pitchFamily="18" charset="0"/>
              </a:rPr>
              <a:t>k</a:t>
            </a:r>
            <a:r>
              <a:rPr lang="en-US" dirty="0"/>
              <a:t> softmax functions, we choose the </a:t>
            </a:r>
            <a:r>
              <a:rPr lang="en-US" dirty="0">
                <a:latin typeface="Cambria Math" panose="02040503050406030204" pitchFamily="18" charset="0"/>
                <a:ea typeface="Cambria Math" panose="02040503050406030204" pitchFamily="18" charset="0"/>
              </a:rPr>
              <a:t>k</a:t>
            </a:r>
            <a:r>
              <a:rPr lang="en-US" dirty="0"/>
              <a:t> best updated hypotheses to store for the next time step (along with their updated full neural networks) </a:t>
            </a:r>
          </a:p>
          <a:p>
            <a:r>
              <a:rPr lang="en-US" dirty="0"/>
              <a:t>For MT, after </a:t>
            </a:r>
            <a:r>
              <a:rPr lang="en-US" dirty="0">
                <a:latin typeface="Cambria Math" panose="02040503050406030204" pitchFamily="18" charset="0"/>
                <a:ea typeface="Cambria Math" panose="02040503050406030204" pitchFamily="18" charset="0"/>
              </a:rPr>
              <a:t>T</a:t>
            </a:r>
            <a:r>
              <a:rPr lang="en-US" dirty="0"/>
              <a:t> time steps, the current hypotheses represent the </a:t>
            </a:r>
            <a:r>
              <a:rPr lang="en-US" dirty="0">
                <a:latin typeface="Cambria Math" panose="02040503050406030204" pitchFamily="18" charset="0"/>
                <a:ea typeface="Cambria Math" panose="02040503050406030204" pitchFamily="18" charset="0"/>
              </a:rPr>
              <a:t>k</a:t>
            </a:r>
            <a:r>
              <a:rPr lang="en-US" dirty="0"/>
              <a:t> best output sequences so far, representing predictions for the first </a:t>
            </a:r>
            <a:r>
              <a:rPr lang="en-US" dirty="0">
                <a:latin typeface="Cambria Math" panose="02040503050406030204" pitchFamily="18" charset="0"/>
                <a:ea typeface="Cambria Math" panose="02040503050406030204" pitchFamily="18" charset="0"/>
              </a:rPr>
              <a:t>T</a:t>
            </a:r>
            <a:r>
              <a:rPr lang="en-US" dirty="0"/>
              <a:t> words of the translated sentence</a:t>
            </a:r>
          </a:p>
          <a:p>
            <a:r>
              <a:rPr lang="en-US" dirty="0"/>
              <a:t>The figure on the next slide shows an example of how the first couple of steps might proceed if </a:t>
            </a:r>
            <a:r>
              <a:rPr lang="en-US" dirty="0">
                <a:latin typeface="Cambria Math" panose="02040503050406030204" pitchFamily="18" charset="0"/>
                <a:ea typeface="Cambria Math" panose="02040503050406030204" pitchFamily="18" charset="0"/>
              </a:rPr>
              <a:t>k</a:t>
            </a:r>
            <a:r>
              <a:rPr lang="en-US" dirty="0"/>
              <a:t> is 2</a:t>
            </a:r>
          </a:p>
          <a:p>
            <a:r>
              <a:rPr lang="en-US" dirty="0"/>
              <a:t>The book says that beam widths in the range of 5 to 10 are common (I think 4 or 5 used to be common)</a:t>
            </a:r>
          </a:p>
          <a:p>
            <a:endParaRPr lang="en-US" dirty="0"/>
          </a:p>
        </p:txBody>
      </p:sp>
    </p:spTree>
    <p:extLst>
      <p:ext uri="{BB962C8B-B14F-4D97-AF65-F5344CB8AC3E}">
        <p14:creationId xmlns:p14="http://schemas.microsoft.com/office/powerpoint/2010/main" val="228450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2D8D-DC3D-77CC-2D3A-365835A231D3}"/>
              </a:ext>
            </a:extLst>
          </p:cNvPr>
          <p:cNvSpPr>
            <a:spLocks noGrp="1"/>
          </p:cNvSpPr>
          <p:nvPr>
            <p:ph type="title"/>
          </p:nvPr>
        </p:nvSpPr>
        <p:spPr/>
        <p:txBody>
          <a:bodyPr/>
          <a:lstStyle/>
          <a:p>
            <a:r>
              <a:rPr lang="en-US" dirty="0"/>
              <a:t>Beam Search Example</a:t>
            </a:r>
          </a:p>
        </p:txBody>
      </p:sp>
      <p:pic>
        <p:nvPicPr>
          <p:cNvPr id="5" name="Picture 4">
            <a:extLst>
              <a:ext uri="{FF2B5EF4-FFF2-40B4-BE49-F238E27FC236}">
                <a16:creationId xmlns:a16="http://schemas.microsoft.com/office/drawing/2014/main" id="{55D5D3C8-40CC-C328-6110-0AB138E451AE}"/>
              </a:ext>
            </a:extLst>
          </p:cNvPr>
          <p:cNvPicPr>
            <a:picLocks noChangeAspect="1"/>
          </p:cNvPicPr>
          <p:nvPr/>
        </p:nvPicPr>
        <p:blipFill>
          <a:blip r:embed="rId2"/>
          <a:stretch>
            <a:fillRect/>
          </a:stretch>
        </p:blipFill>
        <p:spPr>
          <a:xfrm>
            <a:off x="3161890" y="1690688"/>
            <a:ext cx="5868219" cy="4382112"/>
          </a:xfrm>
          <a:prstGeom prst="rect">
            <a:avLst/>
          </a:prstGeom>
        </p:spPr>
      </p:pic>
    </p:spTree>
    <p:extLst>
      <p:ext uri="{BB962C8B-B14F-4D97-AF65-F5344CB8AC3E}">
        <p14:creationId xmlns:p14="http://schemas.microsoft.com/office/powerpoint/2010/main" val="3493177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8840-5F2E-480D-99A9-DE498580C4C6}"/>
              </a:ext>
            </a:extLst>
          </p:cNvPr>
          <p:cNvSpPr>
            <a:spLocks noGrp="1"/>
          </p:cNvSpPr>
          <p:nvPr>
            <p:ph type="title"/>
          </p:nvPr>
        </p:nvSpPr>
        <p:spPr/>
        <p:txBody>
          <a:bodyPr/>
          <a:lstStyle/>
          <a:p>
            <a:r>
              <a:rPr lang="en-US" dirty="0"/>
              <a:t>Terminating Beam Search</a:t>
            </a:r>
          </a:p>
        </p:txBody>
      </p:sp>
      <p:sp>
        <p:nvSpPr>
          <p:cNvPr id="3" name="Content Placeholder 2">
            <a:extLst>
              <a:ext uri="{FF2B5EF4-FFF2-40B4-BE49-F238E27FC236}">
                <a16:creationId xmlns:a16="http://schemas.microsoft.com/office/drawing/2014/main" id="{06D32A83-CC87-44BA-967C-C083AF689498}"/>
              </a:ext>
            </a:extLst>
          </p:cNvPr>
          <p:cNvSpPr>
            <a:spLocks noGrp="1"/>
          </p:cNvSpPr>
          <p:nvPr>
            <p:ph idx="1"/>
          </p:nvPr>
        </p:nvSpPr>
        <p:spPr/>
        <p:txBody>
          <a:bodyPr>
            <a:normAutofit fontScale="77500" lnSpcReduction="20000"/>
          </a:bodyPr>
          <a:lstStyle/>
          <a:p>
            <a:r>
              <a:rPr lang="en-US" dirty="0"/>
              <a:t>When an end-of-sentence marker is generated, the hypothesis leading to it is recorded, and the size of the beam is reduced by one</a:t>
            </a:r>
          </a:p>
          <a:p>
            <a:r>
              <a:rPr lang="en-US" dirty="0"/>
              <a:t>The process continues until the size of the beam is 0</a:t>
            </a:r>
          </a:p>
          <a:p>
            <a:r>
              <a:rPr lang="en-US" dirty="0"/>
              <a:t>At that point, we have remembered </a:t>
            </a:r>
            <a:r>
              <a:rPr lang="en-US" dirty="0">
                <a:latin typeface="Cambria Math" panose="02040503050406030204" pitchFamily="18" charset="0"/>
                <a:ea typeface="Cambria Math" panose="02040503050406030204" pitchFamily="18" charset="0"/>
              </a:rPr>
              <a:t>k</a:t>
            </a:r>
            <a:r>
              <a:rPr lang="en-US" dirty="0"/>
              <a:t> complete hypotheses, each representing a fully translation</a:t>
            </a:r>
          </a:p>
          <a:p>
            <a:r>
              <a:rPr lang="en-US" dirty="0"/>
              <a:t>Based on their overall probabilities (determined by the softmax functions that predicted the target words), we can choose the best sentence</a:t>
            </a:r>
          </a:p>
          <a:p>
            <a:r>
              <a:rPr lang="en-US" dirty="0"/>
              <a:t>The figure on the next slide shows another example of beam search; unlike the previous figure, this one makes it clearer how the search terminates</a:t>
            </a:r>
          </a:p>
          <a:p>
            <a:r>
              <a:rPr lang="en-US" dirty="0"/>
              <a:t>One issue with beam search is that longer sequences tend to have lower probabilities associated with them than shorter sequences</a:t>
            </a:r>
          </a:p>
          <a:p>
            <a:pPr lvl="1"/>
            <a:r>
              <a:rPr lang="en-US" dirty="0"/>
              <a:t>This is because more probabilities are being multiplied together</a:t>
            </a:r>
          </a:p>
          <a:p>
            <a:pPr lvl="1"/>
            <a:r>
              <a:rPr lang="en-US" dirty="0"/>
              <a:t>In practice, we add log probabilities instead of multiplying probabilities, but the same issue occurs</a:t>
            </a:r>
          </a:p>
          <a:p>
            <a:pPr lvl="1"/>
            <a:r>
              <a:rPr lang="en-US" dirty="0"/>
              <a:t>This issue can be mitigated with some sort of length normalization, such as dividing the sum of log probabilities by the number of words that have been generated</a:t>
            </a:r>
          </a:p>
          <a:p>
            <a:endParaRPr lang="en-US" dirty="0"/>
          </a:p>
        </p:txBody>
      </p:sp>
    </p:spTree>
    <p:extLst>
      <p:ext uri="{BB962C8B-B14F-4D97-AF65-F5344CB8AC3E}">
        <p14:creationId xmlns:p14="http://schemas.microsoft.com/office/powerpoint/2010/main" val="659698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033C-99D9-463B-9DFB-203A21331AD3}"/>
              </a:ext>
            </a:extLst>
          </p:cNvPr>
          <p:cNvSpPr>
            <a:spLocks noGrp="1"/>
          </p:cNvSpPr>
          <p:nvPr>
            <p:ph type="title"/>
          </p:nvPr>
        </p:nvSpPr>
        <p:spPr/>
        <p:txBody>
          <a:bodyPr/>
          <a:lstStyle/>
          <a:p>
            <a:r>
              <a:rPr lang="en-US" dirty="0"/>
              <a:t>More Detailed Beam Search for MT Example</a:t>
            </a:r>
          </a:p>
        </p:txBody>
      </p:sp>
      <p:pic>
        <p:nvPicPr>
          <p:cNvPr id="7" name="Picture 6">
            <a:extLst>
              <a:ext uri="{FF2B5EF4-FFF2-40B4-BE49-F238E27FC236}">
                <a16:creationId xmlns:a16="http://schemas.microsoft.com/office/drawing/2014/main" id="{6BE9435F-D957-8835-9C98-977C5F8F3C51}"/>
              </a:ext>
            </a:extLst>
          </p:cNvPr>
          <p:cNvPicPr>
            <a:picLocks noChangeAspect="1"/>
          </p:cNvPicPr>
          <p:nvPr/>
        </p:nvPicPr>
        <p:blipFill>
          <a:blip r:embed="rId2"/>
          <a:stretch>
            <a:fillRect/>
          </a:stretch>
        </p:blipFill>
        <p:spPr>
          <a:xfrm>
            <a:off x="2143961" y="1755514"/>
            <a:ext cx="7904077" cy="4562516"/>
          </a:xfrm>
          <a:prstGeom prst="rect">
            <a:avLst/>
          </a:prstGeom>
        </p:spPr>
      </p:pic>
    </p:spTree>
    <p:extLst>
      <p:ext uri="{BB962C8B-B14F-4D97-AF65-F5344CB8AC3E}">
        <p14:creationId xmlns:p14="http://schemas.microsoft.com/office/powerpoint/2010/main" val="2302602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3D85-DF69-4E21-9C9A-A6D55AA9D23D}"/>
              </a:ext>
            </a:extLst>
          </p:cNvPr>
          <p:cNvSpPr>
            <a:spLocks noGrp="1"/>
          </p:cNvSpPr>
          <p:nvPr>
            <p:ph type="title"/>
          </p:nvPr>
        </p:nvSpPr>
        <p:spPr/>
        <p:txBody>
          <a:bodyPr/>
          <a:lstStyle/>
          <a:p>
            <a:r>
              <a:rPr lang="en-US" dirty="0"/>
              <a:t>Evaluating MT systems</a:t>
            </a:r>
          </a:p>
        </p:txBody>
      </p:sp>
      <p:sp>
        <p:nvSpPr>
          <p:cNvPr id="3" name="Content Placeholder 2">
            <a:extLst>
              <a:ext uri="{FF2B5EF4-FFF2-40B4-BE49-F238E27FC236}">
                <a16:creationId xmlns:a16="http://schemas.microsoft.com/office/drawing/2014/main" id="{69A277A4-0263-410A-997A-AFF54606E6D2}"/>
              </a:ext>
            </a:extLst>
          </p:cNvPr>
          <p:cNvSpPr>
            <a:spLocks noGrp="1"/>
          </p:cNvSpPr>
          <p:nvPr>
            <p:ph idx="1"/>
          </p:nvPr>
        </p:nvSpPr>
        <p:spPr/>
        <p:txBody>
          <a:bodyPr>
            <a:normAutofit fontScale="70000" lnSpcReduction="20000"/>
          </a:bodyPr>
          <a:lstStyle/>
          <a:p>
            <a:r>
              <a:rPr lang="en-US" dirty="0"/>
              <a:t>One way to evaluate MT systems is to rely on human judgements, but that is expensive and not always feasible</a:t>
            </a:r>
          </a:p>
          <a:p>
            <a:r>
              <a:rPr lang="en-US" dirty="0"/>
              <a:t>Another way is to use a metric</a:t>
            </a:r>
          </a:p>
          <a:p>
            <a:r>
              <a:rPr lang="en-US" dirty="0"/>
              <a:t>The metric that has dominated the automatic MT literature is called </a:t>
            </a:r>
            <a:r>
              <a:rPr lang="en-US" b="1" dirty="0"/>
              <a:t>BLEU</a:t>
            </a:r>
            <a:r>
              <a:rPr lang="en-US" dirty="0"/>
              <a:t>, which stands for Bilingual Evaluation Understudy</a:t>
            </a:r>
          </a:p>
          <a:p>
            <a:pPr lvl="1"/>
            <a:r>
              <a:rPr lang="en-US" dirty="0"/>
              <a:t>BLEU compares an automatically generated translation to one or more human translations of the same source sentence to the same target language</a:t>
            </a:r>
          </a:p>
          <a:p>
            <a:pPr lvl="1"/>
            <a:r>
              <a:rPr lang="en-US" dirty="0"/>
              <a:t>BLUE measures the frequencies of all N-grams, up to some specified N, that overlap with at least one of the human sentences</a:t>
            </a:r>
          </a:p>
          <a:p>
            <a:pPr lvl="1"/>
            <a:r>
              <a:rPr lang="en-US" dirty="0"/>
              <a:t>These measures are combined, and there is also a penalty for brevity, without which the metric would favor short translations</a:t>
            </a:r>
          </a:p>
          <a:p>
            <a:pPr lvl="1"/>
            <a:r>
              <a:rPr lang="en-US" dirty="0"/>
              <a:t>When BLEU was first created, it seemed to correlate very well with human judgements of quality</a:t>
            </a:r>
          </a:p>
          <a:p>
            <a:pPr lvl="1"/>
            <a:r>
              <a:rPr lang="en-US" dirty="0"/>
              <a:t>However, after researchers started to optimize their systems specifically to maximize BLEU scores, that correlation often failed to hold</a:t>
            </a:r>
          </a:p>
          <a:p>
            <a:pPr lvl="1"/>
            <a:r>
              <a:rPr lang="en-US" dirty="0"/>
              <a:t>Nonetheless, BLEU has been the dominant metric used to evaluate MT systems in NLP</a:t>
            </a:r>
          </a:p>
          <a:p>
            <a:r>
              <a:rPr lang="en-US" dirty="0"/>
              <a:t>The textbook also explains a similar, newer, character-based metric called </a:t>
            </a:r>
            <a:r>
              <a:rPr lang="en-US" i="1" dirty="0"/>
              <a:t>chrF</a:t>
            </a:r>
            <a:r>
              <a:rPr lang="en-US" dirty="0"/>
              <a:t> (we will not cover this)</a:t>
            </a:r>
            <a:endParaRPr lang="en-US" i="1" dirty="0"/>
          </a:p>
        </p:txBody>
      </p:sp>
    </p:spTree>
    <p:extLst>
      <p:ext uri="{BB962C8B-B14F-4D97-AF65-F5344CB8AC3E}">
        <p14:creationId xmlns:p14="http://schemas.microsoft.com/office/powerpoint/2010/main" val="1113070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D703-928B-41BF-B1F1-57ADC1603A88}"/>
              </a:ext>
            </a:extLst>
          </p:cNvPr>
          <p:cNvSpPr>
            <a:spLocks noGrp="1"/>
          </p:cNvSpPr>
          <p:nvPr>
            <p:ph type="title"/>
          </p:nvPr>
        </p:nvSpPr>
        <p:spPr/>
        <p:txBody>
          <a:bodyPr/>
          <a:lstStyle/>
          <a:p>
            <a:r>
              <a:rPr lang="en-US" dirty="0"/>
              <a:t>The Context Vector Revisited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5ECE60-3E74-48AE-AC9E-DCB77392849E}"/>
                  </a:ext>
                </a:extLst>
              </p:cNvPr>
              <p:cNvSpPr>
                <a:spLocks noGrp="1"/>
              </p:cNvSpPr>
              <p:nvPr>
                <p:ph idx="1"/>
              </p:nvPr>
            </p:nvSpPr>
            <p:spPr>
              <a:xfrm>
                <a:off x="826008" y="1825625"/>
                <a:ext cx="10515600" cy="4351338"/>
              </a:xfrm>
            </p:spPr>
            <p:txBody>
              <a:bodyPr>
                <a:normAutofit fontScale="70000" lnSpcReduction="20000"/>
              </a:bodyPr>
              <a:lstStyle/>
              <a:p>
                <a:r>
                  <a:rPr lang="en-US" dirty="0"/>
                  <a:t>So far, we haven’t said much about the context vector, </a:t>
                </a:r>
                <a:r>
                  <a:rPr lang="en-US" dirty="0">
                    <a:latin typeface="Cambria Math" panose="02040503050406030204" pitchFamily="18" charset="0"/>
                    <a:ea typeface="Cambria Math" panose="02040503050406030204" pitchFamily="18" charset="0"/>
                  </a:rPr>
                  <a:t>c</a:t>
                </a:r>
                <a:r>
                  <a:rPr lang="en-US" dirty="0"/>
                  <a:t>, except that it "is a function of </a:t>
                </a:r>
                <a:r>
                  <a:rPr lang="en-US" dirty="0">
                    <a:latin typeface="Cambria Math" panose="02040503050406030204" pitchFamily="18" charset="0"/>
                    <a:ea typeface="Cambria Math" panose="02040503050406030204" pitchFamily="18" charset="0"/>
                  </a:rPr>
                  <a:t>h</a:t>
                </a:r>
                <a:r>
                  <a:rPr lang="en-US" baseline="-25000" dirty="0">
                    <a:latin typeface="Cambria Math" panose="02040503050406030204" pitchFamily="18" charset="0"/>
                    <a:ea typeface="Cambria Math" panose="02040503050406030204" pitchFamily="18" charset="0"/>
                  </a:rPr>
                  <a:t>1:n </a:t>
                </a:r>
                <a14:m>
                  <m:oMath xmlns:m="http://schemas.openxmlformats.org/officeDocument/2006/math">
                    <m:r>
                      <a:rPr lang="en-US" b="0" i="0" smtClean="0">
                        <a:latin typeface="Cambria Math" panose="02040503050406030204" pitchFamily="18" charset="0"/>
                      </a:rPr>
                      <m:t>"</m:t>
                    </m:r>
                  </m:oMath>
                </a14:m>
                <a:r>
                  <a:rPr lang="en-US" dirty="0"/>
                  <a:t>; we can write this generally as </a:t>
                </a:r>
                <a:r>
                  <a:rPr lang="en-US" dirty="0">
                    <a:latin typeface="Cambria Math" panose="02040503050406030204" pitchFamily="18" charset="0"/>
                    <a:ea typeface="Cambria Math" panose="02040503050406030204" pitchFamily="18" charset="0"/>
                  </a:rPr>
                  <a:t>c=f(</a:t>
                </a:r>
                <a14:m>
                  <m:oMath xmlns:m="http://schemas.openxmlformats.org/officeDocument/2006/math">
                    <m:r>
                      <m:rPr>
                        <m:nor/>
                      </m:rPr>
                      <a:rPr lang="en-US" dirty="0">
                        <a:latin typeface="Cambria Math" panose="02040503050406030204" pitchFamily="18" charset="0"/>
                        <a:ea typeface="Cambria Math" panose="02040503050406030204" pitchFamily="18" charset="0"/>
                      </a:rPr>
                      <m:t>h</m:t>
                    </m:r>
                    <m:r>
                      <m:rPr>
                        <m:nor/>
                      </m:rPr>
                      <a:rPr lang="en-US" baseline="-25000" dirty="0">
                        <a:latin typeface="Cambria Math" panose="02040503050406030204" pitchFamily="18" charset="0"/>
                        <a:ea typeface="Cambria Math" panose="02040503050406030204" pitchFamily="18" charset="0"/>
                      </a:rPr>
                      <m:t>1:</m:t>
                    </m:r>
                    <m:r>
                      <m:rPr>
                        <m:nor/>
                      </m:rPr>
                      <a:rPr lang="en-US" baseline="-25000" dirty="0">
                        <a:latin typeface="Cambria Math" panose="02040503050406030204" pitchFamily="18" charset="0"/>
                        <a:ea typeface="Cambria Math" panose="02040503050406030204" pitchFamily="18" charset="0"/>
                      </a:rPr>
                      <m:t>n</m:t>
                    </m:r>
                  </m:oMath>
                </a14:m>
                <a:r>
                  <a:rPr lang="en-US" dirty="0">
                    <a:latin typeface="Cambria Math" panose="02040503050406030204" pitchFamily="18" charset="0"/>
                    <a:ea typeface="Cambria Math" panose="02040503050406030204" pitchFamily="18" charset="0"/>
                  </a:rPr>
                  <a:t>)</a:t>
                </a:r>
              </a:p>
              <a:p>
                <a:r>
                  <a:rPr lang="en-US" dirty="0"/>
                  <a:t>Note that the number of hidden states produced by the encoder varies according to the length of the input sequence</a:t>
                </a:r>
              </a:p>
              <a:p>
                <a:r>
                  <a:rPr lang="en-US" dirty="0"/>
                  <a:t>We need a fixed-sized context vector, so we can't just concatenate all of them</a:t>
                </a:r>
              </a:p>
              <a:p>
                <a:r>
                  <a:rPr lang="en-US" dirty="0"/>
                  <a:t>One approach we have seen is to use only the final hidden state as the context vector</a:t>
                </a:r>
              </a:p>
              <a:p>
                <a:r>
                  <a:rPr lang="en-US" dirty="0"/>
                  <a:t>However, this leads to context that dominated by the latter part of the input</a:t>
                </a:r>
              </a:p>
              <a:p>
                <a:r>
                  <a:rPr lang="en-US" dirty="0"/>
                  <a:t>For bidirectional RNN variations, another approach is to concatenate the final hidden states from each direction</a:t>
                </a:r>
              </a:p>
              <a:p>
                <a:r>
                  <a:rPr lang="en-US" dirty="0"/>
                  <a:t>However, this leads to context that is dominated by the start and end of the input</a:t>
                </a:r>
              </a:p>
              <a:p>
                <a:r>
                  <a:rPr lang="en-US" dirty="0"/>
                  <a:t>Another possibility is to sum or average all the hidden states produced by the encoder</a:t>
                </a:r>
              </a:p>
              <a:p>
                <a:r>
                  <a:rPr lang="en-US" dirty="0"/>
                  <a:t>However, it is not usually the case that all hidden states are equally important</a:t>
                </a:r>
              </a:p>
              <a:p>
                <a:r>
                  <a:rPr lang="en-US" dirty="0"/>
                  <a:t>It is also possible that the relative importance of specific encoder hidden states will change as the decoder is producing different parts of the output</a:t>
                </a:r>
              </a:p>
              <a:p>
                <a:endParaRPr lang="en-US" dirty="0"/>
              </a:p>
            </p:txBody>
          </p:sp>
        </mc:Choice>
        <mc:Fallback xmlns="">
          <p:sp>
            <p:nvSpPr>
              <p:cNvPr id="3" name="Content Placeholder 2">
                <a:extLst>
                  <a:ext uri="{FF2B5EF4-FFF2-40B4-BE49-F238E27FC236}">
                    <a16:creationId xmlns:a16="http://schemas.microsoft.com/office/drawing/2014/main" id="{5D5ECE60-3E74-48AE-AC9E-DCB77392849E}"/>
                  </a:ext>
                </a:extLst>
              </p:cNvPr>
              <p:cNvSpPr>
                <a:spLocks noGrp="1" noRot="1" noChangeAspect="1" noMove="1" noResize="1" noEditPoints="1" noAdjustHandles="1" noChangeArrowheads="1" noChangeShapeType="1" noTextEdit="1"/>
              </p:cNvSpPr>
              <p:nvPr>
                <p:ph idx="1"/>
              </p:nvPr>
            </p:nvSpPr>
            <p:spPr>
              <a:xfrm>
                <a:off x="826008" y="1825625"/>
                <a:ext cx="10515600" cy="4351338"/>
              </a:xfrm>
              <a:blipFill>
                <a:blip r:embed="rId2"/>
                <a:stretch>
                  <a:fillRect l="-522" t="-2801" r="-580"/>
                </a:stretch>
              </a:blipFill>
            </p:spPr>
            <p:txBody>
              <a:bodyPr/>
              <a:lstStyle/>
              <a:p>
                <a:r>
                  <a:rPr lang="en-US">
                    <a:noFill/>
                  </a:rPr>
                  <a:t> </a:t>
                </a:r>
              </a:p>
            </p:txBody>
          </p:sp>
        </mc:Fallback>
      </mc:AlternateContent>
    </p:spTree>
    <p:extLst>
      <p:ext uri="{BB962C8B-B14F-4D97-AF65-F5344CB8AC3E}">
        <p14:creationId xmlns:p14="http://schemas.microsoft.com/office/powerpoint/2010/main" val="1272286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2B9EF-593F-4FAD-95BB-FE4D9C596FC9}"/>
              </a:ext>
            </a:extLst>
          </p:cNvPr>
          <p:cNvSpPr>
            <a:spLocks noGrp="1"/>
          </p:cNvSpPr>
          <p:nvPr>
            <p:ph type="title"/>
          </p:nvPr>
        </p:nvSpPr>
        <p:spPr/>
        <p:txBody>
          <a:bodyPr/>
          <a:lstStyle/>
          <a:p>
            <a:r>
              <a:rPr lang="en-US" dirty="0"/>
              <a:t>Attention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D9EB9A-D54E-4E5C-9AC4-45E9B20DE0C4}"/>
                  </a:ext>
                </a:extLst>
              </p:cNvPr>
              <p:cNvSpPr>
                <a:spLocks noGrp="1"/>
              </p:cNvSpPr>
              <p:nvPr>
                <p:ph idx="1"/>
              </p:nvPr>
            </p:nvSpPr>
            <p:spPr/>
            <p:txBody>
              <a:bodyPr>
                <a:normAutofit fontScale="92500" lnSpcReduction="10000"/>
              </a:bodyPr>
              <a:lstStyle/>
              <a:p>
                <a:r>
                  <a:rPr lang="en-US" dirty="0"/>
                  <a:t>Instead, we can apply an </a:t>
                </a:r>
                <a:r>
                  <a:rPr lang="en-US" i="1" dirty="0"/>
                  <a:t>attention mechanism</a:t>
                </a:r>
                <a:r>
                  <a:rPr lang="en-US" dirty="0"/>
                  <a:t>; such a technique is often simply referred to as </a:t>
                </a:r>
                <a:r>
                  <a:rPr lang="en-US" b="1" dirty="0"/>
                  <a:t>attention</a:t>
                </a:r>
              </a:p>
              <a:p>
                <a:r>
                  <a:rPr lang="en-US" dirty="0"/>
                  <a:t>When added to RNN-based encoder-decoder models, attention can lead to improved performance for several NLP tasks, including machine translation</a:t>
                </a:r>
              </a:p>
              <a:p>
                <a:r>
                  <a:rPr lang="en-US" dirty="0"/>
                  <a:t>Instead of having a static context vector, a different context vector is generated at each time step of the decoder</a:t>
                </a:r>
              </a:p>
              <a:p>
                <a:r>
                  <a:rPr lang="en-US" dirty="0"/>
                  <a:t>Therefore, instead of writing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b="0" i="0" smtClean="0">
                            <a:latin typeface="Cambria Math" panose="02040503050406030204" pitchFamily="18" charset="0"/>
                          </a:rPr>
                          <m:t>i</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b="0" i="0" smtClean="0">
                                <a:latin typeface="Cambria Math" panose="02040503050406030204" pitchFamily="18" charset="0"/>
                              </a:rPr>
                              <m:t>i</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b="0" i="0" smtClean="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c</m:t>
                        </m:r>
                      </m:e>
                    </m:d>
                  </m:oMath>
                </a14:m>
                <a:r>
                  <a:rPr lang="en-US" dirty="0"/>
                  <a:t>, as we did earlier, we can write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smtClean="0">
                            <a:latin typeface="Cambria Math" panose="02040503050406030204" pitchFamily="18" charset="0"/>
                          </a:rPr>
                          <m:t>i</m:t>
                        </m:r>
                      </m:sub>
                      <m:sup>
                        <m:r>
                          <m:rPr>
                            <m:sty m:val="p"/>
                          </m:rPr>
                          <a:rPr lang="en-US" i="0">
                            <a:latin typeface="Cambria Math" panose="02040503050406030204" pitchFamily="18" charset="0"/>
                          </a:rPr>
                          <m:t>d</m:t>
                        </m:r>
                      </m:sup>
                    </m:sSubSup>
                    <m:r>
                      <a:rPr lang="en-US" i="0">
                        <a:latin typeface="Cambria Math" panose="02040503050406030204" pitchFamily="18" charset="0"/>
                      </a:rPr>
                      <m:t>=</m:t>
                    </m:r>
                    <m:r>
                      <m:rPr>
                        <m:sty m:val="p"/>
                      </m:rPr>
                      <a:rPr lang="en-US" i="0">
                        <a:latin typeface="Cambria Math" panose="02040503050406030204" pitchFamily="18" charset="0"/>
                      </a:rPr>
                      <m:t>g</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m:rPr>
                                    <m:sty m:val="p"/>
                                  </m:rPr>
                                  <a:rPr lang="en-US" i="0">
                                    <a:latin typeface="Cambria Math" panose="02040503050406030204" pitchFamily="18" charset="0"/>
                                  </a:rPr>
                                  <m:t>y</m:t>
                                </m:r>
                              </m:e>
                            </m:acc>
                          </m:e>
                          <m:sub>
                            <m:r>
                              <m:rPr>
                                <m:sty m:val="p"/>
                              </m:rPr>
                              <a:rPr lang="en-US" i="0">
                                <a:latin typeface="Cambria Math" panose="02040503050406030204" pitchFamily="18" charset="0"/>
                              </a:rPr>
                              <m:t>i</m:t>
                            </m:r>
                            <m:r>
                              <a:rPr lang="en-US" i="0">
                                <a:latin typeface="Cambria Math" panose="02040503050406030204" pitchFamily="18" charset="0"/>
                              </a:rPr>
                              <m:t>−1</m:t>
                            </m:r>
                          </m:sub>
                        </m:sSub>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rPr>
                              <m:t>c</m:t>
                            </m:r>
                          </m:e>
                          <m:sub>
                            <m:r>
                              <m:rPr>
                                <m:sty m:val="p"/>
                              </m:rPr>
                              <a:rPr lang="en-US" i="0">
                                <a:latin typeface="Cambria Math" panose="02040503050406030204" pitchFamily="18" charset="0"/>
                              </a:rPr>
                              <m:t>i</m:t>
                            </m:r>
                          </m:sub>
                        </m:sSub>
                      </m:e>
                    </m:d>
                  </m:oMath>
                </a14:m>
                <a:endParaRPr lang="en-US" dirty="0"/>
              </a:p>
              <a:p>
                <a:r>
                  <a:rPr lang="en-US" dirty="0"/>
                  <a:t>In the new equation,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i</a:t>
                </a:r>
                <a:r>
                  <a:rPr lang="en-US" dirty="0"/>
                  <a:t> is the updated context vector at step </a:t>
                </a:r>
                <a:r>
                  <a:rPr lang="en-US" dirty="0">
                    <a:latin typeface="Cambria Math" panose="02040503050406030204" pitchFamily="18" charset="0"/>
                    <a:ea typeface="Cambria Math" panose="02040503050406030204" pitchFamily="18" charset="0"/>
                  </a:rPr>
                  <a:t>i</a:t>
                </a:r>
                <a:r>
                  <a:rPr lang="en-US" dirty="0"/>
                  <a:t> of the decoder</a:t>
                </a:r>
              </a:p>
              <a:p>
                <a:r>
                  <a:rPr lang="en-US" dirty="0"/>
                  <a:t>Of course, we need to discuss how to compute </a:t>
                </a:r>
                <a:r>
                  <a:rPr lang="en-US" dirty="0">
                    <a:latin typeface="Cambria Math" panose="02040503050406030204" pitchFamily="18" charset="0"/>
                    <a:ea typeface="Cambria Math" panose="02040503050406030204" pitchFamily="18" charset="0"/>
                  </a:rPr>
                  <a:t>c</a:t>
                </a:r>
                <a:r>
                  <a:rPr lang="en-US" baseline="-25000" dirty="0">
                    <a:latin typeface="Cambria Math" panose="02040503050406030204" pitchFamily="18" charset="0"/>
                    <a:ea typeface="Cambria Math" panose="02040503050406030204" pitchFamily="18" charset="0"/>
                  </a:rPr>
                  <a:t>i</a:t>
                </a:r>
              </a:p>
            </p:txBody>
          </p:sp>
        </mc:Choice>
        <mc:Fallback xmlns="">
          <p:sp>
            <p:nvSpPr>
              <p:cNvPr id="3" name="Content Placeholder 2">
                <a:extLst>
                  <a:ext uri="{FF2B5EF4-FFF2-40B4-BE49-F238E27FC236}">
                    <a16:creationId xmlns:a16="http://schemas.microsoft.com/office/drawing/2014/main" id="{ECD9EB9A-D54E-4E5C-9AC4-45E9B20DE0C4}"/>
                  </a:ext>
                </a:extLst>
              </p:cNvPr>
              <p:cNvSpPr>
                <a:spLocks noGrp="1" noRot="1" noChangeAspect="1" noMove="1" noResize="1" noEditPoints="1" noAdjustHandles="1" noChangeArrowheads="1" noChangeShapeType="1" noTextEdit="1"/>
              </p:cNvSpPr>
              <p:nvPr>
                <p:ph idx="1"/>
              </p:nvPr>
            </p:nvSpPr>
            <p:spPr>
              <a:blipFill>
                <a:blip r:embed="rId2"/>
                <a:stretch>
                  <a:fillRect l="-928" t="-2801" r="-986" b="-3081"/>
                </a:stretch>
              </a:blipFill>
            </p:spPr>
            <p:txBody>
              <a:bodyPr/>
              <a:lstStyle/>
              <a:p>
                <a:r>
                  <a:rPr lang="en-US">
                    <a:noFill/>
                  </a:rPr>
                  <a:t> </a:t>
                </a:r>
              </a:p>
            </p:txBody>
          </p:sp>
        </mc:Fallback>
      </mc:AlternateContent>
    </p:spTree>
    <p:extLst>
      <p:ext uri="{BB962C8B-B14F-4D97-AF65-F5344CB8AC3E}">
        <p14:creationId xmlns:p14="http://schemas.microsoft.com/office/powerpoint/2010/main" val="2191680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808F4-8528-4DE9-9E0E-CE961D39A348}"/>
              </a:ext>
            </a:extLst>
          </p:cNvPr>
          <p:cNvSpPr>
            <a:spLocks noGrp="1"/>
          </p:cNvSpPr>
          <p:nvPr>
            <p:ph type="title"/>
          </p:nvPr>
        </p:nvSpPr>
        <p:spPr/>
        <p:txBody>
          <a:bodyPr/>
          <a:lstStyle/>
          <a:p>
            <a:r>
              <a:rPr lang="en-US" dirty="0"/>
              <a:t>Attention: Computing Scores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25E94F-93DA-4108-A6E1-1BB0901CDC19}"/>
                  </a:ext>
                </a:extLst>
              </p:cNvPr>
              <p:cNvSpPr>
                <a:spLocks noGrp="1"/>
              </p:cNvSpPr>
              <p:nvPr>
                <p:ph idx="1"/>
              </p:nvPr>
            </p:nvSpPr>
            <p:spPr/>
            <p:txBody>
              <a:bodyPr>
                <a:normAutofit fontScale="62500" lnSpcReduction="20000"/>
              </a:bodyPr>
              <a:lstStyle/>
              <a:p>
                <a:pPr>
                  <a:lnSpc>
                    <a:spcPct val="100000"/>
                  </a:lnSpc>
                </a:pPr>
                <a:r>
                  <a:rPr lang="en-US" dirty="0"/>
                  <a:t>Book: "The first step in computing </a:t>
                </a:r>
                <a:r>
                  <a:rPr lang="en-US" i="1" dirty="0"/>
                  <a:t>c</a:t>
                </a:r>
                <a:r>
                  <a:rPr lang="en-US" i="1" baseline="-25000" dirty="0"/>
                  <a:t>i</a:t>
                </a:r>
                <a:r>
                  <a:rPr lang="en-US" dirty="0"/>
                  <a:t> is to compute how much to focus on each encoder state, how </a:t>
                </a:r>
                <a:r>
                  <a:rPr lang="en-US" i="1" dirty="0"/>
                  <a:t>relevant</a:t>
                </a:r>
                <a:r>
                  <a:rPr lang="en-US" dirty="0"/>
                  <a:t> each encoder state is to the decoder state captured in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smtClean="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oMath>
                </a14:m>
                <a:r>
                  <a:rPr lang="en-US" dirty="0"/>
                  <a:t>" (the italicization is from the book)</a:t>
                </a:r>
              </a:p>
              <a:p>
                <a:pPr>
                  <a:lnSpc>
                    <a:spcPct val="100000"/>
                  </a:lnSpc>
                </a:pPr>
                <a:r>
                  <a:rPr lang="en-US" dirty="0"/>
                  <a:t>We need a method to compute a </a:t>
                </a:r>
                <a:r>
                  <a:rPr lang="en-US" i="1" dirty="0"/>
                  <a:t>score</a:t>
                </a:r>
                <a:r>
                  <a:rPr lang="en-US" dirty="0"/>
                  <a:t> that represents the relevancy of each encoder hidden state to the previous decoder hidden state</a:t>
                </a:r>
              </a:p>
              <a:p>
                <a:pPr>
                  <a:lnSpc>
                    <a:spcPct val="100000"/>
                  </a:lnSpc>
                </a:pPr>
                <a:r>
                  <a:rPr lang="en-US" dirty="0"/>
                  <a:t>One simple method for computing such scores is to use a dot product, in which case the method is called </a:t>
                </a:r>
                <a:r>
                  <a:rPr lang="en-US" i="1" dirty="0"/>
                  <a:t>dot-product attention</a:t>
                </a:r>
                <a:r>
                  <a:rPr lang="en-US" dirty="0"/>
                  <a:t>:</a:t>
                </a:r>
                <a14:m>
                  <m:oMath xmlns:m="http://schemas.openxmlformats.org/officeDocument/2006/math">
                    <m:r>
                      <a:rPr lang="en-US" b="0" i="0" smtClean="0">
                        <a:latin typeface="Cambria Math" panose="02040503050406030204" pitchFamily="18" charset="0"/>
                      </a:rPr>
                      <m:t> </m:t>
                    </m:r>
                    <m:r>
                      <m:rPr>
                        <m:sty m:val="p"/>
                      </m:rPr>
                      <a:rPr lang="en-US" i="0">
                        <a:latin typeface="Cambria Math" panose="02040503050406030204" pitchFamily="18" charset="0"/>
                        <a:ea typeface="Cambria Math" panose="02040503050406030204" pitchFamily="18" charset="0"/>
                      </a:rPr>
                      <m:t>score</m:t>
                    </m:r>
                    <m:d>
                      <m:dPr>
                        <m:ctrlPr>
                          <a:rPr lang="en-US" i="1">
                            <a:latin typeface="Cambria Math" panose="02040503050406030204" pitchFamily="18" charset="0"/>
                            <a:ea typeface="Cambria Math" panose="02040503050406030204" pitchFamily="18" charset="0"/>
                          </a:rPr>
                        </m:ctrlPr>
                      </m:dPr>
                      <m:e>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−1</m:t>
                            </m:r>
                          </m:sub>
                          <m:sup>
                            <m:r>
                              <m:rPr>
                                <m:sty m:val="p"/>
                              </m:rPr>
                              <a:rPr lang="en-US" i="0">
                                <a:latin typeface="Cambria Math" panose="02040503050406030204" pitchFamily="18" charset="0"/>
                                <a:ea typeface="Cambria Math" panose="02040503050406030204" pitchFamily="18" charset="0"/>
                              </a:rPr>
                              <m:t>d</m:t>
                            </m:r>
                          </m:sup>
                        </m:sSubSup>
                        <m:r>
                          <a:rPr lang="en-US" i="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j</m:t>
                            </m:r>
                          </m:sub>
                          <m:sup>
                            <m:r>
                              <m:rPr>
                                <m:sty m:val="p"/>
                              </m:rPr>
                              <a:rPr lang="en-US" i="0">
                                <a:latin typeface="Cambria Math" panose="02040503050406030204" pitchFamily="18" charset="0"/>
                                <a:ea typeface="Cambria Math" panose="02040503050406030204" pitchFamily="18" charset="0"/>
                              </a:rPr>
                              <m:t>e</m:t>
                            </m:r>
                          </m:sup>
                        </m:sSubSup>
                      </m:e>
                    </m:d>
                    <m:r>
                      <a:rPr lang="en-US" i="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i</m:t>
                        </m:r>
                        <m:r>
                          <a:rPr lang="en-US" i="0">
                            <a:latin typeface="Cambria Math" panose="02040503050406030204" pitchFamily="18" charset="0"/>
                            <a:ea typeface="Cambria Math" panose="02040503050406030204" pitchFamily="18" charset="0"/>
                          </a:rPr>
                          <m:t>−1</m:t>
                        </m:r>
                      </m:sub>
                      <m:sup>
                        <m:r>
                          <m:rPr>
                            <m:sty m:val="p"/>
                          </m:rPr>
                          <a:rPr lang="en-US" i="0">
                            <a:latin typeface="Cambria Math" panose="02040503050406030204" pitchFamily="18" charset="0"/>
                            <a:ea typeface="Cambria Math" panose="02040503050406030204" pitchFamily="18" charset="0"/>
                          </a:rPr>
                          <m:t>d</m:t>
                        </m:r>
                      </m:sup>
                    </m:sSubSup>
                    <m:r>
                      <a:rPr lang="en-US" i="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n-US" i="0">
                            <a:latin typeface="Cambria Math" panose="02040503050406030204" pitchFamily="18" charset="0"/>
                            <a:ea typeface="Cambria Math" panose="02040503050406030204" pitchFamily="18" charset="0"/>
                          </a:rPr>
                          <m:t>h</m:t>
                        </m:r>
                      </m:e>
                      <m:sub>
                        <m:r>
                          <m:rPr>
                            <m:sty m:val="p"/>
                          </m:rPr>
                          <a:rPr lang="en-US" i="0">
                            <a:latin typeface="Cambria Math" panose="02040503050406030204" pitchFamily="18" charset="0"/>
                            <a:ea typeface="Cambria Math" panose="02040503050406030204" pitchFamily="18" charset="0"/>
                          </a:rPr>
                          <m:t>j</m:t>
                        </m:r>
                      </m:sub>
                      <m:sup>
                        <m:r>
                          <m:rPr>
                            <m:sty m:val="p"/>
                          </m:rPr>
                          <a:rPr lang="en-US" i="0">
                            <a:latin typeface="Cambria Math" panose="02040503050406030204" pitchFamily="18" charset="0"/>
                            <a:ea typeface="Cambria Math" panose="02040503050406030204" pitchFamily="18" charset="0"/>
                          </a:rPr>
                          <m:t>e</m:t>
                        </m:r>
                      </m:sup>
                    </m:sSubSup>
                  </m:oMath>
                </a14:m>
                <a:r>
                  <a:rPr lang="en-US" dirty="0">
                    <a:latin typeface="Cambria Math" panose="02040503050406030204" pitchFamily="18" charset="0"/>
                    <a:ea typeface="Cambria Math" panose="02040503050406030204" pitchFamily="18" charset="0"/>
                  </a:rPr>
                  <a:t> </a:t>
                </a:r>
              </a:p>
              <a:p>
                <a:r>
                  <a:rPr lang="en-US" dirty="0"/>
                  <a:t>This method has been used for some implementations of attention, and it can lead to very good results for some tasks</a:t>
                </a:r>
              </a:p>
              <a:p>
                <a:r>
                  <a:rPr lang="en-US" dirty="0"/>
                  <a:t>Using the dot product, we are paying the most attention to hidden states from the encoder that are most similar to the previous hidden state from the decoder</a:t>
                </a:r>
              </a:p>
              <a:p>
                <a:r>
                  <a:rPr lang="en-US" dirty="0"/>
                  <a:t>Another method for computing similarity scores allows the network to learn how to compare encoder hidden states to decoder hidden states</a:t>
                </a:r>
              </a:p>
              <a:p>
                <a:r>
                  <a:rPr lang="en-US" dirty="0"/>
                  <a:t>One way to do this is: </a:t>
                </a:r>
                <a14:m>
                  <m:oMath xmlns:m="http://schemas.openxmlformats.org/officeDocument/2006/math">
                    <m:r>
                      <m:rPr>
                        <m:sty m:val="p"/>
                      </m:rPr>
                      <a:rPr lang="en-US" i="0">
                        <a:latin typeface="Cambria Math" panose="02040503050406030204" pitchFamily="18" charset="0"/>
                      </a:rPr>
                      <m:t>score</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e>
                    </m:d>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sSub>
                      <m:sSubPr>
                        <m:ctrlPr>
                          <a:rPr lang="en-US" i="1">
                            <a:latin typeface="Cambria Math" panose="02040503050406030204" pitchFamily="18" charset="0"/>
                          </a:rPr>
                        </m:ctrlPr>
                      </m:sSubPr>
                      <m:e>
                        <m:r>
                          <m:rPr>
                            <m:sty m:val="p"/>
                          </m:rPr>
                          <a:rPr lang="en-US" i="0">
                            <a:latin typeface="Cambria Math" panose="02040503050406030204" pitchFamily="18" charset="0"/>
                          </a:rPr>
                          <m:t>W</m:t>
                        </m:r>
                      </m:e>
                      <m:sub>
                        <m:r>
                          <m:rPr>
                            <m:sty m:val="p"/>
                          </m:rPr>
                          <a:rPr lang="en-US" i="0">
                            <a:latin typeface="Cambria Math" panose="02040503050406030204" pitchFamily="18" charset="0"/>
                          </a:rPr>
                          <m:t>s</m:t>
                        </m:r>
                      </m:sub>
                    </m:sSub>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oMath>
                </a14:m>
                <a:endParaRPr lang="en-US" dirty="0"/>
              </a:p>
              <a:p>
                <a:r>
                  <a:rPr lang="en-US" dirty="0"/>
                  <a:t>The weights are regular neural network weights, learned with all other weights during end-to-end training of the neural network</a:t>
                </a:r>
              </a:p>
            </p:txBody>
          </p:sp>
        </mc:Choice>
        <mc:Fallback xmlns="">
          <p:sp>
            <p:nvSpPr>
              <p:cNvPr id="3" name="Content Placeholder 2">
                <a:extLst>
                  <a:ext uri="{FF2B5EF4-FFF2-40B4-BE49-F238E27FC236}">
                    <a16:creationId xmlns:a16="http://schemas.microsoft.com/office/drawing/2014/main" id="{D525E94F-93DA-4108-A6E1-1BB0901CDC19}"/>
                  </a:ext>
                </a:extLst>
              </p:cNvPr>
              <p:cNvSpPr>
                <a:spLocks noGrp="1" noRot="1" noChangeAspect="1" noMove="1" noResize="1" noEditPoints="1" noAdjustHandles="1" noChangeArrowheads="1" noChangeShapeType="1" noTextEdit="1"/>
              </p:cNvSpPr>
              <p:nvPr>
                <p:ph idx="1"/>
              </p:nvPr>
            </p:nvSpPr>
            <p:spPr>
              <a:blipFill>
                <a:blip r:embed="rId2"/>
                <a:stretch>
                  <a:fillRect l="-406" t="-1821" r="-754"/>
                </a:stretch>
              </a:blipFill>
            </p:spPr>
            <p:txBody>
              <a:bodyPr/>
              <a:lstStyle/>
              <a:p>
                <a:r>
                  <a:rPr lang="en-US">
                    <a:noFill/>
                  </a:rPr>
                  <a:t> </a:t>
                </a:r>
              </a:p>
            </p:txBody>
          </p:sp>
        </mc:Fallback>
      </mc:AlternateContent>
    </p:spTree>
    <p:extLst>
      <p:ext uri="{BB962C8B-B14F-4D97-AF65-F5344CB8AC3E}">
        <p14:creationId xmlns:p14="http://schemas.microsoft.com/office/powerpoint/2010/main" val="4065027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E6AFA-7197-4C83-AB64-AA7154A0B9B1}"/>
              </a:ext>
            </a:extLst>
          </p:cNvPr>
          <p:cNvSpPr>
            <a:spLocks noGrp="1"/>
          </p:cNvSpPr>
          <p:nvPr>
            <p:ph type="title"/>
          </p:nvPr>
        </p:nvSpPr>
        <p:spPr/>
        <p:txBody>
          <a:bodyPr/>
          <a:lstStyle/>
          <a:p>
            <a:r>
              <a:rPr lang="en-US" dirty="0"/>
              <a:t>Attention: Computing the Context Vector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F6DE04-730F-478D-9AA0-D064305E824B}"/>
                  </a:ext>
                </a:extLst>
              </p:cNvPr>
              <p:cNvSpPr>
                <a:spLocks noGrp="1"/>
              </p:cNvSpPr>
              <p:nvPr>
                <p:ph idx="1"/>
              </p:nvPr>
            </p:nvSpPr>
            <p:spPr/>
            <p:txBody>
              <a:bodyPr>
                <a:normAutofit fontScale="85000" lnSpcReduction="20000"/>
              </a:bodyPr>
              <a:lstStyle/>
              <a:p>
                <a:r>
                  <a:rPr lang="en-US" dirty="0"/>
                  <a:t>However the similarity scores are computed, a softmax function is used to normalize them</a:t>
                </a:r>
              </a:p>
              <a:p>
                <a:r>
                  <a:rPr lang="en-US" dirty="0"/>
                  <a:t>For example, we can compute: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α</m:t>
                        </m:r>
                      </m:e>
                      <m:sub>
                        <m:r>
                          <m:rPr>
                            <m:sty m:val="p"/>
                          </m:rPr>
                          <a:rPr lang="en-US" i="0">
                            <a:latin typeface="Cambria Math" panose="02040503050406030204" pitchFamily="18" charset="0"/>
                          </a:rPr>
                          <m:t>ij</m:t>
                        </m:r>
                      </m:sub>
                    </m:sSub>
                    <m:r>
                      <a:rPr lang="en-US" i="0">
                        <a:latin typeface="Cambria Math" panose="02040503050406030204" pitchFamily="18" charset="0"/>
                      </a:rPr>
                      <m:t>=</m:t>
                    </m:r>
                    <m:r>
                      <m:rPr>
                        <m:sty m:val="p"/>
                      </m:rPr>
                      <a:rPr lang="en-US" i="0">
                        <a:latin typeface="Cambria Math" panose="02040503050406030204" pitchFamily="18" charset="0"/>
                      </a:rPr>
                      <m:t>softmax</m:t>
                    </m:r>
                    <m:d>
                      <m:dPr>
                        <m:ctrlPr>
                          <a:rPr lang="en-US" i="1">
                            <a:latin typeface="Cambria Math" panose="02040503050406030204" pitchFamily="18" charset="0"/>
                          </a:rPr>
                        </m:ctrlPr>
                      </m:dPr>
                      <m:e>
                        <m:r>
                          <m:rPr>
                            <m:sty m:val="p"/>
                          </m:rPr>
                          <a:rPr lang="en-US" i="0">
                            <a:latin typeface="Cambria Math" panose="02040503050406030204" pitchFamily="18" charset="0"/>
                          </a:rPr>
                          <m:t>score</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r>
                              <a:rPr lang="en-US" i="0">
                                <a:latin typeface="Cambria Math" panose="02040503050406030204" pitchFamily="18" charset="0"/>
                              </a:rPr>
                              <m:t>,</m:t>
                            </m:r>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e>
                        </m:d>
                      </m:e>
                    </m:d>
                  </m:oMath>
                </a14:m>
                <a:endParaRPr lang="en-US" dirty="0"/>
              </a:p>
              <a:p>
                <a:r>
                  <a:rPr lang="en-US" dirty="0"/>
                  <a:t>I add: I have read that when learning weights for to obtain scores, a tanh function is often applied in practice before applying the softmax function</a:t>
                </a:r>
              </a:p>
              <a:p>
                <a:r>
                  <a:rPr lang="en-US" dirty="0"/>
                  <a:t>The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α</m:t>
                        </m:r>
                      </m:e>
                      <m:sub>
                        <m:r>
                          <m:rPr>
                            <m:sty m:val="p"/>
                          </m:rPr>
                          <a:rPr lang="en-US" i="0">
                            <a:latin typeface="Cambria Math" panose="02040503050406030204" pitchFamily="18" charset="0"/>
                          </a:rPr>
                          <m:t>ij</m:t>
                        </m:r>
                      </m:sub>
                    </m:sSub>
                  </m:oMath>
                </a14:m>
                <a:r>
                  <a:rPr lang="en-US" dirty="0"/>
                  <a:t> values represent "the proportional relevance of each encoder hidden state </a:t>
                </a:r>
                <a:r>
                  <a:rPr lang="en-US" dirty="0">
                    <a:latin typeface="Cambria Math" panose="02040503050406030204" pitchFamily="18" charset="0"/>
                    <a:ea typeface="Cambria Math" panose="02040503050406030204" pitchFamily="18" charset="0"/>
                  </a:rPr>
                  <a:t>j</a:t>
                </a:r>
                <a:r>
                  <a:rPr lang="en-US" dirty="0"/>
                  <a:t> to the prior hidden decoder state, </a:t>
                </a:r>
                <a14:m>
                  <m:oMath xmlns:m="http://schemas.openxmlformats.org/officeDocument/2006/math">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i</m:t>
                        </m:r>
                        <m:r>
                          <a:rPr lang="en-US" i="0">
                            <a:latin typeface="Cambria Math" panose="02040503050406030204" pitchFamily="18" charset="0"/>
                          </a:rPr>
                          <m:t>−1</m:t>
                        </m:r>
                      </m:sub>
                      <m:sup>
                        <m:r>
                          <m:rPr>
                            <m:sty m:val="p"/>
                          </m:rPr>
                          <a:rPr lang="en-US" i="0">
                            <a:latin typeface="Cambria Math" panose="02040503050406030204" pitchFamily="18" charset="0"/>
                          </a:rPr>
                          <m:t>d</m:t>
                        </m:r>
                      </m:sup>
                    </m:sSubSup>
                  </m:oMath>
                </a14:m>
                <a:r>
                  <a:rPr lang="en-US" dirty="0"/>
                  <a:t>"</a:t>
                </a:r>
              </a:p>
              <a:p>
                <a:r>
                  <a:rPr lang="en-US" dirty="0"/>
                  <a:t>Using these values, we can compute the current context vector that will be used by the decoder at step I of its computation: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c</m:t>
                        </m:r>
                      </m:e>
                      <m:sub>
                        <m:r>
                          <m:rPr>
                            <m:sty m:val="p"/>
                          </m:rPr>
                          <a:rPr lang="en-US" i="0">
                            <a:latin typeface="Cambria Math" panose="02040503050406030204" pitchFamily="18" charset="0"/>
                          </a:rPr>
                          <m:t>i</m:t>
                        </m:r>
                      </m:sub>
                    </m:sSub>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j</m:t>
                        </m:r>
                      </m:sub>
                      <m:sup/>
                      <m:e>
                        <m:sSub>
                          <m:sSubPr>
                            <m:ctrlPr>
                              <a:rPr lang="en-US" i="1">
                                <a:latin typeface="Cambria Math" panose="02040503050406030204" pitchFamily="18" charset="0"/>
                              </a:rPr>
                            </m:ctrlPr>
                          </m:sSubPr>
                          <m:e>
                            <m:r>
                              <m:rPr>
                                <m:sty m:val="p"/>
                              </m:rPr>
                              <a:rPr lang="en-US" i="0">
                                <a:latin typeface="Cambria Math" panose="02040503050406030204" pitchFamily="18" charset="0"/>
                              </a:rPr>
                              <m:t>α</m:t>
                            </m:r>
                          </m:e>
                          <m:sub>
                            <m:r>
                              <m:rPr>
                                <m:sty m:val="p"/>
                              </m:rPr>
                              <a:rPr lang="en-US" i="0">
                                <a:latin typeface="Cambria Math" panose="02040503050406030204" pitchFamily="18" charset="0"/>
                              </a:rPr>
                              <m:t>ij</m:t>
                            </m:r>
                          </m:sub>
                        </m:sSub>
                        <m:sSubSup>
                          <m:sSubSupPr>
                            <m:ctrlPr>
                              <a:rPr lang="en-US" i="1">
                                <a:latin typeface="Cambria Math" panose="02040503050406030204" pitchFamily="18" charset="0"/>
                              </a:rPr>
                            </m:ctrlPr>
                          </m:sSubSupPr>
                          <m:e>
                            <m:r>
                              <m:rPr>
                                <m:sty m:val="p"/>
                              </m:rPr>
                              <a:rPr lang="en-US" i="0">
                                <a:latin typeface="Cambria Math" panose="02040503050406030204" pitchFamily="18" charset="0"/>
                              </a:rPr>
                              <m:t>h</m:t>
                            </m:r>
                          </m:e>
                          <m:sub>
                            <m:r>
                              <m:rPr>
                                <m:sty m:val="p"/>
                              </m:rPr>
                              <a:rPr lang="en-US" i="0">
                                <a:latin typeface="Cambria Math" panose="02040503050406030204" pitchFamily="18" charset="0"/>
                              </a:rPr>
                              <m:t>j</m:t>
                            </m:r>
                          </m:sub>
                          <m:sup>
                            <m:r>
                              <m:rPr>
                                <m:sty m:val="p"/>
                              </m:rPr>
                              <a:rPr lang="en-US" i="0">
                                <a:latin typeface="Cambria Math" panose="02040503050406030204" pitchFamily="18" charset="0"/>
                              </a:rPr>
                              <m:t>e</m:t>
                            </m:r>
                          </m:sup>
                        </m:sSubSup>
                      </m:e>
                    </m:nary>
                  </m:oMath>
                </a14:m>
                <a:endParaRPr lang="en-US" dirty="0"/>
              </a:p>
              <a:p>
                <a:r>
                  <a:rPr lang="en-US" dirty="0"/>
                  <a:t>The figure on the next slide helps to explain the attention mechanism</a:t>
                </a:r>
              </a:p>
              <a:p>
                <a:pPr lvl="1"/>
                <a:r>
                  <a:rPr lang="en-US" dirty="0"/>
                  <a:t>The figure assumes</a:t>
                </a:r>
                <a:r>
                  <a:rPr lang="en-US" i="1" dirty="0"/>
                  <a:t> </a:t>
                </a:r>
                <a:r>
                  <a:rPr lang="en-US" dirty="0"/>
                  <a:t>dot-product attention is being used</a:t>
                </a:r>
              </a:p>
              <a:p>
                <a:pPr lvl="1"/>
                <a:r>
                  <a:rPr lang="en-US" dirty="0"/>
                  <a:t>In the figure, the context vector, the previous hidden state of the decoder, and the previous prediction of the decoder are used to compute the next hidden state of the decoder</a:t>
                </a:r>
              </a:p>
            </p:txBody>
          </p:sp>
        </mc:Choice>
        <mc:Fallback xmlns="">
          <p:sp>
            <p:nvSpPr>
              <p:cNvPr id="3" name="Content Placeholder 2">
                <a:extLst>
                  <a:ext uri="{FF2B5EF4-FFF2-40B4-BE49-F238E27FC236}">
                    <a16:creationId xmlns:a16="http://schemas.microsoft.com/office/drawing/2014/main" id="{21F6DE04-730F-478D-9AA0-D064305E824B}"/>
                  </a:ext>
                </a:extLst>
              </p:cNvPr>
              <p:cNvSpPr>
                <a:spLocks noGrp="1" noRot="1" noChangeAspect="1" noMove="1" noResize="1" noEditPoints="1" noAdjustHandles="1" noChangeArrowheads="1" noChangeShapeType="1" noTextEdit="1"/>
              </p:cNvSpPr>
              <p:nvPr>
                <p:ph idx="1"/>
              </p:nvPr>
            </p:nvSpPr>
            <p:spPr>
              <a:blipFill>
                <a:blip r:embed="rId2"/>
                <a:stretch>
                  <a:fillRect l="-812" t="-3221" r="-986" b="-840"/>
                </a:stretch>
              </a:blipFill>
            </p:spPr>
            <p:txBody>
              <a:bodyPr/>
              <a:lstStyle/>
              <a:p>
                <a:r>
                  <a:rPr lang="en-US">
                    <a:noFill/>
                  </a:rPr>
                  <a:t> </a:t>
                </a:r>
              </a:p>
            </p:txBody>
          </p:sp>
        </mc:Fallback>
      </mc:AlternateContent>
    </p:spTree>
    <p:extLst>
      <p:ext uri="{BB962C8B-B14F-4D97-AF65-F5344CB8AC3E}">
        <p14:creationId xmlns:p14="http://schemas.microsoft.com/office/powerpoint/2010/main" val="1499941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3A49-9D71-4171-BCFC-EE898A75C076}"/>
              </a:ext>
            </a:extLst>
          </p:cNvPr>
          <p:cNvSpPr>
            <a:spLocks noGrp="1"/>
          </p:cNvSpPr>
          <p:nvPr>
            <p:ph type="title"/>
          </p:nvPr>
        </p:nvSpPr>
        <p:spPr/>
        <p:txBody>
          <a:bodyPr/>
          <a:lstStyle/>
          <a:p>
            <a:r>
              <a:rPr lang="en-US" dirty="0"/>
              <a:t>Attention: Graphical Depiction</a:t>
            </a:r>
          </a:p>
        </p:txBody>
      </p:sp>
      <p:pic>
        <p:nvPicPr>
          <p:cNvPr id="5" name="Picture 4">
            <a:extLst>
              <a:ext uri="{FF2B5EF4-FFF2-40B4-BE49-F238E27FC236}">
                <a16:creationId xmlns:a16="http://schemas.microsoft.com/office/drawing/2014/main" id="{192DDA67-1580-E41E-D1E7-2A7ACB053F95}"/>
              </a:ext>
            </a:extLst>
          </p:cNvPr>
          <p:cNvPicPr>
            <a:picLocks noChangeAspect="1"/>
          </p:cNvPicPr>
          <p:nvPr/>
        </p:nvPicPr>
        <p:blipFill>
          <a:blip r:embed="rId2"/>
          <a:stretch>
            <a:fillRect/>
          </a:stretch>
        </p:blipFill>
        <p:spPr>
          <a:xfrm>
            <a:off x="2003431" y="1690688"/>
            <a:ext cx="8185137" cy="4529638"/>
          </a:xfrm>
          <a:prstGeom prst="rect">
            <a:avLst/>
          </a:prstGeom>
        </p:spPr>
      </p:pic>
    </p:spTree>
    <p:extLst>
      <p:ext uri="{BB962C8B-B14F-4D97-AF65-F5344CB8AC3E}">
        <p14:creationId xmlns:p14="http://schemas.microsoft.com/office/powerpoint/2010/main" val="1882020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7C3-1CFB-4734-93B3-B8F7FEAE5702}"/>
              </a:ext>
            </a:extLst>
          </p:cNvPr>
          <p:cNvSpPr>
            <a:spLocks noGrp="1"/>
          </p:cNvSpPr>
          <p:nvPr>
            <p:ph type="title"/>
          </p:nvPr>
        </p:nvSpPr>
        <p:spPr/>
        <p:txBody>
          <a:bodyPr/>
          <a:lstStyle/>
          <a:p>
            <a:r>
              <a:rPr lang="en-US" dirty="0"/>
              <a:t>Cartoon Found on Twitter, Posted in 2016</a:t>
            </a:r>
          </a:p>
        </p:txBody>
      </p:sp>
      <p:pic>
        <p:nvPicPr>
          <p:cNvPr id="5" name="Content Placeholder 4" descr="A close up of a map&#10;&#10;Description automatically generated">
            <a:extLst>
              <a:ext uri="{FF2B5EF4-FFF2-40B4-BE49-F238E27FC236}">
                <a16:creationId xmlns:a16="http://schemas.microsoft.com/office/drawing/2014/main" id="{75BB4310-A020-4C92-ABA3-F40C35EBF8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2895" y="1801905"/>
            <a:ext cx="8346209" cy="4556499"/>
          </a:xfrm>
        </p:spPr>
      </p:pic>
    </p:spTree>
    <p:extLst>
      <p:ext uri="{BB962C8B-B14F-4D97-AF65-F5344CB8AC3E}">
        <p14:creationId xmlns:p14="http://schemas.microsoft.com/office/powerpoint/2010/main" val="1216515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12685</TotalTime>
  <Words>4007</Words>
  <Application>Microsoft Office PowerPoint</Application>
  <PresentationFormat>Widescreen</PresentationFormat>
  <Paragraphs>213</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Cambria Math</vt:lpstr>
      <vt:lpstr>Office Theme</vt:lpstr>
      <vt:lpstr>ECE467: Natural Language Processing</vt:lpstr>
      <vt:lpstr>Review of RNNs</vt:lpstr>
      <vt:lpstr>Recall: RNN Equations</vt:lpstr>
      <vt:lpstr>Mapping Sequences to Sequences</vt:lpstr>
      <vt:lpstr>General Encoder-Decoder Network</vt:lpstr>
      <vt:lpstr>Basic Encoder-Decoder Network</vt:lpstr>
      <vt:lpstr>Decoder Functionality</vt:lpstr>
      <vt:lpstr>Machine Translation</vt:lpstr>
      <vt:lpstr>The Vauquois Triangle (from earlier edition)</vt:lpstr>
      <vt:lpstr>Some Reasons that MT is Difficult</vt:lpstr>
      <vt:lpstr>Training Data for MT</vt:lpstr>
      <vt:lpstr>Neural Machine Translation</vt:lpstr>
      <vt:lpstr>Basic Encoder-Decoder Network Revisited</vt:lpstr>
      <vt:lpstr>Encoder Applied to MT</vt:lpstr>
      <vt:lpstr>Decoder Applied to MT</vt:lpstr>
      <vt:lpstr>RNN-Based Encoder-Decoder for MT Example</vt:lpstr>
      <vt:lpstr>Generalized Encoder-Decoder for MT</vt:lpstr>
      <vt:lpstr>Training an Encoder-Decoder for MT</vt:lpstr>
      <vt:lpstr>Training an Encoder-Decoder for MT Example</vt:lpstr>
      <vt:lpstr>Problem with Choosing Words As We Go</vt:lpstr>
      <vt:lpstr>Beam Search</vt:lpstr>
      <vt:lpstr>Beam Search Example</vt:lpstr>
      <vt:lpstr>Terminating Beam Search</vt:lpstr>
      <vt:lpstr>More Detailed Beam Search for MT Example</vt:lpstr>
      <vt:lpstr>Evaluating MT systems</vt:lpstr>
      <vt:lpstr>The Context Vector Revisited</vt:lpstr>
      <vt:lpstr>Attention</vt:lpstr>
      <vt:lpstr>Attention: Computing Scores</vt:lpstr>
      <vt:lpstr>Attention: Computing the Context Vector</vt:lpstr>
      <vt:lpstr>Attention: Graphical Depiction</vt:lpstr>
      <vt:lpstr>Cartoon Found on Twitter, Posted in 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204</cp:revision>
  <dcterms:created xsi:type="dcterms:W3CDTF">2020-04-15T02:21:34Z</dcterms:created>
  <dcterms:modified xsi:type="dcterms:W3CDTF">2025-10-16T17:57:42Z</dcterms:modified>
</cp:coreProperties>
</file>