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293" r:id="rId3"/>
    <p:sldId id="319" r:id="rId4"/>
    <p:sldId id="344" r:id="rId5"/>
    <p:sldId id="345" r:id="rId6"/>
    <p:sldId id="320" r:id="rId7"/>
    <p:sldId id="346" r:id="rId8"/>
    <p:sldId id="347" r:id="rId9"/>
    <p:sldId id="348" r:id="rId10"/>
    <p:sldId id="341" r:id="rId11"/>
    <p:sldId id="321" r:id="rId12"/>
    <p:sldId id="349" r:id="rId13"/>
    <p:sldId id="343" r:id="rId14"/>
    <p:sldId id="350" r:id="rId15"/>
    <p:sldId id="351" r:id="rId16"/>
    <p:sldId id="352" r:id="rId17"/>
    <p:sldId id="353" r:id="rId18"/>
    <p:sldId id="355" r:id="rId19"/>
    <p:sldId id="354" r:id="rId20"/>
    <p:sldId id="356" r:id="rId21"/>
    <p:sldId id="35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3" autoAdjust="0"/>
    <p:restoredTop sz="94660"/>
  </p:normalViewPr>
  <p:slideViewPr>
    <p:cSldViewPr snapToGrid="0">
      <p:cViewPr varScale="1">
        <p:scale>
          <a:sx n="59" d="100"/>
          <a:sy n="59" d="100"/>
        </p:scale>
        <p:origin x="9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ABA0-EE8C-4668-857B-24736C5E7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F56B52-CF4E-4C56-8B10-3472853DB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2B70D-150D-477C-AE84-6C3BEBBC7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B8448-B601-44DE-AB5F-E46A642E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06CA-4F7B-4BDB-8A9C-26C565B1D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547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F97E4-4203-4AB1-9DBF-B62CA7D05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607FB-4A53-468F-8D8F-8DADDCCAC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5860A-6498-4878-B5DA-7E8350448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A2EEE-9339-4CBF-BA9C-58DE48C02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16897-BFF7-4289-A407-F68DC0AC3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57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0802-D131-4485-8D86-27E02F021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F932C-11EF-43D6-89BE-C1FF82D22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F3CD0-F097-428C-8FED-006AC7C70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A016E-FB80-4362-A7A4-D7E7FBA4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C18D3-2EA3-4BF1-9C81-70907CBFB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1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4508-77CE-461D-AB91-45BEA68A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364FB-B7F7-4567-A308-96EEFC776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AC295-1E37-442E-A7E8-286069584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DD60F-A19C-4369-886F-54193B3DA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0C8E8-16B2-422F-A7FD-8ED91907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DDAB6-5889-4E95-A989-122289A6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1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2160-7875-403A-8745-298C7029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5AA00-AF96-46C7-91F0-40FB77214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F16B7-4918-4C16-BD2F-C8CAFC29F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29392-697E-4F5D-A7F2-D332AC623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68B6FD-D4A3-41B0-914E-0FF06BF08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1F0F1E-B026-4CC0-ADF9-7C9343705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2A3143-D173-485D-9B72-CD37A0550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826F68-133A-4CE2-B098-9AE15C561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82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74E5-E7C9-4BA1-AC47-0B1E79D51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10D72-8DFE-455A-8D14-E66B7163E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6B1AE-1FE3-4C01-B1E9-350A5B51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EEAB85-6901-4CFE-83F5-6FAC7FD1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94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8080F2-1995-4488-83AA-6CC22016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CDAB31-A8ED-420F-A365-2E077BC34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C54A5-8762-4207-8A55-3635EF54E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9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944B-4CA8-4D7B-BA34-4D3FCB175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52471-8EA9-4756-A09F-2C8E693D4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1D4AD-DAEB-41EB-9252-A48B82A7A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8EC72-864D-492C-A56F-1639C2FBD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BB9DD-47A6-4CBA-9166-72FB6F7CF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B55EB-47B3-4970-A7F9-17D34151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5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800CD-1302-4EB7-945D-84D85E9A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FEBA6-0805-41EE-9242-5EF34BA51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4C888-75F0-4EF1-97FE-FD3AC0E31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A0B74-C3E3-45BA-BBF9-39FF8DBE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593F9-21C2-4B4A-804C-BF3F412B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5CB2C-4A93-487A-A75E-48CED6452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26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3AFD9-6CED-4695-8D06-76466F61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79958-54C6-461B-A483-F909A4F98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33A2B-A0E6-4CA3-A158-80AC28C0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1993D-221F-4179-96BD-27FAB40C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5A494-6CBE-4174-92A9-E7DAE36D2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14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90984-FF4F-4290-9754-1130B3EC4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C55D4-505B-463E-8C46-BE60A0412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C6CF7-20D1-4981-AF3A-61819B60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D1209-9489-4454-A759-C53F6A4FF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668D3-C13A-40A7-B664-023C0C0E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59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56CC11-942A-4B25-A6F0-6EDD8EC2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13289-AF8F-42FB-9634-2DE070505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2EC2F-663A-4652-AC58-905E4FA7F3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7D7D-858B-44F7-A42E-8E6B046CCCA0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8B2AB-7308-498C-912E-00EC567C0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2F718-BA94-4C60-B5D1-D128E0E70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B44B9-EB20-4D92-A3C1-B25BF2204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0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3638614"/>
            <a:ext cx="9677400" cy="1655762"/>
          </a:xfrm>
        </p:spPr>
        <p:txBody>
          <a:bodyPr>
            <a:normAutofit fontScale="40000" lnSpcReduction="20000"/>
          </a:bodyPr>
          <a:lstStyle/>
          <a:p>
            <a:r>
              <a:rPr lang="en-US" sz="9600" dirty="0"/>
              <a:t>BERT and BERT Variations;</a:t>
            </a:r>
          </a:p>
          <a:p>
            <a:r>
              <a:rPr lang="en-US" sz="9600" dirty="0"/>
              <a:t>Pretraining, Fine-tuning, and Transfer Learning;</a:t>
            </a:r>
          </a:p>
          <a:p>
            <a:r>
              <a:rPr lang="en-US" sz="9600" dirty="0"/>
              <a:t>the GLUE Benchmark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38DA-C21A-4459-94CE-FB653DB0D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are following the suggested readings…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F6B8B-6013-4E5C-9AD2-C15DBF183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topic will primarily cover the system called </a:t>
            </a:r>
            <a:r>
              <a:rPr lang="en-US" b="1" dirty="0"/>
              <a:t>BERT</a:t>
            </a:r>
            <a:endParaRPr lang="en-US" dirty="0"/>
          </a:p>
          <a:p>
            <a:r>
              <a:rPr lang="en-US" dirty="0"/>
              <a:t>This topic is related to Chapter 9 in the textbook, titled </a:t>
            </a:r>
            <a:r>
              <a:rPr lang="en-US"/>
              <a:t>"Masked </a:t>
            </a:r>
            <a:r>
              <a:rPr lang="en-US" dirty="0"/>
              <a:t>Language Models" (of which BERT is an example)</a:t>
            </a:r>
          </a:p>
          <a:p>
            <a:r>
              <a:rPr lang="en-US" dirty="0"/>
              <a:t>However, much of the content of my slides is based on the original BERT paper; there is a link to it from the course website</a:t>
            </a:r>
          </a:p>
          <a:p>
            <a:r>
              <a:rPr lang="en-US" dirty="0"/>
              <a:t>Along the way, we will discuss the concepts of </a:t>
            </a:r>
            <a:r>
              <a:rPr lang="en-US" b="1" dirty="0"/>
              <a:t>pretraining</a:t>
            </a:r>
            <a:r>
              <a:rPr lang="en-US" dirty="0"/>
              <a:t>, </a:t>
            </a:r>
            <a:r>
              <a:rPr lang="en-US" b="1" dirty="0"/>
              <a:t>fine-tuning</a:t>
            </a:r>
            <a:r>
              <a:rPr lang="en-US" dirty="0"/>
              <a:t>, and </a:t>
            </a:r>
            <a:r>
              <a:rPr lang="en-US" b="1" dirty="0"/>
              <a:t>transfer learning</a:t>
            </a:r>
          </a:p>
          <a:p>
            <a:r>
              <a:rPr lang="en-US" dirty="0"/>
              <a:t>Sections 9.4 and 9.5 of the textbook are highly relevant to these aspects of BERT</a:t>
            </a:r>
          </a:p>
          <a:p>
            <a:r>
              <a:rPr lang="en-US" dirty="0"/>
              <a:t>We will also learn about </a:t>
            </a:r>
            <a:r>
              <a:rPr lang="en-US" b="1" dirty="0"/>
              <a:t>the GLUE benchmark</a:t>
            </a:r>
            <a:r>
              <a:rPr lang="en-US" dirty="0"/>
              <a:t>, which was one of the major benchmarks used to evaluate BERT in the original paper</a:t>
            </a:r>
          </a:p>
          <a:p>
            <a:r>
              <a:rPr lang="en-US" dirty="0"/>
              <a:t>At the end of the topic, we will also discuss a couple of variations of BERT that were developed later</a:t>
            </a:r>
          </a:p>
        </p:txBody>
      </p:sp>
    </p:spTree>
    <p:extLst>
      <p:ext uri="{BB962C8B-B14F-4D97-AF65-F5344CB8AC3E}">
        <p14:creationId xmlns:p14="http://schemas.microsoft.com/office/powerpoint/2010/main" val="3890398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A453-EFEE-4A43-8ACF-1446D54F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BERT: 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47FC5-95BF-40B1-B7AC-0FA5C66B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2019, a year after ELMo, another system that produces </a:t>
            </a:r>
            <a:r>
              <a:rPr lang="en-US" b="1" dirty="0"/>
              <a:t>contextual word embeddings</a:t>
            </a:r>
            <a:r>
              <a:rPr lang="en-US" dirty="0"/>
              <a:t> was introduced at the same conference</a:t>
            </a:r>
          </a:p>
          <a:p>
            <a:r>
              <a:rPr lang="en-US" dirty="0"/>
              <a:t>The system, created by a team of researchers at Google, is called </a:t>
            </a:r>
            <a:r>
              <a:rPr lang="en-US" i="1" dirty="0"/>
              <a:t>Bidirectional Encoder Representations from Transformers</a:t>
            </a:r>
            <a:r>
              <a:rPr lang="en-US" dirty="0"/>
              <a:t> (</a:t>
            </a:r>
            <a:r>
              <a:rPr lang="en-US" b="1" dirty="0"/>
              <a:t>BERT</a:t>
            </a:r>
            <a:r>
              <a:rPr lang="en-US" dirty="0"/>
              <a:t>)</a:t>
            </a:r>
          </a:p>
          <a:p>
            <a:r>
              <a:rPr lang="en-US" dirty="0"/>
              <a:t>The paper introducing BERT, "BERT: Pre-training of Deep Bidirectional Transformers for Language Understanding", won the best paper award at the 2019 NAACL conference </a:t>
            </a:r>
          </a:p>
          <a:p>
            <a:r>
              <a:rPr lang="en-US" dirty="0"/>
              <a:t>The paper is freely available online, and there is a link to it from the course website (some versions list an earlier date, when the paper was first submitted)</a:t>
            </a:r>
          </a:p>
          <a:p>
            <a:r>
              <a:rPr lang="en-US" dirty="0"/>
              <a:t>As the name suggests, BERT is based on </a:t>
            </a:r>
            <a:r>
              <a:rPr lang="en-US" b="1" dirty="0"/>
              <a:t>transformers</a:t>
            </a:r>
            <a:r>
              <a:rPr lang="en-US" dirty="0"/>
              <a:t>, not </a:t>
            </a:r>
            <a:r>
              <a:rPr lang="en-US" i="1" dirty="0"/>
              <a:t>LSTMs</a:t>
            </a:r>
            <a:r>
              <a:rPr lang="en-US" dirty="0"/>
              <a:t> (as ELMo was), to produce contextual embeddings</a:t>
            </a:r>
          </a:p>
          <a:p>
            <a:r>
              <a:rPr lang="en-US" dirty="0"/>
              <a:t>Note that when we covered transformers in the previous topic, we only covered them for </a:t>
            </a:r>
            <a:r>
              <a:rPr lang="en-US" i="1" dirty="0"/>
              <a:t>sequence-to-sequence tasks</a:t>
            </a:r>
            <a:r>
              <a:rPr lang="en-US" dirty="0"/>
              <a:t>, involving </a:t>
            </a:r>
            <a:r>
              <a:rPr lang="en-US" i="1" dirty="0"/>
              <a:t>encoder-decoder networks</a:t>
            </a:r>
          </a:p>
          <a:p>
            <a:r>
              <a:rPr lang="en-US" dirty="0"/>
              <a:t>Really, </a:t>
            </a:r>
            <a:r>
              <a:rPr lang="en-US" i="1" dirty="0"/>
              <a:t>BERT uses only the encoder of a transformer</a:t>
            </a:r>
            <a:r>
              <a:rPr lang="en-US" dirty="0"/>
              <a:t> (as indicated by its name), which in general can be used for </a:t>
            </a:r>
            <a:r>
              <a:rPr lang="en-US" i="1" dirty="0"/>
              <a:t>sequence labelling tasks</a:t>
            </a:r>
            <a:r>
              <a:rPr lang="en-US" dirty="0"/>
              <a:t> and </a:t>
            </a:r>
            <a:r>
              <a:rPr lang="en-US" i="1" dirty="0"/>
              <a:t>sequence classification tasks</a:t>
            </a:r>
          </a:p>
          <a:p>
            <a:r>
              <a:rPr lang="en-US" dirty="0"/>
              <a:t>Unlike ELMo, which produces contextual embeddings that are fed to other architectures, </a:t>
            </a:r>
            <a:r>
              <a:rPr lang="en-US" i="1" dirty="0"/>
              <a:t>BERT uses one specific architecture for many NLP tasks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12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957F0-390A-AE70-36E4-B676577E1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E763E-BBBB-9B1B-964F-011960A80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original BERT implementation uses </a:t>
            </a:r>
            <a:r>
              <a:rPr lang="en-US" i="1" dirty="0"/>
              <a:t>WordPiece</a:t>
            </a:r>
            <a:r>
              <a:rPr lang="en-US" dirty="0"/>
              <a:t> tokens</a:t>
            </a:r>
          </a:p>
          <a:p>
            <a:pPr lvl="1"/>
            <a:r>
              <a:rPr lang="en-US" dirty="0"/>
              <a:t>Although we didn't cover WordPiece specifically, this tokenization approach has been mentioned during a couple of earlier topics</a:t>
            </a:r>
          </a:p>
          <a:p>
            <a:pPr lvl="1"/>
            <a:r>
              <a:rPr lang="en-US" dirty="0"/>
              <a:t>Like byte-pair encoding, the WordPiece algorithm leads to subword tokens that do not cross word boundaries</a:t>
            </a:r>
          </a:p>
          <a:p>
            <a:pPr lvl="1"/>
            <a:r>
              <a:rPr lang="en-US" dirty="0"/>
              <a:t>When BERT is applied to sequence labeling tasks that assign a label to every word (e.g., POS tagging or NER), the system considers the prediction for the word to be the label assigned to its first subword</a:t>
            </a:r>
          </a:p>
          <a:p>
            <a:r>
              <a:rPr lang="en-US" dirty="0"/>
              <a:t>Since BERT is a transformer-based system, </a:t>
            </a:r>
            <a:r>
              <a:rPr lang="en-US" i="1" dirty="0"/>
              <a:t>position embeddings</a:t>
            </a:r>
            <a:r>
              <a:rPr lang="en-US" dirty="0"/>
              <a:t> are necessary for the system to get any information that is dependent on word order</a:t>
            </a:r>
          </a:p>
          <a:p>
            <a:r>
              <a:rPr lang="en-US" dirty="0"/>
              <a:t>We will soon see that the original BERT paper fed two sentences at a time as input during pretraining; a </a:t>
            </a:r>
            <a:r>
              <a:rPr lang="en-US" i="1" dirty="0"/>
              <a:t>segment embedding</a:t>
            </a:r>
            <a:r>
              <a:rPr lang="en-US" dirty="0"/>
              <a:t> indicates which sentence the corresponding token is a part of</a:t>
            </a:r>
          </a:p>
          <a:p>
            <a:r>
              <a:rPr lang="en-US" dirty="0"/>
              <a:t>Although not explained in the original paper, according to other sources, both the position embeddings and the  segment embeddings are learned as part of pre-training</a:t>
            </a:r>
          </a:p>
          <a:p>
            <a:r>
              <a:rPr lang="en-US" dirty="0"/>
              <a:t>The final </a:t>
            </a:r>
            <a:r>
              <a:rPr lang="en-US" i="1" dirty="0"/>
              <a:t>input embedding</a:t>
            </a:r>
            <a:r>
              <a:rPr lang="en-US" dirty="0"/>
              <a:t> for each token is the sum of the WordPiece embedding, the position embeddings, and the segment embedding</a:t>
            </a:r>
          </a:p>
          <a:p>
            <a:r>
              <a:rPr lang="en-US" dirty="0"/>
              <a:t>The figure on the next slide (form the original paper) helps explain the input to BERT</a:t>
            </a:r>
          </a:p>
          <a:p>
            <a:r>
              <a:rPr lang="en-US" dirty="0"/>
              <a:t>Note that the word "playing" has been split into two WordPiece tokens in the figure</a:t>
            </a:r>
          </a:p>
        </p:txBody>
      </p:sp>
    </p:spTree>
    <p:extLst>
      <p:ext uri="{BB962C8B-B14F-4D97-AF65-F5344CB8AC3E}">
        <p14:creationId xmlns:p14="http://schemas.microsoft.com/office/powerpoint/2010/main" val="84322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E7578-C53B-DDC2-36D9-4B31496A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Input (from original paper)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795FC1-17DD-D887-A378-32FDF633B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86" y="1690688"/>
            <a:ext cx="10303828" cy="327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61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F690-FAEA-4AD0-AC29-0CECF098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Pretraining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4802F-BCAB-486F-AAA4-C75532409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Interestingly, the developers of BERT </a:t>
            </a:r>
            <a:r>
              <a:rPr lang="en-US" b="1" dirty="0"/>
              <a:t>pretrained</a:t>
            </a:r>
            <a:r>
              <a:rPr lang="en-US" dirty="0"/>
              <a:t> their system for two tasks (i.e., they pretrained a single transformer encoder for two separate tasks at the same time) using </a:t>
            </a:r>
            <a:r>
              <a:rPr lang="en-US" i="1" dirty="0"/>
              <a:t>unsupervised machine learning</a:t>
            </a:r>
          </a:p>
          <a:p>
            <a:r>
              <a:rPr lang="en-US" dirty="0"/>
              <a:t>One task resembles the language modelling task that ELMo and other systems are pretrained for</a:t>
            </a:r>
          </a:p>
          <a:p>
            <a:pPr lvl="1"/>
            <a:r>
              <a:rPr lang="en-US" sz="2600" dirty="0"/>
              <a:t>The creators of BERT emphasized the importance of using context from both the left and the right of words at the same time to make predictions</a:t>
            </a:r>
          </a:p>
          <a:p>
            <a:pPr lvl="1"/>
            <a:r>
              <a:rPr lang="en-US" sz="2600" dirty="0"/>
              <a:t>Recall that ELMo uses a bidirectional LSTM to consider both left and right context, but separately</a:t>
            </a:r>
          </a:p>
          <a:p>
            <a:pPr lvl="1"/>
            <a:r>
              <a:rPr lang="en-US" sz="2600" dirty="0"/>
              <a:t>At a high level, the first training objective used for BERT involves randomly </a:t>
            </a:r>
            <a:r>
              <a:rPr lang="en-US" sz="2600" i="1" dirty="0"/>
              <a:t>masking</a:t>
            </a:r>
            <a:r>
              <a:rPr lang="en-US" sz="2600" dirty="0"/>
              <a:t> some tokens, and the system tries to predict them based on their context</a:t>
            </a:r>
          </a:p>
          <a:p>
            <a:pPr lvl="1"/>
            <a:r>
              <a:rPr lang="en-US" sz="2600" dirty="0"/>
              <a:t>Thus, BERT is known as a </a:t>
            </a:r>
            <a:r>
              <a:rPr lang="en-US" sz="2600" b="1" dirty="0"/>
              <a:t>masked language model</a:t>
            </a:r>
            <a:r>
              <a:rPr lang="en-US" sz="2600" dirty="0"/>
              <a:t>, and this training objective is known as </a:t>
            </a:r>
            <a:r>
              <a:rPr lang="en-US" sz="2600" i="1" dirty="0"/>
              <a:t>masked language modeling</a:t>
            </a:r>
          </a:p>
          <a:p>
            <a:pPr lvl="1"/>
            <a:r>
              <a:rPr lang="en-US" sz="2600" dirty="0"/>
              <a:t>We'll discuss the details of the BERT masking procedure soon</a:t>
            </a:r>
          </a:p>
          <a:p>
            <a:r>
              <a:rPr lang="en-US" dirty="0"/>
              <a:t>The other task is </a:t>
            </a:r>
            <a:r>
              <a:rPr lang="en-US" i="1" dirty="0"/>
              <a:t>next sentence prediction</a:t>
            </a:r>
            <a:r>
              <a:rPr lang="en-US" dirty="0"/>
              <a:t> (NSP)</a:t>
            </a:r>
          </a:p>
          <a:p>
            <a:pPr lvl="1"/>
            <a:r>
              <a:rPr lang="en-US" sz="2600" dirty="0"/>
              <a:t>The input to BERT is two concatenated sentences, with a sentence separator symbol in between</a:t>
            </a:r>
          </a:p>
          <a:p>
            <a:pPr lvl="1"/>
            <a:r>
              <a:rPr lang="en-US" sz="2600" dirty="0"/>
              <a:t>For training, half of the time, the second sentence follows the first in the training corpus, and the other half of the time, the second sentence is a random sentence from the training corpus</a:t>
            </a:r>
          </a:p>
          <a:p>
            <a:pPr lvl="1"/>
            <a:r>
              <a:rPr lang="en-US" sz="2600" dirty="0"/>
              <a:t>The system learns to predict whether the second sentence is the actual follow-up sentence to the first</a:t>
            </a:r>
          </a:p>
          <a:p>
            <a:pPr lvl="1"/>
            <a:r>
              <a:rPr lang="en-US" sz="2600" dirty="0"/>
              <a:t>Some later works (e.g., RoBERTa) found that NSP is not important to include as a pretraining objective</a:t>
            </a:r>
          </a:p>
          <a:p>
            <a:pPr lvl="1"/>
            <a:r>
              <a:rPr lang="en-US" sz="2600" dirty="0"/>
              <a:t>In the original paper, the authors claimed that including the NSP objective improved performance for some tasks, based on the results of </a:t>
            </a:r>
            <a:r>
              <a:rPr lang="en-US" sz="2600" i="1" dirty="0"/>
              <a:t>ablation studies</a:t>
            </a:r>
          </a:p>
        </p:txBody>
      </p:sp>
    </p:spTree>
    <p:extLst>
      <p:ext uri="{BB962C8B-B14F-4D97-AF65-F5344CB8AC3E}">
        <p14:creationId xmlns:p14="http://schemas.microsoft.com/office/powerpoint/2010/main" val="1881954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578-0D34-527C-9824-7484C5FE5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Masking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994C4-7446-C14E-5E65-A0A370728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For the masked language modeling procedure, 15% of the WordPiece tokens from the training data, chosen randomly, are masked</a:t>
            </a:r>
          </a:p>
          <a:p>
            <a:r>
              <a:rPr lang="en-US" dirty="0"/>
              <a:t>From the original paper:</a:t>
            </a:r>
          </a:p>
          <a:p>
            <a:pPr marL="457200" lvl="1" indent="0">
              <a:buNone/>
            </a:pPr>
            <a:r>
              <a:rPr lang="en-US" dirty="0"/>
              <a:t>"Although this allows us to obtain a bidirectional pre-trained model, a downside is that we are creating a mismatch between pre-training and fine-tuning, since the [MASK] token does not appear during fine-tuning. To mitigate this, we do not always replace “masked” words with the actual [MASK] token."</a:t>
            </a:r>
          </a:p>
          <a:p>
            <a:r>
              <a:rPr lang="en-US" dirty="0"/>
              <a:t>Thus, the authors explain the following as the procedure applied to the masked tokens:</a:t>
            </a:r>
          </a:p>
          <a:p>
            <a:pPr lvl="1"/>
            <a:r>
              <a:rPr lang="en-US" dirty="0"/>
              <a:t>80% of the masked tokens are replaced with the token [MASK]</a:t>
            </a:r>
          </a:p>
          <a:p>
            <a:pPr lvl="1"/>
            <a:r>
              <a:rPr lang="en-US" dirty="0"/>
              <a:t>10% of the masked tokens are replaced with a random token</a:t>
            </a:r>
          </a:p>
          <a:p>
            <a:pPr lvl="1"/>
            <a:r>
              <a:rPr lang="en-US" dirty="0"/>
              <a:t>10% of the masked tokens are not changed</a:t>
            </a:r>
          </a:p>
          <a:p>
            <a:r>
              <a:rPr lang="en-US" dirty="0"/>
              <a:t>Note that during pretraining, the system is trained to predict the original token for each masked token, regardless of whether it has been replaced with [MASK]</a:t>
            </a:r>
          </a:p>
        </p:txBody>
      </p:sp>
    </p:spTree>
    <p:extLst>
      <p:ext uri="{BB962C8B-B14F-4D97-AF65-F5344CB8AC3E}">
        <p14:creationId xmlns:p14="http://schemas.microsoft.com/office/powerpoint/2010/main" val="649430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9C825-4292-388F-3A27-9F5DA970F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Pretraining BERT: The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539BF-D092-E0BD-D4C4-983FB981A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figure two slides from now (from the original paper) describes the BERT architecture</a:t>
            </a:r>
          </a:p>
          <a:p>
            <a:r>
              <a:rPr lang="en-US" dirty="0"/>
              <a:t>The left side of the figure explains the pretraining architecture (we'll talk about the right side later)</a:t>
            </a:r>
          </a:p>
          <a:p>
            <a:r>
              <a:rPr lang="en-US" dirty="0"/>
              <a:t>The input consists of components concatenated together:</a:t>
            </a:r>
          </a:p>
          <a:p>
            <a:pPr lvl="1"/>
            <a:r>
              <a:rPr lang="en-US" dirty="0"/>
              <a:t>A special token [CLS]</a:t>
            </a:r>
          </a:p>
          <a:p>
            <a:pPr lvl="1"/>
            <a:r>
              <a:rPr lang="en-US" dirty="0"/>
              <a:t>The input embeddings sentence 1 (the WordPiece token embedding, the position embedding, and the segment embedding added together)</a:t>
            </a:r>
          </a:p>
          <a:p>
            <a:pPr lvl="1"/>
            <a:r>
              <a:rPr lang="en-US" dirty="0"/>
              <a:t>A sentence separation token [SEP]</a:t>
            </a:r>
          </a:p>
          <a:p>
            <a:pPr lvl="1"/>
            <a:r>
              <a:rPr lang="en-US" dirty="0"/>
              <a:t>The embeddings from sentence 2 (again adding three components)</a:t>
            </a:r>
          </a:p>
          <a:p>
            <a:pPr lvl="1"/>
            <a:r>
              <a:rPr lang="en-US" dirty="0"/>
              <a:t>Although it is not apparent in the figure, samples in the appendix also show a [SEP] token after the second sentence</a:t>
            </a:r>
          </a:p>
          <a:p>
            <a:r>
              <a:rPr lang="en-US" dirty="0"/>
              <a:t>As described on the previous slide, 15% of the WordPiece tokens are masked</a:t>
            </a:r>
          </a:p>
          <a:p>
            <a:r>
              <a:rPr lang="en-US" dirty="0"/>
              <a:t>As described two slides back, 50% of the time, sentence 2 follows sentence 1 in the training corpus, and the other 50% of the time, sentence 2 is randomly selected from the training corpus</a:t>
            </a:r>
          </a:p>
          <a:p>
            <a:r>
              <a:rPr lang="en-US" dirty="0"/>
              <a:t>The appendix also explains that the so-called "sentences" are actually more general spans of text, chosen such that the input sequence never exceeds 512 tokens</a:t>
            </a:r>
          </a:p>
          <a:p>
            <a:r>
              <a:rPr lang="en-US" dirty="0"/>
              <a:t>Although the paper doesn't state it, if the input sequence is shorter than 512 tokens, it must be padded (since all transformer-based architectures accept fix-sized input)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62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6472-422B-8044-4A66-F2848115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Pretraining BERT: 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E24AC-4093-E674-45EB-78A2744F1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training corpus for BERT consists of BookCorpus and English Wikipedia</a:t>
            </a:r>
          </a:p>
          <a:p>
            <a:pPr lvl="1"/>
            <a:r>
              <a:rPr lang="en-US" dirty="0"/>
              <a:t>BookCorpus is a corpus of self-published books, containing a total of about 800 million words</a:t>
            </a:r>
          </a:p>
          <a:p>
            <a:pPr lvl="1"/>
            <a:r>
              <a:rPr lang="en-US" dirty="0"/>
              <a:t>The authors stripped non-text from the Wikipedia articles, leaving them with about 2.5 billion words</a:t>
            </a:r>
          </a:p>
          <a:p>
            <a:r>
              <a:rPr lang="en-US" dirty="0"/>
              <a:t>Input sequences were generated as described on the previous slide</a:t>
            </a:r>
          </a:p>
          <a:p>
            <a:r>
              <a:rPr lang="en-US" dirty="0"/>
              <a:t>Loss functions were computed based on the following predictions:</a:t>
            </a:r>
          </a:p>
          <a:p>
            <a:pPr lvl="1"/>
            <a:r>
              <a:rPr lang="en-US" dirty="0"/>
              <a:t>The final hidden state corresponding to the [CLS] token (labeled "C" in the figure on the next slide) is considered the "aggregate sequence representation for classification tasks"</a:t>
            </a:r>
          </a:p>
          <a:p>
            <a:pPr lvl="1"/>
            <a:r>
              <a:rPr lang="en-US" dirty="0"/>
              <a:t>During pretraining, this is used for the NSP training objective</a:t>
            </a:r>
          </a:p>
          <a:p>
            <a:pPr lvl="1"/>
            <a:r>
              <a:rPr lang="en-US" dirty="0"/>
              <a:t>Final hidden states corresponding to masked tokens were used for the masked language modeling task (i.e., the system would predict the original token)</a:t>
            </a:r>
          </a:p>
          <a:p>
            <a:r>
              <a:rPr lang="en-US" dirty="0"/>
              <a:t>The paper describes two BERT systems that they call BERT</a:t>
            </a:r>
            <a:r>
              <a:rPr lang="en-US" baseline="-25000" dirty="0"/>
              <a:t>BASE</a:t>
            </a:r>
            <a:r>
              <a:rPr lang="en-US" dirty="0"/>
              <a:t> and BERT</a:t>
            </a:r>
            <a:r>
              <a:rPr lang="en-US" baseline="-25000" dirty="0"/>
              <a:t>LARGE</a:t>
            </a:r>
          </a:p>
          <a:p>
            <a:pPr lvl="1"/>
            <a:r>
              <a:rPr lang="en-US" dirty="0"/>
              <a:t>BERT</a:t>
            </a:r>
            <a:r>
              <a:rPr lang="en-US" baseline="-25000" dirty="0"/>
              <a:t>BASE</a:t>
            </a:r>
            <a:r>
              <a:rPr lang="en-US" dirty="0"/>
              <a:t> contains 12 transformer encoder layers, vectors of size 768, and 12 self-attention heads</a:t>
            </a:r>
          </a:p>
          <a:p>
            <a:pPr lvl="1"/>
            <a:r>
              <a:rPr lang="en-US" dirty="0"/>
              <a:t>BERT</a:t>
            </a:r>
            <a:r>
              <a:rPr lang="en-US" baseline="-25000" dirty="0"/>
              <a:t>LARGE</a:t>
            </a:r>
            <a:r>
              <a:rPr lang="en-US" dirty="0"/>
              <a:t> contains 24 transformer encoder layers, vectors of size 1024, and 24 self-attention heads</a:t>
            </a:r>
          </a:p>
          <a:p>
            <a:pPr lvl="1"/>
            <a:r>
              <a:rPr lang="en-US" dirty="0"/>
              <a:t>The BERT</a:t>
            </a:r>
            <a:r>
              <a:rPr lang="en-US" baseline="-25000" dirty="0"/>
              <a:t>BASE</a:t>
            </a:r>
            <a:r>
              <a:rPr lang="en-US" dirty="0"/>
              <a:t> and BERT</a:t>
            </a:r>
            <a:r>
              <a:rPr lang="en-US" baseline="-25000" dirty="0"/>
              <a:t>LARGE</a:t>
            </a:r>
            <a:r>
              <a:rPr lang="en-US" dirty="0"/>
              <a:t> systems had about 110 million and 340 million trainable parameters, respectively</a:t>
            </a:r>
          </a:p>
          <a:p>
            <a:pPr lvl="1"/>
            <a:r>
              <a:rPr lang="en-US" dirty="0"/>
              <a:t>The paper says that the specifications of BERT</a:t>
            </a:r>
            <a:r>
              <a:rPr lang="en-US" baseline="-25000" dirty="0"/>
              <a:t>BASE</a:t>
            </a:r>
            <a:r>
              <a:rPr lang="en-US" dirty="0"/>
              <a:t> were chosen to be comparable to the original GPT model</a:t>
            </a:r>
          </a:p>
          <a:p>
            <a:r>
              <a:rPr lang="en-US" dirty="0"/>
              <a:t>Other hyperparameters such as batch size, learning rate, epochs, etc. are described in the paper</a:t>
            </a:r>
          </a:p>
        </p:txBody>
      </p:sp>
    </p:spTree>
    <p:extLst>
      <p:ext uri="{BB962C8B-B14F-4D97-AF65-F5344CB8AC3E}">
        <p14:creationId xmlns:p14="http://schemas.microsoft.com/office/powerpoint/2010/main" val="2373864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F7417-C920-444C-B5D5-B449A9BE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Architecture (from original paper)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DC2668-B179-4257-BB27-EEB74B066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1154" y="1940923"/>
            <a:ext cx="10069691" cy="3971146"/>
          </a:xfrm>
        </p:spPr>
      </p:pic>
    </p:spTree>
    <p:extLst>
      <p:ext uri="{BB962C8B-B14F-4D97-AF65-F5344CB8AC3E}">
        <p14:creationId xmlns:p14="http://schemas.microsoft.com/office/powerpoint/2010/main" val="3690391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A3341-D84B-4081-B18C-88E5AC92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 BERT: Transfer Learning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215CE-6463-4600-A642-25C6CC410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Unlike ELMo, the purpose of BERT is not to produce contextual embeddings that can be fed into other architectures</a:t>
            </a:r>
          </a:p>
          <a:p>
            <a:r>
              <a:rPr lang="en-US" dirty="0"/>
              <a:t>Rather, the same architecture that has been used for pretraining can be </a:t>
            </a:r>
            <a:r>
              <a:rPr lang="en-US" b="1" dirty="0"/>
              <a:t>fine-tuned</a:t>
            </a:r>
            <a:r>
              <a:rPr lang="en-US" dirty="0"/>
              <a:t> for other tasks (generally with slight task-specific modifications)</a:t>
            </a:r>
          </a:p>
          <a:p>
            <a:r>
              <a:rPr lang="en-US" dirty="0"/>
              <a:t>This is an example of </a:t>
            </a:r>
            <a:r>
              <a:rPr lang="en-US" b="1" dirty="0"/>
              <a:t>transfer learning</a:t>
            </a:r>
          </a:p>
          <a:p>
            <a:pPr lvl="1"/>
            <a:r>
              <a:rPr lang="en-US" dirty="0"/>
              <a:t>The premise of transfer learning is that information learned for one task can also be useful for other related tasks</a:t>
            </a:r>
          </a:p>
          <a:p>
            <a:pPr lvl="1"/>
            <a:r>
              <a:rPr lang="en-US" dirty="0"/>
              <a:t>Technically, the use of static word embeddings, such as those learned by word2vec, for tasks other than which they were trained for, also fits the definition of transfer learning</a:t>
            </a:r>
          </a:p>
          <a:p>
            <a:pPr lvl="1"/>
            <a:r>
              <a:rPr lang="en-US" dirty="0"/>
              <a:t>However, I more often see the term transfer learning used when the model being used either stays the same or is slightly modified</a:t>
            </a:r>
          </a:p>
          <a:p>
            <a:pPr lvl="1"/>
            <a:r>
              <a:rPr lang="en-US" dirty="0"/>
              <a:t>Transfer learning is often used in modern computer vision (I'll briefly talk about this in class)</a:t>
            </a:r>
          </a:p>
          <a:p>
            <a:r>
              <a:rPr lang="en-US" dirty="0"/>
              <a:t>The right side of the figure on the previous slide helps to explain how BERT can be fine-tuned for other tasks (we'll discuss this is more detail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3872484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BE24-915A-C893-A709-81A0C7F50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 BERT for Specific NLP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4C191-2472-92EF-6514-01355B517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right-side of the figure two-slides back shows SQuAD at the front</a:t>
            </a:r>
          </a:p>
          <a:p>
            <a:pPr lvl="1"/>
            <a:r>
              <a:rPr lang="en-US" dirty="0"/>
              <a:t>Recall that SQuAD is a </a:t>
            </a:r>
            <a:r>
              <a:rPr lang="en-US" i="1" dirty="0"/>
              <a:t>reading-comprehension</a:t>
            </a:r>
            <a:r>
              <a:rPr lang="en-US" dirty="0"/>
              <a:t> dataset (related to one type of </a:t>
            </a:r>
            <a:r>
              <a:rPr lang="en-US" i="1" dirty="0"/>
              <a:t>question answering</a:t>
            </a:r>
            <a:r>
              <a:rPr lang="en-US" dirty="0"/>
              <a:t> task), and the way the task is usually tackled is as a sequence labeling task applied to the appropriate passage</a:t>
            </a:r>
          </a:p>
          <a:p>
            <a:pPr lvl="1"/>
            <a:r>
              <a:rPr lang="en-US" dirty="0"/>
              <a:t>Instead of feeding the system sentence 1 and sentence 2, the system is fed the question and the corresponding passage or paragraph that contains (or might contain) the answer</a:t>
            </a:r>
          </a:p>
          <a:p>
            <a:pPr lvl="1"/>
            <a:r>
              <a:rPr lang="en-US" dirty="0"/>
              <a:t>The final hidden states corresponding the passage tokens are fed to two softmax layers</a:t>
            </a:r>
          </a:p>
          <a:p>
            <a:pPr lvl="2"/>
            <a:r>
              <a:rPr lang="en-US" sz="2100" dirty="0"/>
              <a:t>One predicts the probability that each token is the start of the answer</a:t>
            </a:r>
          </a:p>
          <a:p>
            <a:pPr lvl="2"/>
            <a:r>
              <a:rPr lang="en-US" sz="2100" dirty="0"/>
              <a:t>The other predicts the probability that each token is the end of the answer</a:t>
            </a:r>
          </a:p>
          <a:p>
            <a:pPr lvl="1"/>
            <a:r>
              <a:rPr lang="en-US" dirty="0"/>
              <a:t>For SQuAD 2.0, the system treats answers to unanswerable questions as starting and ending at the [CLS] token</a:t>
            </a:r>
          </a:p>
          <a:p>
            <a:r>
              <a:rPr lang="en-US" dirty="0"/>
              <a:t>For sequence labeling tasks that do not involve sentence pairs (e.g., POS tagging and NER), the second sentence is left out</a:t>
            </a:r>
          </a:p>
          <a:p>
            <a:r>
              <a:rPr lang="en-US" dirty="0"/>
              <a:t>For sequence classification tasks, only the final decoder hidden state corresponding to the [CLS] token is used fed to a softmax to predict a label</a:t>
            </a:r>
          </a:p>
          <a:p>
            <a:r>
              <a:rPr lang="en-US" dirty="0"/>
              <a:t>Note that, unlike ELMo, </a:t>
            </a:r>
            <a:r>
              <a:rPr lang="en-US" i="1" dirty="0"/>
              <a:t>the parameters learned during pretraining are not frozen</a:t>
            </a:r>
            <a:r>
              <a:rPr lang="en-US" dirty="0"/>
              <a:t>; in other words, </a:t>
            </a:r>
            <a:r>
              <a:rPr lang="en-US" i="1" dirty="0"/>
              <a:t>during fine-tuning, all BERT parameters are adjusted</a:t>
            </a:r>
          </a:p>
          <a:p>
            <a:r>
              <a:rPr lang="en-US" dirty="0"/>
              <a:t>The article points out that "compared to pre-training, fine-tuning is relatively inexpensive"; this is an important point (more details are in the paper, and I'll discuss the importance a bit in class)</a:t>
            </a:r>
          </a:p>
        </p:txBody>
      </p:sp>
    </p:spTree>
    <p:extLst>
      <p:ext uri="{BB962C8B-B14F-4D97-AF65-F5344CB8AC3E}">
        <p14:creationId xmlns:p14="http://schemas.microsoft.com/office/powerpoint/2010/main" val="525437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05DB-B144-4DE4-8C26-27E4AC03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E5FD2-DCFA-4B3D-BB0E-A53F452EB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BERT article describes the results of fine-tuning BERT for 11 tasks</a:t>
            </a:r>
          </a:p>
          <a:p>
            <a:r>
              <a:rPr lang="en-US" dirty="0"/>
              <a:t>The datasets used for these tasks include those from </a:t>
            </a:r>
            <a:r>
              <a:rPr lang="en-US" b="1" dirty="0"/>
              <a:t>the GLUE benchmark</a:t>
            </a:r>
            <a:r>
              <a:rPr lang="en-US" dirty="0"/>
              <a:t> (datasets for 8 different tasks are used), </a:t>
            </a:r>
            <a:r>
              <a:rPr lang="en-US" i="1" dirty="0"/>
              <a:t>SQuAD</a:t>
            </a:r>
            <a:r>
              <a:rPr lang="en-US" dirty="0"/>
              <a:t> (versions 1.1 and 2.0), and </a:t>
            </a:r>
            <a:r>
              <a:rPr lang="en-US" i="1" dirty="0"/>
              <a:t>SWAG</a:t>
            </a:r>
          </a:p>
          <a:p>
            <a:pPr lvl="1"/>
            <a:r>
              <a:rPr lang="en-US" dirty="0"/>
              <a:t>We have already discussed the two versions of SQuAD when we covered QA and ELMo</a:t>
            </a:r>
          </a:p>
          <a:p>
            <a:pPr lvl="1"/>
            <a:r>
              <a:rPr lang="en-US" dirty="0"/>
              <a:t>From the BERT article, the Situations With Adversarial Generations (SWAG) dataset "contains 113k sentence-pair completion examples that evaluate grounded commonsense inference"</a:t>
            </a:r>
          </a:p>
          <a:p>
            <a:pPr lvl="2"/>
            <a:r>
              <a:rPr lang="en-US" dirty="0"/>
              <a:t>Also from the original BERT article, the task associated with this dataset can be described as: "Given a sentence, the task is to choose the most plausible continuation among four choices"</a:t>
            </a:r>
          </a:p>
          <a:p>
            <a:pPr lvl="2"/>
            <a:r>
              <a:rPr lang="en-US" dirty="0"/>
              <a:t>For this dataset, the authors constructed four input sequences, each containing the same starting sentence and one of the possibly completions</a:t>
            </a:r>
          </a:p>
          <a:p>
            <a:pPr lvl="2"/>
            <a:r>
              <a:rPr lang="en-US" dirty="0"/>
              <a:t>They constructed a prediction head stemming from the C vector (corresponding to the [CLS] token) that predicts probabilities of each of the four possible completions</a:t>
            </a:r>
          </a:p>
          <a:p>
            <a:pPr lvl="2"/>
            <a:r>
              <a:rPr lang="en-US" dirty="0"/>
              <a:t>Therefore, this task is treated a bit differently from all the others, and they don't go into too much detail</a:t>
            </a:r>
          </a:p>
          <a:p>
            <a:pPr lvl="1"/>
            <a:r>
              <a:rPr lang="en-US" dirty="0"/>
              <a:t>The GLUE benchmark is a collection of datasets related to tasks that seem to rely on natural language understanding; we will discuss this in more detail over the next three slides</a:t>
            </a:r>
          </a:p>
        </p:txBody>
      </p:sp>
    </p:spTree>
    <p:extLst>
      <p:ext uri="{BB962C8B-B14F-4D97-AF65-F5344CB8AC3E}">
        <p14:creationId xmlns:p14="http://schemas.microsoft.com/office/powerpoint/2010/main" val="3570908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3E432-3997-1494-EA24-91B310EC0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GLUE Benchmark: General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403AB-900F-AB0C-8284-C40129C6F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BERT paper describes the General Language Understanding Evaluation (GLUE) Benchmark as "a collection of diverse natural language understanding tasks"</a:t>
            </a:r>
          </a:p>
          <a:p>
            <a:r>
              <a:rPr lang="en-US" dirty="0"/>
              <a:t>The purpose of GLUE was to create datasets for tasks that seem to require understanding, at least when humans solve them</a:t>
            </a:r>
          </a:p>
          <a:p>
            <a:r>
              <a:rPr lang="en-US" dirty="0"/>
              <a:t>There are actually nine datasets that comprise the GLUE Benchmark</a:t>
            </a:r>
          </a:p>
          <a:p>
            <a:r>
              <a:rPr lang="en-US" dirty="0"/>
              <a:t>One of the nine datasets, called Winograd Natural Language Entailment (WNLI), has been left out of the BERT paper</a:t>
            </a:r>
          </a:p>
          <a:p>
            <a:pPr lvl="1"/>
            <a:r>
              <a:rPr lang="en-US" dirty="0"/>
              <a:t>According to a paper describing GLUE (Wang et al., 2019), this dataset consists of sentence pairs are based on Winograd schemas (we talked about this concept during our topic on linguistic concepts)</a:t>
            </a:r>
          </a:p>
          <a:p>
            <a:pPr lvl="1"/>
            <a:r>
              <a:rPr lang="en-US" dirty="0"/>
              <a:t>In this dataset, the first sentence of each pair is the original sentence,  the pronoun in question is replaced by one of the two possible referents</a:t>
            </a:r>
          </a:p>
          <a:p>
            <a:pPr lvl="1"/>
            <a:r>
              <a:rPr lang="en-US" dirty="0"/>
              <a:t>The task is to predict whether the sentence with the pronoun replaced is </a:t>
            </a:r>
            <a:r>
              <a:rPr lang="en-US" i="1" dirty="0"/>
              <a:t>entailed</a:t>
            </a:r>
            <a:r>
              <a:rPr lang="en-US" dirty="0"/>
              <a:t> by the original sentence</a:t>
            </a:r>
          </a:p>
          <a:p>
            <a:pPr lvl="1"/>
            <a:r>
              <a:rPr lang="en-US" dirty="0"/>
              <a:t>The BERT paper states that there were "issues with the construction of this dataset", and this is backed up by the GLUE paper and an FAQ on the GLUE website</a:t>
            </a:r>
          </a:p>
          <a:p>
            <a:pPr lvl="1"/>
            <a:r>
              <a:rPr lang="en-US" dirty="0"/>
              <a:t>The BERT submission was able to beat every previous submission by picking the larger category, no entailment, which accounts for 65% of the test examples</a:t>
            </a:r>
          </a:p>
          <a:p>
            <a:r>
              <a:rPr lang="en-US" dirty="0"/>
              <a:t>The other eight datasets are described on the next two slides</a:t>
            </a:r>
          </a:p>
        </p:txBody>
      </p:sp>
    </p:spTree>
    <p:extLst>
      <p:ext uri="{BB962C8B-B14F-4D97-AF65-F5344CB8AC3E}">
        <p14:creationId xmlns:p14="http://schemas.microsoft.com/office/powerpoint/2010/main" val="2439853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FCF53-D153-15D0-653C-50DDC7151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GLUE Benchmark: Datasets 1 - 4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285F5-AA96-D5B2-3E2B-EED027A27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Multi-Genre Natural Language Inference (MNLI)</a:t>
            </a:r>
          </a:p>
          <a:p>
            <a:pPr lvl="1"/>
            <a:r>
              <a:rPr lang="en-US" dirty="0"/>
              <a:t>This is a </a:t>
            </a:r>
            <a:r>
              <a:rPr lang="en-US" i="1" dirty="0"/>
              <a:t>textual entailment</a:t>
            </a:r>
            <a:r>
              <a:rPr lang="en-US" dirty="0"/>
              <a:t> dataset</a:t>
            </a:r>
          </a:p>
          <a:p>
            <a:pPr lvl="1"/>
            <a:r>
              <a:rPr lang="en-US" dirty="0"/>
              <a:t>The task is to  with predict whether a second sentence is entailed by, contradicts, or is neutral with respect to the first</a:t>
            </a:r>
          </a:p>
          <a:p>
            <a:pPr lvl="1"/>
            <a:r>
              <a:rPr lang="en-US" dirty="0"/>
              <a:t>We briefly mentioned this sort of task when we discussed ELMo, and also on the previous slide (the unused WNLI dataset is also an entailment dataset)</a:t>
            </a:r>
          </a:p>
          <a:p>
            <a:r>
              <a:rPr lang="en-US" dirty="0"/>
              <a:t>Quora Question Pairs (QQP)</a:t>
            </a:r>
          </a:p>
          <a:p>
            <a:pPr lvl="1"/>
            <a:r>
              <a:rPr lang="en-US" dirty="0"/>
              <a:t>The input is two questions form Quora</a:t>
            </a:r>
          </a:p>
          <a:p>
            <a:pPr lvl="1"/>
            <a:r>
              <a:rPr lang="en-US" dirty="0"/>
              <a:t>The system predicts whether the two questions are semantically equivalent</a:t>
            </a:r>
          </a:p>
          <a:p>
            <a:r>
              <a:rPr lang="en-US" dirty="0"/>
              <a:t>Question Natural Language Inference (QNLI)</a:t>
            </a:r>
          </a:p>
          <a:p>
            <a:pPr lvl="1"/>
            <a:r>
              <a:rPr lang="en-US" dirty="0"/>
              <a:t>This dataset converts examples from SQuAD to binary classification tasks</a:t>
            </a:r>
          </a:p>
          <a:p>
            <a:pPr lvl="1"/>
            <a:r>
              <a:rPr lang="en-US" dirty="0"/>
              <a:t>The input is a question / sentence pair</a:t>
            </a:r>
          </a:p>
          <a:p>
            <a:pPr lvl="1"/>
            <a:r>
              <a:rPr lang="en-US" dirty="0"/>
              <a:t>The system predicts whether the sentence contains the answer to the question</a:t>
            </a:r>
          </a:p>
          <a:p>
            <a:r>
              <a:rPr lang="en-US" dirty="0"/>
              <a:t>The Stanford Sentiment Treebank (SST-2)</a:t>
            </a:r>
          </a:p>
          <a:p>
            <a:pPr lvl="1"/>
            <a:r>
              <a:rPr lang="en-US" dirty="0"/>
              <a:t>The input is a sentence extracted from a movie review</a:t>
            </a:r>
          </a:p>
          <a:p>
            <a:pPr lvl="1"/>
            <a:r>
              <a:rPr lang="en-US" dirty="0"/>
              <a:t>The system predicts whether the sentiment of the sentence is positive or negative (this is a binary classification task)</a:t>
            </a:r>
          </a:p>
        </p:txBody>
      </p:sp>
    </p:spTree>
    <p:extLst>
      <p:ext uri="{BB962C8B-B14F-4D97-AF65-F5344CB8AC3E}">
        <p14:creationId xmlns:p14="http://schemas.microsoft.com/office/powerpoint/2010/main" val="4269365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0EB32-DA9E-01EB-F2F1-8E459858F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746A-01AE-DB43-09D4-344E0DBD7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GLUE Benchmark: Datasets 5 - 8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B315B-2636-D62D-9661-3BFD7B823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Corpus of Linguistic Acceptability (COLA)</a:t>
            </a:r>
          </a:p>
          <a:p>
            <a:pPr lvl="1"/>
            <a:r>
              <a:rPr lang="en-US" dirty="0"/>
              <a:t>The input is a single sentence</a:t>
            </a:r>
          </a:p>
          <a:p>
            <a:pPr lvl="1"/>
            <a:r>
              <a:rPr lang="en-US" dirty="0"/>
              <a:t>The system predicts whether it is linguistically acceptable (this is a binary classification task)</a:t>
            </a:r>
          </a:p>
          <a:p>
            <a:r>
              <a:rPr lang="en-US" dirty="0"/>
              <a:t>The Semantic Textual Similarity Benchmark (STS-B)</a:t>
            </a:r>
          </a:p>
          <a:p>
            <a:pPr lvl="1"/>
            <a:r>
              <a:rPr lang="en-US" dirty="0"/>
              <a:t>The input is a pair of sentences extracted from news headlines and other sources (e.g., video and image captions, according to the paper describing GLUE)</a:t>
            </a:r>
          </a:p>
          <a:p>
            <a:pPr lvl="1"/>
            <a:r>
              <a:rPr lang="en-US" dirty="0"/>
              <a:t>The task is to predict their similarity, on a scale from 1 to 5</a:t>
            </a:r>
          </a:p>
          <a:p>
            <a:r>
              <a:rPr lang="en-US" dirty="0"/>
              <a:t>The Microsoft Research Paraphrase Corpus (MRPC)</a:t>
            </a:r>
          </a:p>
          <a:p>
            <a:pPr lvl="1"/>
            <a:r>
              <a:rPr lang="en-US" dirty="0"/>
              <a:t>The input is a pair of sentences extracted form online news sources</a:t>
            </a:r>
          </a:p>
          <a:p>
            <a:pPr lvl="1"/>
            <a:r>
              <a:rPr lang="en-US" dirty="0"/>
              <a:t>The task is to predict whether the two sentences are semantically equivalent (this is a binary classification task)</a:t>
            </a:r>
          </a:p>
          <a:p>
            <a:r>
              <a:rPr lang="en-US" dirty="0"/>
              <a:t>Recognizing Textual Entailment (RTE)</a:t>
            </a:r>
          </a:p>
          <a:p>
            <a:pPr lvl="1"/>
            <a:r>
              <a:rPr lang="en-US" dirty="0"/>
              <a:t>This is another textual entailment dataset</a:t>
            </a:r>
          </a:p>
          <a:p>
            <a:pPr lvl="1"/>
            <a:r>
              <a:rPr lang="en-US" dirty="0"/>
              <a:t>The BERT paper describes this as being "similar to MNLI", but unlike MNLI, it is a binary task (the categories of contradiction and neutral are combined to "not entailed", according to the paper describing GLUE)</a:t>
            </a:r>
          </a:p>
          <a:p>
            <a:pPr lvl="1"/>
            <a:r>
              <a:rPr lang="en-US" dirty="0"/>
              <a:t>The BERT paper says that, relative to MNLI, this dataset contains much less training data</a:t>
            </a:r>
          </a:p>
        </p:txBody>
      </p:sp>
    </p:spTree>
    <p:extLst>
      <p:ext uri="{BB962C8B-B14F-4D97-AF65-F5344CB8AC3E}">
        <p14:creationId xmlns:p14="http://schemas.microsoft.com/office/powerpoint/2010/main" val="4007954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ADDEC-AA11-3024-A39F-88163C2CA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Results and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53506-7F54-F57C-8C70-9850F4F48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tables on the next two slides (all from the original BERT paper) show the reported results of BERT for the 11 tasks previously described</a:t>
            </a:r>
          </a:p>
          <a:p>
            <a:pPr lvl="1"/>
            <a:r>
              <a:rPr lang="en-US" dirty="0"/>
              <a:t>The top left figure on the next slide shows the results for SQuAD 1.1</a:t>
            </a:r>
          </a:p>
          <a:p>
            <a:pPr lvl="1"/>
            <a:r>
              <a:rPr lang="en-US" dirty="0"/>
              <a:t>The middle figure on the next slide shows the results for SQuAD 2.0</a:t>
            </a:r>
          </a:p>
          <a:p>
            <a:pPr lvl="1"/>
            <a:r>
              <a:rPr lang="en-US" dirty="0"/>
              <a:t>The right figure on the next slide shows the results for SWAG</a:t>
            </a:r>
          </a:p>
          <a:p>
            <a:pPr lvl="1"/>
            <a:r>
              <a:rPr lang="en-US" dirty="0"/>
              <a:t>The figure two slides from now shows the results for eight GLUE tasks</a:t>
            </a:r>
          </a:p>
          <a:p>
            <a:r>
              <a:rPr lang="en-US" dirty="0"/>
              <a:t>For all 11 of these tasks, BERT achieved state-of-the-art results</a:t>
            </a:r>
          </a:p>
          <a:p>
            <a:r>
              <a:rPr lang="en-US" dirty="0"/>
              <a:t>For some of these tasks, there was significant improvement over the previous state-of-the-art</a:t>
            </a:r>
          </a:p>
          <a:p>
            <a:r>
              <a:rPr lang="en-US" dirty="0"/>
              <a:t>Remember that this was achieved with a single common architecture</a:t>
            </a:r>
          </a:p>
          <a:p>
            <a:pPr lvl="1"/>
            <a:r>
              <a:rPr lang="en-US" dirty="0"/>
              <a:t>BERT, based on a transformer encoder, is pretrained using unlabeled data for masked language modeling and, in the original paper, for next sentence prediction</a:t>
            </a:r>
          </a:p>
          <a:p>
            <a:pPr lvl="1"/>
            <a:r>
              <a:rPr lang="en-US" dirty="0"/>
              <a:t>The same architecture (slightly modified at the top depending on the task) is then fine-tuned for one specific task at a time using a smaller training set</a:t>
            </a:r>
          </a:p>
          <a:p>
            <a:pPr lvl="1"/>
            <a:r>
              <a:rPr lang="en-US" dirty="0"/>
              <a:t>As previously mentioned, this is a form of transfer learning, and it is important that the fine-tuning is much less expensive than the pre-training</a:t>
            </a:r>
          </a:p>
        </p:txBody>
      </p:sp>
    </p:spTree>
    <p:extLst>
      <p:ext uri="{BB962C8B-B14F-4D97-AF65-F5344CB8AC3E}">
        <p14:creationId xmlns:p14="http://schemas.microsoft.com/office/powerpoint/2010/main" val="3516351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23488-0550-14EC-A03C-EF6520C0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SQuAD and SWAG Results (from paper)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60D9B-ACB5-67A7-E250-F9191F80B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3938730" cy="40155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A3D3A6-62EE-EF8D-111E-A63232EEE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260" y="3296696"/>
            <a:ext cx="3558540" cy="2409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45A6B9-FD65-2947-7B9A-28B1B32FA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930" y="1727582"/>
            <a:ext cx="3585555" cy="277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98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E7FF3-E096-11BB-812F-AE8347423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GLUE Results (from paper)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7E93D-B51D-36AD-F831-114F527AF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536" y="1690688"/>
            <a:ext cx="10076928" cy="357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02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63AC4-22C2-5871-C3E6-2E5327C52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RoBERTa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77E5B-40B9-669B-6595-DAD7C0278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After BERT, several similar, even higher-performing systems were developed</a:t>
            </a:r>
          </a:p>
          <a:p>
            <a:r>
              <a:rPr lang="en-US" dirty="0"/>
              <a:t>One, produced by researchers at the University of Washington and Facebook, is called </a:t>
            </a:r>
            <a:r>
              <a:rPr lang="en-US" b="1" dirty="0"/>
              <a:t>RoBERTa</a:t>
            </a:r>
          </a:p>
          <a:p>
            <a:r>
              <a:rPr lang="en-US" dirty="0"/>
              <a:t>The system was introduced in a paper titled, "RoBERTa: A Robustly Optimized BERT Pretraining Approach", released in 2019 (just months after the BERT paper was presented)</a:t>
            </a:r>
          </a:p>
          <a:p>
            <a:r>
              <a:rPr lang="en-US" dirty="0"/>
              <a:t>RoBERTa uses primarily the same architecture as BERT, but it is pretrained differently; the main differences are:</a:t>
            </a:r>
          </a:p>
          <a:p>
            <a:pPr lvl="1"/>
            <a:r>
              <a:rPr lang="en-US" dirty="0"/>
              <a:t>It uses about ten times as much pretraining data</a:t>
            </a:r>
          </a:p>
          <a:p>
            <a:pPr lvl="1"/>
            <a:r>
              <a:rPr lang="en-US" dirty="0"/>
              <a:t>It uses larger mini-batches</a:t>
            </a:r>
          </a:p>
          <a:p>
            <a:pPr lvl="1"/>
            <a:r>
              <a:rPr lang="en-US" dirty="0"/>
              <a:t>Every few epochs, it randomly regenerates the masked tokens</a:t>
            </a:r>
          </a:p>
          <a:p>
            <a:pPr lvl="1"/>
            <a:r>
              <a:rPr lang="en-US" dirty="0"/>
              <a:t>It trains for more epochs</a:t>
            </a:r>
          </a:p>
          <a:p>
            <a:pPr lvl="1"/>
            <a:r>
              <a:rPr lang="en-US" dirty="0"/>
              <a:t>It does not use next sentence prediction as a pretraining objective (i.e., it only uses the masked language modeling objective)</a:t>
            </a:r>
          </a:p>
          <a:p>
            <a:r>
              <a:rPr lang="en-US" dirty="0"/>
              <a:t>RoBERTa was evaluated using the SQuAD and GLUE tasks (as was BERT), plus an additional reading comprehension task known as RACE (the paper does not report results for SWAG)</a:t>
            </a:r>
          </a:p>
          <a:p>
            <a:r>
              <a:rPr lang="en-US" dirty="0"/>
              <a:t>RoBERTa beat the original BERT on all tasks for which both were tested, and it achieved new state-of-the-art results for most of tasks on which it was tested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83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FE3E9-2DFD-9A42-2EFC-4F9674BF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SpanBERT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96150-F0DB-48E0-E323-AC463ADE1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Another variant of BERT is </a:t>
            </a:r>
            <a:r>
              <a:rPr lang="en-US" b="1" dirty="0"/>
              <a:t>SpanBERT</a:t>
            </a:r>
            <a:r>
              <a:rPr lang="en-US" dirty="0"/>
              <a:t>, developed by collaborators from the University of Washington, Princeton, the Allen Institute of AI, and Facebook</a:t>
            </a:r>
          </a:p>
          <a:p>
            <a:r>
              <a:rPr lang="en-US" dirty="0"/>
              <a:t>The system was introduced in a paper titled, "SpanBERT: Improving Pre-training by Representing and Predicting Spans", also first released in 2019, and published in a 2020 journal</a:t>
            </a:r>
          </a:p>
          <a:p>
            <a:r>
              <a:rPr lang="en-US" dirty="0"/>
              <a:t>The big difference between SpanBERT and BERT is that SpanBERT masks out spans of text, as opposed to individual tokens</a:t>
            </a:r>
          </a:p>
          <a:p>
            <a:r>
              <a:rPr lang="en-US" dirty="0"/>
              <a:t>The pretraining task is to predict the masked spans, based on the context</a:t>
            </a:r>
          </a:p>
          <a:p>
            <a:r>
              <a:rPr lang="en-US" dirty="0"/>
              <a:t>Unlike RoBERTa, the SpanBERT developers used the same pretraining dataset as BERT</a:t>
            </a:r>
          </a:p>
          <a:p>
            <a:r>
              <a:rPr lang="en-US" dirty="0"/>
              <a:t>Like RoBERTa, they did not use next sentence prediction as an additional training objective</a:t>
            </a:r>
          </a:p>
          <a:p>
            <a:r>
              <a:rPr lang="en-US" dirty="0"/>
              <a:t>SpanBERT was evaluated using SQuAD, additional QA tasks, GLUE, a coreference resolution task, and a relation extraction task</a:t>
            </a:r>
          </a:p>
          <a:p>
            <a:r>
              <a:rPr lang="en-US" dirty="0"/>
              <a:t>BERT was ultimately tested on all of these, even if results were not in the original BERT paper</a:t>
            </a:r>
          </a:p>
          <a:p>
            <a:r>
              <a:rPr lang="en-US" dirty="0"/>
              <a:t>The relation extraction tasks was to predict how two spans of text within a sentence relate to each other (there were 42 possible categories, including "no relation")</a:t>
            </a:r>
          </a:p>
          <a:p>
            <a:r>
              <a:rPr lang="en-US" dirty="0"/>
              <a:t>SpanBERT achieved better results than BERT on 14 out of 17 tasks; it performed about the same on two; and slightly worse on 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447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15070</TotalTime>
  <Words>3465</Words>
  <Application>Microsoft Office PowerPoint</Application>
  <PresentationFormat>Widescreen</PresentationFormat>
  <Paragraphs>193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ECE467: Natural Language Processing</vt:lpstr>
      <vt:lpstr>If you are following the suggested readings…</vt:lpstr>
      <vt:lpstr>BERT: The Basics</vt:lpstr>
      <vt:lpstr>BERT Tokenization</vt:lpstr>
      <vt:lpstr>BERT Input (from original paper)</vt:lpstr>
      <vt:lpstr>BERT Pretraining Objectives</vt:lpstr>
      <vt:lpstr>BERT Masking Procedure</vt:lpstr>
      <vt:lpstr>Pretraining BERT: The Input</vt:lpstr>
      <vt:lpstr>Pretraining BERT: The Process</vt:lpstr>
      <vt:lpstr>BERT Architecture (from original paper)</vt:lpstr>
      <vt:lpstr>Fine-Tuning BERT: Transfer Learning Basics</vt:lpstr>
      <vt:lpstr>Fine-Tuning BERT for Specific NLP Tasks</vt:lpstr>
      <vt:lpstr>BERT Experiments</vt:lpstr>
      <vt:lpstr>The GLUE Benchmark: General</vt:lpstr>
      <vt:lpstr>The GLUE Benchmark: Datasets 1 - 4</vt:lpstr>
      <vt:lpstr>The GLUE Benchmark: Datasets 5 - 8</vt:lpstr>
      <vt:lpstr>BERT Results and Evaluation</vt:lpstr>
      <vt:lpstr>BERT SQuAD and SWAG Results (from paper)</vt:lpstr>
      <vt:lpstr>BERT GLUE Results (from paper)</vt:lpstr>
      <vt:lpstr>RoBERTa</vt:lpstr>
      <vt:lpstr>SpanBERT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Recurrent Neural Networks</dc:title>
  <dc:creator>Carl Sable</dc:creator>
  <cp:lastModifiedBy>Carl Sable</cp:lastModifiedBy>
  <cp:revision>257</cp:revision>
  <dcterms:created xsi:type="dcterms:W3CDTF">2020-04-15T02:21:34Z</dcterms:created>
  <dcterms:modified xsi:type="dcterms:W3CDTF">2025-11-06T15:29:40Z</dcterms:modified>
</cp:coreProperties>
</file>