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4" r:id="rId18"/>
    <p:sldId id="275" r:id="rId19"/>
    <p:sldId id="273" r:id="rId20"/>
    <p:sldId id="272" r:id="rId21"/>
    <p:sldId id="277" r:id="rId22"/>
    <p:sldId id="276" r:id="rId23"/>
    <p:sldId id="278" r:id="rId24"/>
    <p:sldId id="279" r:id="rId25"/>
    <p:sldId id="280" r:id="rId26"/>
    <p:sldId id="281" r:id="rId27"/>
    <p:sldId id="479" r:id="rId28"/>
    <p:sldId id="283" r:id="rId29"/>
    <p:sldId id="284" r:id="rId30"/>
    <p:sldId id="480" r:id="rId31"/>
    <p:sldId id="481" r:id="rId32"/>
    <p:sldId id="285" r:id="rId33"/>
    <p:sldId id="421" r:id="rId34"/>
    <p:sldId id="424" r:id="rId35"/>
    <p:sldId id="425" r:id="rId36"/>
    <p:sldId id="426" r:id="rId37"/>
    <p:sldId id="429" r:id="rId38"/>
    <p:sldId id="430" r:id="rId39"/>
    <p:sldId id="431" r:id="rId40"/>
    <p:sldId id="432" r:id="rId41"/>
    <p:sldId id="433" r:id="rId42"/>
    <p:sldId id="434" r:id="rId43"/>
    <p:sldId id="435" r:id="rId44"/>
    <p:sldId id="436" r:id="rId45"/>
    <p:sldId id="437" r:id="rId46"/>
    <p:sldId id="438" r:id="rId47"/>
    <p:sldId id="439" r:id="rId48"/>
    <p:sldId id="440" r:id="rId49"/>
    <p:sldId id="441" r:id="rId50"/>
    <p:sldId id="442" r:id="rId51"/>
    <p:sldId id="443" r:id="rId52"/>
    <p:sldId id="444" r:id="rId53"/>
    <p:sldId id="445" r:id="rId54"/>
    <p:sldId id="446" r:id="rId55"/>
    <p:sldId id="447" r:id="rId56"/>
    <p:sldId id="448" r:id="rId57"/>
    <p:sldId id="449" r:id="rId58"/>
    <p:sldId id="450" r:id="rId59"/>
    <p:sldId id="451" r:id="rId60"/>
    <p:sldId id="452" r:id="rId61"/>
    <p:sldId id="453" r:id="rId62"/>
    <p:sldId id="454" r:id="rId63"/>
    <p:sldId id="455" r:id="rId64"/>
    <p:sldId id="427" r:id="rId65"/>
    <p:sldId id="428" r:id="rId66"/>
    <p:sldId id="456" r:id="rId67"/>
    <p:sldId id="458" r:id="rId68"/>
    <p:sldId id="459" r:id="rId69"/>
    <p:sldId id="460" r:id="rId70"/>
    <p:sldId id="461" r:id="rId71"/>
    <p:sldId id="462" r:id="rId72"/>
    <p:sldId id="463" r:id="rId73"/>
    <p:sldId id="464" r:id="rId74"/>
    <p:sldId id="465" r:id="rId75"/>
    <p:sldId id="302" r:id="rId76"/>
    <p:sldId id="303" r:id="rId77"/>
    <p:sldId id="304" r:id="rId78"/>
    <p:sldId id="305" r:id="rId79"/>
    <p:sldId id="466" r:id="rId80"/>
    <p:sldId id="467" r:id="rId81"/>
    <p:sldId id="468" r:id="rId82"/>
    <p:sldId id="469" r:id="rId83"/>
    <p:sldId id="470" r:id="rId84"/>
    <p:sldId id="472" r:id="rId85"/>
    <p:sldId id="473" r:id="rId86"/>
    <p:sldId id="474" r:id="rId87"/>
    <p:sldId id="475" r:id="rId88"/>
    <p:sldId id="476" r:id="rId89"/>
    <p:sldId id="477" r:id="rId90"/>
    <p:sldId id="478" r:id="rId91"/>
    <p:sldId id="471" r:id="rId9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21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8AB30-1D6F-4B91-857C-A853B4212F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0A30DD-6A73-4FC7-A135-829B56A97D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CFE5293-DAC6-42DA-B32E-3833A5BA5CE4}"/>
              </a:ext>
            </a:extLst>
          </p:cNvPr>
          <p:cNvSpPr>
            <a:spLocks noGrp="1"/>
          </p:cNvSpPr>
          <p:nvPr>
            <p:ph type="dt" sz="half" idx="10"/>
          </p:nvPr>
        </p:nvSpPr>
        <p:spPr/>
        <p:txBody>
          <a:bodyPr/>
          <a:lstStyle/>
          <a:p>
            <a:fld id="{FE4F03D3-3AFF-419A-B8C5-8E2B4CD47574}" type="datetimeFigureOut">
              <a:rPr lang="en-US" smtClean="0"/>
              <a:t>11/2/2025</a:t>
            </a:fld>
            <a:endParaRPr lang="en-US"/>
          </a:p>
        </p:txBody>
      </p:sp>
      <p:sp>
        <p:nvSpPr>
          <p:cNvPr id="5" name="Footer Placeholder 4">
            <a:extLst>
              <a:ext uri="{FF2B5EF4-FFF2-40B4-BE49-F238E27FC236}">
                <a16:creationId xmlns:a16="http://schemas.microsoft.com/office/drawing/2014/main" id="{CBAE17DD-01DD-47C5-B990-BFC945574E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0A4FAD-1D88-42D8-B33A-A76DAA6A2A53}"/>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609769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21345-ADB6-4313-867A-CEA634EC29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E9E925-FF84-4C09-BA8E-70B26CD309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B8E236-A4FC-49EC-862C-85CF4742B536}"/>
              </a:ext>
            </a:extLst>
          </p:cNvPr>
          <p:cNvSpPr>
            <a:spLocks noGrp="1"/>
          </p:cNvSpPr>
          <p:nvPr>
            <p:ph type="dt" sz="half" idx="10"/>
          </p:nvPr>
        </p:nvSpPr>
        <p:spPr/>
        <p:txBody>
          <a:bodyPr/>
          <a:lstStyle/>
          <a:p>
            <a:fld id="{FE4F03D3-3AFF-419A-B8C5-8E2B4CD47574}" type="datetimeFigureOut">
              <a:rPr lang="en-US" smtClean="0"/>
              <a:t>11/2/2025</a:t>
            </a:fld>
            <a:endParaRPr lang="en-US"/>
          </a:p>
        </p:txBody>
      </p:sp>
      <p:sp>
        <p:nvSpPr>
          <p:cNvPr id="5" name="Footer Placeholder 4">
            <a:extLst>
              <a:ext uri="{FF2B5EF4-FFF2-40B4-BE49-F238E27FC236}">
                <a16:creationId xmlns:a16="http://schemas.microsoft.com/office/drawing/2014/main" id="{482B4409-60C2-40B9-AD60-50B821E558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58612-D40F-449C-9C7B-788589E882BD}"/>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2945037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9E7D5-3726-4BA4-9842-86765A6FE1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F36B41-0437-4057-B81E-6BC25AE8E4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E03E33-5922-407B-829E-F6E1112410B9}"/>
              </a:ext>
            </a:extLst>
          </p:cNvPr>
          <p:cNvSpPr>
            <a:spLocks noGrp="1"/>
          </p:cNvSpPr>
          <p:nvPr>
            <p:ph type="dt" sz="half" idx="10"/>
          </p:nvPr>
        </p:nvSpPr>
        <p:spPr/>
        <p:txBody>
          <a:bodyPr/>
          <a:lstStyle/>
          <a:p>
            <a:fld id="{FE4F03D3-3AFF-419A-B8C5-8E2B4CD47574}" type="datetimeFigureOut">
              <a:rPr lang="en-US" smtClean="0"/>
              <a:t>11/2/2025</a:t>
            </a:fld>
            <a:endParaRPr lang="en-US"/>
          </a:p>
        </p:txBody>
      </p:sp>
      <p:sp>
        <p:nvSpPr>
          <p:cNvPr id="5" name="Footer Placeholder 4">
            <a:extLst>
              <a:ext uri="{FF2B5EF4-FFF2-40B4-BE49-F238E27FC236}">
                <a16:creationId xmlns:a16="http://schemas.microsoft.com/office/drawing/2014/main" id="{AE7833A2-2E9A-42E3-BA18-0944561A41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328C6B-B5E4-49A2-B975-E4E38377A827}"/>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5769268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3BC45-B512-41FD-8343-AC349B810D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2E794B-D67F-4336-932A-96D40D51AC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F31ADC-6E77-403E-8A0E-6FFB5ECCB4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B3C02B-684E-4C49-A6CC-92EF990553EC}"/>
              </a:ext>
            </a:extLst>
          </p:cNvPr>
          <p:cNvSpPr>
            <a:spLocks noGrp="1"/>
          </p:cNvSpPr>
          <p:nvPr>
            <p:ph type="dt" sz="half" idx="10"/>
          </p:nvPr>
        </p:nvSpPr>
        <p:spPr/>
        <p:txBody>
          <a:bodyPr/>
          <a:lstStyle/>
          <a:p>
            <a:fld id="{FE4F03D3-3AFF-419A-B8C5-8E2B4CD47574}" type="datetimeFigureOut">
              <a:rPr lang="en-US" smtClean="0"/>
              <a:t>11/2/2025</a:t>
            </a:fld>
            <a:endParaRPr lang="en-US"/>
          </a:p>
        </p:txBody>
      </p:sp>
      <p:sp>
        <p:nvSpPr>
          <p:cNvPr id="6" name="Footer Placeholder 5">
            <a:extLst>
              <a:ext uri="{FF2B5EF4-FFF2-40B4-BE49-F238E27FC236}">
                <a16:creationId xmlns:a16="http://schemas.microsoft.com/office/drawing/2014/main" id="{A4EC13F5-9548-4371-8D79-4222A6C565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778228-F789-4C8C-8385-311C0674C039}"/>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2878219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A9BC6-025F-47D7-9AD1-900B43456C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C1792-C418-4501-A699-D4A3E17A9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F5E70E-F402-407A-AD8D-CE59F8E79D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D19E22-6662-4B26-88A3-4091A17CDF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8C5125-FCB0-44B0-AE85-60A65CF84C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3B1BEA0-9EAE-4BD5-9522-908F2BE62CFD}"/>
              </a:ext>
            </a:extLst>
          </p:cNvPr>
          <p:cNvSpPr>
            <a:spLocks noGrp="1"/>
          </p:cNvSpPr>
          <p:nvPr>
            <p:ph type="dt" sz="half" idx="10"/>
          </p:nvPr>
        </p:nvSpPr>
        <p:spPr/>
        <p:txBody>
          <a:bodyPr/>
          <a:lstStyle/>
          <a:p>
            <a:fld id="{FE4F03D3-3AFF-419A-B8C5-8E2B4CD47574}" type="datetimeFigureOut">
              <a:rPr lang="en-US" smtClean="0"/>
              <a:t>11/2/2025</a:t>
            </a:fld>
            <a:endParaRPr lang="en-US"/>
          </a:p>
        </p:txBody>
      </p:sp>
      <p:sp>
        <p:nvSpPr>
          <p:cNvPr id="8" name="Footer Placeholder 7">
            <a:extLst>
              <a:ext uri="{FF2B5EF4-FFF2-40B4-BE49-F238E27FC236}">
                <a16:creationId xmlns:a16="http://schemas.microsoft.com/office/drawing/2014/main" id="{C9D4667A-ED79-4172-B2AD-7BBFB659D1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C6747F3-0E43-4241-9612-692D16C49076}"/>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770251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E6249-4440-4590-BE3B-DEF0464099A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CF727C6-EFB2-404A-9C04-8A2FF6C8C69C}"/>
              </a:ext>
            </a:extLst>
          </p:cNvPr>
          <p:cNvSpPr>
            <a:spLocks noGrp="1"/>
          </p:cNvSpPr>
          <p:nvPr>
            <p:ph type="dt" sz="half" idx="10"/>
          </p:nvPr>
        </p:nvSpPr>
        <p:spPr/>
        <p:txBody>
          <a:bodyPr/>
          <a:lstStyle/>
          <a:p>
            <a:fld id="{FE4F03D3-3AFF-419A-B8C5-8E2B4CD47574}" type="datetimeFigureOut">
              <a:rPr lang="en-US" smtClean="0"/>
              <a:t>11/2/2025</a:t>
            </a:fld>
            <a:endParaRPr lang="en-US"/>
          </a:p>
        </p:txBody>
      </p:sp>
      <p:sp>
        <p:nvSpPr>
          <p:cNvPr id="4" name="Footer Placeholder 3">
            <a:extLst>
              <a:ext uri="{FF2B5EF4-FFF2-40B4-BE49-F238E27FC236}">
                <a16:creationId xmlns:a16="http://schemas.microsoft.com/office/drawing/2014/main" id="{B2EAEEF1-47E8-4BA1-85D9-DAD429EC84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FDF5BE9-86BC-4E6F-AEA5-694132C25B46}"/>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1607699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F1E5B5-9DC8-4B43-951D-5C15C839F17F}"/>
              </a:ext>
            </a:extLst>
          </p:cNvPr>
          <p:cNvSpPr>
            <a:spLocks noGrp="1"/>
          </p:cNvSpPr>
          <p:nvPr>
            <p:ph type="dt" sz="half" idx="10"/>
          </p:nvPr>
        </p:nvSpPr>
        <p:spPr/>
        <p:txBody>
          <a:bodyPr/>
          <a:lstStyle/>
          <a:p>
            <a:fld id="{FE4F03D3-3AFF-419A-B8C5-8E2B4CD47574}" type="datetimeFigureOut">
              <a:rPr lang="en-US" smtClean="0"/>
              <a:t>11/2/2025</a:t>
            </a:fld>
            <a:endParaRPr lang="en-US"/>
          </a:p>
        </p:txBody>
      </p:sp>
      <p:sp>
        <p:nvSpPr>
          <p:cNvPr id="3" name="Footer Placeholder 2">
            <a:extLst>
              <a:ext uri="{FF2B5EF4-FFF2-40B4-BE49-F238E27FC236}">
                <a16:creationId xmlns:a16="http://schemas.microsoft.com/office/drawing/2014/main" id="{418BAFB0-C2F3-4C6A-B46B-C17677A5B1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202AF46-C54C-4FE8-A90F-6E8F00AD2484}"/>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2256112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61BB6-40D1-4388-A77A-BA1D6013D1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01B21B-48F0-40CD-B4B0-7C41784209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FFF9EBD-49CC-447B-8409-5D2BDE0E02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058580-0C1C-434B-920C-054A4915C4A0}"/>
              </a:ext>
            </a:extLst>
          </p:cNvPr>
          <p:cNvSpPr>
            <a:spLocks noGrp="1"/>
          </p:cNvSpPr>
          <p:nvPr>
            <p:ph type="dt" sz="half" idx="10"/>
          </p:nvPr>
        </p:nvSpPr>
        <p:spPr/>
        <p:txBody>
          <a:bodyPr/>
          <a:lstStyle/>
          <a:p>
            <a:fld id="{FE4F03D3-3AFF-419A-B8C5-8E2B4CD47574}" type="datetimeFigureOut">
              <a:rPr lang="en-US" smtClean="0"/>
              <a:t>11/2/2025</a:t>
            </a:fld>
            <a:endParaRPr lang="en-US"/>
          </a:p>
        </p:txBody>
      </p:sp>
      <p:sp>
        <p:nvSpPr>
          <p:cNvPr id="6" name="Footer Placeholder 5">
            <a:extLst>
              <a:ext uri="{FF2B5EF4-FFF2-40B4-BE49-F238E27FC236}">
                <a16:creationId xmlns:a16="http://schemas.microsoft.com/office/drawing/2014/main" id="{21555E9A-CCE7-4BB2-AAAC-A1F492CA16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3B9A22-381A-4289-B728-DFF2F8FC1F43}"/>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78312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49189-789A-4949-AF90-B6FEBECBA4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05B12A-85D6-402E-8384-83782E3FD7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A77F94-3884-43EA-BD53-088407F921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1A6887-B840-4913-8FF7-F356A4365E62}"/>
              </a:ext>
            </a:extLst>
          </p:cNvPr>
          <p:cNvSpPr>
            <a:spLocks noGrp="1"/>
          </p:cNvSpPr>
          <p:nvPr>
            <p:ph type="dt" sz="half" idx="10"/>
          </p:nvPr>
        </p:nvSpPr>
        <p:spPr/>
        <p:txBody>
          <a:bodyPr/>
          <a:lstStyle/>
          <a:p>
            <a:fld id="{FE4F03D3-3AFF-419A-B8C5-8E2B4CD47574}" type="datetimeFigureOut">
              <a:rPr lang="en-US" smtClean="0"/>
              <a:t>11/2/2025</a:t>
            </a:fld>
            <a:endParaRPr lang="en-US"/>
          </a:p>
        </p:txBody>
      </p:sp>
      <p:sp>
        <p:nvSpPr>
          <p:cNvPr id="6" name="Footer Placeholder 5">
            <a:extLst>
              <a:ext uri="{FF2B5EF4-FFF2-40B4-BE49-F238E27FC236}">
                <a16:creationId xmlns:a16="http://schemas.microsoft.com/office/drawing/2014/main" id="{EFCD025A-4FA9-4A14-97D6-B3CCE2EE76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AFD819-7B3B-4D57-BD08-4B1AF99691AB}"/>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2603370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78268-AB36-4C9C-BC3F-0D8AA501ACB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6EBA4C3-CF6F-47B2-B53D-73E7E9B0D2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3DCB2D-6FF3-40C2-ACC3-14282389BDCA}"/>
              </a:ext>
            </a:extLst>
          </p:cNvPr>
          <p:cNvSpPr>
            <a:spLocks noGrp="1"/>
          </p:cNvSpPr>
          <p:nvPr>
            <p:ph type="dt" sz="half" idx="10"/>
          </p:nvPr>
        </p:nvSpPr>
        <p:spPr/>
        <p:txBody>
          <a:bodyPr/>
          <a:lstStyle/>
          <a:p>
            <a:fld id="{FE4F03D3-3AFF-419A-B8C5-8E2B4CD47574}" type="datetimeFigureOut">
              <a:rPr lang="en-US" smtClean="0"/>
              <a:t>11/2/2025</a:t>
            </a:fld>
            <a:endParaRPr lang="en-US"/>
          </a:p>
        </p:txBody>
      </p:sp>
      <p:sp>
        <p:nvSpPr>
          <p:cNvPr id="5" name="Footer Placeholder 4">
            <a:extLst>
              <a:ext uri="{FF2B5EF4-FFF2-40B4-BE49-F238E27FC236}">
                <a16:creationId xmlns:a16="http://schemas.microsoft.com/office/drawing/2014/main" id="{663520ED-FDE4-45E5-8C73-20899C6027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5CE58F-FE4A-4AAB-BAFB-67A2B1C034FA}"/>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261321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17F7E1-4E3B-4F7C-B83A-D91FDDC026C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D7B091-5F18-4125-B879-EF996E4DC1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67F27C-E330-496B-96EA-54AAEDDDE382}"/>
              </a:ext>
            </a:extLst>
          </p:cNvPr>
          <p:cNvSpPr>
            <a:spLocks noGrp="1"/>
          </p:cNvSpPr>
          <p:nvPr>
            <p:ph type="dt" sz="half" idx="10"/>
          </p:nvPr>
        </p:nvSpPr>
        <p:spPr/>
        <p:txBody>
          <a:bodyPr/>
          <a:lstStyle/>
          <a:p>
            <a:fld id="{FE4F03D3-3AFF-419A-B8C5-8E2B4CD47574}" type="datetimeFigureOut">
              <a:rPr lang="en-US" smtClean="0"/>
              <a:t>11/2/2025</a:t>
            </a:fld>
            <a:endParaRPr lang="en-US"/>
          </a:p>
        </p:txBody>
      </p:sp>
      <p:sp>
        <p:nvSpPr>
          <p:cNvPr id="5" name="Footer Placeholder 4">
            <a:extLst>
              <a:ext uri="{FF2B5EF4-FFF2-40B4-BE49-F238E27FC236}">
                <a16:creationId xmlns:a16="http://schemas.microsoft.com/office/drawing/2014/main" id="{6074AB00-9255-4F51-91A2-A29091DDC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CA48C1-C3BB-4FCC-91FA-15356E1CAEC4}"/>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517608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63A24F-4F3C-463F-98B4-34E167A15A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3E11B4-C00D-46C5-AFA5-E5B644F7E9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FFB0D0-3060-4858-8338-64DE902B28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4F03D3-3AFF-419A-B8C5-8E2B4CD47574}" type="datetimeFigureOut">
              <a:rPr lang="en-US" smtClean="0"/>
              <a:t>11/2/2025</a:t>
            </a:fld>
            <a:endParaRPr lang="en-US"/>
          </a:p>
        </p:txBody>
      </p:sp>
      <p:sp>
        <p:nvSpPr>
          <p:cNvPr id="5" name="Footer Placeholder 4">
            <a:extLst>
              <a:ext uri="{FF2B5EF4-FFF2-40B4-BE49-F238E27FC236}">
                <a16:creationId xmlns:a16="http://schemas.microsoft.com/office/drawing/2014/main" id="{305CF1D2-5F46-4534-8E1A-285AEC1C4E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B91DDA1-69FB-462E-AC3C-D92CC757DA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45D864-C35C-4746-B740-75ADE3739930}" type="slidenum">
              <a:rPr lang="en-US" smtClean="0"/>
              <a:t>‹#›</a:t>
            </a:fld>
            <a:endParaRPr lang="en-US"/>
          </a:p>
        </p:txBody>
      </p:sp>
    </p:spTree>
    <p:extLst>
      <p:ext uri="{BB962C8B-B14F-4D97-AF65-F5344CB8AC3E}">
        <p14:creationId xmlns:p14="http://schemas.microsoft.com/office/powerpoint/2010/main" val="37128923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jp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ECE365: Data Structures and Algorithms II (DSA 2)</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Algorithm Strategies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9B599-A04D-471C-8031-E081165B754D}"/>
              </a:ext>
            </a:extLst>
          </p:cNvPr>
          <p:cNvSpPr>
            <a:spLocks noGrp="1"/>
          </p:cNvSpPr>
          <p:nvPr>
            <p:ph type="title"/>
          </p:nvPr>
        </p:nvSpPr>
        <p:spPr/>
        <p:txBody>
          <a:bodyPr/>
          <a:lstStyle/>
          <a:p>
            <a:r>
              <a:rPr lang="en-US" dirty="0"/>
              <a:t>Algorithm Strategies</a:t>
            </a:r>
          </a:p>
        </p:txBody>
      </p:sp>
      <p:sp>
        <p:nvSpPr>
          <p:cNvPr id="3" name="Content Placeholder 2">
            <a:extLst>
              <a:ext uri="{FF2B5EF4-FFF2-40B4-BE49-F238E27FC236}">
                <a16:creationId xmlns:a16="http://schemas.microsoft.com/office/drawing/2014/main" id="{2C9B3FBE-5F10-4A11-B9EC-8096576BF581}"/>
              </a:ext>
            </a:extLst>
          </p:cNvPr>
          <p:cNvSpPr>
            <a:spLocks noGrp="1"/>
          </p:cNvSpPr>
          <p:nvPr>
            <p:ph idx="1"/>
          </p:nvPr>
        </p:nvSpPr>
        <p:spPr/>
        <p:txBody>
          <a:bodyPr>
            <a:normAutofit fontScale="85000" lnSpcReduction="20000"/>
          </a:bodyPr>
          <a:lstStyle/>
          <a:p>
            <a:r>
              <a:rPr lang="en-US" dirty="0"/>
              <a:t>In our two DSA courses, we have discussed algorithms to solve various problems and analyzed their running times</a:t>
            </a:r>
          </a:p>
          <a:p>
            <a:r>
              <a:rPr lang="en-US" dirty="0"/>
              <a:t>We have not yet discussed how to solve problems ourselves (i.e., how to design algorithms to compute solutions to new problems)</a:t>
            </a:r>
          </a:p>
          <a:p>
            <a:r>
              <a:rPr lang="en-US" dirty="0"/>
              <a:t>To a large extent, this generally involves some creativity</a:t>
            </a:r>
          </a:p>
          <a:p>
            <a:r>
              <a:rPr lang="en-US" dirty="0"/>
              <a:t>Also keep in mind that some problems that sound simple may not have any efficient solutions (or may not have solutions at all)</a:t>
            </a:r>
          </a:p>
          <a:p>
            <a:r>
              <a:rPr lang="en-US" dirty="0"/>
              <a:t>In this topic, we will discuss some general </a:t>
            </a:r>
            <a:r>
              <a:rPr lang="en-US" i="1" dirty="0"/>
              <a:t>algorithm strategies </a:t>
            </a:r>
            <a:r>
              <a:rPr lang="en-US" dirty="0"/>
              <a:t>that may help you to determine methods for solving a given problem</a:t>
            </a:r>
          </a:p>
          <a:p>
            <a:r>
              <a:rPr lang="en-US" dirty="0"/>
              <a:t>We will also discuss at least one new example of each type of algorithm</a:t>
            </a:r>
          </a:p>
          <a:p>
            <a:r>
              <a:rPr lang="en-US" dirty="0"/>
              <a:t>This topic has been largely based on Chapter 10 of the textbook, titled "Algorithm Design Techniques"</a:t>
            </a:r>
          </a:p>
          <a:p>
            <a:r>
              <a:rPr lang="en-US" dirty="0"/>
              <a:t>We will cover some of the subtopics in more detail than the textbook</a:t>
            </a:r>
          </a:p>
        </p:txBody>
      </p:sp>
    </p:spTree>
    <p:extLst>
      <p:ext uri="{BB962C8B-B14F-4D97-AF65-F5344CB8AC3E}">
        <p14:creationId xmlns:p14="http://schemas.microsoft.com/office/powerpoint/2010/main" val="4294185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7CED6-BBBF-40F6-AC45-DFE3FBD5E562}"/>
              </a:ext>
            </a:extLst>
          </p:cNvPr>
          <p:cNvSpPr>
            <a:spLocks noGrp="1"/>
          </p:cNvSpPr>
          <p:nvPr>
            <p:ph type="title"/>
          </p:nvPr>
        </p:nvSpPr>
        <p:spPr/>
        <p:txBody>
          <a:bodyPr/>
          <a:lstStyle/>
          <a:p>
            <a:r>
              <a:rPr lang="en-US" dirty="0"/>
              <a:t>Greedy Algorithms</a:t>
            </a:r>
          </a:p>
        </p:txBody>
      </p:sp>
      <p:sp>
        <p:nvSpPr>
          <p:cNvPr id="3" name="Content Placeholder 2">
            <a:extLst>
              <a:ext uri="{FF2B5EF4-FFF2-40B4-BE49-F238E27FC236}">
                <a16:creationId xmlns:a16="http://schemas.microsoft.com/office/drawing/2014/main" id="{E6AB78FA-9A24-4EE5-A748-3B26EFBD1BAF}"/>
              </a:ext>
            </a:extLst>
          </p:cNvPr>
          <p:cNvSpPr>
            <a:spLocks noGrp="1"/>
          </p:cNvSpPr>
          <p:nvPr>
            <p:ph idx="1"/>
          </p:nvPr>
        </p:nvSpPr>
        <p:spPr/>
        <p:txBody>
          <a:bodyPr>
            <a:normAutofit fontScale="70000" lnSpcReduction="20000"/>
          </a:bodyPr>
          <a:lstStyle/>
          <a:p>
            <a:r>
              <a:rPr lang="en-US" dirty="0"/>
              <a:t>The idea behind a </a:t>
            </a:r>
            <a:r>
              <a:rPr lang="en-US" b="1" dirty="0"/>
              <a:t>greedy algorithm </a:t>
            </a:r>
            <a:r>
              <a:rPr lang="en-US" dirty="0"/>
              <a:t>is to make a sequence of choices such that each choice seems to be the best choice possible at the time that you make it</a:t>
            </a:r>
          </a:p>
          <a:p>
            <a:r>
              <a:rPr lang="en-US" dirty="0"/>
              <a:t>In general, you are making </a:t>
            </a:r>
            <a:r>
              <a:rPr lang="en-US" i="1" dirty="0"/>
              <a:t>locally optimal </a:t>
            </a:r>
            <a:r>
              <a:rPr lang="en-US" dirty="0"/>
              <a:t>choices, perhaps with the hope of finding a </a:t>
            </a:r>
            <a:r>
              <a:rPr lang="en-US" i="1" dirty="0"/>
              <a:t>globally optimal </a:t>
            </a:r>
            <a:r>
              <a:rPr lang="en-US" dirty="0"/>
              <a:t>solution</a:t>
            </a:r>
          </a:p>
          <a:p>
            <a:r>
              <a:rPr lang="en-US" dirty="0"/>
              <a:t>Sometimes, you can then prove that the final solution will be the best solution possible; other times, this will not be the case at all</a:t>
            </a:r>
          </a:p>
          <a:p>
            <a:r>
              <a:rPr lang="en-US" dirty="0"/>
              <a:t>If you need an algorithm that is guaranteed to find an optimal solution, then you need to prove that the algorithm is optimal; in some cases, an inductive proof can be used</a:t>
            </a:r>
          </a:p>
          <a:p>
            <a:r>
              <a:rPr lang="en-US" dirty="0"/>
              <a:t>Even when greedy algorithms do not find the optimal solution, they might be guaranteed or likely to find a good solution close to the optimal solution</a:t>
            </a:r>
          </a:p>
          <a:p>
            <a:pPr lvl="1"/>
            <a:r>
              <a:rPr lang="en-US" dirty="0"/>
              <a:t>An example is finding good but not necessarily optimal paths for the traveling salesman problem</a:t>
            </a:r>
          </a:p>
          <a:p>
            <a:pPr lvl="1"/>
            <a:r>
              <a:rPr lang="en-US" dirty="0"/>
              <a:t>When you use a greedy algorithm for that sort of purpose, you are using it as a </a:t>
            </a:r>
            <a:r>
              <a:rPr lang="en-US" i="1" dirty="0"/>
              <a:t>heuristic</a:t>
            </a:r>
          </a:p>
          <a:p>
            <a:r>
              <a:rPr lang="en-US" dirty="0"/>
              <a:t>We have already seen examples of greedy algorithms when discussing graph algorithms</a:t>
            </a:r>
          </a:p>
          <a:p>
            <a:pPr lvl="1"/>
            <a:r>
              <a:rPr lang="en-US" dirty="0"/>
              <a:t>One example is </a:t>
            </a:r>
            <a:r>
              <a:rPr lang="en-US" i="1" dirty="0"/>
              <a:t>Dijkstra's algorithm </a:t>
            </a:r>
            <a:r>
              <a:rPr lang="en-US" dirty="0"/>
              <a:t>to solve the </a:t>
            </a:r>
            <a:r>
              <a:rPr lang="en-US" i="1" dirty="0"/>
              <a:t>single-source shortest-path problem</a:t>
            </a:r>
            <a:endParaRPr lang="en-US" dirty="0"/>
          </a:p>
          <a:p>
            <a:pPr lvl="1"/>
            <a:r>
              <a:rPr lang="en-US" dirty="0"/>
              <a:t>Another example is </a:t>
            </a:r>
            <a:r>
              <a:rPr lang="en-US" i="1" dirty="0"/>
              <a:t>Prim's algorithm</a:t>
            </a:r>
            <a:r>
              <a:rPr lang="en-US" dirty="0"/>
              <a:t> for determining a </a:t>
            </a:r>
            <a:r>
              <a:rPr lang="en-US" i="1" dirty="0"/>
              <a:t>minimum spanning tree</a:t>
            </a:r>
          </a:p>
        </p:txBody>
      </p:sp>
    </p:spTree>
    <p:extLst>
      <p:ext uri="{BB962C8B-B14F-4D97-AF65-F5344CB8AC3E}">
        <p14:creationId xmlns:p14="http://schemas.microsoft.com/office/powerpoint/2010/main" val="184839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EE1F7-41FC-4CA4-9268-2902217F0C3D}"/>
              </a:ext>
            </a:extLst>
          </p:cNvPr>
          <p:cNvSpPr>
            <a:spLocks noGrp="1"/>
          </p:cNvSpPr>
          <p:nvPr>
            <p:ph type="title"/>
          </p:nvPr>
        </p:nvSpPr>
        <p:spPr/>
        <p:txBody>
          <a:bodyPr/>
          <a:lstStyle/>
          <a:p>
            <a:r>
              <a:rPr lang="en-US" dirty="0"/>
              <a:t>The Coin-changing Problem</a:t>
            </a:r>
          </a:p>
        </p:txBody>
      </p:sp>
      <p:sp>
        <p:nvSpPr>
          <p:cNvPr id="3" name="Content Placeholder 2">
            <a:extLst>
              <a:ext uri="{FF2B5EF4-FFF2-40B4-BE49-F238E27FC236}">
                <a16:creationId xmlns:a16="http://schemas.microsoft.com/office/drawing/2014/main" id="{986AC340-0B1E-47DF-B16D-3A0EA171DC4E}"/>
              </a:ext>
            </a:extLst>
          </p:cNvPr>
          <p:cNvSpPr>
            <a:spLocks noGrp="1"/>
          </p:cNvSpPr>
          <p:nvPr>
            <p:ph idx="1"/>
          </p:nvPr>
        </p:nvSpPr>
        <p:spPr/>
        <p:txBody>
          <a:bodyPr>
            <a:normAutofit fontScale="85000" lnSpcReduction="20000"/>
          </a:bodyPr>
          <a:lstStyle/>
          <a:p>
            <a:r>
              <a:rPr lang="en-US" dirty="0"/>
              <a:t>We will start with a simple example of a greedy algorithm that we might apply to the </a:t>
            </a:r>
            <a:r>
              <a:rPr lang="en-US" i="1" dirty="0"/>
              <a:t>coin-changing problem</a:t>
            </a:r>
          </a:p>
          <a:p>
            <a:r>
              <a:rPr lang="en-US" dirty="0"/>
              <a:t>The problem asks you to make change for a specified amount of money using the smallest number of coins possible</a:t>
            </a:r>
          </a:p>
          <a:p>
            <a:r>
              <a:rPr lang="en-US" dirty="0"/>
              <a:t>Some versions of the problem accept the values of available coins as part of the input (typically assuming that 1-cent coins will be one of the denominations)</a:t>
            </a:r>
          </a:p>
          <a:p>
            <a:r>
              <a:rPr lang="en-US" dirty="0"/>
              <a:t>A greedy algorithm for this problem would be to continuously choose the largest coin available that does not put you over the limit</a:t>
            </a:r>
          </a:p>
          <a:p>
            <a:pPr lvl="1"/>
            <a:r>
              <a:rPr lang="en-US" dirty="0"/>
              <a:t>For example, if an amount is specified, and we are using U.S. currency, you can use as many quarters as possible, then dimes, then nickels, and then pennies</a:t>
            </a:r>
          </a:p>
          <a:p>
            <a:pPr lvl="1"/>
            <a:r>
              <a:rPr lang="en-US" dirty="0"/>
              <a:t>We will not prove it, but this greedy algorithm will lead to the best possible solution when applied to U.S. currency</a:t>
            </a:r>
          </a:p>
          <a:p>
            <a:pPr lvl="1"/>
            <a:r>
              <a:rPr lang="en-US" dirty="0"/>
              <a:t>However, if the types of coins available are 11-cent coins, 5-cent coins, and 1-cent coins, this strategy would not lead to an optimal solution</a:t>
            </a:r>
          </a:p>
          <a:p>
            <a:pPr lvl="1"/>
            <a:r>
              <a:rPr lang="en-US" dirty="0"/>
              <a:t>To see this, consider making change for 15 cents</a:t>
            </a:r>
          </a:p>
          <a:p>
            <a:endParaRPr lang="en-US" dirty="0"/>
          </a:p>
        </p:txBody>
      </p:sp>
    </p:spTree>
    <p:extLst>
      <p:ext uri="{BB962C8B-B14F-4D97-AF65-F5344CB8AC3E}">
        <p14:creationId xmlns:p14="http://schemas.microsoft.com/office/powerpoint/2010/main" val="1319428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A9690-905F-40A4-8486-E0EFAFE05530}"/>
              </a:ext>
            </a:extLst>
          </p:cNvPr>
          <p:cNvSpPr>
            <a:spLocks noGrp="1"/>
          </p:cNvSpPr>
          <p:nvPr>
            <p:ph type="title"/>
          </p:nvPr>
        </p:nvSpPr>
        <p:spPr/>
        <p:txBody>
          <a:bodyPr/>
          <a:lstStyle/>
          <a:p>
            <a:r>
              <a:rPr lang="en-US" dirty="0"/>
              <a:t>Simple Scheduling Problem</a:t>
            </a:r>
          </a:p>
        </p:txBody>
      </p:sp>
      <p:sp>
        <p:nvSpPr>
          <p:cNvPr id="3" name="Content Placeholder 2">
            <a:extLst>
              <a:ext uri="{FF2B5EF4-FFF2-40B4-BE49-F238E27FC236}">
                <a16:creationId xmlns:a16="http://schemas.microsoft.com/office/drawing/2014/main" id="{1D41CD2E-16C6-4912-880E-8655DC9B694E}"/>
              </a:ext>
            </a:extLst>
          </p:cNvPr>
          <p:cNvSpPr>
            <a:spLocks noGrp="1"/>
          </p:cNvSpPr>
          <p:nvPr>
            <p:ph idx="1"/>
          </p:nvPr>
        </p:nvSpPr>
        <p:spPr/>
        <p:txBody>
          <a:bodyPr>
            <a:normAutofit fontScale="77500" lnSpcReduction="20000"/>
          </a:bodyPr>
          <a:lstStyle/>
          <a:p>
            <a:r>
              <a:rPr lang="en-US" dirty="0"/>
              <a:t>A simple example of a </a:t>
            </a:r>
            <a:r>
              <a:rPr lang="en-US" i="1" dirty="0"/>
              <a:t>scheduling problem </a:t>
            </a:r>
            <a:r>
              <a:rPr lang="en-US" dirty="0"/>
              <a:t>involves a set of jobs, j</a:t>
            </a:r>
            <a:r>
              <a:rPr lang="en-US" baseline="-25000" dirty="0"/>
              <a:t>1</a:t>
            </a:r>
            <a:r>
              <a:rPr lang="en-US" dirty="0"/>
              <a:t>, j</a:t>
            </a:r>
            <a:r>
              <a:rPr lang="en-US" baseline="-25000" dirty="0"/>
              <a:t>2</a:t>
            </a:r>
            <a:r>
              <a:rPr lang="en-US" dirty="0"/>
              <a:t>, … j</a:t>
            </a:r>
            <a:r>
              <a:rPr lang="en-US" baseline="-25000" dirty="0"/>
              <a:t>N</a:t>
            </a:r>
            <a:r>
              <a:rPr lang="en-US" dirty="0"/>
              <a:t>, all with known running times t</a:t>
            </a:r>
            <a:r>
              <a:rPr lang="en-US" baseline="-25000" dirty="0"/>
              <a:t>1</a:t>
            </a:r>
            <a:r>
              <a:rPr lang="en-US" dirty="0"/>
              <a:t>, t</a:t>
            </a:r>
            <a:r>
              <a:rPr lang="en-US" baseline="-25000" dirty="0"/>
              <a:t>2</a:t>
            </a:r>
            <a:r>
              <a:rPr lang="en-US" dirty="0"/>
              <a:t>, …, t</a:t>
            </a:r>
            <a:r>
              <a:rPr lang="en-US" baseline="-25000" dirty="0"/>
              <a:t>N</a:t>
            </a:r>
          </a:p>
          <a:p>
            <a:r>
              <a:rPr lang="en-US" dirty="0"/>
              <a:t>We are assuming non-preemptive scheduling, meaning that once a job stars, it must run until completion</a:t>
            </a:r>
          </a:p>
          <a:p>
            <a:r>
              <a:rPr lang="en-US" dirty="0"/>
              <a:t>We want to schedule the jobs to achieve the minimum average completion time</a:t>
            </a:r>
          </a:p>
          <a:p>
            <a:pPr lvl="1"/>
            <a:r>
              <a:rPr lang="en-US" dirty="0"/>
              <a:t>To start, assume that there is a single processor available</a:t>
            </a:r>
          </a:p>
          <a:p>
            <a:pPr lvl="1"/>
            <a:r>
              <a:rPr lang="en-US" dirty="0"/>
              <a:t>A solution that is optimal is to sort the jobs in terms of their running time (from shortest to longest) and schedule them in that order</a:t>
            </a:r>
          </a:p>
          <a:p>
            <a:pPr lvl="1"/>
            <a:r>
              <a:rPr lang="en-US" dirty="0"/>
              <a:t>Even if there are multiple processors, you can cycle through the processors, assigning jobs in sorted order (I'll explain this in class)</a:t>
            </a:r>
          </a:p>
          <a:p>
            <a:pPr lvl="1"/>
            <a:r>
              <a:rPr lang="en-US" dirty="0"/>
              <a:t>This is also guaranteed to be optimal (we won’t prove it), although this is not necessarily the only optimal solution</a:t>
            </a:r>
          </a:p>
          <a:p>
            <a:r>
              <a:rPr lang="en-US" dirty="0"/>
              <a:t>Now consider a similar-sounding problem that asks you to minimize the final completion time</a:t>
            </a:r>
          </a:p>
          <a:p>
            <a:pPr lvl="1"/>
            <a:r>
              <a:rPr lang="en-US" dirty="0"/>
              <a:t>When multiple processors are involved, this problem is NP-complete!</a:t>
            </a:r>
          </a:p>
          <a:p>
            <a:pPr lvl="1"/>
            <a:r>
              <a:rPr lang="en-US" dirty="0"/>
              <a:t>We'll discuss NP-complete problems during our final topic of this course</a:t>
            </a:r>
          </a:p>
        </p:txBody>
      </p:sp>
    </p:spTree>
    <p:extLst>
      <p:ext uri="{BB962C8B-B14F-4D97-AF65-F5344CB8AC3E}">
        <p14:creationId xmlns:p14="http://schemas.microsoft.com/office/powerpoint/2010/main" val="1832744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F31DA-BE76-4D1F-B126-78325485F902}"/>
              </a:ext>
            </a:extLst>
          </p:cNvPr>
          <p:cNvSpPr>
            <a:spLocks noGrp="1"/>
          </p:cNvSpPr>
          <p:nvPr>
            <p:ph type="title"/>
          </p:nvPr>
        </p:nvSpPr>
        <p:spPr/>
        <p:txBody>
          <a:bodyPr/>
          <a:lstStyle/>
          <a:p>
            <a:r>
              <a:rPr lang="en-US" dirty="0"/>
              <a:t>Huffman Codes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AC0AF51-5AF3-4AC8-9847-CA2A1ED419D4}"/>
                  </a:ext>
                </a:extLst>
              </p:cNvPr>
              <p:cNvSpPr>
                <a:spLocks noGrp="1"/>
              </p:cNvSpPr>
              <p:nvPr>
                <p:ph idx="1"/>
              </p:nvPr>
            </p:nvSpPr>
            <p:spPr/>
            <p:txBody>
              <a:bodyPr>
                <a:normAutofit fontScale="77500" lnSpcReduction="20000"/>
              </a:bodyPr>
              <a:lstStyle/>
              <a:p>
                <a:r>
                  <a:rPr lang="en-US" dirty="0"/>
                  <a:t>The next greedy algorithm we will discuss is a very popular compression algorithm involving </a:t>
                </a:r>
                <a:r>
                  <a:rPr lang="en-US" b="1" dirty="0"/>
                  <a:t>Huffman code</a:t>
                </a:r>
              </a:p>
              <a:p>
                <a:r>
                  <a:rPr lang="en-US" dirty="0"/>
                  <a:t>The algorithm is known as </a:t>
                </a:r>
                <a:r>
                  <a:rPr lang="en-US" i="1" dirty="0"/>
                  <a:t>Huffman coding </a:t>
                </a:r>
                <a:r>
                  <a:rPr lang="en-US" dirty="0"/>
                  <a:t>or </a:t>
                </a:r>
                <a:r>
                  <a:rPr lang="en-US" i="1" dirty="0"/>
                  <a:t>Huffman encoding</a:t>
                </a:r>
                <a:endParaRPr lang="en-US" dirty="0"/>
              </a:p>
              <a:p>
                <a:r>
                  <a:rPr lang="en-US" dirty="0"/>
                  <a:t>Consider a file that contains C distinct types of characters</a:t>
                </a:r>
              </a:p>
              <a:p>
                <a:r>
                  <a:rPr lang="en-US" dirty="0"/>
                  <a:t>Then a system that uses the same number of bits per character requires at least </a:t>
                </a:r>
                <a14:m>
                  <m:oMath xmlns:m="http://schemas.openxmlformats.org/officeDocument/2006/math">
                    <m:d>
                      <m:dPr>
                        <m:begChr m:val="⌈"/>
                        <m:endChr m:val="⌉"/>
                        <m:ctrlPr>
                          <a:rPr lang="en-US" i="1" smtClean="0">
                            <a:latin typeface="Cambria Math" panose="02040503050406030204" pitchFamily="18" charset="0"/>
                          </a:rPr>
                        </m:ctrlPr>
                      </m:dPr>
                      <m:e>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r>
                              <m:rPr>
                                <m:sty m:val="p"/>
                              </m:rPr>
                              <a:rPr lang="en-US" b="0" i="0" smtClean="0">
                                <a:latin typeface="Cambria Math" panose="02040503050406030204" pitchFamily="18" charset="0"/>
                              </a:rPr>
                              <m:t>C</m:t>
                            </m:r>
                          </m:e>
                        </m:func>
                      </m:e>
                    </m:d>
                  </m:oMath>
                </a14:m>
                <a:r>
                  <a:rPr lang="en-US" dirty="0"/>
                  <a:t> bits per character</a:t>
                </a:r>
              </a:p>
              <a:p>
                <a:r>
                  <a:rPr lang="en-US" dirty="0"/>
                  <a:t>ASCII uses 8 bits per character, although only 7 would really be necessary for standard ASCII</a:t>
                </a:r>
              </a:p>
              <a:p>
                <a:r>
                  <a:rPr lang="en-US" dirty="0"/>
                  <a:t>Standard ASCII encodes 128 distinct characters, of which approximately 100 are printable</a:t>
                </a:r>
              </a:p>
              <a:p>
                <a:r>
                  <a:rPr lang="en-US" dirty="0"/>
                  <a:t>According to our textbook, Huffman codes typically save about 25% of space for typically large files, and up to 50% or 60% on many large data files</a:t>
                </a:r>
              </a:p>
              <a:p>
                <a:r>
                  <a:rPr lang="en-US" dirty="0"/>
                  <a:t>According to another source (by Cormen, Leiserson, Rivest, and Stein), anywhere from 20% to 90% savings is typical</a:t>
                </a:r>
              </a:p>
            </p:txBody>
          </p:sp>
        </mc:Choice>
        <mc:Fallback xmlns="">
          <p:sp>
            <p:nvSpPr>
              <p:cNvPr id="3" name="Content Placeholder 2">
                <a:extLst>
                  <a:ext uri="{FF2B5EF4-FFF2-40B4-BE49-F238E27FC236}">
                    <a16:creationId xmlns:a16="http://schemas.microsoft.com/office/drawing/2014/main" id="{FAC0AF51-5AF3-4AC8-9847-CA2A1ED419D4}"/>
                  </a:ext>
                </a:extLst>
              </p:cNvPr>
              <p:cNvSpPr>
                <a:spLocks noGrp="1" noRot="1" noChangeAspect="1" noMove="1" noResize="1" noEditPoints="1" noAdjustHandles="1" noChangeArrowheads="1" noChangeShapeType="1" noTextEdit="1"/>
              </p:cNvSpPr>
              <p:nvPr>
                <p:ph idx="1"/>
              </p:nvPr>
            </p:nvSpPr>
            <p:spPr>
              <a:blipFill>
                <a:blip r:embed="rId2"/>
                <a:stretch>
                  <a:fillRect l="-696" t="-2801" r="-580"/>
                </a:stretch>
              </a:blipFill>
            </p:spPr>
            <p:txBody>
              <a:bodyPr/>
              <a:lstStyle/>
              <a:p>
                <a:r>
                  <a:rPr lang="en-US">
                    <a:noFill/>
                  </a:rPr>
                  <a:t> </a:t>
                </a:r>
              </a:p>
            </p:txBody>
          </p:sp>
        </mc:Fallback>
      </mc:AlternateContent>
    </p:spTree>
    <p:extLst>
      <p:ext uri="{BB962C8B-B14F-4D97-AF65-F5344CB8AC3E}">
        <p14:creationId xmlns:p14="http://schemas.microsoft.com/office/powerpoint/2010/main" val="2499153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76C4-1724-4984-9AB2-BC43E25D4582}"/>
              </a:ext>
            </a:extLst>
          </p:cNvPr>
          <p:cNvSpPr>
            <a:spLocks noGrp="1"/>
          </p:cNvSpPr>
          <p:nvPr>
            <p:ph type="title"/>
          </p:nvPr>
        </p:nvSpPr>
        <p:spPr/>
        <p:txBody>
          <a:bodyPr/>
          <a:lstStyle/>
          <a:p>
            <a:r>
              <a:rPr lang="en-US" dirty="0"/>
              <a:t>Huffman Coding Example</a:t>
            </a:r>
          </a:p>
        </p:txBody>
      </p:sp>
      <p:sp>
        <p:nvSpPr>
          <p:cNvPr id="3" name="Content Placeholder 2">
            <a:extLst>
              <a:ext uri="{FF2B5EF4-FFF2-40B4-BE49-F238E27FC236}">
                <a16:creationId xmlns:a16="http://schemas.microsoft.com/office/drawing/2014/main" id="{3DF8E029-1A35-4197-AD1D-95E270ADD101}"/>
              </a:ext>
            </a:extLst>
          </p:cNvPr>
          <p:cNvSpPr>
            <a:spLocks noGrp="1"/>
          </p:cNvSpPr>
          <p:nvPr>
            <p:ph idx="1"/>
          </p:nvPr>
        </p:nvSpPr>
        <p:spPr/>
        <p:txBody>
          <a:bodyPr>
            <a:normAutofit/>
          </a:bodyPr>
          <a:lstStyle/>
          <a:p>
            <a:r>
              <a:rPr lang="en-US" dirty="0"/>
              <a:t>We will examine an example from the textbook that assumes the existence of only 7 distinct characters</a:t>
            </a:r>
          </a:p>
          <a:p>
            <a:pPr lvl="1"/>
            <a:r>
              <a:rPr lang="en-US" dirty="0"/>
              <a:t>Specifically, the distinct characters are: 'a', 'e', 'i', 's', 't', space, and newline</a:t>
            </a:r>
          </a:p>
          <a:p>
            <a:pPr lvl="1"/>
            <a:r>
              <a:rPr lang="en-US" dirty="0"/>
              <a:t>If the same number of bits were used for each character, 3 bits per character would be required</a:t>
            </a:r>
          </a:p>
          <a:p>
            <a:pPr lvl="1"/>
            <a:r>
              <a:rPr lang="en-US" dirty="0"/>
              <a:t>We will assume that the frequency of each character in the file has already been computed</a:t>
            </a:r>
          </a:p>
          <a:p>
            <a:pPr lvl="1"/>
            <a:r>
              <a:rPr lang="en-US" dirty="0"/>
              <a:t>In our example, we will posit that there are 10 a’s 15 e’s, 12 i’s, 3 s’s, 4 t’s, 13 spaces, and 1 newline</a:t>
            </a:r>
          </a:p>
          <a:p>
            <a:r>
              <a:rPr lang="en-US" dirty="0"/>
              <a:t>The figure on the next slide shows that for this case, a standard encoding would require 174 bits</a:t>
            </a:r>
          </a:p>
        </p:txBody>
      </p:sp>
    </p:spTree>
    <p:extLst>
      <p:ext uri="{BB962C8B-B14F-4D97-AF65-F5344CB8AC3E}">
        <p14:creationId xmlns:p14="http://schemas.microsoft.com/office/powerpoint/2010/main" val="3552167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8CE8A-A067-438C-B479-0BEF7513A350}"/>
              </a:ext>
            </a:extLst>
          </p:cNvPr>
          <p:cNvSpPr>
            <a:spLocks noGrp="1"/>
          </p:cNvSpPr>
          <p:nvPr>
            <p:ph type="title"/>
          </p:nvPr>
        </p:nvSpPr>
        <p:spPr/>
        <p:txBody>
          <a:bodyPr/>
          <a:lstStyle/>
          <a:p>
            <a:r>
              <a:rPr lang="en-US" dirty="0"/>
              <a:t>Standard Encoding Example</a:t>
            </a:r>
          </a:p>
        </p:txBody>
      </p:sp>
      <p:pic>
        <p:nvPicPr>
          <p:cNvPr id="5" name="Content Placeholder 4">
            <a:extLst>
              <a:ext uri="{FF2B5EF4-FFF2-40B4-BE49-F238E27FC236}">
                <a16:creationId xmlns:a16="http://schemas.microsoft.com/office/drawing/2014/main" id="{0AC9F47A-6E85-4BEF-80FF-D38857900A78}"/>
              </a:ext>
            </a:extLst>
          </p:cNvPr>
          <p:cNvPicPr>
            <a:picLocks noGrp="1" noChangeAspect="1"/>
          </p:cNvPicPr>
          <p:nvPr>
            <p:ph idx="1"/>
          </p:nvPr>
        </p:nvPicPr>
        <p:blipFill>
          <a:blip r:embed="rId2"/>
          <a:stretch>
            <a:fillRect/>
          </a:stretch>
        </p:blipFill>
        <p:spPr>
          <a:xfrm>
            <a:off x="3802028" y="1862966"/>
            <a:ext cx="4587944" cy="3893355"/>
          </a:xfrm>
          <a:prstGeom prst="rect">
            <a:avLst/>
          </a:prstGeom>
        </p:spPr>
      </p:pic>
    </p:spTree>
    <p:extLst>
      <p:ext uri="{BB962C8B-B14F-4D97-AF65-F5344CB8AC3E}">
        <p14:creationId xmlns:p14="http://schemas.microsoft.com/office/powerpoint/2010/main" val="2716624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C0423-5588-4C34-AA35-4E0F4214D37C}"/>
              </a:ext>
            </a:extLst>
          </p:cNvPr>
          <p:cNvSpPr>
            <a:spLocks noGrp="1"/>
          </p:cNvSpPr>
          <p:nvPr>
            <p:ph type="title"/>
          </p:nvPr>
        </p:nvSpPr>
        <p:spPr/>
        <p:txBody>
          <a:bodyPr/>
          <a:lstStyle/>
          <a:p>
            <a:r>
              <a:rPr lang="en-US" dirty="0"/>
              <a:t>Tries</a:t>
            </a:r>
          </a:p>
        </p:txBody>
      </p:sp>
      <p:sp>
        <p:nvSpPr>
          <p:cNvPr id="3" name="Content Placeholder 2">
            <a:extLst>
              <a:ext uri="{FF2B5EF4-FFF2-40B4-BE49-F238E27FC236}">
                <a16:creationId xmlns:a16="http://schemas.microsoft.com/office/drawing/2014/main" id="{B20E4842-1C4F-4DB2-A619-44AC1D0AC21B}"/>
              </a:ext>
            </a:extLst>
          </p:cNvPr>
          <p:cNvSpPr>
            <a:spLocks noGrp="1"/>
          </p:cNvSpPr>
          <p:nvPr>
            <p:ph idx="1"/>
          </p:nvPr>
        </p:nvSpPr>
        <p:spPr>
          <a:xfrm>
            <a:off x="662835" y="1790319"/>
            <a:ext cx="10515600" cy="4351338"/>
          </a:xfrm>
        </p:spPr>
        <p:txBody>
          <a:bodyPr>
            <a:normAutofit/>
          </a:bodyPr>
          <a:lstStyle/>
          <a:p>
            <a:r>
              <a:rPr lang="en-US" sz="1800" dirty="0"/>
              <a:t>We can represent such encodings with a special type of binary tree known as a </a:t>
            </a:r>
            <a:r>
              <a:rPr lang="en-US" sz="1800" b="1" dirty="0"/>
              <a:t>trie</a:t>
            </a:r>
          </a:p>
          <a:p>
            <a:pPr lvl="1"/>
            <a:r>
              <a:rPr lang="en-US" sz="1500" dirty="0"/>
              <a:t>Many sources define tries more generally</a:t>
            </a:r>
          </a:p>
          <a:p>
            <a:pPr lvl="1"/>
            <a:r>
              <a:rPr lang="en-US" sz="1500" dirty="0"/>
              <a:t>For example, some sources allow more than two children per node in a trie, allow the branches of a trie to represent more general characters, and allow the internal nodes of a trie to represent characters</a:t>
            </a:r>
          </a:p>
          <a:p>
            <a:pPr lvl="1"/>
            <a:r>
              <a:rPr lang="en-US" sz="1500" dirty="0"/>
              <a:t>In some sources, the specific type of trie we will use is referred to as a </a:t>
            </a:r>
            <a:r>
              <a:rPr lang="en-US" sz="1500" i="1" dirty="0"/>
              <a:t>Huffman coding tree</a:t>
            </a:r>
            <a:r>
              <a:rPr lang="en-US" sz="1500" dirty="0"/>
              <a:t> or just a </a:t>
            </a:r>
            <a:r>
              <a:rPr lang="en-US" sz="1500" i="1" dirty="0"/>
              <a:t>Huffman tree</a:t>
            </a:r>
          </a:p>
          <a:p>
            <a:r>
              <a:rPr lang="en-US" sz="1800" dirty="0"/>
              <a:t>In a trie (as used for Huffman coding), left branches represent the bit 0, right branches represent the bit 1, and characters are indicated by the leaves</a:t>
            </a:r>
          </a:p>
          <a:p>
            <a:r>
              <a:rPr lang="en-US" sz="1800" dirty="0"/>
              <a:t>The standard encoding we have seen can be represented by the following trie:</a:t>
            </a:r>
          </a:p>
        </p:txBody>
      </p:sp>
      <p:pic>
        <p:nvPicPr>
          <p:cNvPr id="4" name="Picture 3">
            <a:extLst>
              <a:ext uri="{FF2B5EF4-FFF2-40B4-BE49-F238E27FC236}">
                <a16:creationId xmlns:a16="http://schemas.microsoft.com/office/drawing/2014/main" id="{ECEBC931-8531-49D7-AD3E-878B18CBA523}"/>
              </a:ext>
            </a:extLst>
          </p:cNvPr>
          <p:cNvPicPr>
            <a:picLocks noChangeAspect="1"/>
          </p:cNvPicPr>
          <p:nvPr/>
        </p:nvPicPr>
        <p:blipFill>
          <a:blip r:embed="rId2"/>
          <a:stretch>
            <a:fillRect/>
          </a:stretch>
        </p:blipFill>
        <p:spPr>
          <a:xfrm>
            <a:off x="3268693" y="4207886"/>
            <a:ext cx="5654613" cy="1933771"/>
          </a:xfrm>
          <a:prstGeom prst="rect">
            <a:avLst/>
          </a:prstGeom>
        </p:spPr>
      </p:pic>
    </p:spTree>
    <p:extLst>
      <p:ext uri="{BB962C8B-B14F-4D97-AF65-F5344CB8AC3E}">
        <p14:creationId xmlns:p14="http://schemas.microsoft.com/office/powerpoint/2010/main" val="3662534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BF22D-2026-401D-BCB0-961121222FCC}"/>
              </a:ext>
            </a:extLst>
          </p:cNvPr>
          <p:cNvSpPr>
            <a:spLocks noGrp="1"/>
          </p:cNvSpPr>
          <p:nvPr>
            <p:ph type="title"/>
          </p:nvPr>
        </p:nvSpPr>
        <p:spPr/>
        <p:txBody>
          <a:bodyPr/>
          <a:lstStyle/>
          <a:p>
            <a:r>
              <a:rPr lang="en-US" dirty="0"/>
              <a:t>Slightly Better Trie</a:t>
            </a:r>
          </a:p>
        </p:txBody>
      </p:sp>
      <p:sp>
        <p:nvSpPr>
          <p:cNvPr id="3" name="Content Placeholder 2">
            <a:extLst>
              <a:ext uri="{FF2B5EF4-FFF2-40B4-BE49-F238E27FC236}">
                <a16:creationId xmlns:a16="http://schemas.microsoft.com/office/drawing/2014/main" id="{E7FAF63B-4C52-4E22-8293-1247709F79A7}"/>
              </a:ext>
            </a:extLst>
          </p:cNvPr>
          <p:cNvSpPr>
            <a:spLocks noGrp="1"/>
          </p:cNvSpPr>
          <p:nvPr>
            <p:ph idx="1"/>
          </p:nvPr>
        </p:nvSpPr>
        <p:spPr/>
        <p:txBody>
          <a:bodyPr>
            <a:normAutofit fontScale="85000" lnSpcReduction="20000"/>
          </a:bodyPr>
          <a:lstStyle/>
          <a:p>
            <a:r>
              <a:rPr lang="en-US" dirty="0"/>
              <a:t>This is clearly not the most efficient encoding</a:t>
            </a:r>
          </a:p>
          <a:p>
            <a:r>
              <a:rPr lang="en-US" dirty="0"/>
              <a:t>Note that the only character with a code that starts with 11 is the newline, so the following zero does not provide any useful information</a:t>
            </a:r>
          </a:p>
          <a:p>
            <a:r>
              <a:rPr lang="en-US" dirty="0"/>
              <a:t>An optimal trie for encoding will always be a </a:t>
            </a:r>
            <a:r>
              <a:rPr lang="en-US" b="1" dirty="0"/>
              <a:t>full binary tree </a:t>
            </a:r>
            <a:r>
              <a:rPr lang="en-US" dirty="0"/>
              <a:t>(i.e., all nodes will either be leaves or have two children)</a:t>
            </a:r>
          </a:p>
          <a:p>
            <a:r>
              <a:rPr lang="en-US" dirty="0"/>
              <a:t>A slightly better, but still far-from-optimal, trie is as follows:</a:t>
            </a:r>
          </a:p>
          <a:p>
            <a:endParaRPr lang="en-US" dirty="0"/>
          </a:p>
          <a:p>
            <a:endParaRPr lang="en-US" dirty="0"/>
          </a:p>
          <a:p>
            <a:endParaRPr lang="en-US" dirty="0"/>
          </a:p>
          <a:p>
            <a:endParaRPr lang="en-US" dirty="0"/>
          </a:p>
          <a:p>
            <a:endParaRPr lang="en-US" dirty="0"/>
          </a:p>
          <a:p>
            <a:r>
              <a:rPr lang="en-US" dirty="0"/>
              <a:t> </a:t>
            </a:r>
          </a:p>
          <a:p>
            <a:endParaRPr lang="en-US" dirty="0"/>
          </a:p>
          <a:p>
            <a:endParaRPr lang="en-US" dirty="0"/>
          </a:p>
        </p:txBody>
      </p:sp>
      <p:pic>
        <p:nvPicPr>
          <p:cNvPr id="4" name="Picture 3">
            <a:extLst>
              <a:ext uri="{FF2B5EF4-FFF2-40B4-BE49-F238E27FC236}">
                <a16:creationId xmlns:a16="http://schemas.microsoft.com/office/drawing/2014/main" id="{5B23C474-04F4-4BA6-B4A6-0DBEE810F873}"/>
              </a:ext>
            </a:extLst>
          </p:cNvPr>
          <p:cNvPicPr>
            <a:picLocks noChangeAspect="1"/>
          </p:cNvPicPr>
          <p:nvPr/>
        </p:nvPicPr>
        <p:blipFill>
          <a:blip r:embed="rId2"/>
          <a:stretch>
            <a:fillRect/>
          </a:stretch>
        </p:blipFill>
        <p:spPr>
          <a:xfrm>
            <a:off x="3232269" y="3988768"/>
            <a:ext cx="5727461" cy="1936043"/>
          </a:xfrm>
          <a:prstGeom prst="rect">
            <a:avLst/>
          </a:prstGeom>
        </p:spPr>
      </p:pic>
    </p:spTree>
    <p:extLst>
      <p:ext uri="{BB962C8B-B14F-4D97-AF65-F5344CB8AC3E}">
        <p14:creationId xmlns:p14="http://schemas.microsoft.com/office/powerpoint/2010/main" val="1421952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8F2FA-E921-4B77-B586-EE6917B14878}"/>
              </a:ext>
            </a:extLst>
          </p:cNvPr>
          <p:cNvSpPr>
            <a:spLocks noGrp="1"/>
          </p:cNvSpPr>
          <p:nvPr>
            <p:ph type="title"/>
          </p:nvPr>
        </p:nvSpPr>
        <p:spPr/>
        <p:txBody>
          <a:bodyPr/>
          <a:lstStyle/>
          <a:p>
            <a:r>
              <a:rPr lang="en-US" dirty="0"/>
              <a:t>Prefix codes</a:t>
            </a:r>
          </a:p>
        </p:txBody>
      </p:sp>
      <p:sp>
        <p:nvSpPr>
          <p:cNvPr id="3" name="Content Placeholder 2">
            <a:extLst>
              <a:ext uri="{FF2B5EF4-FFF2-40B4-BE49-F238E27FC236}">
                <a16:creationId xmlns:a16="http://schemas.microsoft.com/office/drawing/2014/main" id="{8A32A7E5-A989-4448-83CD-390E6D95F6DF}"/>
              </a:ext>
            </a:extLst>
          </p:cNvPr>
          <p:cNvSpPr>
            <a:spLocks noGrp="1"/>
          </p:cNvSpPr>
          <p:nvPr>
            <p:ph idx="1"/>
          </p:nvPr>
        </p:nvSpPr>
        <p:spPr/>
        <p:txBody>
          <a:bodyPr>
            <a:normAutofit fontScale="77500" lnSpcReduction="20000"/>
          </a:bodyPr>
          <a:lstStyle/>
          <a:p>
            <a:r>
              <a:rPr lang="en-US" dirty="0"/>
              <a:t>Any encoding in which no character code is a prefix of another character code is known as a </a:t>
            </a:r>
            <a:r>
              <a:rPr lang="en-US" b="1" dirty="0"/>
              <a:t>prefix code</a:t>
            </a:r>
            <a:r>
              <a:rPr lang="en-US" dirty="0"/>
              <a:t> (sometimes called a </a:t>
            </a:r>
            <a:r>
              <a:rPr lang="en-US" i="1" dirty="0"/>
              <a:t>prefix-free code</a:t>
            </a:r>
            <a:r>
              <a:rPr lang="en-US" dirty="0"/>
              <a:t>)</a:t>
            </a:r>
            <a:endParaRPr lang="en-US" b="1" dirty="0"/>
          </a:p>
          <a:p>
            <a:r>
              <a:rPr lang="en-US" dirty="0"/>
              <a:t>Prefix codes ensure that files encoded using them will be unambiguous</a:t>
            </a:r>
          </a:p>
          <a:p>
            <a:r>
              <a:rPr lang="en-US" dirty="0"/>
              <a:t>When a file has been encoded using a prefix code, we can easily decode it even though character codes may have a different lengths</a:t>
            </a:r>
          </a:p>
          <a:p>
            <a:r>
              <a:rPr lang="en-US" dirty="0"/>
              <a:t>Forcing a trie to indicate each distinct character as a leaf ensures that the trie represents a prefix code</a:t>
            </a:r>
          </a:p>
          <a:p>
            <a:r>
              <a:rPr lang="en-US" dirty="0"/>
              <a:t>The goal of Huffman coding is to find the </a:t>
            </a:r>
            <a:r>
              <a:rPr lang="en-US" i="1" dirty="0"/>
              <a:t>optimal trie</a:t>
            </a:r>
            <a:r>
              <a:rPr lang="en-US" dirty="0"/>
              <a:t>, i.e., the </a:t>
            </a:r>
            <a:r>
              <a:rPr lang="en-US" i="1" dirty="0"/>
              <a:t>optimal prefix code</a:t>
            </a:r>
          </a:p>
          <a:p>
            <a:r>
              <a:rPr lang="en-US" dirty="0"/>
              <a:t>The principal behind this is to use shorter codes for frequent characters and longer codes for rare characters</a:t>
            </a:r>
          </a:p>
          <a:p>
            <a:r>
              <a:rPr lang="en-US" dirty="0"/>
              <a:t>The optimal trie for the example we have been dealing with is shown on the next slide</a:t>
            </a:r>
          </a:p>
          <a:p>
            <a:r>
              <a:rPr lang="en-US" dirty="0"/>
              <a:t>The slide after that shows that this encoding would require 146 bits to encode the file</a:t>
            </a:r>
          </a:p>
        </p:txBody>
      </p:sp>
    </p:spTree>
    <p:extLst>
      <p:ext uri="{BB962C8B-B14F-4D97-AF65-F5344CB8AC3E}">
        <p14:creationId xmlns:p14="http://schemas.microsoft.com/office/powerpoint/2010/main" val="3063057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622FF-1900-418C-BB1E-038CF9352A8B}"/>
              </a:ext>
            </a:extLst>
          </p:cNvPr>
          <p:cNvSpPr>
            <a:spLocks noGrp="1"/>
          </p:cNvSpPr>
          <p:nvPr>
            <p:ph type="title"/>
          </p:nvPr>
        </p:nvSpPr>
        <p:spPr/>
        <p:txBody>
          <a:bodyPr/>
          <a:lstStyle/>
          <a:p>
            <a:r>
              <a:rPr lang="en-US" dirty="0"/>
              <a:t>Optimal Trie Example</a:t>
            </a:r>
          </a:p>
        </p:txBody>
      </p:sp>
      <p:pic>
        <p:nvPicPr>
          <p:cNvPr id="4" name="Content Placeholder 3">
            <a:extLst>
              <a:ext uri="{FF2B5EF4-FFF2-40B4-BE49-F238E27FC236}">
                <a16:creationId xmlns:a16="http://schemas.microsoft.com/office/drawing/2014/main" id="{4751F97D-8103-40E0-B2A8-F50E8779D15B}"/>
              </a:ext>
            </a:extLst>
          </p:cNvPr>
          <p:cNvPicPr>
            <a:picLocks noGrp="1" noChangeAspect="1"/>
          </p:cNvPicPr>
          <p:nvPr>
            <p:ph idx="1"/>
          </p:nvPr>
        </p:nvPicPr>
        <p:blipFill>
          <a:blip r:embed="rId2"/>
          <a:stretch>
            <a:fillRect/>
          </a:stretch>
        </p:blipFill>
        <p:spPr>
          <a:xfrm>
            <a:off x="2749674" y="1713585"/>
            <a:ext cx="6692652" cy="3430829"/>
          </a:xfrm>
          <a:prstGeom prst="rect">
            <a:avLst/>
          </a:prstGeom>
        </p:spPr>
      </p:pic>
    </p:spTree>
    <p:extLst>
      <p:ext uri="{BB962C8B-B14F-4D97-AF65-F5344CB8AC3E}">
        <p14:creationId xmlns:p14="http://schemas.microsoft.com/office/powerpoint/2010/main" val="1269597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5D1D9-91D3-435E-BAB6-C452143DB397}"/>
              </a:ext>
            </a:extLst>
          </p:cNvPr>
          <p:cNvSpPr>
            <a:spLocks noGrp="1"/>
          </p:cNvSpPr>
          <p:nvPr>
            <p:ph type="title"/>
          </p:nvPr>
        </p:nvSpPr>
        <p:spPr/>
        <p:txBody>
          <a:bodyPr/>
          <a:lstStyle/>
          <a:p>
            <a:r>
              <a:rPr lang="en-US" dirty="0"/>
              <a:t>Optimal Prefix Code Example</a:t>
            </a:r>
          </a:p>
        </p:txBody>
      </p:sp>
      <p:pic>
        <p:nvPicPr>
          <p:cNvPr id="4" name="Content Placeholder 3">
            <a:extLst>
              <a:ext uri="{FF2B5EF4-FFF2-40B4-BE49-F238E27FC236}">
                <a16:creationId xmlns:a16="http://schemas.microsoft.com/office/drawing/2014/main" id="{77447379-56B3-4009-A7D1-81A52768E1BF}"/>
              </a:ext>
            </a:extLst>
          </p:cNvPr>
          <p:cNvPicPr>
            <a:picLocks noGrp="1" noChangeAspect="1"/>
          </p:cNvPicPr>
          <p:nvPr>
            <p:ph idx="1"/>
          </p:nvPr>
        </p:nvPicPr>
        <p:blipFill>
          <a:blip r:embed="rId2"/>
          <a:stretch>
            <a:fillRect/>
          </a:stretch>
        </p:blipFill>
        <p:spPr>
          <a:xfrm>
            <a:off x="4036633" y="1701025"/>
            <a:ext cx="4118734" cy="3455949"/>
          </a:xfrm>
          <a:prstGeom prst="rect">
            <a:avLst/>
          </a:prstGeom>
        </p:spPr>
      </p:pic>
    </p:spTree>
    <p:extLst>
      <p:ext uri="{BB962C8B-B14F-4D97-AF65-F5344CB8AC3E}">
        <p14:creationId xmlns:p14="http://schemas.microsoft.com/office/powerpoint/2010/main" val="912917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55DED-F06B-4C76-BCD0-9C8F54DE69AC}"/>
              </a:ext>
            </a:extLst>
          </p:cNvPr>
          <p:cNvSpPr>
            <a:spLocks noGrp="1"/>
          </p:cNvSpPr>
          <p:nvPr>
            <p:ph type="title"/>
          </p:nvPr>
        </p:nvSpPr>
        <p:spPr/>
        <p:txBody>
          <a:bodyPr/>
          <a:lstStyle/>
          <a:p>
            <a:r>
              <a:rPr lang="en-US" dirty="0"/>
              <a:t>Analyzing the Optimal Trie and Prefix Code</a:t>
            </a:r>
          </a:p>
        </p:txBody>
      </p:sp>
      <p:sp>
        <p:nvSpPr>
          <p:cNvPr id="3" name="Content Placeholder 2">
            <a:extLst>
              <a:ext uri="{FF2B5EF4-FFF2-40B4-BE49-F238E27FC236}">
                <a16:creationId xmlns:a16="http://schemas.microsoft.com/office/drawing/2014/main" id="{8C09AAE2-CFF9-4EF5-9683-7E11302A4881}"/>
              </a:ext>
            </a:extLst>
          </p:cNvPr>
          <p:cNvSpPr>
            <a:spLocks noGrp="1"/>
          </p:cNvSpPr>
          <p:nvPr>
            <p:ph idx="1"/>
          </p:nvPr>
        </p:nvSpPr>
        <p:spPr/>
        <p:txBody>
          <a:bodyPr>
            <a:normAutofit fontScale="92500" lnSpcReduction="10000"/>
          </a:bodyPr>
          <a:lstStyle/>
          <a:p>
            <a:r>
              <a:rPr lang="en-US" dirty="0"/>
              <a:t>There are many prefix codes that tie for optimal</a:t>
            </a:r>
          </a:p>
          <a:p>
            <a:r>
              <a:rPr lang="en-US" dirty="0"/>
              <a:t>For example, swapping leaves at the same level of the trie or swapping left and right links of internal nodes lead to equally efficient encodings</a:t>
            </a:r>
          </a:p>
          <a:p>
            <a:r>
              <a:rPr lang="en-US" dirty="0"/>
              <a:t>In general, if each character c</a:t>
            </a:r>
            <a:r>
              <a:rPr lang="en-US" baseline="-25000" dirty="0"/>
              <a:t>i</a:t>
            </a:r>
            <a:r>
              <a:rPr lang="en-US" dirty="0"/>
              <a:t> occurs f</a:t>
            </a:r>
            <a:r>
              <a:rPr lang="en-US" baseline="-25000" dirty="0"/>
              <a:t>i</a:t>
            </a:r>
            <a:r>
              <a:rPr lang="en-US" dirty="0"/>
              <a:t> times and is at depth d</a:t>
            </a:r>
            <a:r>
              <a:rPr lang="en-US" baseline="-25000" dirty="0"/>
              <a:t>i</a:t>
            </a:r>
            <a:r>
              <a:rPr lang="en-US" dirty="0"/>
              <a:t> in the trie, then the cost of the using code to encode the file is equal to ∑</a:t>
            </a:r>
            <a:r>
              <a:rPr lang="en-US" baseline="-25000" dirty="0"/>
              <a:t>i</a:t>
            </a:r>
            <a:r>
              <a:rPr lang="en-US" dirty="0"/>
              <a:t> d</a:t>
            </a:r>
            <a:r>
              <a:rPr lang="en-US" baseline="-25000" dirty="0"/>
              <a:t>i</a:t>
            </a:r>
            <a:r>
              <a:rPr lang="en-US" dirty="0"/>
              <a:t> * f</a:t>
            </a:r>
            <a:r>
              <a:rPr lang="en-US" baseline="-25000" dirty="0"/>
              <a:t>i</a:t>
            </a:r>
          </a:p>
          <a:p>
            <a:r>
              <a:rPr lang="en-US" dirty="0"/>
              <a:t>For this example, a standard encoding uses 174 bits, while the optimal encoding uses 146 bits</a:t>
            </a:r>
          </a:p>
          <a:p>
            <a:r>
              <a:rPr lang="en-US" dirty="0"/>
              <a:t>This is only a savings of 16.1%, but that is because we were only dealing with a small file that contains only 7 distinct characters</a:t>
            </a:r>
          </a:p>
          <a:p>
            <a:r>
              <a:rPr lang="en-US" dirty="0"/>
              <a:t>The normal ASCII character set has about 100 printable characters, but many occur very rarely, and some occur much more frequently than others</a:t>
            </a:r>
          </a:p>
          <a:p>
            <a:endParaRPr lang="en-US" dirty="0"/>
          </a:p>
        </p:txBody>
      </p:sp>
    </p:spTree>
    <p:extLst>
      <p:ext uri="{BB962C8B-B14F-4D97-AF65-F5344CB8AC3E}">
        <p14:creationId xmlns:p14="http://schemas.microsoft.com/office/powerpoint/2010/main" val="2481333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9AFB2-08B8-4590-BA59-7AE553C8FA2E}"/>
              </a:ext>
            </a:extLst>
          </p:cNvPr>
          <p:cNvSpPr>
            <a:spLocks noGrp="1"/>
          </p:cNvSpPr>
          <p:nvPr>
            <p:ph type="title"/>
          </p:nvPr>
        </p:nvSpPr>
        <p:spPr/>
        <p:txBody>
          <a:bodyPr/>
          <a:lstStyle/>
          <a:p>
            <a:r>
              <a:rPr lang="en-US" dirty="0"/>
              <a:t>Huffman’s Algorithm</a:t>
            </a:r>
          </a:p>
        </p:txBody>
      </p:sp>
      <p:sp>
        <p:nvSpPr>
          <p:cNvPr id="3" name="Content Placeholder 2">
            <a:extLst>
              <a:ext uri="{FF2B5EF4-FFF2-40B4-BE49-F238E27FC236}">
                <a16:creationId xmlns:a16="http://schemas.microsoft.com/office/drawing/2014/main" id="{9C8B5B1C-9FCC-4C97-8563-E0FEECAC492A}"/>
              </a:ext>
            </a:extLst>
          </p:cNvPr>
          <p:cNvSpPr>
            <a:spLocks noGrp="1"/>
          </p:cNvSpPr>
          <p:nvPr>
            <p:ph idx="1"/>
          </p:nvPr>
        </p:nvSpPr>
        <p:spPr/>
        <p:txBody>
          <a:bodyPr>
            <a:normAutofit fontScale="70000" lnSpcReduction="20000"/>
          </a:bodyPr>
          <a:lstStyle/>
          <a:p>
            <a:r>
              <a:rPr lang="en-US" dirty="0"/>
              <a:t>A greedy algorithm for finding an optimal trie was created by David Huffman in 1952 while he was a graduate student at M.I.T.</a:t>
            </a:r>
          </a:p>
          <a:p>
            <a:r>
              <a:rPr lang="en-US" dirty="0"/>
              <a:t>Let's say that the number of distinct characters in a text file to be compressed is C; then the algorithm proceeds as follows:</a:t>
            </a:r>
          </a:p>
          <a:p>
            <a:pPr lvl="1"/>
            <a:r>
              <a:rPr lang="en-US" dirty="0"/>
              <a:t>Huffman's algorithm maintains a </a:t>
            </a:r>
            <a:r>
              <a:rPr lang="en-US" i="1" dirty="0"/>
              <a:t>forest of tries</a:t>
            </a:r>
          </a:p>
          <a:p>
            <a:pPr lvl="1"/>
            <a:r>
              <a:rPr lang="en-US" dirty="0"/>
              <a:t>The weight of each trie is equal to the sum of the frequencies of the characters represented by its leaves</a:t>
            </a:r>
          </a:p>
          <a:p>
            <a:pPr lvl="1"/>
            <a:r>
              <a:rPr lang="en-US" dirty="0"/>
              <a:t>At the start of the algorithm, there are C single-node tries representing each character, and the weight of each trie is the frequency of the represented character in the file</a:t>
            </a:r>
          </a:p>
          <a:p>
            <a:pPr lvl="1"/>
            <a:r>
              <a:rPr lang="en-US" dirty="0"/>
              <a:t>Through each of C-1 iterations, the two tries, T1 and T2, with the smallest weights are selected (breaking ties arbitrarily)</a:t>
            </a:r>
          </a:p>
          <a:p>
            <a:pPr lvl="1"/>
            <a:r>
              <a:rPr lang="en-US" dirty="0"/>
              <a:t>A new trie is formed with a new root and T1 and T2 as subtrees</a:t>
            </a:r>
          </a:p>
          <a:p>
            <a:pPr lvl="1"/>
            <a:r>
              <a:rPr lang="en-US" dirty="0"/>
              <a:t>At the end of the algorithm, there is one trie remaining, and this is an optimal trie representing an optimal prefix encoding</a:t>
            </a:r>
          </a:p>
          <a:p>
            <a:pPr lvl="1"/>
            <a:r>
              <a:rPr lang="en-US" dirty="0"/>
              <a:t>This algorithm can be implemented efficiently using a </a:t>
            </a:r>
            <a:r>
              <a:rPr lang="en-US" i="1" dirty="0"/>
              <a:t>priority queue</a:t>
            </a:r>
            <a:r>
              <a:rPr lang="en-US" dirty="0"/>
              <a:t> (e.g., a </a:t>
            </a:r>
            <a:r>
              <a:rPr lang="en-US" i="1" dirty="0"/>
              <a:t>binary heap</a:t>
            </a:r>
            <a:r>
              <a:rPr lang="en-US" dirty="0"/>
              <a:t>)</a:t>
            </a:r>
          </a:p>
          <a:p>
            <a:r>
              <a:rPr lang="en-US" dirty="0"/>
              <a:t>The next slide shows my pseudo-code for the algorithm</a:t>
            </a:r>
          </a:p>
          <a:p>
            <a:r>
              <a:rPr lang="en-US" dirty="0"/>
              <a:t>The two slides after that step through the algorithm for the example we've been discussing</a:t>
            </a:r>
          </a:p>
        </p:txBody>
      </p:sp>
    </p:spTree>
    <p:extLst>
      <p:ext uri="{BB962C8B-B14F-4D97-AF65-F5344CB8AC3E}">
        <p14:creationId xmlns:p14="http://schemas.microsoft.com/office/powerpoint/2010/main" val="2235654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5D498-AED3-47D5-ACAD-F70702368A99}"/>
              </a:ext>
            </a:extLst>
          </p:cNvPr>
          <p:cNvSpPr>
            <a:spLocks noGrp="1"/>
          </p:cNvSpPr>
          <p:nvPr>
            <p:ph type="title"/>
          </p:nvPr>
        </p:nvSpPr>
        <p:spPr/>
        <p:txBody>
          <a:bodyPr/>
          <a:lstStyle/>
          <a:p>
            <a:r>
              <a:rPr lang="en-US" dirty="0"/>
              <a:t>Huffman Algorithm Pseudo-code</a:t>
            </a:r>
          </a:p>
        </p:txBody>
      </p:sp>
      <p:sp>
        <p:nvSpPr>
          <p:cNvPr id="3" name="Content Placeholder 2">
            <a:extLst>
              <a:ext uri="{FF2B5EF4-FFF2-40B4-BE49-F238E27FC236}">
                <a16:creationId xmlns:a16="http://schemas.microsoft.com/office/drawing/2014/main" id="{C7FEA645-0EAF-474C-8906-577AD97D752F}"/>
              </a:ext>
            </a:extLst>
          </p:cNvPr>
          <p:cNvSpPr>
            <a:spLocks noGrp="1"/>
          </p:cNvSpPr>
          <p:nvPr>
            <p:ph idx="1"/>
          </p:nvPr>
        </p:nvSpPr>
        <p:spPr/>
        <p:txBody>
          <a:bodyPr>
            <a:normAutofit fontScale="47500" lnSpcReduction="20000"/>
          </a:bodyPr>
          <a:lstStyle/>
          <a:p>
            <a:pPr marL="0" indent="0">
              <a:buNone/>
            </a:pPr>
            <a:r>
              <a:rPr lang="en-US" noProof="1">
                <a:latin typeface="Courier New" panose="02070309020205020404" pitchFamily="49" charset="0"/>
                <a:cs typeface="Courier New" panose="02070309020205020404" pitchFamily="49" charset="0"/>
              </a:rPr>
              <a:t>Huffman ( Set-of-characters C )</a:t>
            </a:r>
          </a:p>
          <a:p>
            <a:pPr marL="0" indent="0">
              <a:buNone/>
            </a:pPr>
            <a:r>
              <a:rPr lang="en-US" noProof="1">
                <a:latin typeface="Courier New" panose="02070309020205020404" pitchFamily="49" charset="0"/>
                <a:cs typeface="Courier New" panose="02070309020205020404" pitchFamily="49" charset="0"/>
              </a:rPr>
              <a:t>  initialize Q as empty priority queue</a:t>
            </a:r>
          </a:p>
          <a:p>
            <a:pPr marL="0" indent="0">
              <a:buNone/>
            </a:pPr>
            <a:r>
              <a:rPr lang="en-US" noProof="1">
                <a:latin typeface="Courier New" panose="02070309020205020404" pitchFamily="49" charset="0"/>
                <a:cs typeface="Courier New" panose="02070309020205020404" pitchFamily="49" charset="0"/>
              </a:rPr>
              <a:t>  for each character c in C</a:t>
            </a:r>
          </a:p>
          <a:p>
            <a:pPr marL="0" indent="0">
              <a:buNone/>
            </a:pPr>
            <a:r>
              <a:rPr lang="en-US" noProof="1">
                <a:latin typeface="Courier New" panose="02070309020205020404" pitchFamily="49" charset="0"/>
                <a:cs typeface="Courier New" panose="02070309020205020404" pitchFamily="49" charset="0"/>
              </a:rPr>
              <a:t>    create a single-node trie T</a:t>
            </a:r>
          </a:p>
          <a:p>
            <a:pPr marL="0" indent="0">
              <a:buNone/>
            </a:pPr>
            <a:r>
              <a:rPr lang="en-US" noProof="1">
                <a:latin typeface="Courier New" panose="02070309020205020404" pitchFamily="49" charset="0"/>
                <a:cs typeface="Courier New" panose="02070309020205020404" pitchFamily="49" charset="0"/>
              </a:rPr>
              <a:t>    T.data ← c</a:t>
            </a:r>
          </a:p>
          <a:p>
            <a:pPr marL="0" indent="0">
              <a:buNone/>
            </a:pPr>
            <a:r>
              <a:rPr lang="en-US" noProof="1">
                <a:latin typeface="Courier New" panose="02070309020205020404" pitchFamily="49" charset="0"/>
                <a:cs typeface="Courier New" panose="02070309020205020404" pitchFamily="49" charset="0"/>
              </a:rPr>
              <a:t>    T.frequency ← c.frequency</a:t>
            </a:r>
          </a:p>
          <a:p>
            <a:pPr marL="0" indent="0">
              <a:buNone/>
            </a:pPr>
            <a:r>
              <a:rPr lang="en-US" noProof="1">
                <a:latin typeface="Courier New" panose="02070309020205020404" pitchFamily="49" charset="0"/>
                <a:cs typeface="Courier New" panose="02070309020205020404" pitchFamily="49" charset="0"/>
              </a:rPr>
              <a:t>    Insert(Q, T)</a:t>
            </a:r>
          </a:p>
          <a:p>
            <a:pPr marL="0" indent="0">
              <a:buNone/>
            </a:pPr>
            <a:r>
              <a:rPr lang="en-US" noProof="1">
                <a:latin typeface="Courier New" panose="02070309020205020404" pitchFamily="49" charset="0"/>
                <a:cs typeface="Courier New" panose="02070309020205020404" pitchFamily="49" charset="0"/>
              </a:rPr>
              <a:t>  loop |C| - 1 times</a:t>
            </a:r>
          </a:p>
          <a:p>
            <a:pPr marL="0" indent="0">
              <a:buNone/>
            </a:pPr>
            <a:r>
              <a:rPr lang="en-US" noProof="1">
                <a:latin typeface="Courier New" panose="02070309020205020404" pitchFamily="49" charset="0"/>
                <a:cs typeface="Courier New" panose="02070309020205020404" pitchFamily="49" charset="0"/>
              </a:rPr>
              <a:t>    T1 ← DeleteMin(Q)</a:t>
            </a:r>
          </a:p>
          <a:p>
            <a:pPr marL="0" indent="0">
              <a:buNone/>
            </a:pPr>
            <a:r>
              <a:rPr lang="en-US" noProof="1">
                <a:latin typeface="Courier New" panose="02070309020205020404" pitchFamily="49" charset="0"/>
                <a:cs typeface="Courier New" panose="02070309020205020404" pitchFamily="49" charset="0"/>
              </a:rPr>
              <a:t>    T2 ← DeleteMin(Q)</a:t>
            </a:r>
          </a:p>
          <a:p>
            <a:pPr marL="0" indent="0">
              <a:buNone/>
            </a:pPr>
            <a:r>
              <a:rPr lang="en-US" noProof="1">
                <a:latin typeface="Courier New" panose="02070309020205020404" pitchFamily="49" charset="0"/>
                <a:cs typeface="Courier New" panose="02070309020205020404" pitchFamily="49" charset="0"/>
              </a:rPr>
              <a:t>    create a new trie T</a:t>
            </a:r>
          </a:p>
          <a:p>
            <a:pPr marL="0" indent="0">
              <a:buNone/>
            </a:pPr>
            <a:r>
              <a:rPr lang="en-US" noProof="1">
                <a:latin typeface="Courier New" panose="02070309020205020404" pitchFamily="49" charset="0"/>
                <a:cs typeface="Courier New" panose="02070309020205020404" pitchFamily="49" charset="0"/>
              </a:rPr>
              <a:t>    T.left ← T1</a:t>
            </a:r>
          </a:p>
          <a:p>
            <a:pPr marL="0" indent="0">
              <a:buNone/>
            </a:pPr>
            <a:r>
              <a:rPr lang="en-US" noProof="1">
                <a:latin typeface="Courier New" panose="02070309020205020404" pitchFamily="49" charset="0"/>
                <a:cs typeface="Courier New" panose="02070309020205020404" pitchFamily="49" charset="0"/>
              </a:rPr>
              <a:t>    T.right ← T2</a:t>
            </a:r>
          </a:p>
          <a:p>
            <a:pPr marL="0" indent="0">
              <a:buNone/>
            </a:pPr>
            <a:r>
              <a:rPr lang="en-US" noProof="1">
                <a:latin typeface="Courier New" panose="02070309020205020404" pitchFamily="49" charset="0"/>
                <a:cs typeface="Courier New" panose="02070309020205020404" pitchFamily="49" charset="0"/>
              </a:rPr>
              <a:t>    T.frequency ← T1.frequency + T2.frequency</a:t>
            </a:r>
          </a:p>
          <a:p>
            <a:pPr marL="0" indent="0">
              <a:buNone/>
            </a:pPr>
            <a:r>
              <a:rPr lang="en-US" noProof="1">
                <a:latin typeface="Courier New" panose="02070309020205020404" pitchFamily="49" charset="0"/>
                <a:cs typeface="Courier New" panose="02070309020205020404" pitchFamily="49" charset="0"/>
              </a:rPr>
              <a:t>    Insert(Q, T)</a:t>
            </a:r>
          </a:p>
          <a:p>
            <a:pPr marL="0" indent="0">
              <a:buNone/>
            </a:pPr>
            <a:r>
              <a:rPr lang="en-US" noProof="1">
                <a:latin typeface="Courier New" panose="02070309020205020404" pitchFamily="49" charset="0"/>
                <a:cs typeface="Courier New" panose="02070309020205020404" pitchFamily="49" charset="0"/>
              </a:rPr>
              <a:t>  return DeleteMin(Q)</a:t>
            </a:r>
          </a:p>
          <a:p>
            <a:pPr marL="0" indent="0">
              <a:buNone/>
            </a:pPr>
            <a:endParaRPr lang="en-US" dirty="0"/>
          </a:p>
        </p:txBody>
      </p:sp>
    </p:spTree>
    <p:extLst>
      <p:ext uri="{BB962C8B-B14F-4D97-AF65-F5344CB8AC3E}">
        <p14:creationId xmlns:p14="http://schemas.microsoft.com/office/powerpoint/2010/main" val="32524055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40ABD-4B58-4DB1-A421-05536533BBB9}"/>
              </a:ext>
            </a:extLst>
          </p:cNvPr>
          <p:cNvSpPr>
            <a:spLocks noGrp="1"/>
          </p:cNvSpPr>
          <p:nvPr>
            <p:ph type="title"/>
          </p:nvPr>
        </p:nvSpPr>
        <p:spPr/>
        <p:txBody>
          <a:bodyPr/>
          <a:lstStyle/>
          <a:p>
            <a:r>
              <a:rPr lang="en-US" dirty="0"/>
              <a:t>Huffman Algorithm Example (first three steps)</a:t>
            </a:r>
          </a:p>
        </p:txBody>
      </p:sp>
      <p:pic>
        <p:nvPicPr>
          <p:cNvPr id="4" name="Content Placeholder 3">
            <a:extLst>
              <a:ext uri="{FF2B5EF4-FFF2-40B4-BE49-F238E27FC236}">
                <a16:creationId xmlns:a16="http://schemas.microsoft.com/office/drawing/2014/main" id="{290453DE-DC87-4E2A-BA0B-5573EE3BD32C}"/>
              </a:ext>
            </a:extLst>
          </p:cNvPr>
          <p:cNvPicPr>
            <a:picLocks noGrp="1" noChangeAspect="1"/>
          </p:cNvPicPr>
          <p:nvPr>
            <p:ph idx="1"/>
          </p:nvPr>
        </p:nvPicPr>
        <p:blipFill>
          <a:blip r:embed="rId2"/>
          <a:stretch>
            <a:fillRect/>
          </a:stretch>
        </p:blipFill>
        <p:spPr>
          <a:xfrm>
            <a:off x="645579" y="2687123"/>
            <a:ext cx="5339530" cy="2428215"/>
          </a:xfrm>
          <a:prstGeom prst="rect">
            <a:avLst/>
          </a:prstGeom>
        </p:spPr>
      </p:pic>
      <p:pic>
        <p:nvPicPr>
          <p:cNvPr id="5" name="Picture 4">
            <a:extLst>
              <a:ext uri="{FF2B5EF4-FFF2-40B4-BE49-F238E27FC236}">
                <a16:creationId xmlns:a16="http://schemas.microsoft.com/office/drawing/2014/main" id="{D83530B6-2226-44B0-8262-D53A3DDC81AC}"/>
              </a:ext>
            </a:extLst>
          </p:cNvPr>
          <p:cNvPicPr>
            <a:picLocks noChangeAspect="1"/>
          </p:cNvPicPr>
          <p:nvPr/>
        </p:nvPicPr>
        <p:blipFill>
          <a:blip r:embed="rId3"/>
          <a:stretch>
            <a:fillRect/>
          </a:stretch>
        </p:blipFill>
        <p:spPr>
          <a:xfrm>
            <a:off x="6206892" y="1918497"/>
            <a:ext cx="5139014" cy="4018477"/>
          </a:xfrm>
          <a:prstGeom prst="rect">
            <a:avLst/>
          </a:prstGeom>
        </p:spPr>
      </p:pic>
    </p:spTree>
    <p:extLst>
      <p:ext uri="{BB962C8B-B14F-4D97-AF65-F5344CB8AC3E}">
        <p14:creationId xmlns:p14="http://schemas.microsoft.com/office/powerpoint/2010/main" val="2076352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F9D28-2139-4894-A52B-21AFFE6C7D5A}"/>
              </a:ext>
            </a:extLst>
          </p:cNvPr>
          <p:cNvSpPr>
            <a:spLocks noGrp="1"/>
          </p:cNvSpPr>
          <p:nvPr>
            <p:ph type="title"/>
          </p:nvPr>
        </p:nvSpPr>
        <p:spPr/>
        <p:txBody>
          <a:bodyPr/>
          <a:lstStyle/>
          <a:p>
            <a:r>
              <a:rPr lang="en-US" dirty="0"/>
              <a:t>Huffman Algorithm Example (last three steps)</a:t>
            </a:r>
          </a:p>
        </p:txBody>
      </p:sp>
      <p:pic>
        <p:nvPicPr>
          <p:cNvPr id="5" name="Picture 4">
            <a:extLst>
              <a:ext uri="{FF2B5EF4-FFF2-40B4-BE49-F238E27FC236}">
                <a16:creationId xmlns:a16="http://schemas.microsoft.com/office/drawing/2014/main" id="{BF9F1448-8660-490B-9C2D-73631F49FD81}"/>
              </a:ext>
            </a:extLst>
          </p:cNvPr>
          <p:cNvPicPr>
            <a:picLocks noChangeAspect="1"/>
          </p:cNvPicPr>
          <p:nvPr/>
        </p:nvPicPr>
        <p:blipFill>
          <a:blip r:embed="rId2"/>
          <a:stretch>
            <a:fillRect/>
          </a:stretch>
        </p:blipFill>
        <p:spPr>
          <a:xfrm>
            <a:off x="950875" y="1927976"/>
            <a:ext cx="4879452" cy="2068194"/>
          </a:xfrm>
          <a:prstGeom prst="rect">
            <a:avLst/>
          </a:prstGeom>
        </p:spPr>
      </p:pic>
      <p:pic>
        <p:nvPicPr>
          <p:cNvPr id="7" name="Picture 6">
            <a:extLst>
              <a:ext uri="{FF2B5EF4-FFF2-40B4-BE49-F238E27FC236}">
                <a16:creationId xmlns:a16="http://schemas.microsoft.com/office/drawing/2014/main" id="{A3F08480-7A7F-4B28-BEC4-65F6E049F6D1}"/>
              </a:ext>
            </a:extLst>
          </p:cNvPr>
          <p:cNvPicPr>
            <a:picLocks noChangeAspect="1"/>
          </p:cNvPicPr>
          <p:nvPr/>
        </p:nvPicPr>
        <p:blipFill>
          <a:blip r:embed="rId3"/>
          <a:stretch>
            <a:fillRect/>
          </a:stretch>
        </p:blipFill>
        <p:spPr>
          <a:xfrm>
            <a:off x="6095999" y="2428874"/>
            <a:ext cx="5141507" cy="2633455"/>
          </a:xfrm>
          <a:prstGeom prst="rect">
            <a:avLst/>
          </a:prstGeom>
        </p:spPr>
      </p:pic>
      <p:pic>
        <p:nvPicPr>
          <p:cNvPr id="9" name="Picture 8">
            <a:extLst>
              <a:ext uri="{FF2B5EF4-FFF2-40B4-BE49-F238E27FC236}">
                <a16:creationId xmlns:a16="http://schemas.microsoft.com/office/drawing/2014/main" id="{864EDA5E-1DF4-4C3D-8C1A-E5C3B10CB1B3}"/>
              </a:ext>
            </a:extLst>
          </p:cNvPr>
          <p:cNvPicPr>
            <a:picLocks noChangeAspect="1"/>
          </p:cNvPicPr>
          <p:nvPr/>
        </p:nvPicPr>
        <p:blipFill>
          <a:blip r:embed="rId4"/>
          <a:stretch>
            <a:fillRect/>
          </a:stretch>
        </p:blipFill>
        <p:spPr>
          <a:xfrm>
            <a:off x="950875" y="4233458"/>
            <a:ext cx="4879452" cy="2207670"/>
          </a:xfrm>
          <a:prstGeom prst="rect">
            <a:avLst/>
          </a:prstGeom>
        </p:spPr>
      </p:pic>
    </p:spTree>
    <p:extLst>
      <p:ext uri="{BB962C8B-B14F-4D97-AF65-F5344CB8AC3E}">
        <p14:creationId xmlns:p14="http://schemas.microsoft.com/office/powerpoint/2010/main" val="269155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7E60C-DB60-41C2-A795-1CB8D46F6A25}"/>
              </a:ext>
            </a:extLst>
          </p:cNvPr>
          <p:cNvSpPr>
            <a:spLocks noGrp="1"/>
          </p:cNvSpPr>
          <p:nvPr>
            <p:ph type="title"/>
          </p:nvPr>
        </p:nvSpPr>
        <p:spPr/>
        <p:txBody>
          <a:bodyPr/>
          <a:lstStyle/>
          <a:p>
            <a:r>
              <a:rPr lang="en-US" dirty="0"/>
              <a:t>Analyzing the Huffman Algorithm</a:t>
            </a:r>
          </a:p>
        </p:txBody>
      </p:sp>
      <p:sp>
        <p:nvSpPr>
          <p:cNvPr id="3" name="Content Placeholder 2">
            <a:extLst>
              <a:ext uri="{FF2B5EF4-FFF2-40B4-BE49-F238E27FC236}">
                <a16:creationId xmlns:a16="http://schemas.microsoft.com/office/drawing/2014/main" id="{2BF2F647-80FF-4264-997D-3AEB82D80071}"/>
              </a:ext>
            </a:extLst>
          </p:cNvPr>
          <p:cNvSpPr>
            <a:spLocks noGrp="1"/>
          </p:cNvSpPr>
          <p:nvPr>
            <p:ph idx="1"/>
          </p:nvPr>
        </p:nvSpPr>
        <p:spPr/>
        <p:txBody>
          <a:bodyPr>
            <a:normAutofit fontScale="92500" lnSpcReduction="20000"/>
          </a:bodyPr>
          <a:lstStyle/>
          <a:p>
            <a:r>
              <a:rPr lang="en-US" dirty="0"/>
              <a:t>If C is the number of distinct characters, there will be C-1 iterations</a:t>
            </a:r>
          </a:p>
          <a:p>
            <a:r>
              <a:rPr lang="en-US" dirty="0"/>
              <a:t>Each iteration require O(log C) time (assuming we are using binary heaps), so the running time of this algorithm is O(C log C)</a:t>
            </a:r>
          </a:p>
          <a:p>
            <a:r>
              <a:rPr lang="en-US" dirty="0"/>
              <a:t>This assumes that the frequency of each character is known</a:t>
            </a:r>
          </a:p>
          <a:p>
            <a:r>
              <a:rPr lang="en-US" dirty="0"/>
              <a:t>Otherwise, an additional loop is necessary at the start of the routine that takes linear time with respect to the size of the file</a:t>
            </a:r>
          </a:p>
          <a:p>
            <a:r>
              <a:rPr lang="en-US" dirty="0"/>
              <a:t>Although this does not change the complexity, this linear loop will probably take longer than the rest of the algorithm</a:t>
            </a:r>
          </a:p>
          <a:p>
            <a:r>
              <a:rPr lang="en-US" dirty="0"/>
              <a:t>This is because C is generally going to be small, and we probably won’t bother compressing a file if it isn’t large</a:t>
            </a:r>
          </a:p>
          <a:p>
            <a:r>
              <a:rPr lang="en-US" dirty="0"/>
              <a:t>Even if we use a simpler, quadratic implementation, i.e., O(C</a:t>
            </a:r>
            <a:r>
              <a:rPr lang="en-US" baseline="30000" dirty="0"/>
              <a:t>2</a:t>
            </a:r>
            <a:r>
              <a:rPr lang="en-US" dirty="0"/>
              <a:t>), for the main Huffman routine, it will be fast</a:t>
            </a:r>
          </a:p>
        </p:txBody>
      </p:sp>
    </p:spTree>
    <p:extLst>
      <p:ext uri="{BB962C8B-B14F-4D97-AF65-F5344CB8AC3E}">
        <p14:creationId xmlns:p14="http://schemas.microsoft.com/office/powerpoint/2010/main" val="21849700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78BE9-BA3B-421B-9364-E9275AF4CDD8}"/>
              </a:ext>
            </a:extLst>
          </p:cNvPr>
          <p:cNvSpPr>
            <a:spLocks noGrp="1"/>
          </p:cNvSpPr>
          <p:nvPr>
            <p:ph type="title"/>
          </p:nvPr>
        </p:nvSpPr>
        <p:spPr/>
        <p:txBody>
          <a:bodyPr/>
          <a:lstStyle/>
          <a:p>
            <a:r>
              <a:rPr lang="en-US" dirty="0"/>
              <a:t>Why Does This Work?</a:t>
            </a:r>
          </a:p>
        </p:txBody>
      </p:sp>
      <p:sp>
        <p:nvSpPr>
          <p:cNvPr id="3" name="Content Placeholder 2">
            <a:extLst>
              <a:ext uri="{FF2B5EF4-FFF2-40B4-BE49-F238E27FC236}">
                <a16:creationId xmlns:a16="http://schemas.microsoft.com/office/drawing/2014/main" id="{C76ECB98-2783-49A6-83C0-B566258BA6DF}"/>
              </a:ext>
            </a:extLst>
          </p:cNvPr>
          <p:cNvSpPr>
            <a:spLocks noGrp="1"/>
          </p:cNvSpPr>
          <p:nvPr>
            <p:ph idx="1"/>
          </p:nvPr>
        </p:nvSpPr>
        <p:spPr/>
        <p:txBody>
          <a:bodyPr>
            <a:normAutofit fontScale="85000" lnSpcReduction="20000"/>
          </a:bodyPr>
          <a:lstStyle/>
          <a:p>
            <a:r>
              <a:rPr lang="en-US" dirty="0"/>
              <a:t>We will informally discuss why this algorithm is guaranteed to produce the optimal solution</a:t>
            </a:r>
          </a:p>
          <a:p>
            <a:r>
              <a:rPr lang="en-US" dirty="0"/>
              <a:t>Recall that the optimal trie must be a full trie</a:t>
            </a:r>
          </a:p>
          <a:p>
            <a:r>
              <a:rPr lang="en-US" dirty="0"/>
              <a:t>Therefore, the deepest leaf must have a sibling (another leaf); clearly, these nodes should represent the two least frequent characters</a:t>
            </a:r>
          </a:p>
          <a:p>
            <a:r>
              <a:rPr lang="en-US" dirty="0"/>
              <a:t>The first pass of the algorithm therefore produces a valid part of the trie</a:t>
            </a:r>
          </a:p>
          <a:p>
            <a:r>
              <a:rPr lang="en-US" dirty="0"/>
              <a:t>You can then consider the merged tree to represent a </a:t>
            </a:r>
            <a:r>
              <a:rPr lang="en-US" i="1" dirty="0"/>
              <a:t>meta-character</a:t>
            </a:r>
            <a:r>
              <a:rPr lang="en-US" dirty="0"/>
              <a:t> with a frequency equal to the sum of the characters represented by its leaves</a:t>
            </a:r>
          </a:p>
          <a:p>
            <a:r>
              <a:rPr lang="en-US" dirty="0"/>
              <a:t>Therefore, the later iterations of the algorithm are correct for the same reason as the first; it is always valid to combine the two least-frequent metacharacters</a:t>
            </a:r>
          </a:p>
          <a:p>
            <a:r>
              <a:rPr lang="en-US" dirty="0"/>
              <a:t>Whenever we merge two tries, we are adding a bit to the representation of each leaf of both tries</a:t>
            </a:r>
          </a:p>
          <a:p>
            <a:r>
              <a:rPr lang="en-US" dirty="0"/>
              <a:t>Each greedy step adds the least number of bits possible to the final trie</a:t>
            </a:r>
          </a:p>
        </p:txBody>
      </p:sp>
    </p:spTree>
    <p:extLst>
      <p:ext uri="{BB962C8B-B14F-4D97-AF65-F5344CB8AC3E}">
        <p14:creationId xmlns:p14="http://schemas.microsoft.com/office/powerpoint/2010/main" val="9892202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49FFA-7D6D-4F13-B742-8FFE73C3A296}"/>
              </a:ext>
            </a:extLst>
          </p:cNvPr>
          <p:cNvSpPr>
            <a:spLocks noGrp="1"/>
          </p:cNvSpPr>
          <p:nvPr>
            <p:ph type="title"/>
          </p:nvPr>
        </p:nvSpPr>
        <p:spPr/>
        <p:txBody>
          <a:bodyPr/>
          <a:lstStyle/>
          <a:p>
            <a:r>
              <a:rPr lang="en-US" dirty="0"/>
              <a:t>Using Huffman Codes</a:t>
            </a:r>
          </a:p>
        </p:txBody>
      </p:sp>
      <p:sp>
        <p:nvSpPr>
          <p:cNvPr id="3" name="Content Placeholder 2">
            <a:extLst>
              <a:ext uri="{FF2B5EF4-FFF2-40B4-BE49-F238E27FC236}">
                <a16:creationId xmlns:a16="http://schemas.microsoft.com/office/drawing/2014/main" id="{81395F89-2ADB-4D55-A12F-3955ACB87298}"/>
              </a:ext>
            </a:extLst>
          </p:cNvPr>
          <p:cNvSpPr>
            <a:spLocks noGrp="1"/>
          </p:cNvSpPr>
          <p:nvPr>
            <p:ph idx="1"/>
          </p:nvPr>
        </p:nvSpPr>
        <p:spPr/>
        <p:txBody>
          <a:bodyPr>
            <a:normAutofit fontScale="92500" lnSpcReduction="10000"/>
          </a:bodyPr>
          <a:lstStyle/>
          <a:p>
            <a:r>
              <a:rPr lang="en-US" dirty="0"/>
              <a:t>Once the trie representing the optimal encoding is produced, it can be used to compress the file</a:t>
            </a:r>
          </a:p>
          <a:p>
            <a:r>
              <a:rPr lang="en-US" dirty="0"/>
              <a:t>A representation of the encoding must be included with the compressed file (either internal to the file or along with it)</a:t>
            </a:r>
          </a:p>
          <a:p>
            <a:pPr lvl="1"/>
            <a:r>
              <a:rPr lang="en-US" dirty="0"/>
              <a:t>Otherwise, it would not be possible to decode the file</a:t>
            </a:r>
          </a:p>
          <a:p>
            <a:pPr lvl="1"/>
            <a:r>
              <a:rPr lang="en-US" dirty="0"/>
              <a:t>This representation could take the form of a chart that maps binary sequences to characters</a:t>
            </a:r>
          </a:p>
          <a:p>
            <a:pPr lvl="1"/>
            <a:r>
              <a:rPr lang="en-US" dirty="0"/>
              <a:t>Alternatively, it could take the form of a data structure representing the trie</a:t>
            </a:r>
          </a:p>
          <a:p>
            <a:r>
              <a:rPr lang="en-US" dirty="0"/>
              <a:t>In some other contexts, the prefix code is determined based on a large dataset once, and then applied to future files</a:t>
            </a:r>
          </a:p>
          <a:p>
            <a:r>
              <a:rPr lang="en-US" dirty="0"/>
              <a:t>This is not optimal for each individual file, but it allows a single shared compression scheme to be applied to many files</a:t>
            </a:r>
          </a:p>
        </p:txBody>
      </p:sp>
    </p:spTree>
    <p:extLst>
      <p:ext uri="{BB962C8B-B14F-4D97-AF65-F5344CB8AC3E}">
        <p14:creationId xmlns:p14="http://schemas.microsoft.com/office/powerpoint/2010/main" val="9014850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9DE23-C018-4FE1-9382-6A05A56C2AB8}"/>
              </a:ext>
            </a:extLst>
          </p:cNvPr>
          <p:cNvSpPr>
            <a:spLocks noGrp="1"/>
          </p:cNvSpPr>
          <p:nvPr>
            <p:ph type="title"/>
          </p:nvPr>
        </p:nvSpPr>
        <p:spPr/>
        <p:txBody>
          <a:bodyPr/>
          <a:lstStyle/>
          <a:p>
            <a:r>
              <a:rPr lang="en-US" dirty="0"/>
              <a:t>Divide and Conquer Algorithms</a:t>
            </a:r>
          </a:p>
        </p:txBody>
      </p:sp>
      <p:sp>
        <p:nvSpPr>
          <p:cNvPr id="3" name="Content Placeholder 2">
            <a:extLst>
              <a:ext uri="{FF2B5EF4-FFF2-40B4-BE49-F238E27FC236}">
                <a16:creationId xmlns:a16="http://schemas.microsoft.com/office/drawing/2014/main" id="{9C04277B-E611-40A9-A3DF-C6CC35789234}"/>
              </a:ext>
            </a:extLst>
          </p:cNvPr>
          <p:cNvSpPr>
            <a:spLocks noGrp="1"/>
          </p:cNvSpPr>
          <p:nvPr>
            <p:ph idx="1"/>
          </p:nvPr>
        </p:nvSpPr>
        <p:spPr/>
        <p:txBody>
          <a:bodyPr>
            <a:normAutofit fontScale="85000" lnSpcReduction="20000"/>
          </a:bodyPr>
          <a:lstStyle/>
          <a:p>
            <a:r>
              <a:rPr lang="en-US" dirty="0"/>
              <a:t>The next strategy we will discuss is called </a:t>
            </a:r>
            <a:r>
              <a:rPr lang="en-US" b="1" dirty="0"/>
              <a:t>divide-and-conquer</a:t>
            </a:r>
          </a:p>
          <a:p>
            <a:r>
              <a:rPr lang="en-US" dirty="0"/>
              <a:t>This strategy is applicable when a problem can be broken down into parts that can be solved with a similar algorithm to the original problem</a:t>
            </a:r>
          </a:p>
          <a:p>
            <a:r>
              <a:rPr lang="en-US" dirty="0"/>
              <a:t>There must be some way to combine the solutions to the parts to form a final solution</a:t>
            </a:r>
          </a:p>
          <a:p>
            <a:r>
              <a:rPr lang="en-US" dirty="0"/>
              <a:t>The parts (smaller problems) are often solved with </a:t>
            </a:r>
            <a:r>
              <a:rPr lang="en-US" i="1" dirty="0"/>
              <a:t>recursion</a:t>
            </a:r>
            <a:r>
              <a:rPr lang="en-US" dirty="0"/>
              <a:t> (although recursion is never necessary to implement a solution)</a:t>
            </a:r>
          </a:p>
          <a:p>
            <a:r>
              <a:rPr lang="en-US" dirty="0"/>
              <a:t>There also must be a base case for which a recursive call does not apply</a:t>
            </a:r>
          </a:p>
          <a:p>
            <a:r>
              <a:rPr lang="en-US" dirty="0"/>
              <a:t>We have already seen examples of divide-and-conquer algorithms when discussing sorting in Data Structures and Algorithms I</a:t>
            </a:r>
          </a:p>
          <a:p>
            <a:r>
              <a:rPr lang="en-US" dirty="0"/>
              <a:t>These include </a:t>
            </a:r>
            <a:r>
              <a:rPr lang="en-US" i="1" dirty="0"/>
              <a:t>mergesort</a:t>
            </a:r>
            <a:r>
              <a:rPr lang="en-US" dirty="0"/>
              <a:t>, </a:t>
            </a:r>
            <a:r>
              <a:rPr lang="en-US" i="1" dirty="0"/>
              <a:t>quicksort</a:t>
            </a:r>
            <a:r>
              <a:rPr lang="en-US" dirty="0"/>
              <a:t>, and </a:t>
            </a:r>
            <a:r>
              <a:rPr lang="en-US" i="1" dirty="0"/>
              <a:t>quickselect</a:t>
            </a:r>
            <a:endParaRPr lang="en-US" dirty="0"/>
          </a:p>
          <a:p>
            <a:r>
              <a:rPr lang="en-US" dirty="0"/>
              <a:t>We have seen that the </a:t>
            </a:r>
            <a:r>
              <a:rPr lang="en-US" i="1" dirty="0"/>
              <a:t>Master Theorem </a:t>
            </a:r>
            <a:r>
              <a:rPr lang="en-US" dirty="0"/>
              <a:t>can sometimes be used to determine the running time complexity of such an algorithm</a:t>
            </a:r>
          </a:p>
          <a:p>
            <a:endParaRPr lang="en-US" dirty="0"/>
          </a:p>
        </p:txBody>
      </p:sp>
    </p:spTree>
    <p:extLst>
      <p:ext uri="{BB962C8B-B14F-4D97-AF65-F5344CB8AC3E}">
        <p14:creationId xmlns:p14="http://schemas.microsoft.com/office/powerpoint/2010/main" val="8517788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CF371-1D87-4CB4-B029-E8127E76AA1C}"/>
              </a:ext>
            </a:extLst>
          </p:cNvPr>
          <p:cNvSpPr>
            <a:spLocks noGrp="1"/>
          </p:cNvSpPr>
          <p:nvPr>
            <p:ph type="title"/>
          </p:nvPr>
        </p:nvSpPr>
        <p:spPr/>
        <p:txBody>
          <a:bodyPr/>
          <a:lstStyle/>
          <a:p>
            <a:r>
              <a:rPr lang="en-US" dirty="0"/>
              <a:t>Examples Discussed in Textbook</a:t>
            </a:r>
          </a:p>
        </p:txBody>
      </p:sp>
      <p:sp>
        <p:nvSpPr>
          <p:cNvPr id="3" name="Content Placeholder 2">
            <a:extLst>
              <a:ext uri="{FF2B5EF4-FFF2-40B4-BE49-F238E27FC236}">
                <a16:creationId xmlns:a16="http://schemas.microsoft.com/office/drawing/2014/main" id="{5D3B06CB-2A1C-4D09-8FAE-09EE102422DF}"/>
              </a:ext>
            </a:extLst>
          </p:cNvPr>
          <p:cNvSpPr>
            <a:spLocks noGrp="1"/>
          </p:cNvSpPr>
          <p:nvPr>
            <p:ph idx="1"/>
          </p:nvPr>
        </p:nvSpPr>
        <p:spPr/>
        <p:txBody>
          <a:bodyPr/>
          <a:lstStyle/>
          <a:p>
            <a:r>
              <a:rPr lang="en-US" dirty="0"/>
              <a:t>The textbook discusses the following divide-and-conquer algorithms:</a:t>
            </a:r>
          </a:p>
          <a:p>
            <a:pPr lvl="1"/>
            <a:r>
              <a:rPr lang="en-US" dirty="0"/>
              <a:t>An algorithm for finding the closest pair of points out of a set of N points in O(N log N) time</a:t>
            </a:r>
          </a:p>
          <a:p>
            <a:pPr lvl="1"/>
            <a:r>
              <a:rPr lang="en-US" dirty="0"/>
              <a:t>A worst-case linear algorithm for selection involving median-of-median-of-five pivot selection for quickselect (we may have discussed this in DSA 1)</a:t>
            </a:r>
          </a:p>
          <a:p>
            <a:pPr lvl="1"/>
            <a:r>
              <a:rPr lang="en-US" dirty="0"/>
              <a:t>An algorithm for multiplying two N-digit numbers in O(N</a:t>
            </a:r>
            <a:r>
              <a:rPr lang="en-US" baseline="30000" dirty="0"/>
              <a:t>1.59</a:t>
            </a:r>
            <a:r>
              <a:rPr lang="en-US" dirty="0"/>
              <a:t>) time</a:t>
            </a:r>
          </a:p>
          <a:p>
            <a:pPr lvl="1"/>
            <a:r>
              <a:rPr lang="en-US" dirty="0"/>
              <a:t>An algorithm for matrix multiplication that runs in O(N</a:t>
            </a:r>
            <a:r>
              <a:rPr lang="en-US" baseline="30000" dirty="0"/>
              <a:t>2.81</a:t>
            </a:r>
            <a:r>
              <a:rPr lang="en-US" dirty="0"/>
              <a:t>) time</a:t>
            </a:r>
          </a:p>
          <a:p>
            <a:r>
              <a:rPr lang="en-US" dirty="0"/>
              <a:t>We will go over a different problem that I consider fun, although not of practical significance (and the solution is exponential)</a:t>
            </a:r>
          </a:p>
        </p:txBody>
      </p:sp>
    </p:spTree>
    <p:extLst>
      <p:ext uri="{BB962C8B-B14F-4D97-AF65-F5344CB8AC3E}">
        <p14:creationId xmlns:p14="http://schemas.microsoft.com/office/powerpoint/2010/main" val="25101687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0623-05B7-436D-906D-2E575F087F60}"/>
              </a:ext>
            </a:extLst>
          </p:cNvPr>
          <p:cNvSpPr>
            <a:spLocks noGrp="1"/>
          </p:cNvSpPr>
          <p:nvPr>
            <p:ph type="title"/>
          </p:nvPr>
        </p:nvSpPr>
        <p:spPr/>
        <p:txBody>
          <a:bodyPr/>
          <a:lstStyle/>
          <a:p>
            <a:r>
              <a:rPr lang="en-US" dirty="0"/>
              <a:t>Tower of Hanoi</a:t>
            </a:r>
          </a:p>
        </p:txBody>
      </p:sp>
      <p:sp>
        <p:nvSpPr>
          <p:cNvPr id="3" name="Content Placeholder 2">
            <a:extLst>
              <a:ext uri="{FF2B5EF4-FFF2-40B4-BE49-F238E27FC236}">
                <a16:creationId xmlns:a16="http://schemas.microsoft.com/office/drawing/2014/main" id="{F72BDD88-51F8-4FC9-B39C-9E777CA8D04A}"/>
              </a:ext>
            </a:extLst>
          </p:cNvPr>
          <p:cNvSpPr>
            <a:spLocks noGrp="1"/>
          </p:cNvSpPr>
          <p:nvPr>
            <p:ph idx="1"/>
          </p:nvPr>
        </p:nvSpPr>
        <p:spPr/>
        <p:txBody>
          <a:bodyPr/>
          <a:lstStyle/>
          <a:p>
            <a:r>
              <a:rPr lang="en-US" dirty="0"/>
              <a:t>The Tower of Hanoi is a puzzle including three sticks and disks that can be placed on them</a:t>
            </a:r>
          </a:p>
          <a:p>
            <a:r>
              <a:rPr lang="en-US" dirty="0"/>
              <a:t>At the start, all disks are on one of the stick, arrange from largest (at the bottom) to the smallest (at the top)</a:t>
            </a:r>
          </a:p>
          <a:p>
            <a:r>
              <a:rPr lang="en-US" dirty="0"/>
              <a:t>The goal is to move the disks from the starting stick to a designated destination stick, subject to the following rules:</a:t>
            </a:r>
          </a:p>
          <a:p>
            <a:pPr lvl="1"/>
            <a:r>
              <a:rPr lang="en-US" dirty="0"/>
              <a:t>Only one disk can be moved at a time</a:t>
            </a:r>
          </a:p>
          <a:p>
            <a:pPr lvl="1"/>
            <a:r>
              <a:rPr lang="en-US" dirty="0"/>
              <a:t>You can only lift the top disk off a stick; this disk may then be placed on another stick, but you cannot violate the next constraint</a:t>
            </a:r>
          </a:p>
          <a:p>
            <a:pPr lvl="1"/>
            <a:r>
              <a:rPr lang="en-US" dirty="0"/>
              <a:t>You can never place a larger disk on top of a smaller disk</a:t>
            </a:r>
          </a:p>
        </p:txBody>
      </p:sp>
    </p:spTree>
    <p:extLst>
      <p:ext uri="{BB962C8B-B14F-4D97-AF65-F5344CB8AC3E}">
        <p14:creationId xmlns:p14="http://schemas.microsoft.com/office/powerpoint/2010/main" val="10148971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983A6-ABF1-4B16-B6A6-FFB342DFCA5A}"/>
              </a:ext>
            </a:extLst>
          </p:cNvPr>
          <p:cNvSpPr>
            <a:spLocks noGrp="1"/>
          </p:cNvSpPr>
          <p:nvPr>
            <p:ph type="title"/>
          </p:nvPr>
        </p:nvSpPr>
        <p:spPr/>
        <p:txBody>
          <a:bodyPr/>
          <a:lstStyle/>
          <a:p>
            <a:r>
              <a:rPr lang="en-US" dirty="0"/>
              <a:t>Tower of Hanoi Image (from Wikipedia)</a:t>
            </a:r>
          </a:p>
        </p:txBody>
      </p:sp>
      <p:pic>
        <p:nvPicPr>
          <p:cNvPr id="5" name="Content Placeholder 4" descr="A picture containing object, table, wooden, sitting&#10;&#10;Description automatically generated">
            <a:extLst>
              <a:ext uri="{FF2B5EF4-FFF2-40B4-BE49-F238E27FC236}">
                <a16:creationId xmlns:a16="http://schemas.microsoft.com/office/drawing/2014/main" id="{C73C6513-2A8F-4327-8E45-DC8691A1B61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7050" y="2108994"/>
            <a:ext cx="8597900" cy="3784600"/>
          </a:xfrm>
        </p:spPr>
      </p:pic>
    </p:spTree>
    <p:extLst>
      <p:ext uri="{BB962C8B-B14F-4D97-AF65-F5344CB8AC3E}">
        <p14:creationId xmlns:p14="http://schemas.microsoft.com/office/powerpoint/2010/main" val="2368955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077DC-4BBA-4824-B335-2C5C33F50779}"/>
              </a:ext>
            </a:extLst>
          </p:cNvPr>
          <p:cNvSpPr>
            <a:spLocks noGrp="1"/>
          </p:cNvSpPr>
          <p:nvPr>
            <p:ph type="title"/>
          </p:nvPr>
        </p:nvSpPr>
        <p:spPr/>
        <p:txBody>
          <a:bodyPr/>
          <a:lstStyle/>
          <a:p>
            <a:r>
              <a:rPr lang="en-US" dirty="0"/>
              <a:t>Solving the Tower of Hanoi</a:t>
            </a:r>
          </a:p>
        </p:txBody>
      </p:sp>
      <p:sp>
        <p:nvSpPr>
          <p:cNvPr id="3" name="Content Placeholder 2">
            <a:extLst>
              <a:ext uri="{FF2B5EF4-FFF2-40B4-BE49-F238E27FC236}">
                <a16:creationId xmlns:a16="http://schemas.microsoft.com/office/drawing/2014/main" id="{7B64C4EA-3DD3-49B8-BD0D-7DA0A0A9B2CA}"/>
              </a:ext>
            </a:extLst>
          </p:cNvPr>
          <p:cNvSpPr>
            <a:spLocks noGrp="1"/>
          </p:cNvSpPr>
          <p:nvPr>
            <p:ph idx="1"/>
          </p:nvPr>
        </p:nvSpPr>
        <p:spPr/>
        <p:txBody>
          <a:bodyPr>
            <a:normAutofit fontScale="70000" lnSpcReduction="20000"/>
          </a:bodyPr>
          <a:lstStyle/>
          <a:p>
            <a:r>
              <a:rPr lang="en-US" dirty="0"/>
              <a:t>Assume we have a Tower of Hanoi puzzle with N disks</a:t>
            </a:r>
          </a:p>
          <a:p>
            <a:r>
              <a:rPr lang="en-US" dirty="0"/>
              <a:t>At some point, we need to move the largest disk from the source stick to the destination stick</a:t>
            </a:r>
          </a:p>
          <a:p>
            <a:r>
              <a:rPr lang="en-US" dirty="0"/>
              <a:t>Before that, we must move the other N-1 disks from the source stick to the auxiliary stick</a:t>
            </a:r>
          </a:p>
          <a:p>
            <a:r>
              <a:rPr lang="en-US" dirty="0"/>
              <a:t>The largest disk will not affect any of the moves required to achieve that intermediate goal</a:t>
            </a:r>
          </a:p>
          <a:p>
            <a:r>
              <a:rPr lang="en-US" dirty="0"/>
              <a:t>After the largest disk is moved to the destination stick, when then must move the other N-1 disks from the auxiliary stick to the destination stick</a:t>
            </a:r>
          </a:p>
          <a:p>
            <a:r>
              <a:rPr lang="en-US" dirty="0"/>
              <a:t>Again, the largest disk will not affect any of the moves required to achieve this follow-up task</a:t>
            </a:r>
          </a:p>
          <a:p>
            <a:r>
              <a:rPr lang="en-US" dirty="0"/>
              <a:t>In summary, we can move N disks from the source stick to the destination stick with the following steps:</a:t>
            </a:r>
          </a:p>
          <a:p>
            <a:pPr marL="914400" lvl="1" indent="-457200">
              <a:buFont typeface="+mj-lt"/>
              <a:buAutoNum type="arabicPeriod"/>
            </a:pPr>
            <a:r>
              <a:rPr lang="en-US" dirty="0"/>
              <a:t>Move N-1 disks from the source stick to the auxiliary stick (this is a recursive step)</a:t>
            </a:r>
          </a:p>
          <a:p>
            <a:pPr marL="914400" lvl="1" indent="-457200">
              <a:buFont typeface="+mj-lt"/>
              <a:buAutoNum type="arabicPeriod"/>
            </a:pPr>
            <a:r>
              <a:rPr lang="en-US" dirty="0"/>
              <a:t>Move the largest disk from the source stick to the destination stick</a:t>
            </a:r>
          </a:p>
          <a:p>
            <a:pPr marL="914400" lvl="1" indent="-457200">
              <a:buFont typeface="+mj-lt"/>
              <a:buAutoNum type="arabicPeriod"/>
            </a:pPr>
            <a:r>
              <a:rPr lang="en-US" dirty="0"/>
              <a:t>Move N-1 disks from the auxiliary stick to the destination stick (this is a recursive step)</a:t>
            </a:r>
          </a:p>
          <a:p>
            <a:r>
              <a:rPr lang="en-US" dirty="0"/>
              <a:t>Note that all three of the steps listed in this solution are necessary</a:t>
            </a:r>
          </a:p>
        </p:txBody>
      </p:sp>
    </p:spTree>
    <p:extLst>
      <p:ext uri="{BB962C8B-B14F-4D97-AF65-F5344CB8AC3E}">
        <p14:creationId xmlns:p14="http://schemas.microsoft.com/office/powerpoint/2010/main" val="29038703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37D88-A9FF-88B0-9FBF-C106ACF21932}"/>
              </a:ext>
            </a:extLst>
          </p:cNvPr>
          <p:cNvSpPr>
            <a:spLocks noGrp="1"/>
          </p:cNvSpPr>
          <p:nvPr>
            <p:ph type="title"/>
          </p:nvPr>
        </p:nvSpPr>
        <p:spPr/>
        <p:txBody>
          <a:bodyPr/>
          <a:lstStyle/>
          <a:p>
            <a:r>
              <a:rPr lang="en-US" dirty="0"/>
              <a:t>Code for Solving the Tower of Hanoi</a:t>
            </a:r>
          </a:p>
        </p:txBody>
      </p:sp>
      <p:sp>
        <p:nvSpPr>
          <p:cNvPr id="3" name="Content Placeholder 2">
            <a:extLst>
              <a:ext uri="{FF2B5EF4-FFF2-40B4-BE49-F238E27FC236}">
                <a16:creationId xmlns:a16="http://schemas.microsoft.com/office/drawing/2014/main" id="{E0383039-7757-0583-8096-2B7ED68DA56A}"/>
              </a:ext>
            </a:extLst>
          </p:cNvPr>
          <p:cNvSpPr>
            <a:spLocks noGrp="1"/>
          </p:cNvSpPr>
          <p:nvPr>
            <p:ph idx="1"/>
          </p:nvPr>
        </p:nvSpPr>
        <p:spPr/>
        <p:txBody>
          <a:bodyPr>
            <a:normAutofit lnSpcReduction="10000"/>
          </a:bodyPr>
          <a:lstStyle/>
          <a:p>
            <a:pPr>
              <a:spcBef>
                <a:spcPts val="0"/>
              </a:spcBef>
            </a:pPr>
            <a:r>
              <a:rPr lang="en-US" sz="2000" noProof="1">
                <a:effectLst/>
                <a:ea typeface="Times New Roman" panose="02020603050405020304" pitchFamily="18" charset="0"/>
                <a:cs typeface="Courier New" panose="02070309020205020404" pitchFamily="49" charset="0"/>
              </a:rPr>
              <a:t>Here is my C++ code for implementing the Tower of Hanoi algorithm:</a:t>
            </a:r>
          </a:p>
          <a:p>
            <a:pPr marL="457200" lvl="1" indent="0">
              <a:lnSpc>
                <a:spcPct val="100000"/>
              </a:lnSpc>
              <a:spcBef>
                <a:spcPts val="800"/>
              </a:spcBef>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void Tower(int n, string src, string dst, string aux)</a:t>
            </a:r>
          </a:p>
          <a:p>
            <a:pPr marL="457200" lvl="1" indent="0">
              <a:lnSpc>
                <a:spcPct val="100000"/>
              </a:lnSpc>
              <a:spcBef>
                <a:spcPts val="0"/>
              </a:spcBef>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a:t>
            </a:r>
          </a:p>
          <a:p>
            <a:pPr marL="457200" lvl="1" indent="0">
              <a:lnSpc>
                <a:spcPct val="100000"/>
              </a:lnSpc>
              <a:spcBef>
                <a:spcPts val="0"/>
              </a:spcBef>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if (n == 1)</a:t>
            </a:r>
          </a:p>
          <a:p>
            <a:pPr marL="457200" lvl="1" indent="0">
              <a:lnSpc>
                <a:spcPct val="100000"/>
              </a:lnSpc>
              <a:spcBef>
                <a:spcPts val="0"/>
              </a:spcBef>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cout &lt;&lt; "Move from " &lt;&lt; src &lt;&lt; " to " &lt;&lt; dst &lt;&lt; "\n";</a:t>
            </a:r>
          </a:p>
          <a:p>
            <a:pPr marL="457200" lvl="1" indent="0">
              <a:lnSpc>
                <a:spcPct val="100000"/>
              </a:lnSpc>
              <a:spcBef>
                <a:spcPts val="0"/>
              </a:spcBef>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else {</a:t>
            </a:r>
          </a:p>
          <a:p>
            <a:pPr marL="457200" lvl="1" indent="0">
              <a:lnSpc>
                <a:spcPct val="100000"/>
              </a:lnSpc>
              <a:spcBef>
                <a:spcPts val="0"/>
              </a:spcBef>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Tower(n-1, src, aux, dst);</a:t>
            </a:r>
          </a:p>
          <a:p>
            <a:pPr marL="457200" lvl="1" indent="0">
              <a:lnSpc>
                <a:spcPct val="100000"/>
              </a:lnSpc>
              <a:spcBef>
                <a:spcPts val="0"/>
              </a:spcBef>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cout &lt;&lt; "Move from " &lt;&lt; src &lt;&lt; " to " &lt;&lt; dst &lt;&lt; "\n";</a:t>
            </a:r>
          </a:p>
          <a:p>
            <a:pPr marL="457200" lvl="1" indent="0">
              <a:lnSpc>
                <a:spcPct val="100000"/>
              </a:lnSpc>
              <a:spcBef>
                <a:spcPts val="0"/>
              </a:spcBef>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Tower(n-1, aux, dst, src);</a:t>
            </a:r>
          </a:p>
          <a:p>
            <a:pPr marL="457200" lvl="1" indent="0">
              <a:lnSpc>
                <a:spcPct val="100000"/>
              </a:lnSpc>
              <a:spcBef>
                <a:spcPts val="0"/>
              </a:spcBef>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a:t>
            </a:r>
          </a:p>
          <a:p>
            <a:pPr marL="457200" lvl="1" indent="0">
              <a:lnSpc>
                <a:spcPct val="100000"/>
              </a:lnSpc>
              <a:spcBef>
                <a:spcPts val="0"/>
              </a:spcBef>
              <a:buNone/>
            </a:pPr>
            <a:endParaRPr lang="en-US" sz="1800" noProof="1">
              <a:effectLst/>
              <a:latin typeface="Courier New" panose="02070309020205020404" pitchFamily="49" charset="0"/>
              <a:ea typeface="Times New Roman" panose="02020603050405020304" pitchFamily="18" charset="0"/>
              <a:cs typeface="Courier New" panose="02070309020205020404" pitchFamily="49" charset="0"/>
            </a:endParaRPr>
          </a:p>
          <a:p>
            <a:pPr marL="457200" lvl="1" indent="0">
              <a:lnSpc>
                <a:spcPct val="100000"/>
              </a:lnSpc>
              <a:spcBef>
                <a:spcPts val="0"/>
              </a:spcBef>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return;</a:t>
            </a:r>
          </a:p>
          <a:p>
            <a:pPr marL="457200" lvl="1" indent="0">
              <a:lnSpc>
                <a:spcPct val="100000"/>
              </a:lnSpc>
              <a:spcBef>
                <a:spcPts val="0"/>
              </a:spcBef>
              <a:spcAft>
                <a:spcPts val="80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a:t>
            </a:r>
            <a:endParaRPr lang="en-US" sz="1800" dirty="0">
              <a:latin typeface="Courier New" panose="02070309020205020404" pitchFamily="49" charset="0"/>
              <a:ea typeface="Times New Roman" panose="02020603050405020304" pitchFamily="18" charset="0"/>
              <a:cs typeface="Courier New" panose="02070309020205020404" pitchFamily="49" charset="0"/>
            </a:endParaRPr>
          </a:p>
          <a:p>
            <a:pPr>
              <a:spcBef>
                <a:spcPts val="0"/>
              </a:spcBef>
            </a:pPr>
            <a:r>
              <a:rPr lang="en-US" sz="2000" dirty="0">
                <a:ea typeface="Times New Roman" panose="02020603050405020304" pitchFamily="18" charset="0"/>
                <a:cs typeface="Courier New" panose="02070309020205020404" pitchFamily="49" charset="0"/>
              </a:rPr>
              <a:t>Suppose the disks are labeled </a:t>
            </a:r>
            <a:r>
              <a:rPr lang="en-US" sz="2000" dirty="0">
                <a:effectLst/>
                <a:latin typeface="Courier New" panose="02070309020205020404" pitchFamily="49" charset="0"/>
                <a:ea typeface="Times New Roman" panose="02020603050405020304" pitchFamily="18" charset="0"/>
                <a:cs typeface="Courier New" panose="02070309020205020404" pitchFamily="49" charset="0"/>
              </a:rPr>
              <a:t>"</a:t>
            </a:r>
            <a:r>
              <a:rPr lang="en-US" sz="2000" dirty="0">
                <a:ea typeface="Times New Roman" panose="02020603050405020304" pitchFamily="18" charset="0"/>
                <a:cs typeface="Courier New" panose="02070309020205020404" pitchFamily="49" charset="0"/>
              </a:rPr>
              <a:t>A</a:t>
            </a:r>
            <a:r>
              <a:rPr lang="en-US" sz="2000" dirty="0">
                <a:effectLst/>
                <a:latin typeface="Courier New" panose="02070309020205020404" pitchFamily="49" charset="0"/>
                <a:ea typeface="Times New Roman" panose="02020603050405020304" pitchFamily="18" charset="0"/>
                <a:cs typeface="Courier New" panose="02070309020205020404" pitchFamily="49" charset="0"/>
              </a:rPr>
              <a:t>"</a:t>
            </a:r>
            <a:r>
              <a:rPr lang="en-US" sz="2000" dirty="0">
                <a:ea typeface="Times New Roman" panose="02020603050405020304" pitchFamily="18" charset="0"/>
                <a:cs typeface="Courier New" panose="02070309020205020404" pitchFamily="49" charset="0"/>
              </a:rPr>
              <a:t>, </a:t>
            </a:r>
            <a:r>
              <a:rPr lang="en-US" sz="2000" dirty="0">
                <a:effectLst/>
                <a:latin typeface="Courier New" panose="02070309020205020404" pitchFamily="49" charset="0"/>
                <a:ea typeface="Times New Roman" panose="02020603050405020304" pitchFamily="18" charset="0"/>
                <a:cs typeface="Courier New" panose="02070309020205020404" pitchFamily="49" charset="0"/>
              </a:rPr>
              <a:t>"</a:t>
            </a:r>
            <a:r>
              <a:rPr lang="en-US" sz="2000" dirty="0">
                <a:ea typeface="Times New Roman" panose="02020603050405020304" pitchFamily="18" charset="0"/>
                <a:cs typeface="Courier New" panose="02070309020205020404" pitchFamily="49" charset="0"/>
              </a:rPr>
              <a:t>B</a:t>
            </a:r>
            <a:r>
              <a:rPr lang="en-US" sz="2000" dirty="0">
                <a:effectLst/>
                <a:latin typeface="Courier New" panose="02070309020205020404" pitchFamily="49" charset="0"/>
                <a:ea typeface="Times New Roman" panose="02020603050405020304" pitchFamily="18" charset="0"/>
                <a:cs typeface="Courier New" panose="02070309020205020404" pitchFamily="49" charset="0"/>
              </a:rPr>
              <a:t>"</a:t>
            </a:r>
            <a:r>
              <a:rPr lang="en-US" sz="2000" dirty="0">
                <a:ea typeface="Times New Roman" panose="02020603050405020304" pitchFamily="18" charset="0"/>
                <a:cs typeface="Courier New" panose="02070309020205020404" pitchFamily="49" charset="0"/>
              </a:rPr>
              <a:t>, and </a:t>
            </a:r>
            <a:r>
              <a:rPr lang="en-US" sz="2000" dirty="0">
                <a:effectLst/>
                <a:latin typeface="Courier New" panose="02070309020205020404" pitchFamily="49" charset="0"/>
                <a:ea typeface="Times New Roman" panose="02020603050405020304" pitchFamily="18" charset="0"/>
                <a:cs typeface="Courier New" panose="02070309020205020404" pitchFamily="49" charset="0"/>
              </a:rPr>
              <a:t>"</a:t>
            </a:r>
            <a:r>
              <a:rPr lang="en-US" sz="2000" dirty="0">
                <a:ea typeface="Times New Roman" panose="02020603050405020304" pitchFamily="18" charset="0"/>
                <a:cs typeface="Courier New" panose="02070309020205020404" pitchFamily="49" charset="0"/>
              </a:rPr>
              <a:t>C</a:t>
            </a:r>
            <a:r>
              <a:rPr lang="en-US" sz="2000" dirty="0">
                <a:effectLst/>
                <a:latin typeface="Courier New" panose="02070309020205020404" pitchFamily="49" charset="0"/>
                <a:ea typeface="Times New Roman" panose="02020603050405020304" pitchFamily="18" charset="0"/>
                <a:cs typeface="Courier New" panose="02070309020205020404" pitchFamily="49" charset="0"/>
              </a:rPr>
              <a:t>"</a:t>
            </a:r>
            <a:r>
              <a:rPr lang="en-US" sz="2000" dirty="0">
                <a:ea typeface="Times New Roman" panose="02020603050405020304" pitchFamily="18" charset="0"/>
                <a:cs typeface="Courier New" panose="02070309020205020404" pitchFamily="49" charset="0"/>
              </a:rPr>
              <a:t>, and there are 8 disks that must be moved from </a:t>
            </a:r>
            <a:r>
              <a:rPr lang="en-US" sz="2000" dirty="0">
                <a:effectLst/>
                <a:latin typeface="Courier New" panose="02070309020205020404" pitchFamily="49" charset="0"/>
                <a:ea typeface="Times New Roman" panose="02020603050405020304" pitchFamily="18" charset="0"/>
                <a:cs typeface="Courier New" panose="02070309020205020404" pitchFamily="49" charset="0"/>
              </a:rPr>
              <a:t>"</a:t>
            </a:r>
            <a:r>
              <a:rPr lang="en-US" sz="2000" dirty="0">
                <a:ea typeface="Times New Roman" panose="02020603050405020304" pitchFamily="18" charset="0"/>
                <a:cs typeface="Courier New" panose="02070309020205020404" pitchFamily="49" charset="0"/>
              </a:rPr>
              <a:t>A</a:t>
            </a:r>
            <a:r>
              <a:rPr lang="en-US" sz="2000" dirty="0">
                <a:effectLst/>
                <a:latin typeface="Courier New" panose="02070309020205020404" pitchFamily="49" charset="0"/>
                <a:ea typeface="Times New Roman" panose="02020603050405020304" pitchFamily="18" charset="0"/>
                <a:cs typeface="Courier New" panose="02070309020205020404" pitchFamily="49" charset="0"/>
              </a:rPr>
              <a:t>"</a:t>
            </a:r>
            <a:r>
              <a:rPr lang="en-US" sz="2000" dirty="0">
                <a:ea typeface="Times New Roman" panose="02020603050405020304" pitchFamily="18" charset="0"/>
                <a:cs typeface="Courier New" panose="02070309020205020404" pitchFamily="49" charset="0"/>
              </a:rPr>
              <a:t> to </a:t>
            </a:r>
            <a:r>
              <a:rPr lang="en-US" sz="2000" dirty="0">
                <a:effectLst/>
                <a:latin typeface="Courier New" panose="02070309020205020404" pitchFamily="49" charset="0"/>
                <a:ea typeface="Times New Roman" panose="02020603050405020304" pitchFamily="18" charset="0"/>
                <a:cs typeface="Courier New" panose="02070309020205020404" pitchFamily="49" charset="0"/>
              </a:rPr>
              <a:t>"</a:t>
            </a:r>
            <a:r>
              <a:rPr lang="en-US" sz="2000" dirty="0">
                <a:ea typeface="Times New Roman" panose="02020603050405020304" pitchFamily="18" charset="0"/>
                <a:cs typeface="Courier New" panose="02070309020205020404" pitchFamily="49" charset="0"/>
              </a:rPr>
              <a:t>C</a:t>
            </a:r>
            <a:r>
              <a:rPr lang="en-US" sz="2000" dirty="0">
                <a:effectLst/>
                <a:latin typeface="Courier New" panose="02070309020205020404" pitchFamily="49" charset="0"/>
                <a:ea typeface="Times New Roman" panose="02020603050405020304" pitchFamily="18" charset="0"/>
                <a:cs typeface="Courier New" panose="02070309020205020404" pitchFamily="49" charset="0"/>
              </a:rPr>
              <a:t>"</a:t>
            </a:r>
          </a:p>
          <a:p>
            <a:pPr>
              <a:spcBef>
                <a:spcPts val="500"/>
              </a:spcBef>
            </a:pPr>
            <a:r>
              <a:rPr lang="en-US" sz="2000" dirty="0">
                <a:ea typeface="Times New Roman" panose="02020603050405020304" pitchFamily="18" charset="0"/>
                <a:cs typeface="Courier New" panose="02070309020205020404" pitchFamily="49" charset="0"/>
              </a:rPr>
              <a:t>Then we could call the above function as follows: </a:t>
            </a:r>
            <a:r>
              <a:rPr lang="en-US" sz="2000" dirty="0">
                <a:latin typeface="Courier New" panose="02070309020205020404" pitchFamily="49" charset="0"/>
                <a:ea typeface="Times New Roman" panose="02020603050405020304" pitchFamily="18" charset="0"/>
                <a:cs typeface="Courier New" panose="02070309020205020404" pitchFamily="49" charset="0"/>
              </a:rPr>
              <a:t>Tower(8, </a:t>
            </a:r>
            <a:r>
              <a:rPr lang="en-US" sz="2000" dirty="0">
                <a:effectLst/>
                <a:latin typeface="Courier New" panose="02070309020205020404" pitchFamily="49" charset="0"/>
                <a:ea typeface="Times New Roman" panose="02020603050405020304" pitchFamily="18" charset="0"/>
                <a:cs typeface="Courier New" panose="02070309020205020404" pitchFamily="49" charset="0"/>
              </a:rPr>
              <a:t>"A", "C", "B");</a:t>
            </a:r>
            <a:endParaRPr lang="en-US" sz="2000" dirty="0">
              <a:latin typeface="Courier New" panose="02070309020205020404" pitchFamily="49" charset="0"/>
              <a:ea typeface="Times New Roman" panose="02020603050405020304" pitchFamily="18" charset="0"/>
              <a:cs typeface="Courier New" panose="02070309020205020404" pitchFamily="49" charset="0"/>
            </a:endParaRPr>
          </a:p>
        </p:txBody>
      </p:sp>
    </p:spTree>
    <p:extLst>
      <p:ext uri="{BB962C8B-B14F-4D97-AF65-F5344CB8AC3E}">
        <p14:creationId xmlns:p14="http://schemas.microsoft.com/office/powerpoint/2010/main" val="37251222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B53D6-C8B4-4B80-936B-DE388EF18692}"/>
              </a:ext>
            </a:extLst>
          </p:cNvPr>
          <p:cNvSpPr>
            <a:spLocks noGrp="1"/>
          </p:cNvSpPr>
          <p:nvPr>
            <p:ph type="title"/>
          </p:nvPr>
        </p:nvSpPr>
        <p:spPr/>
        <p:txBody>
          <a:bodyPr/>
          <a:lstStyle/>
          <a:p>
            <a:r>
              <a:rPr lang="en-US" dirty="0"/>
              <a:t>Analyzing the Solution</a:t>
            </a:r>
          </a:p>
        </p:txBody>
      </p:sp>
      <p:sp>
        <p:nvSpPr>
          <p:cNvPr id="3" name="Content Placeholder 2">
            <a:extLst>
              <a:ext uri="{FF2B5EF4-FFF2-40B4-BE49-F238E27FC236}">
                <a16:creationId xmlns:a16="http://schemas.microsoft.com/office/drawing/2014/main" id="{121667FC-1EEB-499A-98B2-4BFBC19D5F7C}"/>
              </a:ext>
            </a:extLst>
          </p:cNvPr>
          <p:cNvSpPr>
            <a:spLocks noGrp="1"/>
          </p:cNvSpPr>
          <p:nvPr>
            <p:ph idx="1"/>
          </p:nvPr>
        </p:nvSpPr>
        <p:spPr/>
        <p:txBody>
          <a:bodyPr>
            <a:normAutofit fontScale="77500" lnSpcReduction="20000"/>
          </a:bodyPr>
          <a:lstStyle/>
          <a:p>
            <a:r>
              <a:rPr lang="en-US" dirty="0"/>
              <a:t>Suppose T(N) is the number of moves used to solve the puzzle with our solution when there are N disks</a:t>
            </a:r>
          </a:p>
          <a:p>
            <a:r>
              <a:rPr lang="en-US" dirty="0"/>
              <a:t>The equation describing the number of steps used to solve the problem can be described by the following recurrence relation:</a:t>
            </a:r>
          </a:p>
          <a:p>
            <a:pPr marL="457200" lvl="1" indent="0">
              <a:buNone/>
            </a:pPr>
            <a:r>
              <a:rPr lang="en-US" dirty="0"/>
              <a:t>T(N) = 2 * T(N - 1) + O(1)</a:t>
            </a:r>
          </a:p>
          <a:p>
            <a:r>
              <a:rPr lang="en-US" dirty="0"/>
              <a:t>On the surface, this might look similar to the recurrence relation for mergesort</a:t>
            </a:r>
          </a:p>
          <a:p>
            <a:r>
              <a:rPr lang="en-US" dirty="0"/>
              <a:t>However, note that each recursive call here is applied to N-1, not to N/2</a:t>
            </a:r>
          </a:p>
          <a:p>
            <a:r>
              <a:rPr lang="en-US" dirty="0"/>
              <a:t>This makes a huge difference; unlike other divide-and-conquer solutions we have seen, this is an exponential solution</a:t>
            </a:r>
          </a:p>
          <a:p>
            <a:r>
              <a:rPr lang="en-US" dirty="0"/>
              <a:t>We could clearly see that, as each value of T(N) more than doubles as N increases by 1</a:t>
            </a:r>
          </a:p>
          <a:p>
            <a:r>
              <a:rPr lang="en-US" dirty="0"/>
              <a:t>This does not mean it is a bad solution, as far as solutions to this problem go</a:t>
            </a:r>
          </a:p>
          <a:p>
            <a:r>
              <a:rPr lang="en-US" dirty="0"/>
              <a:t>An exponential number of moves are required to solve this problem, and it can be shown that this solution uses the fewest moves possible</a:t>
            </a:r>
          </a:p>
          <a:p>
            <a:endParaRPr lang="en-US" dirty="0"/>
          </a:p>
          <a:p>
            <a:endParaRPr lang="en-US" dirty="0"/>
          </a:p>
        </p:txBody>
      </p:sp>
    </p:spTree>
    <p:extLst>
      <p:ext uri="{BB962C8B-B14F-4D97-AF65-F5344CB8AC3E}">
        <p14:creationId xmlns:p14="http://schemas.microsoft.com/office/powerpoint/2010/main" val="2763836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95B5A-27BF-458B-ABF0-938D48E3E9EE}"/>
              </a:ext>
            </a:extLst>
          </p:cNvPr>
          <p:cNvSpPr>
            <a:spLocks noGrp="1"/>
          </p:cNvSpPr>
          <p:nvPr>
            <p:ph type="title"/>
          </p:nvPr>
        </p:nvSpPr>
        <p:spPr/>
        <p:txBody>
          <a:bodyPr/>
          <a:lstStyle/>
          <a:p>
            <a:r>
              <a:rPr lang="en-US" dirty="0"/>
              <a:t>Dynamic Programming Algorithms</a:t>
            </a:r>
          </a:p>
        </p:txBody>
      </p:sp>
      <p:sp>
        <p:nvSpPr>
          <p:cNvPr id="3" name="Content Placeholder 2">
            <a:extLst>
              <a:ext uri="{FF2B5EF4-FFF2-40B4-BE49-F238E27FC236}">
                <a16:creationId xmlns:a16="http://schemas.microsoft.com/office/drawing/2014/main" id="{A5CA5CD1-AAD5-42C8-8BA1-4CF4759B6503}"/>
              </a:ext>
            </a:extLst>
          </p:cNvPr>
          <p:cNvSpPr>
            <a:spLocks noGrp="1"/>
          </p:cNvSpPr>
          <p:nvPr>
            <p:ph idx="1"/>
          </p:nvPr>
        </p:nvSpPr>
        <p:spPr/>
        <p:txBody>
          <a:bodyPr>
            <a:normAutofit fontScale="62500" lnSpcReduction="20000"/>
          </a:bodyPr>
          <a:lstStyle/>
          <a:p>
            <a:r>
              <a:rPr lang="en-US" dirty="0"/>
              <a:t>The next strategy we will discuss is known as </a:t>
            </a:r>
            <a:r>
              <a:rPr lang="en-US" b="1" dirty="0"/>
              <a:t>dynamic programming</a:t>
            </a:r>
          </a:p>
          <a:p>
            <a:r>
              <a:rPr lang="en-US" dirty="0"/>
              <a:t>Dynamic programming is related to divide-and-conquer and recursive algorithms</a:t>
            </a:r>
          </a:p>
          <a:p>
            <a:r>
              <a:rPr lang="en-US" dirty="0"/>
              <a:t>When dealing with straight-forward implementations of recursive algorithms, algorithms can become much less efficient than necessary if the subproblems are not independent</a:t>
            </a:r>
          </a:p>
          <a:p>
            <a:r>
              <a:rPr lang="en-US" dirty="0"/>
              <a:t>We’ll start by discussing implementations for computing the k</a:t>
            </a:r>
            <a:r>
              <a:rPr lang="en-US" baseline="30000" dirty="0"/>
              <a:t>th</a:t>
            </a:r>
            <a:r>
              <a:rPr lang="en-US" dirty="0"/>
              <a:t> value in the Fibonacci sequence (1, 1, 2, 3, 5, 8, 13, 21, 34, 55, etc.), which we discussed early in DSA 1</a:t>
            </a:r>
          </a:p>
          <a:p>
            <a:r>
              <a:rPr lang="en-US" dirty="0"/>
              <a:t>Really, we are computing the right-most 32-bits of values, and we are not worrying about overflow</a:t>
            </a:r>
          </a:p>
          <a:p>
            <a:r>
              <a:rPr lang="en-US" dirty="0"/>
              <a:t>In DSA 1, we learned that a typical recursive solution is an exponential time solution (we will review this on the next two slides)</a:t>
            </a:r>
          </a:p>
          <a:p>
            <a:r>
              <a:rPr lang="en-US" dirty="0"/>
              <a:t>We also saw that a standard iterative solution is linear, and it only needs to keep track of the two previous values (and the current value) in the Fibonacci sequence  (we will also review this on the next slide)</a:t>
            </a:r>
          </a:p>
          <a:p>
            <a:r>
              <a:rPr lang="en-US" dirty="0"/>
              <a:t>However, consider a more general recursive mathematical function for which the current value depends not only on the previous two values, but perhaps on all previous values</a:t>
            </a:r>
          </a:p>
          <a:p>
            <a:r>
              <a:rPr lang="en-US" dirty="0"/>
              <a:t>This can still be solved iteratively by storing all the values computed so far in an array</a:t>
            </a:r>
          </a:p>
          <a:p>
            <a:r>
              <a:rPr lang="en-US" dirty="0"/>
              <a:t>We can also take this approach for Fibonacci, even though it uses more memory than necessary</a:t>
            </a:r>
          </a:p>
        </p:txBody>
      </p:sp>
    </p:spTree>
    <p:extLst>
      <p:ext uri="{BB962C8B-B14F-4D97-AF65-F5344CB8AC3E}">
        <p14:creationId xmlns:p14="http://schemas.microsoft.com/office/powerpoint/2010/main" val="36388021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972E7-BAB8-47A9-B5FD-8075A5D99893}"/>
              </a:ext>
            </a:extLst>
          </p:cNvPr>
          <p:cNvSpPr>
            <a:spLocks noGrp="1"/>
          </p:cNvSpPr>
          <p:nvPr>
            <p:ph type="title"/>
          </p:nvPr>
        </p:nvSpPr>
        <p:spPr/>
        <p:txBody>
          <a:bodyPr/>
          <a:lstStyle/>
          <a:p>
            <a:r>
              <a:rPr lang="en-US" dirty="0"/>
              <a:t>Fibonacci Implementations (from DSA1)</a:t>
            </a:r>
          </a:p>
        </p:txBody>
      </p:sp>
      <p:sp>
        <p:nvSpPr>
          <p:cNvPr id="4" name="Text Placeholder 3">
            <a:extLst>
              <a:ext uri="{FF2B5EF4-FFF2-40B4-BE49-F238E27FC236}">
                <a16:creationId xmlns:a16="http://schemas.microsoft.com/office/drawing/2014/main" id="{3BF8678B-2403-4D98-8AB1-145D0F3F68A4}"/>
              </a:ext>
            </a:extLst>
          </p:cNvPr>
          <p:cNvSpPr>
            <a:spLocks noGrp="1"/>
          </p:cNvSpPr>
          <p:nvPr>
            <p:ph type="body" idx="1"/>
          </p:nvPr>
        </p:nvSpPr>
        <p:spPr/>
        <p:txBody>
          <a:bodyPr/>
          <a:lstStyle/>
          <a:p>
            <a:r>
              <a:rPr lang="en-US" dirty="0"/>
              <a:t>Recursive Solution</a:t>
            </a:r>
            <a:r>
              <a:rPr lang="en-US" b="0" dirty="0"/>
              <a:t> (</a:t>
            </a:r>
            <a:r>
              <a:rPr lang="en-US" b="0" i="1" dirty="0">
                <a:solidFill>
                  <a:srgbClr val="FF0000"/>
                </a:solidFill>
              </a:rPr>
              <a:t>exponential!</a:t>
            </a:r>
            <a:r>
              <a:rPr lang="en-US" b="0" dirty="0"/>
              <a:t>)</a:t>
            </a:r>
          </a:p>
        </p:txBody>
      </p:sp>
      <p:sp>
        <p:nvSpPr>
          <p:cNvPr id="5" name="Content Placeholder 4">
            <a:extLst>
              <a:ext uri="{FF2B5EF4-FFF2-40B4-BE49-F238E27FC236}">
                <a16:creationId xmlns:a16="http://schemas.microsoft.com/office/drawing/2014/main" id="{288757C2-C8E6-4155-95FA-2D1788BEA4E7}"/>
              </a:ext>
            </a:extLst>
          </p:cNvPr>
          <p:cNvSpPr>
            <a:spLocks noGrp="1"/>
          </p:cNvSpPr>
          <p:nvPr>
            <p:ph sz="half" idx="2"/>
          </p:nvPr>
        </p:nvSpPr>
        <p:spPr/>
        <p:txBody>
          <a:bodyPr>
            <a:normAutofit lnSpcReduction="10000"/>
          </a:bodyPr>
          <a:lstStyle/>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rPr>
              <a:t>int Fibonacci(int n)</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rPr>
              <a:t>  if (n &lt;= 2)</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rPr>
              <a:t>    return 1;</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rPr>
              <a:t>  else</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rPr>
              <a:t>    return (Fibonacci(n-1) +</a:t>
            </a:r>
          </a:p>
          <a:p>
            <a:pPr marL="0" marR="0" indent="0">
              <a:spcBef>
                <a:spcPts val="0"/>
              </a:spcBef>
              <a:spcAft>
                <a:spcPts val="0"/>
              </a:spcAft>
              <a:buNone/>
            </a:pPr>
            <a:r>
              <a:rPr lang="en-US" sz="1800" dirty="0">
                <a:latin typeface="Courier New" panose="02070309020205020404" pitchFamily="49" charset="0"/>
                <a:ea typeface="Times New Roman" panose="02020603050405020304" pitchFamily="18" charset="0"/>
              </a:rPr>
              <a:t>            </a:t>
            </a:r>
            <a:r>
              <a:rPr lang="en-US" sz="1800" dirty="0">
                <a:effectLst/>
                <a:latin typeface="Courier New" panose="02070309020205020404" pitchFamily="49" charset="0"/>
                <a:ea typeface="Times New Roman" panose="02020603050405020304" pitchFamily="18" charset="0"/>
              </a:rPr>
              <a:t>Fibonacci(n-2));</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p:txBody>
      </p:sp>
      <p:sp>
        <p:nvSpPr>
          <p:cNvPr id="6" name="Text Placeholder 5">
            <a:extLst>
              <a:ext uri="{FF2B5EF4-FFF2-40B4-BE49-F238E27FC236}">
                <a16:creationId xmlns:a16="http://schemas.microsoft.com/office/drawing/2014/main" id="{F1A6CFDD-9C77-4AB9-98F0-463F9955EE1D}"/>
              </a:ext>
            </a:extLst>
          </p:cNvPr>
          <p:cNvSpPr>
            <a:spLocks noGrp="1"/>
          </p:cNvSpPr>
          <p:nvPr>
            <p:ph type="body" sz="quarter" idx="3"/>
          </p:nvPr>
        </p:nvSpPr>
        <p:spPr/>
        <p:txBody>
          <a:bodyPr/>
          <a:lstStyle/>
          <a:p>
            <a:r>
              <a:rPr lang="en-US" dirty="0"/>
              <a:t>Iterative Solution</a:t>
            </a:r>
            <a:r>
              <a:rPr lang="en-US" b="0" dirty="0"/>
              <a:t> (</a:t>
            </a:r>
            <a:r>
              <a:rPr lang="en-US" b="0" i="1" dirty="0"/>
              <a:t>linear</a:t>
            </a:r>
            <a:r>
              <a:rPr lang="en-US" b="0" dirty="0"/>
              <a:t>)</a:t>
            </a:r>
          </a:p>
        </p:txBody>
      </p:sp>
      <p:sp>
        <p:nvSpPr>
          <p:cNvPr id="7" name="Content Placeholder 6">
            <a:extLst>
              <a:ext uri="{FF2B5EF4-FFF2-40B4-BE49-F238E27FC236}">
                <a16:creationId xmlns:a16="http://schemas.microsoft.com/office/drawing/2014/main" id="{BFCAD385-50A8-49A1-B3D8-AB9B28C8533C}"/>
              </a:ext>
            </a:extLst>
          </p:cNvPr>
          <p:cNvSpPr>
            <a:spLocks noGrp="1"/>
          </p:cNvSpPr>
          <p:nvPr>
            <p:ph sz="quarter" idx="4"/>
          </p:nvPr>
        </p:nvSpPr>
        <p:spPr/>
        <p:txBody>
          <a:bodyPr>
            <a:normAutofit lnSpcReduction="10000"/>
          </a:bodyPr>
          <a:lstStyle/>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rPr>
              <a:t>int Fibonacci(int n)</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rPr>
              <a:t>  int prev1 = 1, prev2 = 1;</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rPr>
              <a:t>  int x, cur;</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rPr>
              <a:t>  if (n &lt;= 2)</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rPr>
              <a:t>    return 1;</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rPr>
              <a:t>  else</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rPr>
              <a:t>    for (x = 3; x &lt;= n; x++,</a:t>
            </a:r>
          </a:p>
          <a:p>
            <a:pPr marL="0" marR="0" indent="0">
              <a:spcBef>
                <a:spcPts val="0"/>
              </a:spcBef>
              <a:spcAft>
                <a:spcPts val="0"/>
              </a:spcAft>
              <a:buNone/>
            </a:pPr>
            <a:r>
              <a:rPr lang="en-US" sz="1800" dirty="0">
                <a:latin typeface="Courier New" panose="02070309020205020404" pitchFamily="49" charset="0"/>
                <a:ea typeface="Times New Roman" panose="02020603050405020304" pitchFamily="18" charset="0"/>
              </a:rPr>
              <a:t>         </a:t>
            </a:r>
            <a:r>
              <a:rPr lang="en-US" sz="1800" dirty="0">
                <a:effectLst/>
                <a:latin typeface="Courier New" panose="02070309020205020404" pitchFamily="49" charset="0"/>
                <a:ea typeface="Times New Roman" panose="02020603050405020304" pitchFamily="18" charset="0"/>
              </a:rPr>
              <a:t>prev2 = prev1, prev1 = cur)</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rPr>
              <a:t>      cur = prev2 + prev1;</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rPr>
              <a:t>    return cur;</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088652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8EC2700-D218-46C7-8877-D52A5AC15DA7}"/>
              </a:ext>
            </a:extLst>
          </p:cNvPr>
          <p:cNvSpPr>
            <a:spLocks noGrp="1"/>
          </p:cNvSpPr>
          <p:nvPr>
            <p:ph type="title"/>
          </p:nvPr>
        </p:nvSpPr>
        <p:spPr/>
        <p:txBody>
          <a:bodyPr/>
          <a:lstStyle/>
          <a:p>
            <a:r>
              <a:rPr lang="en-US" dirty="0"/>
              <a:t>Recursive Fibonacci is Exponential</a:t>
            </a:r>
          </a:p>
        </p:txBody>
      </p:sp>
      <p:sp>
        <p:nvSpPr>
          <p:cNvPr id="8" name="Content Placeholder 7">
            <a:extLst>
              <a:ext uri="{FF2B5EF4-FFF2-40B4-BE49-F238E27FC236}">
                <a16:creationId xmlns:a16="http://schemas.microsoft.com/office/drawing/2014/main" id="{08BC30A5-1911-4091-B9CB-72DADE176F8A}"/>
              </a:ext>
            </a:extLst>
          </p:cNvPr>
          <p:cNvSpPr>
            <a:spLocks noGrp="1"/>
          </p:cNvSpPr>
          <p:nvPr>
            <p:ph idx="1"/>
          </p:nvPr>
        </p:nvSpPr>
        <p:spPr/>
        <p:txBody>
          <a:bodyPr>
            <a:normAutofit fontScale="70000" lnSpcReduction="20000"/>
          </a:bodyPr>
          <a:lstStyle/>
          <a:p>
            <a:r>
              <a:rPr lang="en-US" dirty="0"/>
              <a:t>One way to show that the straightforward, recursive implementation is an exponential time solution is to examine a tree representing the recursive calls; for example:</a:t>
            </a:r>
          </a:p>
          <a:p>
            <a:endParaRPr lang="en-US" dirty="0"/>
          </a:p>
          <a:p>
            <a:endParaRPr lang="en-US" dirty="0"/>
          </a:p>
          <a:p>
            <a:endParaRPr lang="en-US" dirty="0"/>
          </a:p>
          <a:p>
            <a:endParaRPr lang="en-US" dirty="0"/>
          </a:p>
          <a:p>
            <a:endParaRPr lang="en-US" dirty="0"/>
          </a:p>
          <a:p>
            <a:r>
              <a:rPr lang="en-US" dirty="0"/>
              <a:t>It is simple to show that the number of function calls is exponential with respect to N</a:t>
            </a:r>
          </a:p>
          <a:p>
            <a:r>
              <a:rPr lang="en-US" dirty="0"/>
              <a:t>Another way involves analyzing the number of computational steps the recursive routine requires and comparing this to the formula defining the Fibonacci sequence, which grows exponentially:</a:t>
            </a:r>
          </a:p>
          <a:p>
            <a:pPr lvl="1"/>
            <a:r>
              <a:rPr lang="en-US" dirty="0"/>
              <a:t>T(N) = T(N - 1) + T(N - 2) + c</a:t>
            </a:r>
          </a:p>
          <a:p>
            <a:pPr lvl="1"/>
            <a:r>
              <a:rPr lang="en-US" dirty="0"/>
              <a:t>Fib(N) = Fib(N - 1) + Fib(N - 2)</a:t>
            </a:r>
          </a:p>
          <a:p>
            <a:r>
              <a:rPr lang="en-US" dirty="0"/>
              <a:t>Conclusion: The simplest or most obvious way to compute something is not always the most efficient!</a:t>
            </a:r>
          </a:p>
          <a:p>
            <a:endParaRPr lang="en-US" dirty="0"/>
          </a:p>
          <a:p>
            <a:endParaRPr lang="en-US" dirty="0"/>
          </a:p>
        </p:txBody>
      </p:sp>
      <p:pic>
        <p:nvPicPr>
          <p:cNvPr id="3" name="Picture 2">
            <a:extLst>
              <a:ext uri="{FF2B5EF4-FFF2-40B4-BE49-F238E27FC236}">
                <a16:creationId xmlns:a16="http://schemas.microsoft.com/office/drawing/2014/main" id="{EBC273F9-28E7-CB27-6DB3-2B0C4F051499}"/>
              </a:ext>
            </a:extLst>
          </p:cNvPr>
          <p:cNvPicPr>
            <a:picLocks noChangeAspect="1"/>
          </p:cNvPicPr>
          <p:nvPr/>
        </p:nvPicPr>
        <p:blipFill>
          <a:blip r:embed="rId2"/>
          <a:stretch>
            <a:fillRect/>
          </a:stretch>
        </p:blipFill>
        <p:spPr>
          <a:xfrm>
            <a:off x="2692594" y="2349039"/>
            <a:ext cx="6806812" cy="1655039"/>
          </a:xfrm>
          <a:prstGeom prst="rect">
            <a:avLst/>
          </a:prstGeom>
        </p:spPr>
      </p:pic>
    </p:spTree>
    <p:extLst>
      <p:ext uri="{BB962C8B-B14F-4D97-AF65-F5344CB8AC3E}">
        <p14:creationId xmlns:p14="http://schemas.microsoft.com/office/powerpoint/2010/main" val="1541097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AEAC2-5521-4579-A91A-7B9E407F42DE}"/>
              </a:ext>
            </a:extLst>
          </p:cNvPr>
          <p:cNvSpPr>
            <a:spLocks noGrp="1"/>
          </p:cNvSpPr>
          <p:nvPr>
            <p:ph type="title"/>
          </p:nvPr>
        </p:nvSpPr>
        <p:spPr/>
        <p:txBody>
          <a:bodyPr/>
          <a:lstStyle/>
          <a:p>
            <a:r>
              <a:rPr lang="en-US" dirty="0"/>
              <a:t>Bottom-Up Dynamic Programming</a:t>
            </a:r>
          </a:p>
        </p:txBody>
      </p:sp>
      <p:sp>
        <p:nvSpPr>
          <p:cNvPr id="4" name="Text Placeholder 3">
            <a:extLst>
              <a:ext uri="{FF2B5EF4-FFF2-40B4-BE49-F238E27FC236}">
                <a16:creationId xmlns:a16="http://schemas.microsoft.com/office/drawing/2014/main" id="{DF4A48E9-9C50-4476-9A81-DA064D424FC5}"/>
              </a:ext>
            </a:extLst>
          </p:cNvPr>
          <p:cNvSpPr>
            <a:spLocks noGrp="1"/>
          </p:cNvSpPr>
          <p:nvPr>
            <p:ph sz="half" idx="1"/>
          </p:nvPr>
        </p:nvSpPr>
        <p:spPr>
          <a:xfrm>
            <a:off x="838200" y="1825625"/>
            <a:ext cx="5871358" cy="4351338"/>
          </a:xfrm>
        </p:spPr>
        <p:txBody>
          <a:bodyPr>
            <a:normAutofit fontScale="85000" lnSpcReduction="20000"/>
          </a:bodyPr>
          <a:lstStyle/>
          <a:p>
            <a:r>
              <a:rPr lang="en-US" dirty="0"/>
              <a:t>To the right, we see pseudo-code for an iterative Fibonacci implementation</a:t>
            </a:r>
          </a:p>
          <a:p>
            <a:r>
              <a:rPr lang="en-US" dirty="0"/>
              <a:t>This version uses linear memory, which is more than necessary</a:t>
            </a:r>
          </a:p>
          <a:p>
            <a:r>
              <a:rPr lang="en-US" dirty="0"/>
              <a:t>However, there are a couple of advantages:</a:t>
            </a:r>
          </a:p>
          <a:p>
            <a:pPr lvl="1"/>
            <a:r>
              <a:rPr lang="en-US" dirty="0"/>
              <a:t>This version is more readable than the previous version</a:t>
            </a:r>
          </a:p>
          <a:p>
            <a:pPr lvl="1"/>
            <a:r>
              <a:rPr lang="en-US" dirty="0"/>
              <a:t>This version is easily expandable to functions that rely on many previous values</a:t>
            </a:r>
          </a:p>
          <a:p>
            <a:r>
              <a:rPr lang="en-US" dirty="0"/>
              <a:t>This is an example of </a:t>
            </a:r>
            <a:r>
              <a:rPr lang="en-US" b="1" dirty="0"/>
              <a:t>bottom-up dynamic programming</a:t>
            </a:r>
            <a:r>
              <a:rPr lang="en-US" dirty="0"/>
              <a:t>, meaning that:</a:t>
            </a:r>
          </a:p>
          <a:p>
            <a:pPr lvl="1"/>
            <a:r>
              <a:rPr lang="en-US" dirty="0"/>
              <a:t>We are storing the computed values in an array (or more general matrix)</a:t>
            </a:r>
          </a:p>
          <a:p>
            <a:pPr lvl="1"/>
            <a:r>
              <a:rPr lang="en-US" dirty="0"/>
              <a:t>Each newly computed value depends on other values that have already been computed</a:t>
            </a:r>
          </a:p>
        </p:txBody>
      </p:sp>
      <p:sp>
        <p:nvSpPr>
          <p:cNvPr id="7" name="Content Placeholder 6">
            <a:extLst>
              <a:ext uri="{FF2B5EF4-FFF2-40B4-BE49-F238E27FC236}">
                <a16:creationId xmlns:a16="http://schemas.microsoft.com/office/drawing/2014/main" id="{0061F6E8-9CF3-4B4D-A00E-CD73C5ED9053}"/>
              </a:ext>
            </a:extLst>
          </p:cNvPr>
          <p:cNvSpPr>
            <a:spLocks noGrp="1"/>
          </p:cNvSpPr>
          <p:nvPr>
            <p:ph sz="half" idx="2"/>
          </p:nvPr>
        </p:nvSpPr>
        <p:spPr>
          <a:xfrm>
            <a:off x="6709558" y="1825625"/>
            <a:ext cx="4963886" cy="4351338"/>
          </a:xfrm>
        </p:spPr>
        <p:txBody>
          <a:bodyPr>
            <a:normAutofit fontScale="85000" lnSpcReduction="20000"/>
          </a:bodyPr>
          <a:lstStyle/>
          <a:p>
            <a:pPr marL="0" marR="0" indent="0">
              <a:lnSpc>
                <a:spcPct val="120000"/>
              </a:lnSpc>
              <a:spcBef>
                <a:spcPts val="0"/>
              </a:spcBef>
              <a:spcAft>
                <a:spcPts val="0"/>
              </a:spcAft>
              <a:buNone/>
            </a:pPr>
            <a:r>
              <a:rPr lang="en-US" sz="2100" noProof="1">
                <a:effectLst/>
                <a:latin typeface="Courier New" panose="02070309020205020404" pitchFamily="49" charset="0"/>
                <a:ea typeface="Times New Roman" panose="02020603050405020304" pitchFamily="18" charset="0"/>
                <a:cs typeface="Courier New" panose="02070309020205020404" pitchFamily="49" charset="0"/>
              </a:rPr>
              <a:t>Fibonacci( integer N )</a:t>
            </a:r>
          </a:p>
          <a:p>
            <a:pPr marL="0" marR="0" indent="0">
              <a:lnSpc>
                <a:spcPct val="120000"/>
              </a:lnSpc>
              <a:spcBef>
                <a:spcPts val="0"/>
              </a:spcBef>
              <a:spcAft>
                <a:spcPts val="0"/>
              </a:spcAft>
              <a:buNone/>
            </a:pPr>
            <a:r>
              <a:rPr lang="en-US" sz="2100" noProof="1">
                <a:effectLst/>
                <a:latin typeface="Courier New" panose="02070309020205020404" pitchFamily="49" charset="0"/>
                <a:ea typeface="Times New Roman" panose="02020603050405020304" pitchFamily="18" charset="0"/>
                <a:cs typeface="Courier New" panose="02070309020205020404" pitchFamily="49" charset="0"/>
              </a:rPr>
              <a:t>  if N ≤ 2</a:t>
            </a:r>
          </a:p>
          <a:p>
            <a:pPr marL="0" marR="0" indent="0">
              <a:lnSpc>
                <a:spcPct val="120000"/>
              </a:lnSpc>
              <a:spcBef>
                <a:spcPts val="0"/>
              </a:spcBef>
              <a:spcAft>
                <a:spcPts val="0"/>
              </a:spcAft>
              <a:buNone/>
            </a:pPr>
            <a:r>
              <a:rPr lang="en-US" sz="2100" noProof="1">
                <a:effectLst/>
                <a:latin typeface="Courier New" panose="02070309020205020404" pitchFamily="49" charset="0"/>
                <a:ea typeface="Times New Roman" panose="02020603050405020304" pitchFamily="18" charset="0"/>
                <a:cs typeface="Courier New" panose="02070309020205020404" pitchFamily="49" charset="0"/>
              </a:rPr>
              <a:t>    return 1</a:t>
            </a:r>
          </a:p>
          <a:p>
            <a:pPr marL="0" marR="0" indent="0">
              <a:lnSpc>
                <a:spcPct val="120000"/>
              </a:lnSpc>
              <a:spcBef>
                <a:spcPts val="0"/>
              </a:spcBef>
              <a:spcAft>
                <a:spcPts val="0"/>
              </a:spcAft>
              <a:buNone/>
            </a:pPr>
            <a:r>
              <a:rPr lang="en-US" sz="2100" noProof="1">
                <a:effectLst/>
                <a:latin typeface="Courier New" panose="02070309020205020404" pitchFamily="49" charset="0"/>
                <a:ea typeface="Times New Roman" panose="02020603050405020304" pitchFamily="18" charset="0"/>
                <a:cs typeface="Courier New" panose="02070309020205020404" pitchFamily="49" charset="0"/>
              </a:rPr>
              <a:t> </a:t>
            </a:r>
          </a:p>
          <a:p>
            <a:pPr marL="0" marR="0" indent="0">
              <a:lnSpc>
                <a:spcPct val="120000"/>
              </a:lnSpc>
              <a:spcBef>
                <a:spcPts val="0"/>
              </a:spcBef>
              <a:spcAft>
                <a:spcPts val="0"/>
              </a:spcAft>
              <a:buNone/>
            </a:pPr>
            <a:r>
              <a:rPr lang="en-US" sz="2100" noProof="1">
                <a:effectLst/>
                <a:latin typeface="Courier New" panose="02070309020205020404" pitchFamily="49" charset="0"/>
                <a:ea typeface="Times New Roman" panose="02020603050405020304" pitchFamily="18" charset="0"/>
                <a:cs typeface="Courier New" panose="02070309020205020404" pitchFamily="49" charset="0"/>
              </a:rPr>
              <a:t>  Fib[1] ← 1</a:t>
            </a:r>
          </a:p>
          <a:p>
            <a:pPr marL="0" marR="0" indent="0">
              <a:lnSpc>
                <a:spcPct val="120000"/>
              </a:lnSpc>
              <a:spcBef>
                <a:spcPts val="0"/>
              </a:spcBef>
              <a:spcAft>
                <a:spcPts val="0"/>
              </a:spcAft>
              <a:buNone/>
            </a:pPr>
            <a:r>
              <a:rPr lang="en-US" sz="2100" noProof="1">
                <a:effectLst/>
                <a:latin typeface="Courier New" panose="02070309020205020404" pitchFamily="49" charset="0"/>
                <a:ea typeface="Times New Roman" panose="02020603050405020304" pitchFamily="18" charset="0"/>
                <a:cs typeface="Courier New" panose="02070309020205020404" pitchFamily="49" charset="0"/>
              </a:rPr>
              <a:t>  Fib[2] ← 1</a:t>
            </a:r>
          </a:p>
          <a:p>
            <a:pPr marL="0" marR="0" indent="0">
              <a:lnSpc>
                <a:spcPct val="120000"/>
              </a:lnSpc>
              <a:spcBef>
                <a:spcPts val="0"/>
              </a:spcBef>
              <a:spcAft>
                <a:spcPts val="0"/>
              </a:spcAft>
              <a:buNone/>
            </a:pPr>
            <a:r>
              <a:rPr lang="en-US" sz="2100" noProof="1">
                <a:effectLst/>
                <a:latin typeface="Courier New" panose="02070309020205020404" pitchFamily="49" charset="0"/>
                <a:ea typeface="Times New Roman" panose="02020603050405020304" pitchFamily="18" charset="0"/>
                <a:cs typeface="Courier New" panose="02070309020205020404" pitchFamily="49" charset="0"/>
              </a:rPr>
              <a:t>  Loop i from 3 to N</a:t>
            </a:r>
          </a:p>
          <a:p>
            <a:pPr marL="0" marR="0" indent="0">
              <a:lnSpc>
                <a:spcPct val="120000"/>
              </a:lnSpc>
              <a:spcBef>
                <a:spcPts val="0"/>
              </a:spcBef>
              <a:spcAft>
                <a:spcPts val="0"/>
              </a:spcAft>
              <a:buNone/>
            </a:pPr>
            <a:r>
              <a:rPr lang="en-US" sz="2100" noProof="1">
                <a:effectLst/>
                <a:latin typeface="Courier New" panose="02070309020205020404" pitchFamily="49" charset="0"/>
                <a:ea typeface="Times New Roman" panose="02020603050405020304" pitchFamily="18" charset="0"/>
                <a:cs typeface="Courier New" panose="02070309020205020404" pitchFamily="49" charset="0"/>
              </a:rPr>
              <a:t>    Fib[i] ← Fib[i-1] + Fib[i-2]</a:t>
            </a:r>
          </a:p>
          <a:p>
            <a:pPr marL="0" marR="0" indent="0">
              <a:lnSpc>
                <a:spcPct val="120000"/>
              </a:lnSpc>
              <a:spcBef>
                <a:spcPts val="0"/>
              </a:spcBef>
              <a:spcAft>
                <a:spcPts val="0"/>
              </a:spcAft>
              <a:buNone/>
            </a:pPr>
            <a:r>
              <a:rPr lang="en-US" sz="2100" noProof="1">
                <a:effectLst/>
                <a:latin typeface="Courier New" panose="02070309020205020404" pitchFamily="49" charset="0"/>
                <a:ea typeface="Times New Roman" panose="02020603050405020304" pitchFamily="18" charset="0"/>
                <a:cs typeface="Courier New" panose="02070309020205020404" pitchFamily="49" charset="0"/>
              </a:rPr>
              <a:t> </a:t>
            </a:r>
          </a:p>
          <a:p>
            <a:pPr marL="0" marR="0" indent="0">
              <a:lnSpc>
                <a:spcPct val="120000"/>
              </a:lnSpc>
              <a:spcBef>
                <a:spcPts val="0"/>
              </a:spcBef>
              <a:spcAft>
                <a:spcPts val="0"/>
              </a:spcAft>
              <a:buNone/>
            </a:pPr>
            <a:r>
              <a:rPr lang="en-US" sz="2100" noProof="1">
                <a:effectLst/>
                <a:latin typeface="Courier New" panose="02070309020205020404" pitchFamily="49" charset="0"/>
                <a:ea typeface="Times New Roman" panose="02020603050405020304" pitchFamily="18" charset="0"/>
                <a:cs typeface="Courier New" panose="02070309020205020404" pitchFamily="49" charset="0"/>
              </a:rPr>
              <a:t>  return Fib[n]</a:t>
            </a:r>
          </a:p>
        </p:txBody>
      </p:sp>
    </p:spTree>
    <p:extLst>
      <p:ext uri="{BB962C8B-B14F-4D97-AF65-F5344CB8AC3E}">
        <p14:creationId xmlns:p14="http://schemas.microsoft.com/office/powerpoint/2010/main" val="14063818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443C4-D4F7-4904-93EA-6EB055DDBD3F}"/>
              </a:ext>
            </a:extLst>
          </p:cNvPr>
          <p:cNvSpPr>
            <a:spLocks noGrp="1"/>
          </p:cNvSpPr>
          <p:nvPr>
            <p:ph type="title"/>
          </p:nvPr>
        </p:nvSpPr>
        <p:spPr/>
        <p:txBody>
          <a:bodyPr/>
          <a:lstStyle/>
          <a:p>
            <a:r>
              <a:rPr lang="en-US" dirty="0"/>
              <a:t>Top-Down Dynamic Programming</a:t>
            </a:r>
          </a:p>
        </p:txBody>
      </p:sp>
      <p:sp>
        <p:nvSpPr>
          <p:cNvPr id="3" name="Content Placeholder 2">
            <a:extLst>
              <a:ext uri="{FF2B5EF4-FFF2-40B4-BE49-F238E27FC236}">
                <a16:creationId xmlns:a16="http://schemas.microsoft.com/office/drawing/2014/main" id="{1AFA1C4A-A107-4C1E-9FB7-86B83A9A05E2}"/>
              </a:ext>
            </a:extLst>
          </p:cNvPr>
          <p:cNvSpPr>
            <a:spLocks noGrp="1"/>
          </p:cNvSpPr>
          <p:nvPr>
            <p:ph sz="half" idx="1"/>
          </p:nvPr>
        </p:nvSpPr>
        <p:spPr>
          <a:xfrm>
            <a:off x="838200" y="1825625"/>
            <a:ext cx="5572496" cy="4351338"/>
          </a:xfrm>
        </p:spPr>
        <p:txBody>
          <a:bodyPr>
            <a:normAutofit fontScale="62500" lnSpcReduction="20000"/>
          </a:bodyPr>
          <a:lstStyle/>
          <a:p>
            <a:r>
              <a:rPr lang="en-US" dirty="0"/>
              <a:t>To the right, we see pseudo-code for a recursive Fibonacci implementation</a:t>
            </a:r>
          </a:p>
          <a:p>
            <a:r>
              <a:rPr lang="en-US" dirty="0"/>
              <a:t>Although recursive, this function executes in linear time, just like the iterative solution</a:t>
            </a:r>
          </a:p>
          <a:p>
            <a:r>
              <a:rPr lang="en-US" dirty="0"/>
              <a:t>Any call asking for a value that has already been computed will execute in quick, constant time</a:t>
            </a:r>
          </a:p>
          <a:p>
            <a:r>
              <a:rPr lang="en-US" dirty="0"/>
              <a:t>The array "known" could be a global array, a static variable, or a parameter passed by reference</a:t>
            </a:r>
          </a:p>
          <a:p>
            <a:r>
              <a:rPr lang="en-US" dirty="0"/>
              <a:t>The array must be large enough to hold N values, all initialized to all "unknown"</a:t>
            </a:r>
          </a:p>
          <a:p>
            <a:r>
              <a:rPr lang="en-US" dirty="0"/>
              <a:t>This is an example of </a:t>
            </a:r>
            <a:r>
              <a:rPr lang="en-US" b="1" dirty="0"/>
              <a:t>top-down dynamic programming</a:t>
            </a:r>
            <a:r>
              <a:rPr lang="en-US" dirty="0"/>
              <a:t>, meaning that:</a:t>
            </a:r>
          </a:p>
          <a:p>
            <a:pPr lvl="1"/>
            <a:r>
              <a:rPr lang="en-US" dirty="0"/>
              <a:t>We store the computed values in an array (or more general matrix) after they are computed via recursive calls</a:t>
            </a:r>
          </a:p>
          <a:p>
            <a:pPr lvl="1"/>
            <a:r>
              <a:rPr lang="en-US" dirty="0"/>
              <a:t>The start of each recursive routine checks to see if the desired value has already been computed</a:t>
            </a:r>
          </a:p>
          <a:p>
            <a:pPr lvl="1"/>
            <a:r>
              <a:rPr lang="en-US" dirty="0"/>
              <a:t>If so, the function just retrieves and returns the value</a:t>
            </a:r>
          </a:p>
          <a:p>
            <a:pPr lvl="1"/>
            <a:r>
              <a:rPr lang="en-US" dirty="0"/>
              <a:t>This use of the array or matrix is called </a:t>
            </a:r>
            <a:r>
              <a:rPr lang="en-US" b="1" dirty="0"/>
              <a:t>memoization</a:t>
            </a:r>
          </a:p>
        </p:txBody>
      </p:sp>
      <p:sp>
        <p:nvSpPr>
          <p:cNvPr id="4" name="Content Placeholder 3">
            <a:extLst>
              <a:ext uri="{FF2B5EF4-FFF2-40B4-BE49-F238E27FC236}">
                <a16:creationId xmlns:a16="http://schemas.microsoft.com/office/drawing/2014/main" id="{60B1B182-2DD8-4DEB-B5BB-2E611AE20CBC}"/>
              </a:ext>
            </a:extLst>
          </p:cNvPr>
          <p:cNvSpPr>
            <a:spLocks noGrp="1"/>
          </p:cNvSpPr>
          <p:nvPr>
            <p:ph sz="half" idx="2"/>
          </p:nvPr>
        </p:nvSpPr>
        <p:spPr>
          <a:xfrm>
            <a:off x="6507678" y="1825625"/>
            <a:ext cx="5237018" cy="4351338"/>
          </a:xfrm>
        </p:spPr>
        <p:txBody>
          <a:bodyPr>
            <a:noAutofit/>
          </a:bodyPr>
          <a:lstStyle/>
          <a:p>
            <a:pPr marL="0" marR="0" indent="0">
              <a:lnSpc>
                <a:spcPct val="100000"/>
              </a:lnSpc>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Fibonacci( integer N )</a:t>
            </a:r>
          </a:p>
          <a:p>
            <a:pPr marL="0" marR="0" indent="0">
              <a:lnSpc>
                <a:spcPct val="100000"/>
              </a:lnSpc>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if known[N] != unknown</a:t>
            </a:r>
          </a:p>
          <a:p>
            <a:pPr marL="0" marR="0" indent="0">
              <a:lnSpc>
                <a:spcPct val="100000"/>
              </a:lnSpc>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return known[N]</a:t>
            </a:r>
          </a:p>
          <a:p>
            <a:pPr marL="0" marR="0" indent="0">
              <a:lnSpc>
                <a:spcPct val="100000"/>
              </a:lnSpc>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a:t>
            </a:r>
          </a:p>
          <a:p>
            <a:pPr marL="0" marR="0" indent="0">
              <a:lnSpc>
                <a:spcPct val="100000"/>
              </a:lnSpc>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if N ≤ 2</a:t>
            </a:r>
          </a:p>
          <a:p>
            <a:pPr marL="0" marR="0" indent="0">
              <a:lnSpc>
                <a:spcPct val="100000"/>
              </a:lnSpc>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v ← 1</a:t>
            </a:r>
          </a:p>
          <a:p>
            <a:pPr marL="0" marR="0" indent="0">
              <a:lnSpc>
                <a:spcPct val="100000"/>
              </a:lnSpc>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else</a:t>
            </a:r>
          </a:p>
          <a:p>
            <a:pPr marL="0" marR="0" indent="0">
              <a:lnSpc>
                <a:spcPct val="100000"/>
              </a:lnSpc>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v ← Fibonacci(N-1)+Fibonacci(N-2)</a:t>
            </a:r>
          </a:p>
          <a:p>
            <a:pPr marL="0" marR="0" indent="0">
              <a:lnSpc>
                <a:spcPct val="100000"/>
              </a:lnSpc>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a:t>
            </a:r>
          </a:p>
          <a:p>
            <a:pPr marL="0" marR="0" indent="0">
              <a:lnSpc>
                <a:spcPct val="100000"/>
              </a:lnSpc>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known[N] ← v</a:t>
            </a:r>
          </a:p>
          <a:p>
            <a:pPr marL="0" marR="0" indent="0">
              <a:lnSpc>
                <a:spcPct val="100000"/>
              </a:lnSpc>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return v</a:t>
            </a:r>
          </a:p>
        </p:txBody>
      </p:sp>
    </p:spTree>
    <p:extLst>
      <p:ext uri="{BB962C8B-B14F-4D97-AF65-F5344CB8AC3E}">
        <p14:creationId xmlns:p14="http://schemas.microsoft.com/office/powerpoint/2010/main" val="18960352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0C169BC-6903-4298-A9AE-1E507C9625C0}"/>
              </a:ext>
            </a:extLst>
          </p:cNvPr>
          <p:cNvSpPr>
            <a:spLocks noGrp="1"/>
          </p:cNvSpPr>
          <p:nvPr>
            <p:ph type="title"/>
          </p:nvPr>
        </p:nvSpPr>
        <p:spPr/>
        <p:txBody>
          <a:bodyPr/>
          <a:lstStyle/>
          <a:p>
            <a:r>
              <a:rPr lang="en-US" dirty="0"/>
              <a:t>The Longest Common Subsequence Problem</a:t>
            </a:r>
          </a:p>
        </p:txBody>
      </p:sp>
      <mc:AlternateContent xmlns:mc="http://schemas.openxmlformats.org/markup-compatibility/2006">
        <mc:Choice xmlns:a14="http://schemas.microsoft.com/office/drawing/2010/main" Requires="a14">
          <p:sp>
            <p:nvSpPr>
              <p:cNvPr id="6" name="Content Placeholder 5">
                <a:extLst>
                  <a:ext uri="{FF2B5EF4-FFF2-40B4-BE49-F238E27FC236}">
                    <a16:creationId xmlns:a16="http://schemas.microsoft.com/office/drawing/2014/main" id="{1B0580AB-8B6F-43F4-B478-07A5BF913303}"/>
                  </a:ext>
                </a:extLst>
              </p:cNvPr>
              <p:cNvSpPr>
                <a:spLocks noGrp="1"/>
              </p:cNvSpPr>
              <p:nvPr>
                <p:ph idx="1"/>
              </p:nvPr>
            </p:nvSpPr>
            <p:spPr/>
            <p:txBody>
              <a:bodyPr>
                <a:normAutofit fontScale="62500" lnSpcReduction="20000"/>
              </a:bodyPr>
              <a:lstStyle/>
              <a:p>
                <a:r>
                  <a:rPr lang="en-US" dirty="0"/>
                  <a:t>We will use dynamic program to solve the </a:t>
                </a:r>
                <a:r>
                  <a:rPr lang="en-US" b="1" dirty="0"/>
                  <a:t>Longest Common Subsequence Problem</a:t>
                </a:r>
                <a:r>
                  <a:rPr lang="en-US" dirty="0"/>
                  <a:t> (LCSP)</a:t>
                </a:r>
              </a:p>
              <a:p>
                <a:r>
                  <a:rPr lang="en-US" dirty="0"/>
                  <a:t>Note that this problem is not discussed in the textbook (the book discusses other examples of dynamic programming that we will skip)</a:t>
                </a:r>
                <a:endParaRPr lang="en-US" b="1" dirty="0"/>
              </a:p>
              <a:p>
                <a:r>
                  <a:rPr lang="en-US" dirty="0"/>
                  <a:t>This problem involves a different definition of a </a:t>
                </a:r>
                <a:r>
                  <a:rPr lang="en-US" i="1" dirty="0"/>
                  <a:t>subsequence</a:t>
                </a:r>
                <a:r>
                  <a:rPr lang="en-US" dirty="0"/>
                  <a:t> than the Maximum Subsequence Sum Problem that we discussed near the start of Data Structures and Algorithms I</a:t>
                </a:r>
              </a:p>
              <a:p>
                <a:r>
                  <a:rPr lang="en-US" dirty="0"/>
                  <a:t>Consider a string: X = x</a:t>
                </a:r>
                <a:r>
                  <a:rPr lang="en-US" baseline="-25000" dirty="0"/>
                  <a:t>1</a:t>
                </a:r>
                <a:r>
                  <a:rPr lang="en-US" dirty="0"/>
                  <a:t>x</a:t>
                </a:r>
                <a:r>
                  <a:rPr lang="en-US" baseline="-25000" dirty="0"/>
                  <a:t>2</a:t>
                </a:r>
                <a:r>
                  <a:rPr lang="en-US" dirty="0"/>
                  <a:t>x</a:t>
                </a:r>
                <a:r>
                  <a:rPr lang="en-US" baseline="-25000" dirty="0"/>
                  <a:t>3</a:t>
                </a:r>
                <a:r>
                  <a:rPr lang="en-US" dirty="0"/>
                  <a:t>...x</a:t>
                </a:r>
                <a:r>
                  <a:rPr lang="en-US" baseline="-25000" dirty="0"/>
                  <a:t>n</a:t>
                </a:r>
              </a:p>
              <a:p>
                <a:r>
                  <a:rPr lang="en-US" dirty="0"/>
                  <a:t>A subsequence of X is any string Z = z</a:t>
                </a:r>
                <a:r>
                  <a:rPr lang="en-US" baseline="-25000" dirty="0"/>
                  <a:t>1</a:t>
                </a:r>
                <a:r>
                  <a:rPr lang="en-US" dirty="0"/>
                  <a:t>z</a:t>
                </a:r>
                <a:r>
                  <a:rPr lang="en-US" baseline="-25000" dirty="0"/>
                  <a:t>2</a:t>
                </a:r>
                <a:r>
                  <a:rPr lang="en-US" dirty="0"/>
                  <a:t>z</a:t>
                </a:r>
                <a:r>
                  <a:rPr lang="en-US" baseline="-25000" dirty="0"/>
                  <a:t>3</a:t>
                </a:r>
                <a:r>
                  <a:rPr lang="en-US" dirty="0"/>
                  <a:t>...z</a:t>
                </a:r>
                <a:r>
                  <a:rPr lang="en-US" baseline="-25000" dirty="0"/>
                  <a:t>k</a:t>
                </a:r>
                <a:r>
                  <a:rPr lang="en-US" dirty="0"/>
                  <a:t> for which there exists a strictly increasing sequence i</a:t>
                </a:r>
                <a:r>
                  <a:rPr lang="en-US" baseline="-25000" dirty="0"/>
                  <a:t>1</a:t>
                </a:r>
                <a:r>
                  <a:rPr lang="en-US" dirty="0"/>
                  <a:t>, i</a:t>
                </a:r>
                <a:r>
                  <a:rPr lang="en-US" baseline="-25000" dirty="0"/>
                  <a:t>2</a:t>
                </a:r>
                <a:r>
                  <a:rPr lang="en-US" dirty="0"/>
                  <a:t>, ..., i</a:t>
                </a:r>
                <a:r>
                  <a:rPr lang="en-US" baseline="-25000" dirty="0"/>
                  <a:t>k</a:t>
                </a:r>
                <a:r>
                  <a:rPr lang="en-US" dirty="0"/>
                  <a:t> such that for all j=1, 2, ..., k, it is true that z</a:t>
                </a:r>
                <a:r>
                  <a:rPr lang="en-US" baseline="-25000" dirty="0"/>
                  <a:t>j</a:t>
                </a:r>
                <a:r>
                  <a:rPr lang="en-US" dirty="0"/>
                  <a:t> = </a:t>
                </a:r>
                <a14:m>
                  <m:oMath xmlns:m="http://schemas.openxmlformats.org/officeDocument/2006/math">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x</m:t>
                        </m:r>
                      </m:e>
                      <m:sub>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i</m:t>
                            </m:r>
                          </m:e>
                          <m:sub>
                            <m:r>
                              <m:rPr>
                                <m:sty m:val="p"/>
                              </m:rPr>
                              <a:rPr lang="en-US" b="0" i="0" smtClean="0">
                                <a:latin typeface="Cambria Math" panose="02040503050406030204" pitchFamily="18" charset="0"/>
                              </a:rPr>
                              <m:t>j</m:t>
                            </m:r>
                          </m:sub>
                        </m:sSub>
                      </m:sub>
                    </m:sSub>
                  </m:oMath>
                </a14:m>
                <a:endParaRPr lang="en-US" dirty="0"/>
              </a:p>
              <a:p>
                <a:r>
                  <a:rPr lang="en-US" dirty="0"/>
                  <a:t>Now consider two strings: X as defined above, and Y = y</a:t>
                </a:r>
                <a:r>
                  <a:rPr lang="en-US" baseline="-25000" dirty="0"/>
                  <a:t>1</a:t>
                </a:r>
                <a:r>
                  <a:rPr lang="en-US" dirty="0"/>
                  <a:t>y</a:t>
                </a:r>
                <a:r>
                  <a:rPr lang="en-US" baseline="-25000" dirty="0"/>
                  <a:t>2</a:t>
                </a:r>
                <a:r>
                  <a:rPr lang="en-US" dirty="0"/>
                  <a:t>y</a:t>
                </a:r>
                <a:r>
                  <a:rPr lang="en-US" baseline="-25000" dirty="0"/>
                  <a:t>3</a:t>
                </a:r>
                <a:r>
                  <a:rPr lang="en-US" dirty="0"/>
                  <a:t>...y</a:t>
                </a:r>
                <a:r>
                  <a:rPr lang="en-US" baseline="-25000" dirty="0"/>
                  <a:t>m</a:t>
                </a:r>
              </a:p>
              <a:p>
                <a:r>
                  <a:rPr lang="en-US" dirty="0"/>
                  <a:t>The LCSP asks us to determine the longest string, Z, that is a subsequence of both X and Y</a:t>
                </a:r>
              </a:p>
              <a:p>
                <a:r>
                  <a:rPr lang="en-US" dirty="0"/>
                  <a:t>One possible way to do this would be to exhaustively examine every subsequence of X and check if it is also a subsequence of Y</a:t>
                </a:r>
              </a:p>
              <a:p>
                <a:r>
                  <a:rPr lang="en-US" dirty="0"/>
                  <a:t>However, there are 2</a:t>
                </a:r>
                <a:r>
                  <a:rPr lang="en-US" baseline="30000" dirty="0"/>
                  <a:t>n</a:t>
                </a:r>
                <a:r>
                  <a:rPr lang="en-US" dirty="0"/>
                  <a:t> possible subsequences of X, and checking if each is a subsequence of Y would take time linear to m, so this would be an </a:t>
                </a:r>
                <a:r>
                  <a:rPr lang="el-GR" dirty="0"/>
                  <a:t>θ</a:t>
                </a:r>
                <a:r>
                  <a:rPr lang="en-US" dirty="0"/>
                  <a:t>(2</a:t>
                </a:r>
                <a:r>
                  <a:rPr lang="en-US" baseline="30000" dirty="0"/>
                  <a:t>n</a:t>
                </a:r>
                <a:r>
                  <a:rPr lang="en-US" dirty="0"/>
                  <a:t> * m) solution</a:t>
                </a:r>
              </a:p>
              <a:p>
                <a:r>
                  <a:rPr lang="en-US" dirty="0"/>
                  <a:t>Instead, we are going to use an efficient dynamic programming solution</a:t>
                </a:r>
              </a:p>
            </p:txBody>
          </p:sp>
        </mc:Choice>
        <mc:Fallback>
          <p:sp>
            <p:nvSpPr>
              <p:cNvPr id="6" name="Content Placeholder 5">
                <a:extLst>
                  <a:ext uri="{FF2B5EF4-FFF2-40B4-BE49-F238E27FC236}">
                    <a16:creationId xmlns:a16="http://schemas.microsoft.com/office/drawing/2014/main" id="{1B0580AB-8B6F-43F4-B478-07A5BF913303}"/>
                  </a:ext>
                </a:extLst>
              </p:cNvPr>
              <p:cNvSpPr>
                <a:spLocks noGrp="1" noRot="1" noChangeAspect="1" noMove="1" noResize="1" noEditPoints="1" noAdjustHandles="1" noChangeArrowheads="1" noChangeShapeType="1" noTextEdit="1"/>
              </p:cNvSpPr>
              <p:nvPr>
                <p:ph idx="1"/>
              </p:nvPr>
            </p:nvSpPr>
            <p:spPr>
              <a:blipFill>
                <a:blip r:embed="rId2"/>
                <a:stretch>
                  <a:fillRect l="-406" t="-2241" r="-406"/>
                </a:stretch>
              </a:blipFill>
            </p:spPr>
            <p:txBody>
              <a:bodyPr/>
              <a:lstStyle/>
              <a:p>
                <a:r>
                  <a:rPr lang="en-US">
                    <a:noFill/>
                  </a:rPr>
                  <a:t> </a:t>
                </a:r>
              </a:p>
            </p:txBody>
          </p:sp>
        </mc:Fallback>
      </mc:AlternateContent>
    </p:spTree>
    <p:extLst>
      <p:ext uri="{BB962C8B-B14F-4D97-AF65-F5344CB8AC3E}">
        <p14:creationId xmlns:p14="http://schemas.microsoft.com/office/powerpoint/2010/main" val="3316753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73398-8551-431F-B221-914D4DAB8D0F}"/>
              </a:ext>
            </a:extLst>
          </p:cNvPr>
          <p:cNvSpPr>
            <a:spLocks noGrp="1"/>
          </p:cNvSpPr>
          <p:nvPr>
            <p:ph type="title"/>
          </p:nvPr>
        </p:nvSpPr>
        <p:spPr/>
        <p:txBody>
          <a:bodyPr/>
          <a:lstStyle/>
          <a:p>
            <a:r>
              <a:rPr lang="en-US" dirty="0"/>
              <a:t>Solving the LCSP</a:t>
            </a:r>
          </a:p>
        </p:txBody>
      </p:sp>
      <p:sp>
        <p:nvSpPr>
          <p:cNvPr id="3" name="Content Placeholder 2">
            <a:extLst>
              <a:ext uri="{FF2B5EF4-FFF2-40B4-BE49-F238E27FC236}">
                <a16:creationId xmlns:a16="http://schemas.microsoft.com/office/drawing/2014/main" id="{1348E34D-8114-418F-856C-BD5C77085C6A}"/>
              </a:ext>
            </a:extLst>
          </p:cNvPr>
          <p:cNvSpPr>
            <a:spLocks noGrp="1"/>
          </p:cNvSpPr>
          <p:nvPr>
            <p:ph idx="1"/>
          </p:nvPr>
        </p:nvSpPr>
        <p:spPr/>
        <p:txBody>
          <a:bodyPr>
            <a:normAutofit fontScale="70000" lnSpcReduction="20000"/>
          </a:bodyPr>
          <a:lstStyle/>
          <a:p>
            <a:r>
              <a:rPr lang="en-US" dirty="0"/>
              <a:t>To solve the problem, we are going to use a matrix M with n+1 rows (numbered 0 through n) and m+1 columns (numbered 0 through m)</a:t>
            </a:r>
          </a:p>
          <a:p>
            <a:r>
              <a:rPr lang="en-US" dirty="0"/>
              <a:t>M[i, j] represents the length of the longest common subsequence of the strings x</a:t>
            </a:r>
            <a:r>
              <a:rPr lang="en-US" baseline="-25000" dirty="0"/>
              <a:t>1</a:t>
            </a:r>
            <a:r>
              <a:rPr lang="en-US" dirty="0"/>
              <a:t>x</a:t>
            </a:r>
            <a:r>
              <a:rPr lang="en-US" baseline="-25000" dirty="0"/>
              <a:t>2</a:t>
            </a:r>
            <a:r>
              <a:rPr lang="en-US" dirty="0"/>
              <a:t>x</a:t>
            </a:r>
            <a:r>
              <a:rPr lang="en-US" baseline="-25000" dirty="0"/>
              <a:t>3</a:t>
            </a:r>
            <a:r>
              <a:rPr lang="en-US" dirty="0"/>
              <a:t>...x</a:t>
            </a:r>
            <a:r>
              <a:rPr lang="en-US" baseline="-25000" dirty="0"/>
              <a:t>i</a:t>
            </a:r>
            <a:r>
              <a:rPr lang="en-US" dirty="0"/>
              <a:t> and y</a:t>
            </a:r>
            <a:r>
              <a:rPr lang="en-US" baseline="-25000" dirty="0"/>
              <a:t>1</a:t>
            </a:r>
            <a:r>
              <a:rPr lang="en-US" dirty="0"/>
              <a:t>y</a:t>
            </a:r>
            <a:r>
              <a:rPr lang="en-US" baseline="-25000" dirty="0"/>
              <a:t>2</a:t>
            </a:r>
            <a:r>
              <a:rPr lang="en-US" dirty="0"/>
              <a:t>y</a:t>
            </a:r>
            <a:r>
              <a:rPr lang="en-US" baseline="-25000" dirty="0"/>
              <a:t>3</a:t>
            </a:r>
            <a:r>
              <a:rPr lang="en-US" dirty="0"/>
              <a:t>...y</a:t>
            </a:r>
            <a:r>
              <a:rPr lang="en-US" baseline="-25000" dirty="0"/>
              <a:t>j</a:t>
            </a:r>
          </a:p>
          <a:p>
            <a:r>
              <a:rPr lang="en-US" dirty="0"/>
              <a:t>We start by filling in the first column and first row with zeros; this is because the length of the longest common subsequence is 0 if one of the two strings is empty</a:t>
            </a:r>
          </a:p>
          <a:p>
            <a:r>
              <a:rPr lang="en-US" dirty="0"/>
              <a:t>We are going to fill in the rest of the matrix one row at a time, from top to bottom, filling each row from left to right</a:t>
            </a:r>
          </a:p>
          <a:p>
            <a:pPr lvl="1"/>
            <a:r>
              <a:rPr lang="en-US" dirty="0"/>
              <a:t>Let's say we want to fill in a particular slot M[i, j] and we have already filled in all the slots above this slot and all the slots to the left of this slot in the current row</a:t>
            </a:r>
          </a:p>
          <a:p>
            <a:pPr lvl="1"/>
            <a:r>
              <a:rPr lang="en-US" dirty="0"/>
              <a:t>We can then say that if x</a:t>
            </a:r>
            <a:r>
              <a:rPr lang="en-US" baseline="-25000" dirty="0"/>
              <a:t>i</a:t>
            </a:r>
            <a:r>
              <a:rPr lang="en-US" dirty="0"/>
              <a:t> == y</a:t>
            </a:r>
            <a:r>
              <a:rPr lang="en-US" baseline="-25000" dirty="0"/>
              <a:t>j</a:t>
            </a:r>
            <a:r>
              <a:rPr lang="en-US" dirty="0"/>
              <a:t>, M[i, j] must equal M[i-1, j-1] +1</a:t>
            </a:r>
          </a:p>
          <a:p>
            <a:pPr lvl="1"/>
            <a:r>
              <a:rPr lang="en-US" dirty="0"/>
              <a:t>Otherwise, M[i, j] will be the maximum of M[i-1, j] and M[i, j-1]</a:t>
            </a:r>
          </a:p>
          <a:p>
            <a:r>
              <a:rPr lang="en-US" dirty="0"/>
              <a:t>At the end of the algorithm, the length of the longest common subsequence is stored at the bottom right of the matrix, in M[n, m]</a:t>
            </a:r>
          </a:p>
          <a:p>
            <a:r>
              <a:rPr lang="en-US" dirty="0"/>
              <a:t>The next slide shows my pseudo-code; note that this is clearly a O(n * m) time algorithm</a:t>
            </a:r>
          </a:p>
          <a:p>
            <a:r>
              <a:rPr lang="en-US" dirty="0"/>
              <a:t>This is a bottom-up approach; a top-down approach is also possible (I'll discuss that in class)</a:t>
            </a:r>
          </a:p>
        </p:txBody>
      </p:sp>
    </p:spTree>
    <p:extLst>
      <p:ext uri="{BB962C8B-B14F-4D97-AF65-F5344CB8AC3E}">
        <p14:creationId xmlns:p14="http://schemas.microsoft.com/office/powerpoint/2010/main" val="11567520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69CD5-9CB6-42E5-92AD-E0808E849691}"/>
              </a:ext>
            </a:extLst>
          </p:cNvPr>
          <p:cNvSpPr>
            <a:spLocks noGrp="1"/>
          </p:cNvSpPr>
          <p:nvPr>
            <p:ph type="title"/>
          </p:nvPr>
        </p:nvSpPr>
        <p:spPr/>
        <p:txBody>
          <a:bodyPr/>
          <a:lstStyle/>
          <a:p>
            <a:r>
              <a:rPr lang="en-US" dirty="0"/>
              <a:t>LCSP Pseudo-code</a:t>
            </a:r>
          </a:p>
        </p:txBody>
      </p:sp>
      <p:sp>
        <p:nvSpPr>
          <p:cNvPr id="3" name="Content Placeholder 2">
            <a:extLst>
              <a:ext uri="{FF2B5EF4-FFF2-40B4-BE49-F238E27FC236}">
                <a16:creationId xmlns:a16="http://schemas.microsoft.com/office/drawing/2014/main" id="{31530CA1-51E8-4761-B87C-9AD0DE89E1A7}"/>
              </a:ext>
            </a:extLst>
          </p:cNvPr>
          <p:cNvSpPr>
            <a:spLocks noGrp="1"/>
          </p:cNvSpPr>
          <p:nvPr>
            <p:ph idx="1"/>
          </p:nvPr>
        </p:nvSpPr>
        <p:spPr/>
        <p:txBody>
          <a:bodyPr/>
          <a:lstStyle/>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LongestCommonSubsequence ( String X, String Y )</a:t>
            </a: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n ← length(X)</a:t>
            </a: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m ← length(Y)</a:t>
            </a: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loop i from 0 to m</a:t>
            </a: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M[0,i] ← 0</a:t>
            </a: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Loop i from 0 to n</a:t>
            </a: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M[i,0] ← 0</a:t>
            </a: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Loop i from 1 to n</a:t>
            </a: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Loop j from 1 to m</a:t>
            </a: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if X</a:t>
            </a:r>
            <a:r>
              <a:rPr lang="en-US" sz="1800" baseline="-25000" dirty="0">
                <a:effectLst/>
                <a:latin typeface="Courier New" panose="02070309020205020404" pitchFamily="49" charset="0"/>
                <a:ea typeface="Times New Roman" panose="02020603050405020304" pitchFamily="18" charset="0"/>
                <a:cs typeface="Courier New" panose="02070309020205020404" pitchFamily="49" charset="0"/>
              </a:rPr>
              <a:t>i</a:t>
            </a: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 Y</a:t>
            </a:r>
            <a:r>
              <a:rPr lang="en-US" sz="1800" baseline="-25000" dirty="0">
                <a:effectLst/>
                <a:latin typeface="Courier New" panose="02070309020205020404" pitchFamily="49" charset="0"/>
                <a:ea typeface="Times New Roman" panose="02020603050405020304" pitchFamily="18" charset="0"/>
                <a:cs typeface="Courier New" panose="02070309020205020404" pitchFamily="49" charset="0"/>
              </a:rPr>
              <a:t>j</a:t>
            </a:r>
            <a:endParaRPr lang="en-US" sz="1800" dirty="0">
              <a:effectLst/>
              <a:latin typeface="Courier New" panose="02070309020205020404" pitchFamily="49" charset="0"/>
              <a:ea typeface="Times New Roman" panose="02020603050405020304" pitchFamily="18" charset="0"/>
              <a:cs typeface="Courier New" panose="02070309020205020404" pitchFamily="49" charset="0"/>
            </a:endParaRP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M[i, j] ← M[i-1, j-1] + 1</a:t>
            </a: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else if M[i-1, j] ≥ M[i, j-1]</a:t>
            </a: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M[i, j] ← M[i-1, j]</a:t>
            </a: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else</a:t>
            </a:r>
          </a:p>
          <a:p>
            <a:pPr marL="0" marR="0" indent="0">
              <a:spcBef>
                <a:spcPts val="0"/>
              </a:spcBef>
              <a:spcAft>
                <a:spcPts val="0"/>
              </a:spcAft>
              <a:buNone/>
            </a:pPr>
            <a:r>
              <a:rPr lang="en-US" sz="1800" dirty="0">
                <a:effectLst/>
                <a:latin typeface="Courier New" panose="02070309020205020404" pitchFamily="49" charset="0"/>
                <a:ea typeface="Times New Roman" panose="02020603050405020304" pitchFamily="18" charset="0"/>
                <a:cs typeface="Courier New" panose="02070309020205020404" pitchFamily="49" charset="0"/>
              </a:rPr>
              <a:t>        M[i, j] ← M[i, j-1]</a:t>
            </a:r>
          </a:p>
        </p:txBody>
      </p:sp>
    </p:spTree>
    <p:extLst>
      <p:ext uri="{BB962C8B-B14F-4D97-AF65-F5344CB8AC3E}">
        <p14:creationId xmlns:p14="http://schemas.microsoft.com/office/powerpoint/2010/main" val="1485099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Consider finding the longest common subsequence of X = "wired" and Y = "world"</a:t>
            </a:r>
          </a:p>
          <a:p>
            <a:r>
              <a:rPr lang="en-US" dirty="0"/>
              <a:t>The matrix would then be 6 x 6, initialized as follows:</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1061477087"/>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29478749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We will loop through the rows one at a time from left to right one at a time, starting at position (1, 1)</a:t>
            </a:r>
          </a:p>
          <a:p>
            <a:r>
              <a:rPr lang="en-US" dirty="0"/>
              <a:t>Since the two ‘w’s match, this entry becomes M[0, 0] + 1 = 1</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3759816360"/>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8105035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Next, we fill in position (1, 2)</a:t>
            </a:r>
          </a:p>
          <a:p>
            <a:r>
              <a:rPr lang="en-US" dirty="0"/>
              <a:t>The ‘w’ and ‘o’ do not match, so this is max(M[0, 2], M[1, 1]) = 1</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2787740676"/>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7507587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We continue filling in row 1</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2867298542"/>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5126389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We continue filling in row 1</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307140810"/>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8187423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We continue filling in row 1</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3508087009"/>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9446883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Now, we start the next row at position (2, 1)</a:t>
            </a:r>
          </a:p>
          <a:p>
            <a:r>
              <a:rPr lang="en-US" dirty="0"/>
              <a:t>Since the ‘i’ and ‘w’ do not match, we again take the maximum of the value to the left and the value above</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2461703598"/>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25286814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We continue filling in the row 2</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1372531099"/>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5268665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We continue filling in the row 2</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4133655198"/>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1</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11482800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We continue filling in the row 2</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3348267312"/>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endParaRPr lang="en-US"/>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25947405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We continue filling in the row 2</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3156547556"/>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40574427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Now we start filling in row 3 in a similar fashion</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3958900492"/>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8066856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Now we start filling in row 3 in a similar fashion</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1955289599"/>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1032737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When we get to cell (3, 3), the ‘r’s match, so this cell takes the value of M[2, 2] + 1 = 2</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3092989303"/>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956611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We continue filling in row 3</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531857460"/>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endParaRPr lang="en-US"/>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10858591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We continue filling in row 3</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3371488283"/>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r>
                        <a:rPr lang="en-US" dirty="0"/>
                        <a:t>2</a:t>
                      </a:r>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38705991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Now we fill in row 4</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1079721571"/>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r>
                        <a:rPr lang="en-US" dirty="0"/>
                        <a:t>2</a:t>
                      </a:r>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18356905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Now we fill in row 4</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3206819541"/>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r>
                        <a:rPr lang="en-US" dirty="0"/>
                        <a:t>2</a:t>
                      </a:r>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23079439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Now we fill in row 4</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1622707695"/>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r>
                        <a:rPr lang="en-US" dirty="0"/>
                        <a:t>2</a:t>
                      </a:r>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9021405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Now we fill in row 4</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476251342"/>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r>
                        <a:rPr lang="en-US" dirty="0"/>
                        <a:t>2</a:t>
                      </a:r>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endParaRPr lang="en-US"/>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36349482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Now we fill in row 4</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528760750"/>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r>
                        <a:rPr lang="en-US" dirty="0"/>
                        <a:t>2</a:t>
                      </a:r>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r>
                        <a:rPr lang="en-US" dirty="0"/>
                        <a:t>2</a:t>
                      </a:r>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17339115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Now we fill in row 5</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4160735263"/>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r>
                        <a:rPr lang="en-US" dirty="0"/>
                        <a:t>2</a:t>
                      </a:r>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r>
                        <a:rPr lang="en-US" dirty="0"/>
                        <a:t>2</a:t>
                      </a:r>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31087968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Now we fill in row 5</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2779723651"/>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r>
                        <a:rPr lang="en-US" dirty="0"/>
                        <a:t>2</a:t>
                      </a:r>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r>
                        <a:rPr lang="en-US" dirty="0"/>
                        <a:t>2</a:t>
                      </a:r>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22320899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Now we fill in row 5</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588230809"/>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r>
                        <a:rPr lang="en-US" dirty="0"/>
                        <a:t>2</a:t>
                      </a:r>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r>
                        <a:rPr lang="en-US" dirty="0"/>
                        <a:t>2</a:t>
                      </a:r>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8389097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Now we fill in row 5</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723510820"/>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r>
                        <a:rPr lang="en-US" dirty="0"/>
                        <a:t>2</a:t>
                      </a:r>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r>
                        <a:rPr lang="en-US" dirty="0"/>
                        <a:t>2</a:t>
                      </a:r>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endParaRPr lang="en-US" dirty="0"/>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38028540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As we fill in the final cell, at position (5, 5), the two ‘d’s match, so this becomes M[4, 4] + 1 = 3</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1697498014"/>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r>
                        <a:rPr lang="en-US" dirty="0"/>
                        <a:t>2</a:t>
                      </a:r>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r>
                        <a:rPr lang="en-US" dirty="0"/>
                        <a:t>2</a:t>
                      </a:r>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r>
                        <a:rPr lang="en-US" dirty="0"/>
                        <a:t>3</a:t>
                      </a:r>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15010450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LCSP Example (continued)</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We are done</a:t>
            </a:r>
          </a:p>
          <a:p>
            <a:r>
              <a:rPr lang="en-US" dirty="0"/>
              <a:t>The length of the longest common subsequence of "world“ and "wired" is 3, the value of M[5, 5]</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r>
                        <a:rPr lang="en-US" dirty="0"/>
                        <a:t>2</a:t>
                      </a:r>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r>
                        <a:rPr lang="en-US" dirty="0"/>
                        <a:t>2</a:t>
                      </a:r>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r>
                        <a:rPr lang="en-US" dirty="0"/>
                        <a:t>3</a:t>
                      </a:r>
                    </a:p>
                  </a:txBody>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24447198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7FD8C-68FF-4813-9677-32493DA5B1A6}"/>
              </a:ext>
            </a:extLst>
          </p:cNvPr>
          <p:cNvSpPr>
            <a:spLocks noGrp="1"/>
          </p:cNvSpPr>
          <p:nvPr>
            <p:ph type="title"/>
          </p:nvPr>
        </p:nvSpPr>
        <p:spPr/>
        <p:txBody>
          <a:bodyPr/>
          <a:lstStyle/>
          <a:p>
            <a:r>
              <a:rPr lang="en-US" dirty="0"/>
              <a:t>Retrieving the Longest Common Subsequence</a:t>
            </a:r>
          </a:p>
        </p:txBody>
      </p:sp>
      <p:sp>
        <p:nvSpPr>
          <p:cNvPr id="3" name="Content Placeholder 2">
            <a:extLst>
              <a:ext uri="{FF2B5EF4-FFF2-40B4-BE49-F238E27FC236}">
                <a16:creationId xmlns:a16="http://schemas.microsoft.com/office/drawing/2014/main" id="{DB033FF0-C047-4660-993E-67B2D44075D2}"/>
              </a:ext>
            </a:extLst>
          </p:cNvPr>
          <p:cNvSpPr>
            <a:spLocks noGrp="1"/>
          </p:cNvSpPr>
          <p:nvPr>
            <p:ph idx="1"/>
          </p:nvPr>
        </p:nvSpPr>
        <p:spPr/>
        <p:txBody>
          <a:bodyPr>
            <a:normAutofit fontScale="85000" lnSpcReduction="10000"/>
          </a:bodyPr>
          <a:lstStyle/>
          <a:p>
            <a:r>
              <a:rPr lang="en-US" dirty="0"/>
              <a:t>We can also use the matrix to recover the longest common subsequence in time that is O(m+n)</a:t>
            </a:r>
          </a:p>
          <a:p>
            <a:r>
              <a:rPr lang="en-US" dirty="0"/>
              <a:t>This algorithm assumes that M has already been filled by the previous algorithm</a:t>
            </a:r>
          </a:p>
          <a:p>
            <a:pPr lvl="1"/>
            <a:r>
              <a:rPr lang="en-US" dirty="0"/>
              <a:t>You start at the bottom right of the matrix, M; that is, at position (n, m)</a:t>
            </a:r>
          </a:p>
          <a:p>
            <a:pPr lvl="1"/>
            <a:r>
              <a:rPr lang="en-US" dirty="0"/>
              <a:t>You will move up or left or both after each iteration and stop when you hit the top row or left column</a:t>
            </a:r>
          </a:p>
          <a:p>
            <a:pPr lvl="1"/>
            <a:r>
              <a:rPr lang="en-US" dirty="0"/>
              <a:t>If, at position (i, j), it is the case that X</a:t>
            </a:r>
            <a:r>
              <a:rPr lang="en-US" baseline="-25000" dirty="0"/>
              <a:t>i</a:t>
            </a:r>
            <a:r>
              <a:rPr lang="en-US" dirty="0"/>
              <a:t> == Y</a:t>
            </a:r>
            <a:r>
              <a:rPr lang="en-US" baseline="-25000" dirty="0"/>
              <a:t>j</a:t>
            </a:r>
            <a:r>
              <a:rPr lang="en-US" dirty="0"/>
              <a:t>, then this character is part of the subsequence</a:t>
            </a:r>
          </a:p>
          <a:p>
            <a:pPr lvl="1"/>
            <a:r>
              <a:rPr lang="en-US" dirty="0"/>
              <a:t>Then, we prepend the character to the subsequence, and we move up and to the left</a:t>
            </a:r>
          </a:p>
          <a:p>
            <a:pPr lvl="1"/>
            <a:r>
              <a:rPr lang="en-US" dirty="0"/>
              <a:t>Otherwise, you need to decide if you move up one row or left one column</a:t>
            </a:r>
          </a:p>
          <a:p>
            <a:pPr lvl="1"/>
            <a:r>
              <a:rPr lang="en-US" dirty="0"/>
              <a:t>We move to the choice that has the larger value, breaking ties by moving up (because that’s what the previous algorithm did)</a:t>
            </a:r>
          </a:p>
          <a:p>
            <a:r>
              <a:rPr lang="en-US" dirty="0"/>
              <a:t>This can be implemented recursively or iteratively; pseudo-code for an iterative implementation is shown on the next slide</a:t>
            </a:r>
          </a:p>
        </p:txBody>
      </p:sp>
    </p:spTree>
    <p:extLst>
      <p:ext uri="{BB962C8B-B14F-4D97-AF65-F5344CB8AC3E}">
        <p14:creationId xmlns:p14="http://schemas.microsoft.com/office/powerpoint/2010/main" val="20151258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75DD8-D90A-4965-8CC5-3870B57E6044}"/>
              </a:ext>
            </a:extLst>
          </p:cNvPr>
          <p:cNvSpPr>
            <a:spLocks noGrp="1"/>
          </p:cNvSpPr>
          <p:nvPr>
            <p:ph type="title"/>
          </p:nvPr>
        </p:nvSpPr>
        <p:spPr/>
        <p:txBody>
          <a:bodyPr/>
          <a:lstStyle/>
          <a:p>
            <a:r>
              <a:rPr lang="en-US" dirty="0"/>
              <a:t>Retrieving the Subsequence Pseudo-code</a:t>
            </a:r>
          </a:p>
        </p:txBody>
      </p:sp>
      <p:sp>
        <p:nvSpPr>
          <p:cNvPr id="3" name="Content Placeholder 2">
            <a:extLst>
              <a:ext uri="{FF2B5EF4-FFF2-40B4-BE49-F238E27FC236}">
                <a16:creationId xmlns:a16="http://schemas.microsoft.com/office/drawing/2014/main" id="{31EEF901-6714-4A2C-B5BF-F50F51665048}"/>
              </a:ext>
            </a:extLst>
          </p:cNvPr>
          <p:cNvSpPr>
            <a:spLocks noGrp="1"/>
          </p:cNvSpPr>
          <p:nvPr>
            <p:ph idx="1"/>
          </p:nvPr>
        </p:nvSpPr>
        <p:spPr/>
        <p:txBody>
          <a:bodyPr>
            <a:normAutofit fontScale="62500" lnSpcReduction="20000"/>
          </a:bodyPr>
          <a:lstStyle/>
          <a:p>
            <a:pPr marL="0" indent="0">
              <a:buNone/>
            </a:pPr>
            <a:r>
              <a:rPr lang="en-US" dirty="0">
                <a:latin typeface="Courier New" panose="02070309020205020404" pitchFamily="49" charset="0"/>
                <a:cs typeface="Courier New" panose="02070309020205020404" pitchFamily="49" charset="0"/>
              </a:rPr>
              <a:t>LongestCommonSubsequence ( String X, String Y, Matrix M )</a:t>
            </a:r>
          </a:p>
          <a:p>
            <a:pPr marL="0" indent="0">
              <a:buNone/>
            </a:pPr>
            <a:r>
              <a:rPr lang="en-US" dirty="0">
                <a:latin typeface="Courier New" panose="02070309020205020404" pitchFamily="49" charset="0"/>
                <a:cs typeface="Courier New" panose="02070309020205020404" pitchFamily="49" charset="0"/>
              </a:rPr>
              <a:t>  i ← length(X)</a:t>
            </a:r>
          </a:p>
          <a:p>
            <a:pPr marL="0" indent="0">
              <a:buNone/>
            </a:pPr>
            <a:r>
              <a:rPr lang="en-US" dirty="0">
                <a:latin typeface="Courier New" panose="02070309020205020404" pitchFamily="49" charset="0"/>
                <a:cs typeface="Courier New" panose="02070309020205020404" pitchFamily="49" charset="0"/>
              </a:rPr>
              <a:t>  j ← length(Y)</a:t>
            </a:r>
          </a:p>
          <a:p>
            <a:pPr marL="0" indent="0">
              <a:buNone/>
            </a:pPr>
            <a:r>
              <a:rPr lang="en-US" dirty="0">
                <a:latin typeface="Courier New" panose="02070309020205020404" pitchFamily="49" charset="0"/>
                <a:cs typeface="Courier New" panose="02070309020205020404" pitchFamily="49" charset="0"/>
              </a:rPr>
              <a:t>  subsequence ← empty string</a:t>
            </a:r>
          </a:p>
          <a:p>
            <a:pPr marL="0" indent="0">
              <a:buNone/>
            </a:pPr>
            <a:r>
              <a:rPr lang="en-US" dirty="0">
                <a:latin typeface="Courier New" panose="02070309020205020404" pitchFamily="49" charset="0"/>
                <a:cs typeface="Courier New" panose="02070309020205020404" pitchFamily="49" charset="0"/>
              </a:rPr>
              <a:t>  while i &gt; 0 and j &gt; 0</a:t>
            </a:r>
          </a:p>
          <a:p>
            <a:pPr marL="0" indent="0">
              <a:buNone/>
            </a:pPr>
            <a:r>
              <a:rPr lang="en-US" dirty="0">
                <a:latin typeface="Courier New" panose="02070309020205020404" pitchFamily="49" charset="0"/>
                <a:cs typeface="Courier New" panose="02070309020205020404" pitchFamily="49" charset="0"/>
              </a:rPr>
              <a:t>    if X</a:t>
            </a:r>
            <a:r>
              <a:rPr lang="en-US" baseline="-25000" dirty="0">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 == Y</a:t>
            </a:r>
            <a:r>
              <a:rPr lang="en-US" baseline="-25000" dirty="0">
                <a:latin typeface="Courier New" panose="02070309020205020404" pitchFamily="49" charset="0"/>
                <a:cs typeface="Courier New" panose="02070309020205020404" pitchFamily="49" charset="0"/>
              </a:rPr>
              <a:t>j</a:t>
            </a:r>
          </a:p>
          <a:p>
            <a:pPr marL="0" indent="0">
              <a:buNone/>
            </a:pPr>
            <a:r>
              <a:rPr lang="en-US" dirty="0">
                <a:latin typeface="Courier New" panose="02070309020205020404" pitchFamily="49" charset="0"/>
                <a:cs typeface="Courier New" panose="02070309020205020404" pitchFamily="49" charset="0"/>
              </a:rPr>
              <a:t>      subsequence ← X</a:t>
            </a:r>
            <a:r>
              <a:rPr lang="en-US" baseline="-25000" dirty="0">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 + subsequence</a:t>
            </a:r>
          </a:p>
          <a:p>
            <a:pPr marL="0" indent="0">
              <a:buNone/>
            </a:pPr>
            <a:r>
              <a:rPr lang="en-US" dirty="0">
                <a:latin typeface="Courier New" panose="02070309020205020404" pitchFamily="49" charset="0"/>
                <a:cs typeface="Courier New" panose="02070309020205020404" pitchFamily="49" charset="0"/>
              </a:rPr>
              <a:t>      i ← i - 1</a:t>
            </a:r>
          </a:p>
          <a:p>
            <a:pPr marL="0" indent="0">
              <a:buNone/>
            </a:pPr>
            <a:r>
              <a:rPr lang="en-US" dirty="0">
                <a:latin typeface="Courier New" panose="02070309020205020404" pitchFamily="49" charset="0"/>
                <a:cs typeface="Courier New" panose="02070309020205020404" pitchFamily="49" charset="0"/>
              </a:rPr>
              <a:t>      j ← j - 1</a:t>
            </a:r>
          </a:p>
          <a:p>
            <a:pPr marL="0" indent="0">
              <a:buNone/>
            </a:pPr>
            <a:r>
              <a:rPr lang="en-US" dirty="0">
                <a:latin typeface="Courier New" panose="02070309020205020404" pitchFamily="49" charset="0"/>
                <a:cs typeface="Courier New" panose="02070309020205020404" pitchFamily="49" charset="0"/>
              </a:rPr>
              <a:t>    else if M[i-1, j] ≥ M[i, j-1]</a:t>
            </a:r>
          </a:p>
          <a:p>
            <a:pPr marL="0" indent="0">
              <a:buNone/>
            </a:pPr>
            <a:r>
              <a:rPr lang="en-US" dirty="0">
                <a:latin typeface="Courier New" panose="02070309020205020404" pitchFamily="49" charset="0"/>
                <a:cs typeface="Courier New" panose="02070309020205020404" pitchFamily="49" charset="0"/>
              </a:rPr>
              <a:t>      i ← i - 1</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j ← j - 1</a:t>
            </a:r>
          </a:p>
        </p:txBody>
      </p:sp>
    </p:spTree>
    <p:extLst>
      <p:ext uri="{BB962C8B-B14F-4D97-AF65-F5344CB8AC3E}">
        <p14:creationId xmlns:p14="http://schemas.microsoft.com/office/powerpoint/2010/main" val="34967776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27E3-2917-4B69-80AE-4207A540483F}"/>
              </a:ext>
            </a:extLst>
          </p:cNvPr>
          <p:cNvSpPr>
            <a:spLocks noGrp="1"/>
          </p:cNvSpPr>
          <p:nvPr>
            <p:ph type="title"/>
          </p:nvPr>
        </p:nvSpPr>
        <p:spPr/>
        <p:txBody>
          <a:bodyPr/>
          <a:lstStyle/>
          <a:p>
            <a:r>
              <a:rPr lang="en-US" dirty="0"/>
              <a:t>Retrieving the Subsequence Example</a:t>
            </a:r>
          </a:p>
        </p:txBody>
      </p:sp>
      <p:sp>
        <p:nvSpPr>
          <p:cNvPr id="3" name="Content Placeholder 2">
            <a:extLst>
              <a:ext uri="{FF2B5EF4-FFF2-40B4-BE49-F238E27FC236}">
                <a16:creationId xmlns:a16="http://schemas.microsoft.com/office/drawing/2014/main" id="{7C5ADD22-8EE8-472B-8E84-7F6A8D12794B}"/>
              </a:ext>
            </a:extLst>
          </p:cNvPr>
          <p:cNvSpPr>
            <a:spLocks noGrp="1"/>
          </p:cNvSpPr>
          <p:nvPr>
            <p:ph idx="1"/>
          </p:nvPr>
        </p:nvSpPr>
        <p:spPr/>
        <p:txBody>
          <a:bodyPr/>
          <a:lstStyle/>
          <a:p>
            <a:r>
              <a:rPr lang="en-US" dirty="0"/>
              <a:t>The colored slots are the ones traversed by the algorithm</a:t>
            </a:r>
          </a:p>
          <a:p>
            <a:r>
              <a:rPr lang="en-US" dirty="0"/>
              <a:t>Blue slots represent non-matches (we move up or left)</a:t>
            </a:r>
          </a:p>
          <a:p>
            <a:r>
              <a:rPr lang="en-US" dirty="0"/>
              <a:t>Red slots represent matches (the letters are part of the subsequence)</a:t>
            </a:r>
          </a:p>
          <a:p>
            <a:endParaRPr lang="en-US" dirty="0"/>
          </a:p>
        </p:txBody>
      </p:sp>
      <p:graphicFrame>
        <p:nvGraphicFramePr>
          <p:cNvPr id="5" name="Table 5">
            <a:extLst>
              <a:ext uri="{FF2B5EF4-FFF2-40B4-BE49-F238E27FC236}">
                <a16:creationId xmlns:a16="http://schemas.microsoft.com/office/drawing/2014/main" id="{6F65D20D-20D7-43A8-9A17-EA2873B0240F}"/>
              </a:ext>
            </a:extLst>
          </p:cNvPr>
          <p:cNvGraphicFramePr>
            <a:graphicFrameLocks noGrp="1"/>
          </p:cNvGraphicFramePr>
          <p:nvPr>
            <p:extLst>
              <p:ext uri="{D42A27DB-BD31-4B8C-83A1-F6EECF244321}">
                <p14:modId xmlns:p14="http://schemas.microsoft.com/office/powerpoint/2010/main" val="1141093542"/>
              </p:ext>
            </p:extLst>
          </p:nvPr>
        </p:nvGraphicFramePr>
        <p:xfrm>
          <a:off x="4295912" y="3250883"/>
          <a:ext cx="3600176" cy="2981635"/>
        </p:xfrm>
        <a:graphic>
          <a:graphicData uri="http://schemas.openxmlformats.org/drawingml/2006/table">
            <a:tbl>
              <a:tblPr firstRow="1" bandRow="1">
                <a:tableStyleId>{5940675A-B579-460E-94D1-54222C63F5DA}</a:tableStyleId>
              </a:tblPr>
              <a:tblGrid>
                <a:gridCol w="450022">
                  <a:extLst>
                    <a:ext uri="{9D8B030D-6E8A-4147-A177-3AD203B41FA5}">
                      <a16:colId xmlns:a16="http://schemas.microsoft.com/office/drawing/2014/main" val="3535218028"/>
                    </a:ext>
                  </a:extLst>
                </a:gridCol>
                <a:gridCol w="450022">
                  <a:extLst>
                    <a:ext uri="{9D8B030D-6E8A-4147-A177-3AD203B41FA5}">
                      <a16:colId xmlns:a16="http://schemas.microsoft.com/office/drawing/2014/main" val="914604171"/>
                    </a:ext>
                  </a:extLst>
                </a:gridCol>
                <a:gridCol w="450022">
                  <a:extLst>
                    <a:ext uri="{9D8B030D-6E8A-4147-A177-3AD203B41FA5}">
                      <a16:colId xmlns:a16="http://schemas.microsoft.com/office/drawing/2014/main" val="2558339787"/>
                    </a:ext>
                  </a:extLst>
                </a:gridCol>
                <a:gridCol w="450022">
                  <a:extLst>
                    <a:ext uri="{9D8B030D-6E8A-4147-A177-3AD203B41FA5}">
                      <a16:colId xmlns:a16="http://schemas.microsoft.com/office/drawing/2014/main" val="3750653810"/>
                    </a:ext>
                  </a:extLst>
                </a:gridCol>
                <a:gridCol w="450022">
                  <a:extLst>
                    <a:ext uri="{9D8B030D-6E8A-4147-A177-3AD203B41FA5}">
                      <a16:colId xmlns:a16="http://schemas.microsoft.com/office/drawing/2014/main" val="2199921808"/>
                    </a:ext>
                  </a:extLst>
                </a:gridCol>
                <a:gridCol w="450022">
                  <a:extLst>
                    <a:ext uri="{9D8B030D-6E8A-4147-A177-3AD203B41FA5}">
                      <a16:colId xmlns:a16="http://schemas.microsoft.com/office/drawing/2014/main" val="2668444116"/>
                    </a:ext>
                  </a:extLst>
                </a:gridCol>
                <a:gridCol w="450022">
                  <a:extLst>
                    <a:ext uri="{9D8B030D-6E8A-4147-A177-3AD203B41FA5}">
                      <a16:colId xmlns:a16="http://schemas.microsoft.com/office/drawing/2014/main" val="993929739"/>
                    </a:ext>
                  </a:extLst>
                </a:gridCol>
                <a:gridCol w="450022">
                  <a:extLst>
                    <a:ext uri="{9D8B030D-6E8A-4147-A177-3AD203B41FA5}">
                      <a16:colId xmlns:a16="http://schemas.microsoft.com/office/drawing/2014/main" val="1127446527"/>
                    </a:ext>
                  </a:extLst>
                </a:gridCol>
              </a:tblGrid>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08341324"/>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696526"/>
                  </a:ext>
                </a:extLst>
              </a:tr>
              <a:tr h="34855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805848"/>
                  </a:ext>
                </a:extLst>
              </a:tr>
              <a:tr h="348553">
                <a:tc>
                  <a:txBody>
                    <a:bodyPr/>
                    <a:lstStyle/>
                    <a:p>
                      <a:r>
                        <a:rPr lang="en-US" dirty="0"/>
                        <a:t>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FF0000"/>
                    </a:solidFill>
                  </a:tcPr>
                </a:tc>
                <a:tc>
                  <a:txBody>
                    <a:bodyPr/>
                    <a:lstStyle/>
                    <a:p>
                      <a:r>
                        <a:rPr lang="en-US" dirty="0"/>
                        <a:t>1</a:t>
                      </a:r>
                    </a:p>
                  </a:txBody>
                  <a:tcPr>
                    <a:lnT w="12700" cap="flat" cmpd="sng" algn="ctr">
                      <a:solidFill>
                        <a:schemeClr val="tx1"/>
                      </a:solidFill>
                      <a:prstDash val="solid"/>
                      <a:round/>
                      <a:headEnd type="none" w="med" len="med"/>
                      <a:tailEnd type="none" w="med" len="med"/>
                    </a:lnT>
                    <a:solidFill>
                      <a:srgbClr val="00B0F0"/>
                    </a:solidFill>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tc>
                  <a:txBody>
                    <a:bodyPr/>
                    <a:lstStyle/>
                    <a:p>
                      <a:r>
                        <a:rPr lang="en-US" dirty="0"/>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04123662"/>
                  </a:ext>
                </a:extLst>
              </a:tr>
              <a:tr h="348553">
                <a:tc>
                  <a:txBody>
                    <a:bodyPr/>
                    <a:lstStyle/>
                    <a:p>
                      <a:r>
                        <a:rPr lang="en-US" dirty="0"/>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solidFill>
                      <a:srgbClr val="00B0F0"/>
                    </a:solidFill>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609172093"/>
                  </a:ext>
                </a:extLst>
              </a:tr>
              <a:tr h="348553">
                <a:tc>
                  <a:txBody>
                    <a:bodyPr/>
                    <a:lstStyle/>
                    <a:p>
                      <a:r>
                        <a:rPr lang="en-US" dirty="0"/>
                        <a:t>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solidFill>
                      <a:srgbClr val="FF0000"/>
                    </a:solidFill>
                  </a:tcPr>
                </a:tc>
                <a:tc>
                  <a:txBody>
                    <a:bodyPr/>
                    <a:lstStyle/>
                    <a:p>
                      <a:r>
                        <a:rPr lang="en-US" dirty="0"/>
                        <a:t>2</a:t>
                      </a:r>
                    </a:p>
                  </a:txBody>
                  <a:tcPr>
                    <a:solidFill>
                      <a:srgbClr val="00B0F0"/>
                    </a:solidFill>
                  </a:tcPr>
                </a:tc>
                <a:tc>
                  <a:txBody>
                    <a:bodyPr/>
                    <a:lstStyle/>
                    <a:p>
                      <a:r>
                        <a:rPr lang="en-US" dirty="0"/>
                        <a:t>2</a:t>
                      </a:r>
                    </a:p>
                  </a:txBody>
                  <a:tcPr/>
                </a:tc>
                <a:extLst>
                  <a:ext uri="{0D108BD9-81ED-4DB2-BD59-A6C34878D82A}">
                    <a16:rowId xmlns:a16="http://schemas.microsoft.com/office/drawing/2014/main" val="714728445"/>
                  </a:ext>
                </a:extLst>
              </a:tr>
              <a:tr h="421315">
                <a:tc>
                  <a:txBody>
                    <a:bodyPr/>
                    <a:lstStyle/>
                    <a:p>
                      <a:r>
                        <a:rPr lang="en-US" dirty="0"/>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solidFill>
                      <a:srgbClr val="00B0F0"/>
                    </a:solidFill>
                  </a:tcPr>
                </a:tc>
                <a:tc>
                  <a:txBody>
                    <a:bodyPr/>
                    <a:lstStyle/>
                    <a:p>
                      <a:r>
                        <a:rPr lang="en-US" dirty="0"/>
                        <a:t>2</a:t>
                      </a:r>
                    </a:p>
                  </a:txBody>
                  <a:tcPr/>
                </a:tc>
                <a:extLst>
                  <a:ext uri="{0D108BD9-81ED-4DB2-BD59-A6C34878D82A}">
                    <a16:rowId xmlns:a16="http://schemas.microsoft.com/office/drawing/2014/main" val="4038628864"/>
                  </a:ext>
                </a:extLst>
              </a:tr>
              <a:tr h="348553">
                <a:tc>
                  <a:txBody>
                    <a:bodyPr/>
                    <a:lstStyle/>
                    <a:p>
                      <a:r>
                        <a:rPr lang="en-US" dirty="0"/>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5</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a:t>
                      </a:r>
                    </a:p>
                  </a:txBody>
                  <a:tcPr>
                    <a:lnL w="12700" cap="flat" cmpd="sng" algn="ctr">
                      <a:solidFill>
                        <a:schemeClr val="tx1"/>
                      </a:solidFill>
                      <a:prstDash val="solid"/>
                      <a:round/>
                      <a:headEnd type="none" w="med" len="med"/>
                      <a:tailEnd type="none" w="med" len="med"/>
                    </a:lnL>
                  </a:tcPr>
                </a:tc>
                <a:tc>
                  <a:txBody>
                    <a:bodyPr/>
                    <a:lstStyle/>
                    <a:p>
                      <a:r>
                        <a:rPr lang="en-US" dirty="0"/>
                        <a:t>1</a:t>
                      </a:r>
                    </a:p>
                  </a:txBody>
                  <a:tcPr/>
                </a:tc>
                <a:tc>
                  <a:txBody>
                    <a:bodyPr/>
                    <a:lstStyle/>
                    <a:p>
                      <a:r>
                        <a:rPr lang="en-US" dirty="0"/>
                        <a:t>2</a:t>
                      </a:r>
                    </a:p>
                  </a:txBody>
                  <a:tcPr/>
                </a:tc>
                <a:tc>
                  <a:txBody>
                    <a:bodyPr/>
                    <a:lstStyle/>
                    <a:p>
                      <a:r>
                        <a:rPr lang="en-US" dirty="0"/>
                        <a:t>2</a:t>
                      </a:r>
                    </a:p>
                  </a:txBody>
                  <a:tcPr/>
                </a:tc>
                <a:tc>
                  <a:txBody>
                    <a:bodyPr/>
                    <a:lstStyle/>
                    <a:p>
                      <a:r>
                        <a:rPr lang="en-US" dirty="0"/>
                        <a:t>3</a:t>
                      </a:r>
                    </a:p>
                  </a:txBody>
                  <a:tcPr>
                    <a:solidFill>
                      <a:srgbClr val="FF0000"/>
                    </a:solidFill>
                  </a:tcPr>
                </a:tc>
                <a:extLst>
                  <a:ext uri="{0D108BD9-81ED-4DB2-BD59-A6C34878D82A}">
                    <a16:rowId xmlns:a16="http://schemas.microsoft.com/office/drawing/2014/main" val="4110869209"/>
                  </a:ext>
                </a:extLst>
              </a:tr>
            </a:tbl>
          </a:graphicData>
        </a:graphic>
      </p:graphicFrame>
    </p:spTree>
    <p:extLst>
      <p:ext uri="{BB962C8B-B14F-4D97-AF65-F5344CB8AC3E}">
        <p14:creationId xmlns:p14="http://schemas.microsoft.com/office/powerpoint/2010/main" val="36208619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a:xfrm>
            <a:off x="477078" y="2344185"/>
            <a:ext cx="11237843" cy="1084815"/>
          </a:xfrm>
        </p:spPr>
        <p:txBody>
          <a:bodyPr/>
          <a:lstStyle/>
          <a:p>
            <a:r>
              <a:rPr lang="en-US" dirty="0"/>
              <a:t>The Submarine/Number-line Puzzle</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We’ll discuss a solution next week!</a:t>
            </a:r>
          </a:p>
        </p:txBody>
      </p:sp>
    </p:spTree>
    <p:extLst>
      <p:ext uri="{BB962C8B-B14F-4D97-AF65-F5344CB8AC3E}">
        <p14:creationId xmlns:p14="http://schemas.microsoft.com/office/powerpoint/2010/main" val="29830933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F7594-5189-42E8-9A64-F8AC1C3F8F0A}"/>
              </a:ext>
            </a:extLst>
          </p:cNvPr>
          <p:cNvSpPr>
            <a:spLocks noGrp="1"/>
          </p:cNvSpPr>
          <p:nvPr>
            <p:ph type="title"/>
          </p:nvPr>
        </p:nvSpPr>
        <p:spPr/>
        <p:txBody>
          <a:bodyPr/>
          <a:lstStyle/>
          <a:p>
            <a:r>
              <a:rPr lang="en-US" dirty="0"/>
              <a:t>Randomized Algorithms</a:t>
            </a:r>
          </a:p>
        </p:txBody>
      </p:sp>
      <p:sp>
        <p:nvSpPr>
          <p:cNvPr id="3" name="Content Placeholder 2">
            <a:extLst>
              <a:ext uri="{FF2B5EF4-FFF2-40B4-BE49-F238E27FC236}">
                <a16:creationId xmlns:a16="http://schemas.microsoft.com/office/drawing/2014/main" id="{DD1F0020-48D2-4830-BBF0-E64D83875B83}"/>
              </a:ext>
            </a:extLst>
          </p:cNvPr>
          <p:cNvSpPr>
            <a:spLocks noGrp="1"/>
          </p:cNvSpPr>
          <p:nvPr>
            <p:ph idx="1"/>
          </p:nvPr>
        </p:nvSpPr>
        <p:spPr/>
        <p:txBody>
          <a:bodyPr>
            <a:normAutofit fontScale="77500" lnSpcReduction="20000"/>
          </a:bodyPr>
          <a:lstStyle/>
          <a:p>
            <a:r>
              <a:rPr lang="en-US" dirty="0"/>
              <a:t>The next strategy we will discuss is </a:t>
            </a:r>
            <a:r>
              <a:rPr lang="en-US" b="1" dirty="0"/>
              <a:t>randomized algorithms</a:t>
            </a:r>
            <a:r>
              <a:rPr lang="en-US" dirty="0"/>
              <a:t>; i.e., algorithms that rely on randomness</a:t>
            </a:r>
          </a:p>
          <a:p>
            <a:r>
              <a:rPr lang="en-US" dirty="0"/>
              <a:t>Strictly speaking, though, modern-day computers are incapable of true randomization</a:t>
            </a:r>
          </a:p>
          <a:p>
            <a:r>
              <a:rPr lang="en-US" dirty="0"/>
              <a:t>According to Papadimitriou's "Computational Complexity", I am not correct; he writes, "In some very real sense, computation is inherently randomized."</a:t>
            </a:r>
          </a:p>
          <a:p>
            <a:r>
              <a:rPr lang="en-US" dirty="0"/>
              <a:t>His reasoning is unusual: "It can be argued that the probability that a computer will be destroyed by a meteorite during any given microsecond of its operation is at least 2</a:t>
            </a:r>
            <a:r>
              <a:rPr lang="en-US" baseline="30000" dirty="0"/>
              <a:t>-100</a:t>
            </a:r>
            <a:r>
              <a:rPr lang="en-US" dirty="0"/>
              <a:t>."</a:t>
            </a:r>
          </a:p>
          <a:p>
            <a:r>
              <a:rPr lang="en-US" dirty="0"/>
              <a:t>I disagree with this particular reasoning (it was probably a joke)</a:t>
            </a:r>
          </a:p>
          <a:p>
            <a:r>
              <a:rPr lang="en-US" dirty="0"/>
              <a:t>However, perhaps it can be argued that, due to quantum physics, one cannot really be absolutely certain what a computer will do</a:t>
            </a:r>
          </a:p>
          <a:p>
            <a:r>
              <a:rPr lang="en-US" dirty="0"/>
              <a:t>However, when dealing with a theoretical computer, true randomness is not possible; this will become clearer during our final topic</a:t>
            </a:r>
          </a:p>
        </p:txBody>
      </p:sp>
    </p:spTree>
    <p:extLst>
      <p:ext uri="{BB962C8B-B14F-4D97-AF65-F5344CB8AC3E}">
        <p14:creationId xmlns:p14="http://schemas.microsoft.com/office/powerpoint/2010/main" val="19045561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CA508-6F40-4116-B900-C58245EE699F}"/>
              </a:ext>
            </a:extLst>
          </p:cNvPr>
          <p:cNvSpPr>
            <a:spLocks noGrp="1"/>
          </p:cNvSpPr>
          <p:nvPr>
            <p:ph type="title"/>
          </p:nvPr>
        </p:nvSpPr>
        <p:spPr/>
        <p:txBody>
          <a:bodyPr/>
          <a:lstStyle/>
          <a:p>
            <a:r>
              <a:rPr lang="en-US" dirty="0"/>
              <a:t>Pseudo-random Number Generators</a:t>
            </a:r>
          </a:p>
        </p:txBody>
      </p:sp>
      <p:sp>
        <p:nvSpPr>
          <p:cNvPr id="3" name="Content Placeholder 2">
            <a:extLst>
              <a:ext uri="{FF2B5EF4-FFF2-40B4-BE49-F238E27FC236}">
                <a16:creationId xmlns:a16="http://schemas.microsoft.com/office/drawing/2014/main" id="{A073569B-4C45-47EB-B104-A39F8F5981C5}"/>
              </a:ext>
            </a:extLst>
          </p:cNvPr>
          <p:cNvSpPr>
            <a:spLocks noGrp="1"/>
          </p:cNvSpPr>
          <p:nvPr>
            <p:ph idx="1"/>
          </p:nvPr>
        </p:nvSpPr>
        <p:spPr/>
        <p:txBody>
          <a:bodyPr>
            <a:normAutofit fontScale="62500" lnSpcReduction="20000"/>
          </a:bodyPr>
          <a:lstStyle/>
          <a:p>
            <a:r>
              <a:rPr lang="en-US" dirty="0"/>
              <a:t>Of course, many applications appear to exhibit random behavior (e.g., certain games, chatbots, etc.)</a:t>
            </a:r>
          </a:p>
          <a:p>
            <a:r>
              <a:rPr lang="en-US" dirty="0"/>
              <a:t>Interestingly, randomization can also be useful to implement certain algorithms with efficient expected running times (we will soon see an example)</a:t>
            </a:r>
          </a:p>
          <a:p>
            <a:r>
              <a:rPr lang="en-US" dirty="0"/>
              <a:t>All modern programming languages include routines to generate </a:t>
            </a:r>
            <a:r>
              <a:rPr lang="en-US" b="1" dirty="0"/>
              <a:t>pseudo-random</a:t>
            </a:r>
            <a:r>
              <a:rPr lang="en-US" dirty="0"/>
              <a:t> numbers</a:t>
            </a:r>
          </a:p>
          <a:p>
            <a:r>
              <a:rPr lang="en-US" dirty="0"/>
              <a:t>Often, you will hear these referred to as </a:t>
            </a:r>
            <a:r>
              <a:rPr lang="en-US" i="1" dirty="0"/>
              <a:t>random number generators </a:t>
            </a:r>
            <a:r>
              <a:rPr lang="en-US" dirty="0"/>
              <a:t>(I sometimes call them that also), but it would be more accurate to call them </a:t>
            </a:r>
            <a:r>
              <a:rPr lang="en-US" i="1" dirty="0"/>
              <a:t>pseudo-random number generators</a:t>
            </a:r>
          </a:p>
          <a:p>
            <a:r>
              <a:rPr lang="en-US" dirty="0"/>
              <a:t>Most modern programming languages offer some built in functionality to produce pseudo-random numbers</a:t>
            </a:r>
          </a:p>
          <a:p>
            <a:r>
              <a:rPr lang="en-US" dirty="0"/>
              <a:t>In C and C++, you can use the "rand" function, for example, which returns a pseudo-random integer from 0 to RAND_MAX (inclusive)</a:t>
            </a:r>
          </a:p>
          <a:p>
            <a:r>
              <a:rPr lang="en-US" dirty="0"/>
              <a:t>Modern versions of C++ also provide classes that offer more flexible abilities, and that produce pseudo-random numbers with better properties</a:t>
            </a:r>
          </a:p>
          <a:p>
            <a:r>
              <a:rPr lang="en-US" dirty="0"/>
              <a:t>Some languages offer a function that returns a pseudo-random fraction from 0 to 1 (typically not inclusive of 1) instead</a:t>
            </a:r>
          </a:p>
          <a:p>
            <a:r>
              <a:rPr lang="en-US" dirty="0"/>
              <a:t>Either method can be used to produce values in other ranges</a:t>
            </a:r>
          </a:p>
          <a:p>
            <a:r>
              <a:rPr lang="en-US" dirty="0"/>
              <a:t>For example, to produce a pseudo-random integer in the range of MIN to MAX (inclusive), you can use: </a:t>
            </a:r>
            <a:r>
              <a:rPr lang="en-US" dirty="0">
                <a:latin typeface="Courier New" panose="02070309020205020404" pitchFamily="49" charset="0"/>
                <a:cs typeface="Courier New" panose="02070309020205020404" pitchFamily="49" charset="0"/>
              </a:rPr>
              <a:t>rand() % (MAX-MIN+1) + MIN</a:t>
            </a:r>
          </a:p>
          <a:p>
            <a:endParaRPr lang="en-US" dirty="0"/>
          </a:p>
          <a:p>
            <a:endParaRPr lang="en-US" dirty="0"/>
          </a:p>
        </p:txBody>
      </p:sp>
    </p:spTree>
    <p:extLst>
      <p:ext uri="{BB962C8B-B14F-4D97-AF65-F5344CB8AC3E}">
        <p14:creationId xmlns:p14="http://schemas.microsoft.com/office/powerpoint/2010/main" val="35841068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E5E95-AD19-4A82-8DE4-A502EBFE37BB}"/>
              </a:ext>
            </a:extLst>
          </p:cNvPr>
          <p:cNvSpPr>
            <a:spLocks noGrp="1"/>
          </p:cNvSpPr>
          <p:nvPr>
            <p:ph type="title"/>
          </p:nvPr>
        </p:nvSpPr>
        <p:spPr/>
        <p:txBody>
          <a:bodyPr/>
          <a:lstStyle/>
          <a:p>
            <a:r>
              <a:rPr lang="en-US" dirty="0"/>
              <a:t>Seeds</a:t>
            </a:r>
          </a:p>
        </p:txBody>
      </p:sp>
      <p:sp>
        <p:nvSpPr>
          <p:cNvPr id="3" name="Content Placeholder 2">
            <a:extLst>
              <a:ext uri="{FF2B5EF4-FFF2-40B4-BE49-F238E27FC236}">
                <a16:creationId xmlns:a16="http://schemas.microsoft.com/office/drawing/2014/main" id="{28D1B990-547A-44C2-A4B5-2930E04825C4}"/>
              </a:ext>
            </a:extLst>
          </p:cNvPr>
          <p:cNvSpPr>
            <a:spLocks noGrp="1"/>
          </p:cNvSpPr>
          <p:nvPr>
            <p:ph idx="1"/>
          </p:nvPr>
        </p:nvSpPr>
        <p:spPr/>
        <p:txBody>
          <a:bodyPr>
            <a:normAutofit fontScale="62500" lnSpcReduction="20000"/>
          </a:bodyPr>
          <a:lstStyle/>
          <a:p>
            <a:r>
              <a:rPr lang="en-US" dirty="0"/>
              <a:t>We will soon see that random number generators rely on a global variable that changes each time it is used</a:t>
            </a:r>
          </a:p>
          <a:p>
            <a:r>
              <a:rPr lang="en-US" dirty="0"/>
              <a:t>The initial value of this global variable is called a </a:t>
            </a:r>
            <a:r>
              <a:rPr lang="en-US" b="1" dirty="0"/>
              <a:t>seed</a:t>
            </a:r>
            <a:r>
              <a:rPr lang="en-US" dirty="0"/>
              <a:t> (we can also use this as a verb; i.e., we can </a:t>
            </a:r>
            <a:r>
              <a:rPr lang="en-US" i="1" dirty="0"/>
              <a:t>seed</a:t>
            </a:r>
            <a:r>
              <a:rPr lang="en-US" dirty="0"/>
              <a:t> the random number generator)</a:t>
            </a:r>
          </a:p>
          <a:p>
            <a:r>
              <a:rPr lang="en-US" dirty="0"/>
              <a:t>C and C++ provide a function called "srand" which allows us to set the seed; for example: </a:t>
            </a:r>
            <a:r>
              <a:rPr lang="en-US" dirty="0">
                <a:latin typeface="Courier New" panose="02070309020205020404" pitchFamily="49" charset="0"/>
                <a:cs typeface="Courier New" panose="02070309020205020404" pitchFamily="49" charset="0"/>
              </a:rPr>
              <a:t>srand(12345);</a:t>
            </a:r>
          </a:p>
          <a:p>
            <a:r>
              <a:rPr lang="en-US" dirty="0"/>
              <a:t>The entire sequence of pseudo-random numbers that are generated is determined based on this seed in an unpredictable way</a:t>
            </a:r>
          </a:p>
          <a:p>
            <a:r>
              <a:rPr lang="en-US" dirty="0"/>
              <a:t>If the seed were actually random, this could be all that is necessary; but this is impossible</a:t>
            </a:r>
          </a:p>
          <a:p>
            <a:r>
              <a:rPr lang="en-US" dirty="0"/>
              <a:t>Fortunately, all that matters is that the seed is different every time</a:t>
            </a:r>
          </a:p>
          <a:p>
            <a:r>
              <a:rPr lang="en-US" dirty="0"/>
              <a:t>Therefore, a common solution is to seed the random number generator with a value representing the date and time</a:t>
            </a:r>
          </a:p>
          <a:p>
            <a:r>
              <a:rPr lang="en-US" dirty="0"/>
              <a:t>For example, C and C++ provide a function called "time", which returns a number representing the date and time down to the nearest second</a:t>
            </a:r>
          </a:p>
          <a:p>
            <a:r>
              <a:rPr lang="en-US" dirty="0"/>
              <a:t>We can use this to choose a useful seed; for example: </a:t>
            </a:r>
            <a:r>
              <a:rPr lang="en-US" dirty="0">
                <a:latin typeface="Courier New" panose="02070309020205020404" pitchFamily="49" charset="0"/>
                <a:cs typeface="Courier New" panose="02070309020205020404" pitchFamily="49" charset="0"/>
              </a:rPr>
              <a:t>srand(time(nullptr));</a:t>
            </a:r>
          </a:p>
          <a:p>
            <a:r>
              <a:rPr lang="en-US" dirty="0"/>
              <a:t>Some programming languages automatically seed the random number generator in a similar way</a:t>
            </a:r>
          </a:p>
          <a:p>
            <a:r>
              <a:rPr lang="en-US" dirty="0"/>
              <a:t>Note that we should </a:t>
            </a:r>
            <a:r>
              <a:rPr lang="en-US" i="1" dirty="0"/>
              <a:t>only seed the pseudo-random number generator once, at the start of the program</a:t>
            </a:r>
          </a:p>
        </p:txBody>
      </p:sp>
    </p:spTree>
    <p:extLst>
      <p:ext uri="{BB962C8B-B14F-4D97-AF65-F5344CB8AC3E}">
        <p14:creationId xmlns:p14="http://schemas.microsoft.com/office/powerpoint/2010/main" val="32773138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E0902-41B3-4841-B112-C6584CFE82B8}"/>
              </a:ext>
            </a:extLst>
          </p:cNvPr>
          <p:cNvSpPr>
            <a:spLocks noGrp="1"/>
          </p:cNvSpPr>
          <p:nvPr>
            <p:ph type="title"/>
          </p:nvPr>
        </p:nvSpPr>
        <p:spPr/>
        <p:txBody>
          <a:bodyPr/>
          <a:lstStyle/>
          <a:p>
            <a:r>
              <a:rPr lang="en-US" dirty="0"/>
              <a:t>Pseudo-random Number Generator Example</a:t>
            </a:r>
          </a:p>
        </p:txBody>
      </p:sp>
      <p:sp>
        <p:nvSpPr>
          <p:cNvPr id="3" name="Content Placeholder 2">
            <a:extLst>
              <a:ext uri="{FF2B5EF4-FFF2-40B4-BE49-F238E27FC236}">
                <a16:creationId xmlns:a16="http://schemas.microsoft.com/office/drawing/2014/main" id="{900E2C13-A27B-498D-9284-636756234476}"/>
              </a:ext>
            </a:extLst>
          </p:cNvPr>
          <p:cNvSpPr>
            <a:spLocks noGrp="1"/>
          </p:cNvSpPr>
          <p:nvPr>
            <p:ph sz="half" idx="1"/>
          </p:nvPr>
        </p:nvSpPr>
        <p:spPr>
          <a:xfrm>
            <a:off x="838200" y="1825625"/>
            <a:ext cx="5146964" cy="4351338"/>
          </a:xfrm>
        </p:spPr>
        <p:txBody>
          <a:bodyPr>
            <a:normAutofit fontScale="62500" lnSpcReduction="20000"/>
          </a:bodyPr>
          <a:lstStyle/>
          <a:p>
            <a:r>
              <a:rPr lang="en-US" dirty="0"/>
              <a:t>The textbook discusses and shows code for a pseudo-random number generator</a:t>
            </a:r>
          </a:p>
          <a:p>
            <a:r>
              <a:rPr lang="en-US" dirty="0"/>
              <a:t>We will look at a simpler one, shown to the right</a:t>
            </a:r>
          </a:p>
          <a:p>
            <a:r>
              <a:rPr lang="en-US" dirty="0"/>
              <a:t>This is from "The C Programming Language" by Kernighan and Ritchie (K&amp;R)</a:t>
            </a:r>
          </a:p>
          <a:p>
            <a:r>
              <a:rPr lang="en-US" dirty="0"/>
              <a:t>Note that "srand" simply sets a global variable to the specified seed</a:t>
            </a:r>
          </a:p>
          <a:p>
            <a:r>
              <a:rPr lang="en-US" dirty="0"/>
              <a:t>The "rand" function updates the global and uses it to produce a pseudo-random number</a:t>
            </a:r>
          </a:p>
          <a:p>
            <a:r>
              <a:rPr lang="en-US" dirty="0"/>
              <a:t>I have heard that this is not a particularly good pseudo-random number generator</a:t>
            </a:r>
          </a:p>
          <a:p>
            <a:r>
              <a:rPr lang="en-US" dirty="0"/>
              <a:t>Even if "rand" returns the same value twice, this does not mean that the sequence will repeat</a:t>
            </a:r>
          </a:p>
          <a:p>
            <a:r>
              <a:rPr lang="en-US" dirty="0"/>
              <a:t>However, if the value of "</a:t>
            </a:r>
            <a:r>
              <a:rPr lang="en-US" dirty="0">
                <a:cs typeface="Courier New" panose="02070309020205020404" pitchFamily="49" charset="0"/>
              </a:rPr>
              <a:t>next"</a:t>
            </a:r>
            <a:r>
              <a:rPr lang="en-US" dirty="0"/>
              <a:t> repeats, then the sequence starting at that point will repeat</a:t>
            </a:r>
          </a:p>
          <a:p>
            <a:endParaRPr lang="en-US" dirty="0"/>
          </a:p>
        </p:txBody>
      </p:sp>
      <p:sp>
        <p:nvSpPr>
          <p:cNvPr id="4" name="Content Placeholder 3">
            <a:extLst>
              <a:ext uri="{FF2B5EF4-FFF2-40B4-BE49-F238E27FC236}">
                <a16:creationId xmlns:a16="http://schemas.microsoft.com/office/drawing/2014/main" id="{8B2A568E-6C6B-4B4D-A25A-FD1407BA4D42}"/>
              </a:ext>
            </a:extLst>
          </p:cNvPr>
          <p:cNvSpPr>
            <a:spLocks noGrp="1"/>
          </p:cNvSpPr>
          <p:nvPr>
            <p:ph sz="half" idx="2"/>
          </p:nvPr>
        </p:nvSpPr>
        <p:spPr>
          <a:xfrm>
            <a:off x="6095999" y="1825625"/>
            <a:ext cx="5814951" cy="4351338"/>
          </a:xfrm>
        </p:spPr>
        <p:txBody>
          <a:bodyPr>
            <a:noAutofit/>
          </a:bodyPr>
          <a:lstStyle/>
          <a:p>
            <a:pPr marL="0" marR="0" indent="0">
              <a:lnSpc>
                <a:spcPct val="120000"/>
              </a:lnSpc>
              <a:spcBef>
                <a:spcPts val="0"/>
              </a:spcBef>
              <a:spcAft>
                <a:spcPts val="0"/>
              </a:spcAft>
              <a:buNone/>
            </a:pPr>
            <a:r>
              <a:rPr lang="en-US" sz="1600" dirty="0">
                <a:effectLst/>
                <a:latin typeface="Courier New" panose="02070309020205020404" pitchFamily="49" charset="0"/>
                <a:ea typeface="Times New Roman" panose="02020603050405020304" pitchFamily="18" charset="0"/>
              </a:rPr>
              <a:t>unsigned long int next = 1;</a:t>
            </a:r>
            <a:endParaRPr lang="en-US" sz="1600" dirty="0">
              <a:effectLst/>
              <a:latin typeface="Times New Roman" panose="02020603050405020304" pitchFamily="18" charset="0"/>
              <a:ea typeface="Times New Roman" panose="02020603050405020304" pitchFamily="18" charset="0"/>
            </a:endParaRPr>
          </a:p>
          <a:p>
            <a:pPr marL="0" marR="0" indent="0">
              <a:lnSpc>
                <a:spcPct val="120000"/>
              </a:lnSpc>
              <a:spcBef>
                <a:spcPts val="0"/>
              </a:spcBef>
              <a:spcAft>
                <a:spcPts val="0"/>
              </a:spcAft>
              <a:buNone/>
            </a:pPr>
            <a:r>
              <a:rPr lang="en-US" sz="1600" dirty="0">
                <a:effectLst/>
                <a:latin typeface="Courier New" panose="02070309020205020404" pitchFamily="49" charset="0"/>
                <a:ea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endParaRPr>
          </a:p>
          <a:p>
            <a:pPr marL="0" marR="0" indent="0">
              <a:lnSpc>
                <a:spcPct val="120000"/>
              </a:lnSpc>
              <a:spcBef>
                <a:spcPts val="0"/>
              </a:spcBef>
              <a:spcAft>
                <a:spcPts val="0"/>
              </a:spcAft>
              <a:buNone/>
            </a:pPr>
            <a:r>
              <a:rPr lang="en-US" sz="1600" dirty="0">
                <a:effectLst/>
                <a:latin typeface="Courier New" panose="02070309020205020404" pitchFamily="49" charset="0"/>
                <a:ea typeface="Times New Roman" panose="02020603050405020304" pitchFamily="18" charset="0"/>
              </a:rPr>
              <a:t>int rand(void)</a:t>
            </a:r>
            <a:endParaRPr lang="en-US" sz="1600" dirty="0">
              <a:effectLst/>
              <a:latin typeface="Times New Roman" panose="02020603050405020304" pitchFamily="18" charset="0"/>
              <a:ea typeface="Times New Roman" panose="02020603050405020304" pitchFamily="18" charset="0"/>
            </a:endParaRPr>
          </a:p>
          <a:p>
            <a:pPr marL="0" marR="0" indent="0">
              <a:lnSpc>
                <a:spcPct val="120000"/>
              </a:lnSpc>
              <a:spcBef>
                <a:spcPts val="0"/>
              </a:spcBef>
              <a:spcAft>
                <a:spcPts val="0"/>
              </a:spcAft>
              <a:buNone/>
            </a:pPr>
            <a:r>
              <a:rPr lang="en-US" sz="1600" dirty="0">
                <a:effectLst/>
                <a:latin typeface="Courier New" panose="02070309020205020404" pitchFamily="49" charset="0"/>
                <a:ea typeface="Times New Roman" panose="02020603050405020304" pitchFamily="18" charset="0"/>
              </a:rPr>
              <a:t>{</a:t>
            </a:r>
            <a:endParaRPr lang="en-US" sz="1600" dirty="0">
              <a:effectLst/>
              <a:latin typeface="Times New Roman" panose="02020603050405020304" pitchFamily="18" charset="0"/>
              <a:ea typeface="Times New Roman" panose="02020603050405020304" pitchFamily="18" charset="0"/>
            </a:endParaRPr>
          </a:p>
          <a:p>
            <a:pPr marL="0" marR="0" indent="0">
              <a:lnSpc>
                <a:spcPct val="120000"/>
              </a:lnSpc>
              <a:spcBef>
                <a:spcPts val="0"/>
              </a:spcBef>
              <a:spcAft>
                <a:spcPts val="0"/>
              </a:spcAft>
              <a:buNone/>
            </a:pPr>
            <a:r>
              <a:rPr lang="en-US" sz="1600" dirty="0">
                <a:effectLst/>
                <a:latin typeface="Courier New" panose="02070309020205020404" pitchFamily="49" charset="0"/>
                <a:ea typeface="Times New Roman" panose="02020603050405020304" pitchFamily="18" charset="0"/>
              </a:rPr>
              <a:t>  next = next * 1103515245 + 12345;</a:t>
            </a:r>
            <a:endParaRPr lang="en-US" sz="1600" dirty="0">
              <a:effectLst/>
              <a:latin typeface="Times New Roman" panose="02020603050405020304" pitchFamily="18" charset="0"/>
              <a:ea typeface="Times New Roman" panose="02020603050405020304" pitchFamily="18" charset="0"/>
            </a:endParaRPr>
          </a:p>
          <a:p>
            <a:pPr marL="0" marR="0" indent="0">
              <a:lnSpc>
                <a:spcPct val="120000"/>
              </a:lnSpc>
              <a:spcBef>
                <a:spcPts val="0"/>
              </a:spcBef>
              <a:spcAft>
                <a:spcPts val="0"/>
              </a:spcAft>
              <a:buNone/>
            </a:pPr>
            <a:r>
              <a:rPr lang="en-US" sz="1600" dirty="0">
                <a:effectLst/>
                <a:latin typeface="Courier New" panose="02070309020205020404" pitchFamily="49" charset="0"/>
                <a:ea typeface="Times New Roman" panose="02020603050405020304" pitchFamily="18" charset="0"/>
              </a:rPr>
              <a:t>  return (unsigned int) (next/65536) % 32768;</a:t>
            </a:r>
            <a:endParaRPr lang="en-US" sz="1600" dirty="0">
              <a:effectLst/>
              <a:latin typeface="Times New Roman" panose="02020603050405020304" pitchFamily="18" charset="0"/>
              <a:ea typeface="Times New Roman" panose="02020603050405020304" pitchFamily="18" charset="0"/>
            </a:endParaRPr>
          </a:p>
          <a:p>
            <a:pPr marL="0" marR="0" indent="0">
              <a:lnSpc>
                <a:spcPct val="120000"/>
              </a:lnSpc>
              <a:spcBef>
                <a:spcPts val="0"/>
              </a:spcBef>
              <a:spcAft>
                <a:spcPts val="0"/>
              </a:spcAft>
              <a:buNone/>
            </a:pPr>
            <a:r>
              <a:rPr lang="en-US" sz="1600" dirty="0">
                <a:effectLst/>
                <a:latin typeface="Courier New" panose="02070309020205020404" pitchFamily="49" charset="0"/>
                <a:ea typeface="Times New Roman" panose="02020603050405020304" pitchFamily="18" charset="0"/>
              </a:rPr>
              <a:t>}</a:t>
            </a:r>
            <a:endParaRPr lang="en-US" sz="1600" dirty="0">
              <a:effectLst/>
              <a:latin typeface="Times New Roman" panose="02020603050405020304" pitchFamily="18" charset="0"/>
              <a:ea typeface="Times New Roman" panose="02020603050405020304" pitchFamily="18" charset="0"/>
            </a:endParaRPr>
          </a:p>
          <a:p>
            <a:pPr marL="0" marR="0" indent="0">
              <a:lnSpc>
                <a:spcPct val="120000"/>
              </a:lnSpc>
              <a:spcBef>
                <a:spcPts val="0"/>
              </a:spcBef>
              <a:spcAft>
                <a:spcPts val="0"/>
              </a:spcAft>
              <a:buNone/>
            </a:pPr>
            <a:r>
              <a:rPr lang="en-US" sz="1600" dirty="0">
                <a:effectLst/>
                <a:latin typeface="Courier New" panose="02070309020205020404" pitchFamily="49" charset="0"/>
                <a:ea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endParaRPr>
          </a:p>
          <a:p>
            <a:pPr marL="0" marR="0" indent="0">
              <a:lnSpc>
                <a:spcPct val="120000"/>
              </a:lnSpc>
              <a:spcBef>
                <a:spcPts val="0"/>
              </a:spcBef>
              <a:spcAft>
                <a:spcPts val="0"/>
              </a:spcAft>
              <a:buNone/>
            </a:pPr>
            <a:r>
              <a:rPr lang="en-US" sz="1600" dirty="0">
                <a:effectLst/>
                <a:latin typeface="Courier New" panose="02070309020205020404" pitchFamily="49" charset="0"/>
                <a:ea typeface="Times New Roman" panose="02020603050405020304" pitchFamily="18" charset="0"/>
              </a:rPr>
              <a:t>void srand(unsigned int seed)</a:t>
            </a:r>
            <a:endParaRPr lang="en-US" sz="1600" dirty="0">
              <a:effectLst/>
              <a:latin typeface="Times New Roman" panose="02020603050405020304" pitchFamily="18" charset="0"/>
              <a:ea typeface="Times New Roman" panose="02020603050405020304" pitchFamily="18" charset="0"/>
            </a:endParaRPr>
          </a:p>
          <a:p>
            <a:pPr marL="0" marR="0" indent="0">
              <a:lnSpc>
                <a:spcPct val="120000"/>
              </a:lnSpc>
              <a:spcBef>
                <a:spcPts val="0"/>
              </a:spcBef>
              <a:spcAft>
                <a:spcPts val="0"/>
              </a:spcAft>
              <a:buNone/>
            </a:pPr>
            <a:r>
              <a:rPr lang="en-US" sz="1600" dirty="0">
                <a:effectLst/>
                <a:latin typeface="Courier New" panose="02070309020205020404" pitchFamily="49" charset="0"/>
                <a:ea typeface="Times New Roman" panose="02020603050405020304" pitchFamily="18" charset="0"/>
              </a:rPr>
              <a:t>{</a:t>
            </a:r>
            <a:endParaRPr lang="en-US" sz="1600" dirty="0">
              <a:effectLst/>
              <a:latin typeface="Times New Roman" panose="02020603050405020304" pitchFamily="18" charset="0"/>
              <a:ea typeface="Times New Roman" panose="02020603050405020304" pitchFamily="18" charset="0"/>
            </a:endParaRPr>
          </a:p>
          <a:p>
            <a:pPr marL="0" marR="0" indent="0">
              <a:lnSpc>
                <a:spcPct val="120000"/>
              </a:lnSpc>
              <a:spcBef>
                <a:spcPts val="0"/>
              </a:spcBef>
              <a:spcAft>
                <a:spcPts val="0"/>
              </a:spcAft>
              <a:buNone/>
            </a:pPr>
            <a:r>
              <a:rPr lang="en-US" sz="1600" dirty="0">
                <a:effectLst/>
                <a:latin typeface="Courier New" panose="02070309020205020404" pitchFamily="49" charset="0"/>
                <a:ea typeface="Times New Roman" panose="02020603050405020304" pitchFamily="18" charset="0"/>
              </a:rPr>
              <a:t>  next = seed;</a:t>
            </a:r>
            <a:endParaRPr lang="en-US" sz="1600" dirty="0">
              <a:effectLst/>
              <a:latin typeface="Times New Roman" panose="02020603050405020304" pitchFamily="18" charset="0"/>
              <a:ea typeface="Times New Roman" panose="02020603050405020304" pitchFamily="18" charset="0"/>
            </a:endParaRPr>
          </a:p>
          <a:p>
            <a:pPr marL="0" marR="0" indent="0">
              <a:lnSpc>
                <a:spcPct val="120000"/>
              </a:lnSpc>
              <a:spcBef>
                <a:spcPts val="0"/>
              </a:spcBef>
              <a:spcAft>
                <a:spcPts val="0"/>
              </a:spcAft>
              <a:buNone/>
            </a:pPr>
            <a:r>
              <a:rPr lang="en-US" sz="1600" dirty="0">
                <a:effectLst/>
                <a:latin typeface="Courier New" panose="02070309020205020404" pitchFamily="49" charset="0"/>
                <a:ea typeface="Times New Roman" panose="02020603050405020304" pitchFamily="18" charset="0"/>
              </a:rPr>
              <a:t>}</a:t>
            </a:r>
            <a:endParaRPr lang="en-US"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586751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25E1C1-D14D-467A-AE04-E8E8763B362D}"/>
              </a:ext>
            </a:extLst>
          </p:cNvPr>
          <p:cNvSpPr>
            <a:spLocks noGrp="1"/>
          </p:cNvSpPr>
          <p:nvPr>
            <p:ph type="title"/>
          </p:nvPr>
        </p:nvSpPr>
        <p:spPr/>
        <p:txBody>
          <a:bodyPr/>
          <a:lstStyle/>
          <a:p>
            <a:r>
              <a:rPr lang="en-US" dirty="0"/>
              <a:t>Good Pseudo-random Number Generators</a:t>
            </a:r>
          </a:p>
        </p:txBody>
      </p:sp>
      <p:sp>
        <p:nvSpPr>
          <p:cNvPr id="6" name="Content Placeholder 5">
            <a:extLst>
              <a:ext uri="{FF2B5EF4-FFF2-40B4-BE49-F238E27FC236}">
                <a16:creationId xmlns:a16="http://schemas.microsoft.com/office/drawing/2014/main" id="{09F3146A-0DA0-486A-B46D-3DFA30AB8384}"/>
              </a:ext>
            </a:extLst>
          </p:cNvPr>
          <p:cNvSpPr>
            <a:spLocks noGrp="1"/>
          </p:cNvSpPr>
          <p:nvPr>
            <p:ph idx="1"/>
          </p:nvPr>
        </p:nvSpPr>
        <p:spPr/>
        <p:txBody>
          <a:bodyPr/>
          <a:lstStyle/>
          <a:p>
            <a:r>
              <a:rPr lang="en-US" dirty="0"/>
              <a:t>There are several desired properties for pseudo-random number generators; for example:</a:t>
            </a:r>
          </a:p>
          <a:p>
            <a:pPr lvl="1"/>
            <a:r>
              <a:rPr lang="en-US" dirty="0"/>
              <a:t>The period of numbers before repetition should be long</a:t>
            </a:r>
          </a:p>
          <a:p>
            <a:pPr lvl="1"/>
            <a:r>
              <a:rPr lang="en-US" dirty="0"/>
              <a:t>Sequences of generated numbers should be uniformly distributed</a:t>
            </a:r>
          </a:p>
          <a:p>
            <a:pPr lvl="1"/>
            <a:r>
              <a:rPr lang="en-US" dirty="0"/>
              <a:t>Subsequences of generated numbers should be uncorrelated</a:t>
            </a:r>
          </a:p>
          <a:p>
            <a:pPr lvl="1"/>
            <a:r>
              <a:rPr lang="en-US" dirty="0"/>
              <a:t>The generator should be efficient</a:t>
            </a:r>
          </a:p>
          <a:p>
            <a:r>
              <a:rPr lang="en-US" dirty="0"/>
              <a:t>If the first three properties are not present, the result of a program relying on the generator might be too predictable</a:t>
            </a:r>
          </a:p>
        </p:txBody>
      </p:sp>
    </p:spTree>
    <p:extLst>
      <p:ext uri="{BB962C8B-B14F-4D97-AF65-F5344CB8AC3E}">
        <p14:creationId xmlns:p14="http://schemas.microsoft.com/office/powerpoint/2010/main" val="1392327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9C86E-D03E-4648-819A-820224AB9EBF}"/>
              </a:ext>
            </a:extLst>
          </p:cNvPr>
          <p:cNvSpPr>
            <a:spLocks noGrp="1"/>
          </p:cNvSpPr>
          <p:nvPr>
            <p:ph type="title"/>
          </p:nvPr>
        </p:nvSpPr>
        <p:spPr/>
        <p:txBody>
          <a:bodyPr/>
          <a:lstStyle/>
          <a:p>
            <a:r>
              <a:rPr lang="en-US" dirty="0"/>
              <a:t>Examples of Randomized Algorithms</a:t>
            </a:r>
          </a:p>
        </p:txBody>
      </p:sp>
      <p:sp>
        <p:nvSpPr>
          <p:cNvPr id="3" name="Content Placeholder 2">
            <a:extLst>
              <a:ext uri="{FF2B5EF4-FFF2-40B4-BE49-F238E27FC236}">
                <a16:creationId xmlns:a16="http://schemas.microsoft.com/office/drawing/2014/main" id="{BFD67DCC-9093-4049-8B4F-BA0A7C40C3D7}"/>
              </a:ext>
            </a:extLst>
          </p:cNvPr>
          <p:cNvSpPr>
            <a:spLocks noGrp="1"/>
          </p:cNvSpPr>
          <p:nvPr>
            <p:ph idx="1"/>
          </p:nvPr>
        </p:nvSpPr>
        <p:spPr/>
        <p:txBody>
          <a:bodyPr>
            <a:normAutofit fontScale="62500" lnSpcReduction="20000"/>
          </a:bodyPr>
          <a:lstStyle/>
          <a:p>
            <a:r>
              <a:rPr lang="en-US" dirty="0"/>
              <a:t>The book discusses two examples of randomized algorithms (we will not cover these in detail)</a:t>
            </a:r>
          </a:p>
          <a:p>
            <a:r>
              <a:rPr lang="en-US" dirty="0"/>
              <a:t>The first example involves a data structure called </a:t>
            </a:r>
            <a:r>
              <a:rPr lang="en-US" i="1" dirty="0"/>
              <a:t>skip lists</a:t>
            </a:r>
          </a:p>
          <a:p>
            <a:pPr lvl="1"/>
            <a:r>
              <a:rPr lang="en-US" dirty="0"/>
              <a:t>This algorithm involves a linked lists, where some nodes contain more than link (the specific number is chosen pseudo-randomly), each pointing a different number of nodes ahead</a:t>
            </a:r>
          </a:p>
          <a:p>
            <a:pPr lvl="1"/>
            <a:r>
              <a:rPr lang="en-US" dirty="0"/>
              <a:t>The data structure can support insertion and search in expected O(log N) time</a:t>
            </a:r>
          </a:p>
          <a:p>
            <a:pPr lvl="1"/>
            <a:r>
              <a:rPr lang="en-US" dirty="0"/>
              <a:t>Note that this is a bit different than average-case O(log N) time; expected time depends on the random numbers, where as average-case time depends on the input</a:t>
            </a:r>
          </a:p>
          <a:p>
            <a:pPr lvl="1"/>
            <a:r>
              <a:rPr lang="en-US" dirty="0"/>
              <a:t>For some algorithms, skip-lists can be more efficient than balanced binary search trees</a:t>
            </a:r>
          </a:p>
          <a:p>
            <a:r>
              <a:rPr lang="en-US" dirty="0"/>
              <a:t>The second example a randomized algorithm to test if a number is </a:t>
            </a:r>
            <a:r>
              <a:rPr lang="en-US" i="1" dirty="0"/>
              <a:t>prime</a:t>
            </a:r>
          </a:p>
          <a:p>
            <a:pPr lvl="1"/>
            <a:r>
              <a:rPr lang="en-US" dirty="0"/>
              <a:t>If the algorithm says no, then the number is definitely not prime</a:t>
            </a:r>
          </a:p>
          <a:p>
            <a:pPr lvl="1"/>
            <a:r>
              <a:rPr lang="en-US" dirty="0"/>
              <a:t>If the algorithm says yes, then the number is prime with high probability</a:t>
            </a:r>
          </a:p>
          <a:p>
            <a:pPr lvl="1"/>
            <a:r>
              <a:rPr lang="en-US" dirty="0"/>
              <a:t>By repeating the algorithm multiple times, we can reduce the probability of an error to something negligible</a:t>
            </a:r>
          </a:p>
          <a:p>
            <a:pPr lvl="1"/>
            <a:r>
              <a:rPr lang="en-US" dirty="0"/>
              <a:t>Interestingly, there is a known algorithm to definitively test if a number is prime in polynomial time; however, the randomized algorithm is faster</a:t>
            </a:r>
          </a:p>
          <a:p>
            <a:r>
              <a:rPr lang="en-US" dirty="0"/>
              <a:t>In DSA 1, we discussed the possibility of using random pivots for quicksort</a:t>
            </a:r>
          </a:p>
          <a:p>
            <a:r>
              <a:rPr lang="en-US" dirty="0"/>
              <a:t>Many games rely on pseudo-randomness for various purposes</a:t>
            </a:r>
          </a:p>
          <a:p>
            <a:r>
              <a:rPr lang="en-US" dirty="0"/>
              <a:t>Modern deep learning algorithms rely on pseudo-randomness for a variety of purposes</a:t>
            </a:r>
          </a:p>
        </p:txBody>
      </p:sp>
    </p:spTree>
    <p:extLst>
      <p:ext uri="{BB962C8B-B14F-4D97-AF65-F5344CB8AC3E}">
        <p14:creationId xmlns:p14="http://schemas.microsoft.com/office/powerpoint/2010/main" val="9243839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C33C2-1C12-45A2-AE92-4B19314E6DE7}"/>
              </a:ext>
            </a:extLst>
          </p:cNvPr>
          <p:cNvSpPr>
            <a:spLocks noGrp="1"/>
          </p:cNvSpPr>
          <p:nvPr>
            <p:ph type="title"/>
          </p:nvPr>
        </p:nvSpPr>
        <p:spPr/>
        <p:txBody>
          <a:bodyPr/>
          <a:lstStyle/>
          <a:p>
            <a:r>
              <a:rPr lang="en-US" dirty="0"/>
              <a:t>The 8-Queens Problem</a:t>
            </a:r>
          </a:p>
        </p:txBody>
      </p:sp>
      <p:sp>
        <p:nvSpPr>
          <p:cNvPr id="3" name="Content Placeholder 2">
            <a:extLst>
              <a:ext uri="{FF2B5EF4-FFF2-40B4-BE49-F238E27FC236}">
                <a16:creationId xmlns:a16="http://schemas.microsoft.com/office/drawing/2014/main" id="{1BC251EB-9FB6-4E4F-A94F-1D83DAD07E2A}"/>
              </a:ext>
            </a:extLst>
          </p:cNvPr>
          <p:cNvSpPr>
            <a:spLocks noGrp="1"/>
          </p:cNvSpPr>
          <p:nvPr>
            <p:ph idx="1"/>
          </p:nvPr>
        </p:nvSpPr>
        <p:spPr/>
        <p:txBody>
          <a:bodyPr>
            <a:normAutofit fontScale="85000" lnSpcReduction="20000"/>
          </a:bodyPr>
          <a:lstStyle/>
          <a:p>
            <a:r>
              <a:rPr lang="en-US" dirty="0"/>
              <a:t>We are going to discuss an example that I cover in my Artificial Intelligence (AI) course</a:t>
            </a:r>
          </a:p>
          <a:p>
            <a:r>
              <a:rPr lang="en-US" dirty="0"/>
              <a:t>The </a:t>
            </a:r>
            <a:r>
              <a:rPr lang="en-US" b="1" dirty="0"/>
              <a:t>8-queens problem </a:t>
            </a:r>
            <a:r>
              <a:rPr lang="en-US" dirty="0"/>
              <a:t>challenges us to place 8 queens on a chessboard such that no two queens are attacking each other</a:t>
            </a:r>
          </a:p>
          <a:p>
            <a:r>
              <a:rPr lang="en-US" dirty="0"/>
              <a:t>A brute force approach would have to check 64*63*…*57 ≈ 1.8*10</a:t>
            </a:r>
            <a:r>
              <a:rPr lang="en-US" baseline="30000" dirty="0"/>
              <a:t>14</a:t>
            </a:r>
            <a:r>
              <a:rPr lang="en-US" dirty="0"/>
              <a:t> possible sequences</a:t>
            </a:r>
          </a:p>
          <a:p>
            <a:r>
              <a:rPr lang="en-US" dirty="0"/>
              <a:t>A smarter startegy would recognize that one queen has to be placed in each column, and it can backtrack as soon as two queens attack each other</a:t>
            </a:r>
          </a:p>
          <a:p>
            <a:r>
              <a:rPr lang="en-US" dirty="0"/>
              <a:t>Then, there are only 2057 sequences (not all lead to solutions)</a:t>
            </a:r>
          </a:p>
          <a:p>
            <a:r>
              <a:rPr lang="en-US" dirty="0"/>
              <a:t>This sort of search is simple on a modern computer</a:t>
            </a:r>
          </a:p>
          <a:p>
            <a:r>
              <a:rPr lang="en-US" dirty="0"/>
              <a:t>We are going to look at a randomized algorithm that does a better job scaling up to the more general N-queens problem</a:t>
            </a:r>
          </a:p>
          <a:p>
            <a:r>
              <a:rPr lang="en-US" dirty="0"/>
              <a:t>The solution that we will cover is also an example of a greedy algorithm!</a:t>
            </a:r>
          </a:p>
        </p:txBody>
      </p:sp>
    </p:spTree>
    <p:extLst>
      <p:ext uri="{BB962C8B-B14F-4D97-AF65-F5344CB8AC3E}">
        <p14:creationId xmlns:p14="http://schemas.microsoft.com/office/powerpoint/2010/main" val="27150396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433B4-3642-4C79-B9D3-281C463C7B7E}"/>
              </a:ext>
            </a:extLst>
          </p:cNvPr>
          <p:cNvSpPr>
            <a:spLocks noGrp="1"/>
          </p:cNvSpPr>
          <p:nvPr>
            <p:ph type="title"/>
          </p:nvPr>
        </p:nvSpPr>
        <p:spPr/>
        <p:txBody>
          <a:bodyPr/>
          <a:lstStyle/>
          <a:p>
            <a:r>
              <a:rPr lang="en-US" dirty="0"/>
              <a:t>Hill Climbing</a:t>
            </a:r>
          </a:p>
        </p:txBody>
      </p:sp>
      <p:sp>
        <p:nvSpPr>
          <p:cNvPr id="3" name="Content Placeholder 2">
            <a:extLst>
              <a:ext uri="{FF2B5EF4-FFF2-40B4-BE49-F238E27FC236}">
                <a16:creationId xmlns:a16="http://schemas.microsoft.com/office/drawing/2014/main" id="{5A5AE804-09C2-42E6-83B5-185190ABC55A}"/>
              </a:ext>
            </a:extLst>
          </p:cNvPr>
          <p:cNvSpPr>
            <a:spLocks noGrp="1"/>
          </p:cNvSpPr>
          <p:nvPr>
            <p:ph idx="1"/>
          </p:nvPr>
        </p:nvSpPr>
        <p:spPr/>
        <p:txBody>
          <a:bodyPr>
            <a:normAutofit fontScale="77500" lnSpcReduction="20000"/>
          </a:bodyPr>
          <a:lstStyle/>
          <a:p>
            <a:r>
              <a:rPr lang="en-US" b="1" dirty="0"/>
              <a:t>Hill climbing </a:t>
            </a:r>
            <a:r>
              <a:rPr lang="en-US" dirty="0"/>
              <a:t>(a.k.a. </a:t>
            </a:r>
            <a:r>
              <a:rPr lang="en-US" i="1" dirty="0"/>
              <a:t>greedy local search</a:t>
            </a:r>
            <a:r>
              <a:rPr lang="en-US" dirty="0"/>
              <a:t>) is a search strategy that iteratively replaces the current state with its best neighboring state</a:t>
            </a:r>
          </a:p>
          <a:p>
            <a:r>
              <a:rPr lang="en-US" dirty="0"/>
              <a:t>When no neighbor is better than the current state, the search is finished</a:t>
            </a:r>
          </a:p>
          <a:p>
            <a:r>
              <a:rPr lang="en-US" dirty="0"/>
              <a:t>We will apply hill-climbing to the 8-queens problem</a:t>
            </a:r>
          </a:p>
          <a:p>
            <a:pPr lvl="1"/>
            <a:r>
              <a:rPr lang="en-US" dirty="0"/>
              <a:t>Using our knowledge of the problem, we can start by randomly placing one queen in each column</a:t>
            </a:r>
          </a:p>
          <a:p>
            <a:pPr lvl="1"/>
            <a:r>
              <a:rPr lang="en-US" dirty="0"/>
              <a:t>At each step, we will allow movements of any queen to any other square in the same column; therefore, there will always be 56 possible moves or actions</a:t>
            </a:r>
          </a:p>
          <a:p>
            <a:pPr lvl="1"/>
            <a:r>
              <a:rPr lang="en-US" dirty="0"/>
              <a:t>The "best neighbor" is the state which has the smallest number of pairs of queens attacking each other</a:t>
            </a:r>
          </a:p>
          <a:p>
            <a:pPr lvl="1"/>
            <a:r>
              <a:rPr lang="en-US" dirty="0"/>
              <a:t>Optionally, if no move improves the situation, we can allow </a:t>
            </a:r>
            <a:r>
              <a:rPr lang="en-US" i="1" dirty="0"/>
              <a:t>sideways moves</a:t>
            </a:r>
            <a:r>
              <a:rPr lang="en-US" dirty="0"/>
              <a:t>, which may allow us to improve the situation after multiple moves</a:t>
            </a:r>
          </a:p>
          <a:p>
            <a:r>
              <a:rPr lang="en-US" dirty="0"/>
              <a:t>The figure on the next slide shows two examples of possible states we might encounter</a:t>
            </a:r>
          </a:p>
          <a:p>
            <a:pPr lvl="1"/>
            <a:r>
              <a:rPr lang="en-US" dirty="0"/>
              <a:t>The first example seems close to a solution (there is only one pair of attaching queens), but every move makes the situation worse, so this is a local minimum for our objective function</a:t>
            </a:r>
          </a:p>
          <a:p>
            <a:pPr lvl="1"/>
            <a:r>
              <a:rPr lang="en-US" dirty="0"/>
              <a:t>The second example seems farther from a solution, but there are several moves (8 tied for the best) that improve the situation</a:t>
            </a:r>
          </a:p>
          <a:p>
            <a:endParaRPr lang="en-US" dirty="0"/>
          </a:p>
        </p:txBody>
      </p:sp>
    </p:spTree>
    <p:extLst>
      <p:ext uri="{BB962C8B-B14F-4D97-AF65-F5344CB8AC3E}">
        <p14:creationId xmlns:p14="http://schemas.microsoft.com/office/powerpoint/2010/main" val="15859268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074F-B198-4C3A-B8FD-6911E22529F2}"/>
              </a:ext>
            </a:extLst>
          </p:cNvPr>
          <p:cNvSpPr>
            <a:spLocks noGrp="1"/>
          </p:cNvSpPr>
          <p:nvPr>
            <p:ph type="title"/>
          </p:nvPr>
        </p:nvSpPr>
        <p:spPr/>
        <p:txBody>
          <a:bodyPr/>
          <a:lstStyle/>
          <a:p>
            <a:r>
              <a:rPr lang="en-US" dirty="0"/>
              <a:t>Hill Climbing for 8-queens Problem Examples</a:t>
            </a:r>
          </a:p>
        </p:txBody>
      </p:sp>
      <p:pic>
        <p:nvPicPr>
          <p:cNvPr id="4" name="Content Placeholder 3">
            <a:extLst>
              <a:ext uri="{FF2B5EF4-FFF2-40B4-BE49-F238E27FC236}">
                <a16:creationId xmlns:a16="http://schemas.microsoft.com/office/drawing/2014/main" id="{C1053954-B44C-4640-BC7A-0DB2C836AFAA}"/>
              </a:ext>
            </a:extLst>
          </p:cNvPr>
          <p:cNvPicPr>
            <a:picLocks noGrp="1" noChangeAspect="1"/>
          </p:cNvPicPr>
          <p:nvPr>
            <p:ph idx="1"/>
          </p:nvPr>
        </p:nvPicPr>
        <p:blipFill>
          <a:blip r:embed="rId2"/>
          <a:stretch>
            <a:fillRect/>
          </a:stretch>
        </p:blipFill>
        <p:spPr>
          <a:xfrm>
            <a:off x="3077838" y="1690688"/>
            <a:ext cx="6036324" cy="4351338"/>
          </a:xfrm>
          <a:prstGeom prst="rect">
            <a:avLst/>
          </a:prstGeom>
        </p:spPr>
      </p:pic>
      <p:sp>
        <p:nvSpPr>
          <p:cNvPr id="3" name="TextBox 2">
            <a:extLst>
              <a:ext uri="{FF2B5EF4-FFF2-40B4-BE49-F238E27FC236}">
                <a16:creationId xmlns:a16="http://schemas.microsoft.com/office/drawing/2014/main" id="{A778E015-609E-47BB-9E15-65F9BFF60178}"/>
              </a:ext>
            </a:extLst>
          </p:cNvPr>
          <p:cNvSpPr txBox="1"/>
          <p:nvPr/>
        </p:nvSpPr>
        <p:spPr>
          <a:xfrm>
            <a:off x="1815982" y="6127234"/>
            <a:ext cx="8560036" cy="369332"/>
          </a:xfrm>
          <a:prstGeom prst="rect">
            <a:avLst/>
          </a:prstGeom>
          <a:noFill/>
        </p:spPr>
        <p:txBody>
          <a:bodyPr wrap="none" rtlCol="0">
            <a:spAutoFit/>
          </a:bodyPr>
          <a:lstStyle/>
          <a:p>
            <a:r>
              <a:rPr lang="en-US" dirty="0"/>
              <a:t>Figure from "Artificial Intelligence: A Modern Approach, 4</a:t>
            </a:r>
            <a:r>
              <a:rPr lang="en-US" baseline="30000" dirty="0"/>
              <a:t>th</a:t>
            </a:r>
            <a:r>
              <a:rPr lang="en-US" dirty="0"/>
              <a:t> Edition" by Russell and Norvig</a:t>
            </a:r>
          </a:p>
        </p:txBody>
      </p:sp>
    </p:spTree>
    <p:extLst>
      <p:ext uri="{BB962C8B-B14F-4D97-AF65-F5344CB8AC3E}">
        <p14:creationId xmlns:p14="http://schemas.microsoft.com/office/powerpoint/2010/main" val="34687968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14FC2-EDD4-4A85-8505-E087DF4DF500}"/>
              </a:ext>
            </a:extLst>
          </p:cNvPr>
          <p:cNvSpPr>
            <a:spLocks noGrp="1"/>
          </p:cNvSpPr>
          <p:nvPr>
            <p:ph type="title"/>
          </p:nvPr>
        </p:nvSpPr>
        <p:spPr/>
        <p:txBody>
          <a:bodyPr/>
          <a:lstStyle/>
          <a:p>
            <a:r>
              <a:rPr lang="en-US" dirty="0"/>
              <a:t>Hill Climbing for 8-queens Problem Analyzed</a:t>
            </a:r>
          </a:p>
        </p:txBody>
      </p:sp>
      <p:sp>
        <p:nvSpPr>
          <p:cNvPr id="6" name="Content Placeholder 5">
            <a:extLst>
              <a:ext uri="{FF2B5EF4-FFF2-40B4-BE49-F238E27FC236}">
                <a16:creationId xmlns:a16="http://schemas.microsoft.com/office/drawing/2014/main" id="{CA999BAA-230E-4207-908D-55222902DBBF}"/>
              </a:ext>
            </a:extLst>
          </p:cNvPr>
          <p:cNvSpPr>
            <a:spLocks noGrp="1"/>
          </p:cNvSpPr>
          <p:nvPr>
            <p:ph idx="1"/>
          </p:nvPr>
        </p:nvSpPr>
        <p:spPr/>
        <p:txBody>
          <a:bodyPr>
            <a:normAutofit lnSpcReduction="10000"/>
          </a:bodyPr>
          <a:lstStyle/>
          <a:p>
            <a:r>
              <a:rPr lang="en-US" dirty="0"/>
              <a:t>When hill climbing is applied to the 8-queens problem without sideways moves:</a:t>
            </a:r>
          </a:p>
          <a:p>
            <a:pPr lvl="1"/>
            <a:r>
              <a:rPr lang="en-US" dirty="0"/>
              <a:t>There is only about a 14% chance of success (i.e., it gets stuck about 86% of the time)</a:t>
            </a:r>
          </a:p>
          <a:p>
            <a:pPr lvl="1"/>
            <a:r>
              <a:rPr lang="en-US" dirty="0"/>
              <a:t>When there is a success, it takes an average of about 4 moves</a:t>
            </a:r>
          </a:p>
          <a:p>
            <a:pPr lvl="1"/>
            <a:r>
              <a:rPr lang="en-US" dirty="0"/>
              <a:t>When it gets stuck, it takes an average of about 3 moves</a:t>
            </a:r>
          </a:p>
          <a:p>
            <a:r>
              <a:rPr lang="en-US" dirty="0"/>
              <a:t>When hill climbing is applied to the 8-queens problem, and up to 100 sideways moves are allowed:</a:t>
            </a:r>
          </a:p>
          <a:p>
            <a:pPr lvl="1"/>
            <a:r>
              <a:rPr lang="en-US" dirty="0"/>
              <a:t>There is about a 94% chance of success (i.e., it gets stuck about 6% of the time)</a:t>
            </a:r>
          </a:p>
          <a:p>
            <a:pPr lvl="1"/>
            <a:r>
              <a:rPr lang="en-US" dirty="0"/>
              <a:t>When there is a success, it takes an average of about 21 moves</a:t>
            </a:r>
          </a:p>
          <a:p>
            <a:pPr lvl="1"/>
            <a:r>
              <a:rPr lang="en-US" dirty="0"/>
              <a:t>When it gets stuck, it takes an average of about 64 moves</a:t>
            </a:r>
          </a:p>
          <a:p>
            <a:pPr lvl="1"/>
            <a:endParaRPr lang="en-US" dirty="0"/>
          </a:p>
        </p:txBody>
      </p:sp>
    </p:spTree>
    <p:extLst>
      <p:ext uri="{BB962C8B-B14F-4D97-AF65-F5344CB8AC3E}">
        <p14:creationId xmlns:p14="http://schemas.microsoft.com/office/powerpoint/2010/main" val="10038393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69B02-1136-442C-91E1-9E6C0B2EB7C3}"/>
              </a:ext>
            </a:extLst>
          </p:cNvPr>
          <p:cNvSpPr>
            <a:spLocks noGrp="1"/>
          </p:cNvSpPr>
          <p:nvPr>
            <p:ph type="title"/>
          </p:nvPr>
        </p:nvSpPr>
        <p:spPr/>
        <p:txBody>
          <a:bodyPr/>
          <a:lstStyle/>
          <a:p>
            <a:r>
              <a:rPr lang="en-US" dirty="0"/>
              <a:t>Random-restart Hill Climbing</a:t>
            </a:r>
          </a:p>
        </p:txBody>
      </p:sp>
      <p:sp>
        <p:nvSpPr>
          <p:cNvPr id="3" name="Content Placeholder 2">
            <a:extLst>
              <a:ext uri="{FF2B5EF4-FFF2-40B4-BE49-F238E27FC236}">
                <a16:creationId xmlns:a16="http://schemas.microsoft.com/office/drawing/2014/main" id="{EDEFCB04-0617-4842-A8D3-A9A005A5727A}"/>
              </a:ext>
            </a:extLst>
          </p:cNvPr>
          <p:cNvSpPr>
            <a:spLocks noGrp="1"/>
          </p:cNvSpPr>
          <p:nvPr>
            <p:ph idx="1"/>
          </p:nvPr>
        </p:nvSpPr>
        <p:spPr/>
        <p:txBody>
          <a:bodyPr>
            <a:normAutofit fontScale="85000" lnSpcReduction="20000"/>
          </a:bodyPr>
          <a:lstStyle/>
          <a:p>
            <a:r>
              <a:rPr lang="en-US" dirty="0"/>
              <a:t>Of course, we want an algorithm that solves the 8-queens problem every time</a:t>
            </a:r>
          </a:p>
          <a:p>
            <a:r>
              <a:rPr lang="en-US" dirty="0"/>
              <a:t>We can virtually guarantee this with </a:t>
            </a:r>
            <a:r>
              <a:rPr lang="en-US" b="1" dirty="0"/>
              <a:t>random-restart hill climbing</a:t>
            </a:r>
          </a:p>
          <a:p>
            <a:r>
              <a:rPr lang="en-US" dirty="0"/>
              <a:t>The approach is simple; apply hill climbing (with or without sideways moves); if it gets stuck, start over!</a:t>
            </a:r>
          </a:p>
          <a:p>
            <a:r>
              <a:rPr lang="en-US" dirty="0"/>
              <a:t>If a single hill climbing search has a probability p of success, then the expected number of restarts is 1/p – 1</a:t>
            </a:r>
          </a:p>
          <a:p>
            <a:r>
              <a:rPr lang="en-US" dirty="0"/>
              <a:t>The expected number of steps is the cost of a successful iteration plus 1/p – 1 = (1-p)/p times the cost of a failure</a:t>
            </a:r>
          </a:p>
          <a:p>
            <a:r>
              <a:rPr lang="en-US" dirty="0"/>
              <a:t>The expected number of steps for the 8-queens problem is approximately 25 if up to 100 sideways moves are allowed and 22 moves if they are not</a:t>
            </a:r>
          </a:p>
          <a:p>
            <a:r>
              <a:rPr lang="en-US" dirty="0"/>
              <a:t>According to the Russell and Norvig AI textbook (4</a:t>
            </a:r>
            <a:r>
              <a:rPr lang="en-US" baseline="30000" dirty="0"/>
              <a:t>th</a:t>
            </a:r>
            <a:r>
              <a:rPr lang="en-US" dirty="0"/>
              <a:t> edition), this solution can find a solution for up to three million queens on a modern computer in seconds!</a:t>
            </a:r>
          </a:p>
        </p:txBody>
      </p:sp>
    </p:spTree>
    <p:extLst>
      <p:ext uri="{BB962C8B-B14F-4D97-AF65-F5344CB8AC3E}">
        <p14:creationId xmlns:p14="http://schemas.microsoft.com/office/powerpoint/2010/main" val="5225737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72302-92BE-46F1-8433-5CF02A3C1E2A}"/>
              </a:ext>
            </a:extLst>
          </p:cNvPr>
          <p:cNvSpPr>
            <a:spLocks noGrp="1"/>
          </p:cNvSpPr>
          <p:nvPr>
            <p:ph type="title"/>
          </p:nvPr>
        </p:nvSpPr>
        <p:spPr/>
        <p:txBody>
          <a:bodyPr/>
          <a:lstStyle/>
          <a:p>
            <a:r>
              <a:rPr lang="en-US" dirty="0"/>
              <a:t>The Submarine/Number-line Puzzle</a:t>
            </a:r>
          </a:p>
        </p:txBody>
      </p:sp>
      <p:sp>
        <p:nvSpPr>
          <p:cNvPr id="3" name="Content Placeholder 2">
            <a:extLst>
              <a:ext uri="{FF2B5EF4-FFF2-40B4-BE49-F238E27FC236}">
                <a16:creationId xmlns:a16="http://schemas.microsoft.com/office/drawing/2014/main" id="{3E5A37E5-8474-49D8-992D-CF66E8434DE1}"/>
              </a:ext>
            </a:extLst>
          </p:cNvPr>
          <p:cNvSpPr>
            <a:spLocks noGrp="1"/>
          </p:cNvSpPr>
          <p:nvPr>
            <p:ph idx="1"/>
          </p:nvPr>
        </p:nvSpPr>
        <p:spPr/>
        <p:txBody>
          <a:bodyPr>
            <a:normAutofit fontScale="92500" lnSpcReduction="20000"/>
          </a:bodyPr>
          <a:lstStyle/>
          <a:p>
            <a:r>
              <a:rPr lang="en-US" dirty="0"/>
              <a:t>Here is the setup to the </a:t>
            </a:r>
            <a:r>
              <a:rPr lang="en-US" b="1" dirty="0"/>
              <a:t>submarine/number-line puzzle</a:t>
            </a:r>
            <a:r>
              <a:rPr lang="en-US" dirty="0"/>
              <a:t>:</a:t>
            </a:r>
          </a:p>
          <a:p>
            <a:pPr lvl="1"/>
            <a:r>
              <a:rPr lang="en-US" dirty="0"/>
              <a:t>Imagine a number-line, infinitely long in both directions, with all integers demarcated</a:t>
            </a:r>
          </a:p>
          <a:p>
            <a:pPr lvl="1"/>
            <a:r>
              <a:rPr lang="en-US" dirty="0"/>
              <a:t>At the start of the puzzle, somewhere on that number-line, at some finite integer location, there exists a submarine</a:t>
            </a:r>
          </a:p>
          <a:p>
            <a:pPr lvl="1"/>
            <a:r>
              <a:rPr lang="en-US" dirty="0"/>
              <a:t>The submarine has a finite, integer velocity that will never change</a:t>
            </a:r>
          </a:p>
          <a:p>
            <a:pPr lvl="1"/>
            <a:r>
              <a:rPr lang="en-US" dirty="0"/>
              <a:t>Therefore, at every integer time unit, the position of the submarine will be some finite integer</a:t>
            </a:r>
          </a:p>
          <a:p>
            <a:pPr lvl="1"/>
            <a:r>
              <a:rPr lang="en-US" dirty="0"/>
              <a:t>You are given an infinite supply of bombs!</a:t>
            </a:r>
          </a:p>
          <a:p>
            <a:pPr lvl="1"/>
            <a:r>
              <a:rPr lang="en-US" dirty="0"/>
              <a:t>At every integer time unit, you may drop one bomb at one integer location</a:t>
            </a:r>
          </a:p>
          <a:p>
            <a:pPr lvl="1"/>
            <a:r>
              <a:rPr lang="en-US" dirty="0"/>
              <a:t>In response, you will be told one of two things; either "you hit the submarine" or "you did not hit the submarine"</a:t>
            </a:r>
          </a:p>
          <a:p>
            <a:r>
              <a:rPr lang="en-US" dirty="0"/>
              <a:t>The submarine/number-line puzzle asks you to devise a strategy that is guaranteed to eventually hit the submarine</a:t>
            </a:r>
          </a:p>
        </p:txBody>
      </p:sp>
    </p:spTree>
    <p:extLst>
      <p:ext uri="{BB962C8B-B14F-4D97-AF65-F5344CB8AC3E}">
        <p14:creationId xmlns:p14="http://schemas.microsoft.com/office/powerpoint/2010/main" val="31033910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090FD-8C57-4A73-B7FE-50AB8AEC1F1B}"/>
              </a:ext>
            </a:extLst>
          </p:cNvPr>
          <p:cNvSpPr>
            <a:spLocks noGrp="1"/>
          </p:cNvSpPr>
          <p:nvPr>
            <p:ph type="title"/>
          </p:nvPr>
        </p:nvSpPr>
        <p:spPr/>
        <p:txBody>
          <a:bodyPr/>
          <a:lstStyle/>
          <a:p>
            <a:r>
              <a:rPr lang="en-US" dirty="0"/>
              <a:t>Exhaustive Search</a:t>
            </a:r>
          </a:p>
        </p:txBody>
      </p:sp>
      <p:sp>
        <p:nvSpPr>
          <p:cNvPr id="3" name="Content Placeholder 2">
            <a:extLst>
              <a:ext uri="{FF2B5EF4-FFF2-40B4-BE49-F238E27FC236}">
                <a16:creationId xmlns:a16="http://schemas.microsoft.com/office/drawing/2014/main" id="{FC1CB72A-6662-4157-B43B-69C87E235794}"/>
              </a:ext>
            </a:extLst>
          </p:cNvPr>
          <p:cNvSpPr>
            <a:spLocks noGrp="1"/>
          </p:cNvSpPr>
          <p:nvPr>
            <p:ph idx="1"/>
          </p:nvPr>
        </p:nvSpPr>
        <p:spPr/>
        <p:txBody>
          <a:bodyPr>
            <a:normAutofit fontScale="85000" lnSpcReduction="20000"/>
          </a:bodyPr>
          <a:lstStyle/>
          <a:p>
            <a:r>
              <a:rPr lang="en-US" dirty="0"/>
              <a:t>We are going to solve the submarine/number-line puzzle using an </a:t>
            </a:r>
            <a:r>
              <a:rPr lang="en-US" b="1" dirty="0"/>
              <a:t>exhaustive search</a:t>
            </a:r>
            <a:r>
              <a:rPr lang="en-US" dirty="0"/>
              <a:t>, a.k.a. </a:t>
            </a:r>
            <a:r>
              <a:rPr lang="en-US" i="1" dirty="0"/>
              <a:t>brute-force search</a:t>
            </a:r>
          </a:p>
          <a:p>
            <a:r>
              <a:rPr lang="en-US" dirty="0"/>
              <a:t>For previous problems we encountered, we may have mentioned an exhaustive search strategy before discussing a more efficient solution</a:t>
            </a:r>
          </a:p>
          <a:p>
            <a:r>
              <a:rPr lang="en-US" dirty="0"/>
              <a:t>What makes exhaustive search interesting for the submarine/number-line puzzle is that it may seem like there is no solution at all</a:t>
            </a:r>
          </a:p>
          <a:p>
            <a:r>
              <a:rPr lang="en-US" dirty="0"/>
              <a:t>First, we will formalize the problem a bit</a:t>
            </a:r>
          </a:p>
          <a:p>
            <a:pPr lvl="1"/>
            <a:r>
              <a:rPr lang="en-US" dirty="0"/>
              <a:t>Let s be the starting position of the submarine; we know s is a finite integer</a:t>
            </a:r>
          </a:p>
          <a:p>
            <a:pPr lvl="1"/>
            <a:r>
              <a:rPr lang="en-US" dirty="0"/>
              <a:t>Let v be the constant velocity of the submarine; we know v is a finite integer</a:t>
            </a:r>
          </a:p>
          <a:p>
            <a:pPr lvl="1"/>
            <a:r>
              <a:rPr lang="en-US" dirty="0"/>
              <a:t>We need a strategy that helps us choose where to drop a bomb at each time, t</a:t>
            </a:r>
          </a:p>
          <a:p>
            <a:pPr lvl="1"/>
            <a:r>
              <a:rPr lang="en-US" dirty="0"/>
              <a:t>We’ll start t at 0, and count the number of time units that have passed</a:t>
            </a:r>
          </a:p>
          <a:p>
            <a:r>
              <a:rPr lang="en-US" dirty="0"/>
              <a:t>If at any time, t, we drop a bomb at the position s + v*t, we will hit the submarine</a:t>
            </a:r>
          </a:p>
          <a:p>
            <a:r>
              <a:rPr lang="en-US" dirty="0"/>
              <a:t>Therefore, we need a strategy that tries out all (s, v) pairs</a:t>
            </a:r>
          </a:p>
        </p:txBody>
      </p:sp>
    </p:spTree>
    <p:extLst>
      <p:ext uri="{BB962C8B-B14F-4D97-AF65-F5344CB8AC3E}">
        <p14:creationId xmlns:p14="http://schemas.microsoft.com/office/powerpoint/2010/main" val="95088025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85C87-8C66-48FE-AC0E-F9601709C3AD}"/>
              </a:ext>
            </a:extLst>
          </p:cNvPr>
          <p:cNvSpPr>
            <a:spLocks noGrp="1"/>
          </p:cNvSpPr>
          <p:nvPr>
            <p:ph type="title"/>
          </p:nvPr>
        </p:nvSpPr>
        <p:spPr/>
        <p:txBody>
          <a:bodyPr/>
          <a:lstStyle/>
          <a:p>
            <a:r>
              <a:rPr lang="en-US" dirty="0"/>
              <a:t>Submarine/Number-line Puzzle Solution</a:t>
            </a:r>
          </a:p>
        </p:txBody>
      </p:sp>
      <p:sp>
        <p:nvSpPr>
          <p:cNvPr id="3" name="Content Placeholder 2">
            <a:extLst>
              <a:ext uri="{FF2B5EF4-FFF2-40B4-BE49-F238E27FC236}">
                <a16:creationId xmlns:a16="http://schemas.microsoft.com/office/drawing/2014/main" id="{525F7348-9E55-48A2-AE3C-D21F589140E0}"/>
              </a:ext>
            </a:extLst>
          </p:cNvPr>
          <p:cNvSpPr>
            <a:spLocks noGrp="1"/>
          </p:cNvSpPr>
          <p:nvPr>
            <p:ph idx="1"/>
          </p:nvPr>
        </p:nvSpPr>
        <p:spPr/>
        <p:txBody>
          <a:bodyPr>
            <a:normAutofit fontScale="85000" lnSpcReduction="10000"/>
          </a:bodyPr>
          <a:lstStyle/>
          <a:p>
            <a:r>
              <a:rPr lang="en-US" dirty="0"/>
              <a:t>There are multiple ways we can iterate through all possible (s, v) pairs, where both s and v are integers; we will discuss two possibilities</a:t>
            </a:r>
          </a:p>
          <a:p>
            <a:r>
              <a:rPr lang="en-US" dirty="0"/>
              <a:t>Option 1:</a:t>
            </a:r>
          </a:p>
          <a:p>
            <a:pPr lvl="1"/>
            <a:r>
              <a:rPr lang="en-US" dirty="0"/>
              <a:t>For example, consider an x-y plane, where the x-axis represents s and the y-axis represent v</a:t>
            </a:r>
          </a:p>
          <a:p>
            <a:pPr lvl="1"/>
            <a:r>
              <a:rPr lang="en-US" dirty="0"/>
              <a:t>Then start at the origin (0, 0), and spiral out</a:t>
            </a:r>
          </a:p>
          <a:p>
            <a:r>
              <a:rPr lang="en-US" dirty="0"/>
              <a:t>Option 2:</a:t>
            </a:r>
          </a:p>
          <a:p>
            <a:pPr lvl="1"/>
            <a:r>
              <a:rPr lang="en-US" dirty="0"/>
              <a:t>Consider an infinitely big grid, where the rows represent values of s, and the columns represent values of v</a:t>
            </a:r>
          </a:p>
          <a:p>
            <a:pPr lvl="1"/>
            <a:r>
              <a:rPr lang="en-US" dirty="0"/>
              <a:t>Order the rows and columns, starting at the top left, as follows: 0, 1, -1, 2, -2, 3, -3, etc.</a:t>
            </a:r>
          </a:p>
          <a:p>
            <a:pPr lvl="1"/>
            <a:r>
              <a:rPr lang="en-US" dirty="0"/>
              <a:t>Then loop through one diagonal at a time, starting with the top left</a:t>
            </a:r>
          </a:p>
          <a:p>
            <a:pPr lvl="1"/>
            <a:r>
              <a:rPr lang="en-US" dirty="0"/>
              <a:t>The first three diagonals would include (0, 0); then (0, 1), (1, 0); then (0, -1), (1, 1), (-1, 0); etc.</a:t>
            </a:r>
          </a:p>
          <a:p>
            <a:r>
              <a:rPr lang="en-US" dirty="0"/>
              <a:t>I'll explain these two options with drawings in class</a:t>
            </a:r>
          </a:p>
        </p:txBody>
      </p:sp>
    </p:spTree>
    <p:extLst>
      <p:ext uri="{BB962C8B-B14F-4D97-AF65-F5344CB8AC3E}">
        <p14:creationId xmlns:p14="http://schemas.microsoft.com/office/powerpoint/2010/main" val="31054057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37906-A944-483C-8A3E-4011468B283E}"/>
              </a:ext>
            </a:extLst>
          </p:cNvPr>
          <p:cNvSpPr>
            <a:spLocks noGrp="1"/>
          </p:cNvSpPr>
          <p:nvPr>
            <p:ph type="title"/>
          </p:nvPr>
        </p:nvSpPr>
        <p:spPr/>
        <p:txBody>
          <a:bodyPr/>
          <a:lstStyle/>
          <a:p>
            <a:r>
              <a:rPr lang="en-US" dirty="0"/>
              <a:t>Backtracking Search</a:t>
            </a:r>
          </a:p>
        </p:txBody>
      </p:sp>
      <p:sp>
        <p:nvSpPr>
          <p:cNvPr id="3" name="Content Placeholder 2">
            <a:extLst>
              <a:ext uri="{FF2B5EF4-FFF2-40B4-BE49-F238E27FC236}">
                <a16:creationId xmlns:a16="http://schemas.microsoft.com/office/drawing/2014/main" id="{B6CE0BE5-2C0F-4194-8613-FFE1A4AE14DF}"/>
              </a:ext>
            </a:extLst>
          </p:cNvPr>
          <p:cNvSpPr>
            <a:spLocks noGrp="1"/>
          </p:cNvSpPr>
          <p:nvPr>
            <p:ph idx="1"/>
          </p:nvPr>
        </p:nvSpPr>
        <p:spPr/>
        <p:txBody>
          <a:bodyPr>
            <a:normAutofit fontScale="77500" lnSpcReduction="20000"/>
          </a:bodyPr>
          <a:lstStyle/>
          <a:p>
            <a:r>
              <a:rPr lang="en-US" dirty="0"/>
              <a:t>Our textbook does not specifically cover exhaustive search as an algorithm strategy</a:t>
            </a:r>
          </a:p>
          <a:p>
            <a:r>
              <a:rPr lang="en-US" dirty="0"/>
              <a:t>However, they says that </a:t>
            </a:r>
            <a:r>
              <a:rPr lang="en-US" b="1" dirty="0"/>
              <a:t>backtracking search "</a:t>
            </a:r>
            <a:r>
              <a:rPr lang="en-US" dirty="0"/>
              <a:t>amounts to a clever implementation of exhaustive search, with generally unfavorable performance"</a:t>
            </a:r>
          </a:p>
          <a:p>
            <a:r>
              <a:rPr lang="en-US" dirty="0"/>
              <a:t>The go on to explain that performance is relative, and for some tasks, there may not be more efficient choices</a:t>
            </a:r>
          </a:p>
          <a:p>
            <a:r>
              <a:rPr lang="en-US" dirty="0"/>
              <a:t>What backtracking search adds to exhaustive search is </a:t>
            </a:r>
            <a:r>
              <a:rPr lang="en-US" i="1" dirty="0"/>
              <a:t>pruning</a:t>
            </a:r>
            <a:r>
              <a:rPr lang="en-US" dirty="0"/>
              <a:t>, meaning that you can sometimes skip possibilities that cannot possibly lead to a solution</a:t>
            </a:r>
          </a:p>
          <a:p>
            <a:r>
              <a:rPr lang="en-US" dirty="0"/>
              <a:t>For example, if we solved the 8-queens problem by placing one queen on the board at a time, without constraints, that would be exhaustive search</a:t>
            </a:r>
          </a:p>
          <a:p>
            <a:r>
              <a:rPr lang="en-US" dirty="0"/>
              <a:t>If we stop whenever two queens attack each other, back up, and try another path, that would be backtracking search</a:t>
            </a:r>
          </a:p>
          <a:p>
            <a:r>
              <a:rPr lang="en-US" dirty="0"/>
              <a:t>The book talks about two applications of backtracking search</a:t>
            </a:r>
          </a:p>
          <a:p>
            <a:r>
              <a:rPr lang="en-US" dirty="0"/>
              <a:t>One is known as the turnpike reconstruction problem, which we will skip</a:t>
            </a:r>
          </a:p>
        </p:txBody>
      </p:sp>
    </p:spTree>
    <p:extLst>
      <p:ext uri="{BB962C8B-B14F-4D97-AF65-F5344CB8AC3E}">
        <p14:creationId xmlns:p14="http://schemas.microsoft.com/office/powerpoint/2010/main" val="21996249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9C211-80A2-43B4-9B15-6D6688806BCD}"/>
              </a:ext>
            </a:extLst>
          </p:cNvPr>
          <p:cNvSpPr>
            <a:spLocks noGrp="1"/>
          </p:cNvSpPr>
          <p:nvPr>
            <p:ph type="title"/>
          </p:nvPr>
        </p:nvSpPr>
        <p:spPr/>
        <p:txBody>
          <a:bodyPr/>
          <a:lstStyle/>
          <a:p>
            <a:r>
              <a:rPr lang="en-US" dirty="0"/>
              <a:t>Minimax Search</a:t>
            </a:r>
          </a:p>
        </p:txBody>
      </p:sp>
      <p:sp>
        <p:nvSpPr>
          <p:cNvPr id="3" name="Content Placeholder 2">
            <a:extLst>
              <a:ext uri="{FF2B5EF4-FFF2-40B4-BE49-F238E27FC236}">
                <a16:creationId xmlns:a16="http://schemas.microsoft.com/office/drawing/2014/main" id="{09806698-CF84-4536-9F14-4AEDCDE7F486}"/>
              </a:ext>
            </a:extLst>
          </p:cNvPr>
          <p:cNvSpPr>
            <a:spLocks noGrp="1"/>
          </p:cNvSpPr>
          <p:nvPr>
            <p:ph idx="1"/>
          </p:nvPr>
        </p:nvSpPr>
        <p:spPr/>
        <p:txBody>
          <a:bodyPr>
            <a:normAutofit fontScale="62500" lnSpcReduction="20000"/>
          </a:bodyPr>
          <a:lstStyle/>
          <a:p>
            <a:r>
              <a:rPr lang="en-US" dirty="0"/>
              <a:t>The other example of backtracking search discussed in the textbook is </a:t>
            </a:r>
            <a:r>
              <a:rPr lang="en-US" b="1" dirty="0"/>
              <a:t>minimax search </a:t>
            </a:r>
            <a:r>
              <a:rPr lang="en-US" dirty="0"/>
              <a:t>with </a:t>
            </a:r>
            <a:r>
              <a:rPr lang="en-US" b="1" dirty="0"/>
              <a:t>alpha-beta pruning </a:t>
            </a:r>
            <a:r>
              <a:rPr lang="en-US" dirty="0"/>
              <a:t>for </a:t>
            </a:r>
            <a:r>
              <a:rPr lang="en-US" i="1" dirty="0"/>
              <a:t>game playing</a:t>
            </a:r>
          </a:p>
          <a:p>
            <a:r>
              <a:rPr lang="en-US" dirty="0"/>
              <a:t>I cover this in depth in my AI course; we will cover it in significantly less depth now</a:t>
            </a:r>
          </a:p>
          <a:p>
            <a:r>
              <a:rPr lang="en-US" dirty="0"/>
              <a:t>All figures from my slides for this subtopic come from the AI textbook (I like those figures better than the ones in the DSA textbook for this example)</a:t>
            </a:r>
          </a:p>
          <a:p>
            <a:r>
              <a:rPr lang="en-US" dirty="0"/>
              <a:t>Minimax search is a strategy that can be used for </a:t>
            </a:r>
            <a:r>
              <a:rPr lang="en-US" i="1" dirty="0"/>
              <a:t>deterministic</a:t>
            </a:r>
            <a:r>
              <a:rPr lang="en-US" dirty="0"/>
              <a:t>, </a:t>
            </a:r>
            <a:r>
              <a:rPr lang="en-US" i="1" dirty="0"/>
              <a:t>turn-taking</a:t>
            </a:r>
            <a:r>
              <a:rPr lang="en-US" dirty="0"/>
              <a:t>, </a:t>
            </a:r>
            <a:r>
              <a:rPr lang="en-US" i="1" dirty="0"/>
              <a:t>two-player</a:t>
            </a:r>
            <a:r>
              <a:rPr lang="en-US" dirty="0"/>
              <a:t>, </a:t>
            </a:r>
            <a:r>
              <a:rPr lang="en-US" i="1" dirty="0"/>
              <a:t>zero-sum games </a:t>
            </a:r>
            <a:r>
              <a:rPr lang="en-US" dirty="0"/>
              <a:t>of </a:t>
            </a:r>
            <a:r>
              <a:rPr lang="en-US" i="1" dirty="0"/>
              <a:t>perfect information</a:t>
            </a:r>
            <a:r>
              <a:rPr lang="en-US" dirty="0"/>
              <a:t> (I will discuss al of these terms in class)</a:t>
            </a:r>
            <a:endParaRPr lang="en-US" i="1" dirty="0"/>
          </a:p>
          <a:p>
            <a:r>
              <a:rPr lang="en-US" dirty="0"/>
              <a:t>We will label the two players playing the game MAX and MIN; only one player can win (or the game can be a draw)</a:t>
            </a:r>
          </a:p>
          <a:p>
            <a:r>
              <a:rPr lang="en-US" dirty="0"/>
              <a:t>We will start by considering a hypothetical </a:t>
            </a:r>
            <a:r>
              <a:rPr lang="en-US" b="1" dirty="0"/>
              <a:t>game tree </a:t>
            </a:r>
            <a:r>
              <a:rPr lang="en-US" dirty="0"/>
              <a:t>for a simple game; see the figure on the next slide</a:t>
            </a:r>
          </a:p>
          <a:p>
            <a:r>
              <a:rPr lang="en-US" dirty="0"/>
              <a:t>In such a game tree, it is conventional to depict MAX with upward pointing triangles, and MIN with downward pointing triangles</a:t>
            </a:r>
          </a:p>
          <a:p>
            <a:r>
              <a:rPr lang="en-US" dirty="0"/>
              <a:t>Next, we will consider at a game tree for tic-tac-toe, which is also the example game used in the DSA textbook; see the figure in two slides (note that the terminal states shown would not be at the same depth)</a:t>
            </a:r>
          </a:p>
          <a:p>
            <a:r>
              <a:rPr lang="en-US" dirty="0"/>
              <a:t>For games like these, it is possible to explore the entire game tree, because they are somewhat small</a:t>
            </a:r>
          </a:p>
          <a:p>
            <a:endParaRPr lang="en-US" dirty="0"/>
          </a:p>
        </p:txBody>
      </p:sp>
    </p:spTree>
    <p:extLst>
      <p:ext uri="{BB962C8B-B14F-4D97-AF65-F5344CB8AC3E}">
        <p14:creationId xmlns:p14="http://schemas.microsoft.com/office/powerpoint/2010/main" val="40244973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0167C-D351-4BBA-B9B2-9592924251F0}"/>
              </a:ext>
            </a:extLst>
          </p:cNvPr>
          <p:cNvSpPr>
            <a:spLocks noGrp="1"/>
          </p:cNvSpPr>
          <p:nvPr>
            <p:ph type="title"/>
          </p:nvPr>
        </p:nvSpPr>
        <p:spPr/>
        <p:txBody>
          <a:bodyPr/>
          <a:lstStyle/>
          <a:p>
            <a:r>
              <a:rPr lang="en-US" dirty="0"/>
              <a:t>Minimax Values Example</a:t>
            </a:r>
          </a:p>
        </p:txBody>
      </p:sp>
      <p:pic>
        <p:nvPicPr>
          <p:cNvPr id="4" name="Content Placeholder 3">
            <a:extLst>
              <a:ext uri="{FF2B5EF4-FFF2-40B4-BE49-F238E27FC236}">
                <a16:creationId xmlns:a16="http://schemas.microsoft.com/office/drawing/2014/main" id="{5E54E71C-0771-4FF5-A52E-F82EF5C230EB}"/>
              </a:ext>
            </a:extLst>
          </p:cNvPr>
          <p:cNvPicPr>
            <a:picLocks noGrp="1" noChangeAspect="1"/>
          </p:cNvPicPr>
          <p:nvPr>
            <p:ph idx="1"/>
          </p:nvPr>
        </p:nvPicPr>
        <p:blipFill>
          <a:blip r:embed="rId2"/>
          <a:stretch>
            <a:fillRect/>
          </a:stretch>
        </p:blipFill>
        <p:spPr>
          <a:xfrm>
            <a:off x="1697368" y="1690688"/>
            <a:ext cx="8797263" cy="4505589"/>
          </a:xfrm>
          <a:prstGeom prst="rect">
            <a:avLst/>
          </a:prstGeom>
        </p:spPr>
      </p:pic>
    </p:spTree>
    <p:extLst>
      <p:ext uri="{BB962C8B-B14F-4D97-AF65-F5344CB8AC3E}">
        <p14:creationId xmlns:p14="http://schemas.microsoft.com/office/powerpoint/2010/main" val="128583845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A0107-0F5B-425C-B541-39564012ABB0}"/>
              </a:ext>
            </a:extLst>
          </p:cNvPr>
          <p:cNvSpPr>
            <a:spLocks noGrp="1"/>
          </p:cNvSpPr>
          <p:nvPr>
            <p:ph type="title"/>
          </p:nvPr>
        </p:nvSpPr>
        <p:spPr/>
        <p:txBody>
          <a:bodyPr/>
          <a:lstStyle/>
          <a:p>
            <a:r>
              <a:rPr lang="en-US" dirty="0"/>
              <a:t>Example Game Tree: Tic-Tac-Toe</a:t>
            </a:r>
          </a:p>
        </p:txBody>
      </p:sp>
      <p:pic>
        <p:nvPicPr>
          <p:cNvPr id="4" name="Content Placeholder 3">
            <a:extLst>
              <a:ext uri="{FF2B5EF4-FFF2-40B4-BE49-F238E27FC236}">
                <a16:creationId xmlns:a16="http://schemas.microsoft.com/office/drawing/2014/main" id="{426A39FE-6292-44FC-881B-E6A865147D56}"/>
              </a:ext>
            </a:extLst>
          </p:cNvPr>
          <p:cNvPicPr>
            <a:picLocks noGrp="1" noChangeAspect="1"/>
          </p:cNvPicPr>
          <p:nvPr>
            <p:ph idx="1"/>
          </p:nvPr>
        </p:nvPicPr>
        <p:blipFill>
          <a:blip r:embed="rId2"/>
          <a:stretch>
            <a:fillRect/>
          </a:stretch>
        </p:blipFill>
        <p:spPr>
          <a:xfrm>
            <a:off x="2775747" y="1419002"/>
            <a:ext cx="6640506" cy="5073873"/>
          </a:xfrm>
          <a:prstGeom prst="rect">
            <a:avLst/>
          </a:prstGeom>
        </p:spPr>
      </p:pic>
    </p:spTree>
    <p:extLst>
      <p:ext uri="{BB962C8B-B14F-4D97-AF65-F5344CB8AC3E}">
        <p14:creationId xmlns:p14="http://schemas.microsoft.com/office/powerpoint/2010/main" val="17861306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2CC85-EA83-419A-B7C4-2F4A2BCF75B5}"/>
              </a:ext>
            </a:extLst>
          </p:cNvPr>
          <p:cNvSpPr>
            <a:spLocks noGrp="1"/>
          </p:cNvSpPr>
          <p:nvPr>
            <p:ph type="title"/>
          </p:nvPr>
        </p:nvSpPr>
        <p:spPr/>
        <p:txBody>
          <a:bodyPr/>
          <a:lstStyle/>
          <a:p>
            <a:r>
              <a:rPr lang="en-US" dirty="0"/>
              <a:t>Calculating Minimax Values</a:t>
            </a:r>
          </a:p>
        </p:txBody>
      </p:sp>
      <p:sp>
        <p:nvSpPr>
          <p:cNvPr id="3" name="Content Placeholder 2">
            <a:extLst>
              <a:ext uri="{FF2B5EF4-FFF2-40B4-BE49-F238E27FC236}">
                <a16:creationId xmlns:a16="http://schemas.microsoft.com/office/drawing/2014/main" id="{A87882E2-1BA7-4063-8B2F-FB6D2984F4BC}"/>
              </a:ext>
            </a:extLst>
          </p:cNvPr>
          <p:cNvSpPr>
            <a:spLocks noGrp="1"/>
          </p:cNvSpPr>
          <p:nvPr>
            <p:ph idx="1"/>
          </p:nvPr>
        </p:nvSpPr>
        <p:spPr/>
        <p:txBody>
          <a:bodyPr>
            <a:normAutofit fontScale="77500" lnSpcReduction="20000"/>
          </a:bodyPr>
          <a:lstStyle/>
          <a:p>
            <a:r>
              <a:rPr lang="en-US" dirty="0"/>
              <a:t>A </a:t>
            </a:r>
            <a:r>
              <a:rPr lang="en-US" i="1" dirty="0"/>
              <a:t>minimax search</a:t>
            </a:r>
            <a:r>
              <a:rPr lang="en-US" dirty="0"/>
              <a:t> computes the </a:t>
            </a:r>
            <a:r>
              <a:rPr lang="en-US" i="1" dirty="0"/>
              <a:t>minimax value </a:t>
            </a:r>
            <a:r>
              <a:rPr lang="en-US" dirty="0"/>
              <a:t>of each node in the game tree recursively, as follows:</a:t>
            </a:r>
          </a:p>
          <a:p>
            <a:pPr marL="457200" lvl="1" indent="0">
              <a:buNone/>
            </a:pPr>
            <a:r>
              <a:rPr lang="en-US" noProof="1">
                <a:latin typeface="Courier New" panose="02070309020205020404" pitchFamily="49" charset="0"/>
                <a:cs typeface="Courier New" panose="02070309020205020404" pitchFamily="49" charset="0"/>
              </a:rPr>
              <a:t>MINIMAX (s) =</a:t>
            </a:r>
          </a:p>
          <a:p>
            <a:pPr marL="914400" lvl="2" indent="0">
              <a:buNone/>
            </a:pPr>
            <a:r>
              <a:rPr lang="en-US" noProof="1">
                <a:latin typeface="Courier New" panose="02070309020205020404" pitchFamily="49" charset="0"/>
                <a:cs typeface="Courier New" panose="02070309020205020404" pitchFamily="49" charset="0"/>
              </a:rPr>
              <a:t>UTILITY(s) if IS-TERMINAL(s); i.e., if s is a terminal state (leaf)</a:t>
            </a:r>
          </a:p>
          <a:p>
            <a:pPr marL="914400" lvl="2" indent="0">
              <a:buNone/>
            </a:pPr>
            <a:r>
              <a:rPr lang="en-US" noProof="1">
                <a:latin typeface="Courier New" panose="02070309020205020404" pitchFamily="49" charset="0"/>
                <a:cs typeface="Courier New" panose="02070309020205020404" pitchFamily="49" charset="0"/>
              </a:rPr>
              <a:t>max</a:t>
            </a:r>
            <a:r>
              <a:rPr lang="en-US" baseline="-25000" noProof="1">
                <a:latin typeface="Courier New" panose="02070309020205020404" pitchFamily="49" charset="0"/>
                <a:cs typeface="Courier New" panose="02070309020205020404" pitchFamily="49" charset="0"/>
              </a:rPr>
              <a:t>aεACTIONS(s)</a:t>
            </a:r>
            <a:r>
              <a:rPr lang="en-US" noProof="1">
                <a:latin typeface="Courier New" panose="02070309020205020404" pitchFamily="49" charset="0"/>
                <a:cs typeface="Courier New" panose="02070309020205020404" pitchFamily="49" charset="0"/>
              </a:rPr>
              <a:t> MINIMAX(RESULT(s, a)) if TO-MOVE(s) = MAX</a:t>
            </a:r>
          </a:p>
          <a:p>
            <a:pPr marL="914400" lvl="2" indent="0">
              <a:buNone/>
            </a:pPr>
            <a:r>
              <a:rPr lang="en-US" noProof="1">
                <a:latin typeface="Courier New" panose="02070309020205020404" pitchFamily="49" charset="0"/>
                <a:cs typeface="Courier New" panose="02070309020205020404" pitchFamily="49" charset="0"/>
              </a:rPr>
              <a:t>min</a:t>
            </a:r>
            <a:r>
              <a:rPr lang="en-US" baseline="-25000" noProof="1">
                <a:latin typeface="Courier New" panose="02070309020205020404" pitchFamily="49" charset="0"/>
                <a:cs typeface="Courier New" panose="02070309020205020404" pitchFamily="49" charset="0"/>
              </a:rPr>
              <a:t>aεACTIONS(s)</a:t>
            </a:r>
            <a:r>
              <a:rPr lang="en-US" noProof="1">
                <a:latin typeface="Courier New" panose="02070309020205020404" pitchFamily="49" charset="0"/>
                <a:cs typeface="Courier New" panose="02070309020205020404" pitchFamily="49" charset="0"/>
              </a:rPr>
              <a:t> MINIMAX(RESULT(s, a)) if TO-MOVE(s) = MIN</a:t>
            </a:r>
          </a:p>
          <a:p>
            <a:r>
              <a:rPr lang="en-US" dirty="0"/>
              <a:t>Note that </a:t>
            </a:r>
            <a:r>
              <a:rPr lang="en-US" i="1" dirty="0"/>
              <a:t>the game tree is never actually stored as a data structure</a:t>
            </a:r>
            <a:r>
              <a:rPr lang="en-US" dirty="0"/>
              <a:t>; the links in the figures represent recursive function calls that are made to calculate the minimax value</a:t>
            </a:r>
          </a:p>
          <a:p>
            <a:r>
              <a:rPr lang="en-US" dirty="0"/>
              <a:t>For a game like tic-tac-toe, the algorithm can proceed through entire game trees, all the way to the leaves, and calculate minimax values for every possible position</a:t>
            </a:r>
          </a:p>
          <a:p>
            <a:r>
              <a:rPr lang="en-US" dirty="0"/>
              <a:t>The </a:t>
            </a:r>
            <a:r>
              <a:rPr lang="en-US" i="1" dirty="0"/>
              <a:t>minimax decision</a:t>
            </a:r>
            <a:r>
              <a:rPr lang="en-US" dirty="0"/>
              <a:t> (the move that is made) using this function </a:t>
            </a:r>
            <a:r>
              <a:rPr lang="en-US" i="1" dirty="0"/>
              <a:t>maximizes the worst-case scenario</a:t>
            </a:r>
          </a:p>
          <a:p>
            <a:r>
              <a:rPr lang="en-US" dirty="0"/>
              <a:t>The opponent may not make the move you expect, but if not, you will do at least as well as you predicted based on the minimax search</a:t>
            </a:r>
            <a:endParaRPr lang="en-US" b="1" dirty="0"/>
          </a:p>
        </p:txBody>
      </p:sp>
    </p:spTree>
    <p:extLst>
      <p:ext uri="{BB962C8B-B14F-4D97-AF65-F5344CB8AC3E}">
        <p14:creationId xmlns:p14="http://schemas.microsoft.com/office/powerpoint/2010/main" val="13149765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3F6E8-3BE9-4F72-8545-E76A93B2711F}"/>
              </a:ext>
            </a:extLst>
          </p:cNvPr>
          <p:cNvSpPr>
            <a:spLocks noGrp="1"/>
          </p:cNvSpPr>
          <p:nvPr>
            <p:ph type="title"/>
          </p:nvPr>
        </p:nvSpPr>
        <p:spPr/>
        <p:txBody>
          <a:bodyPr/>
          <a:lstStyle/>
          <a:p>
            <a:r>
              <a:rPr lang="en-US" dirty="0"/>
              <a:t>Minimax Search Complexity</a:t>
            </a:r>
          </a:p>
        </p:txBody>
      </p:sp>
      <p:sp>
        <p:nvSpPr>
          <p:cNvPr id="3" name="Content Placeholder 2">
            <a:extLst>
              <a:ext uri="{FF2B5EF4-FFF2-40B4-BE49-F238E27FC236}">
                <a16:creationId xmlns:a16="http://schemas.microsoft.com/office/drawing/2014/main" id="{16A45386-CC32-489B-86ED-CD07E6987147}"/>
              </a:ext>
            </a:extLst>
          </p:cNvPr>
          <p:cNvSpPr>
            <a:spLocks noGrp="1"/>
          </p:cNvSpPr>
          <p:nvPr>
            <p:ph idx="1"/>
          </p:nvPr>
        </p:nvSpPr>
        <p:spPr/>
        <p:txBody>
          <a:bodyPr/>
          <a:lstStyle/>
          <a:p>
            <a:r>
              <a:rPr lang="en-US" dirty="0"/>
              <a:t>This algorithm, as we have covered it so far, performs a complete DFS of the game tree; thus, it is an example of an </a:t>
            </a:r>
            <a:r>
              <a:rPr lang="en-US" i="1" dirty="0"/>
              <a:t>exhaustive search</a:t>
            </a:r>
          </a:p>
          <a:p>
            <a:r>
              <a:rPr lang="en-US" dirty="0"/>
              <a:t>Assume the maximum depth of the game tree is m and there are at most b legal moves per state</a:t>
            </a:r>
          </a:p>
          <a:p>
            <a:r>
              <a:rPr lang="en-US" dirty="0"/>
              <a:t>Then the time complexity of the search is O(b</a:t>
            </a:r>
            <a:r>
              <a:rPr lang="en-US" baseline="30000" dirty="0"/>
              <a:t>m</a:t>
            </a:r>
            <a:r>
              <a:rPr lang="en-US" dirty="0"/>
              <a:t>)</a:t>
            </a:r>
          </a:p>
          <a:p>
            <a:r>
              <a:rPr lang="en-US" dirty="0"/>
              <a:t>The space requirement is O(b * m) if all moves are generated at once</a:t>
            </a:r>
          </a:p>
          <a:p>
            <a:r>
              <a:rPr lang="en-US" dirty="0"/>
              <a:t>The space complexity can be reduced to O(m) if one legal move is generated at a time</a:t>
            </a:r>
          </a:p>
          <a:p>
            <a:r>
              <a:rPr lang="en-US" dirty="0"/>
              <a:t>However, we can only search entire game trees for very simple games</a:t>
            </a:r>
          </a:p>
        </p:txBody>
      </p:sp>
    </p:spTree>
    <p:extLst>
      <p:ext uri="{BB962C8B-B14F-4D97-AF65-F5344CB8AC3E}">
        <p14:creationId xmlns:p14="http://schemas.microsoft.com/office/powerpoint/2010/main" val="24847757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10453-E4F1-4320-8E55-8907D1FBBDA8}"/>
              </a:ext>
            </a:extLst>
          </p:cNvPr>
          <p:cNvSpPr>
            <a:spLocks noGrp="1"/>
          </p:cNvSpPr>
          <p:nvPr>
            <p:ph type="title"/>
          </p:nvPr>
        </p:nvSpPr>
        <p:spPr/>
        <p:txBody>
          <a:bodyPr/>
          <a:lstStyle/>
          <a:p>
            <a:r>
              <a:rPr lang="en-US" dirty="0"/>
              <a:t>Alpha-Beta Pruning</a:t>
            </a:r>
          </a:p>
        </p:txBody>
      </p:sp>
      <p:sp>
        <p:nvSpPr>
          <p:cNvPr id="3" name="Content Placeholder 2">
            <a:extLst>
              <a:ext uri="{FF2B5EF4-FFF2-40B4-BE49-F238E27FC236}">
                <a16:creationId xmlns:a16="http://schemas.microsoft.com/office/drawing/2014/main" id="{4B75742C-5DF7-45F7-ABC9-CB328B4CB24E}"/>
              </a:ext>
            </a:extLst>
          </p:cNvPr>
          <p:cNvSpPr>
            <a:spLocks noGrp="1"/>
          </p:cNvSpPr>
          <p:nvPr>
            <p:ph idx="1"/>
          </p:nvPr>
        </p:nvSpPr>
        <p:spPr/>
        <p:txBody>
          <a:bodyPr>
            <a:normAutofit fontScale="70000" lnSpcReduction="20000"/>
          </a:bodyPr>
          <a:lstStyle/>
          <a:p>
            <a:r>
              <a:rPr lang="en-US" dirty="0"/>
              <a:t>A major problem with minimax search as described so far is that the number of game states is exponential with respect to the number of moves</a:t>
            </a:r>
          </a:p>
          <a:p>
            <a:r>
              <a:rPr lang="en-US" dirty="0"/>
              <a:t>A search that adds </a:t>
            </a:r>
            <a:r>
              <a:rPr lang="en-US" i="1" dirty="0"/>
              <a:t>alpha-beta pruning</a:t>
            </a:r>
            <a:r>
              <a:rPr lang="en-US" b="1" dirty="0"/>
              <a:t> </a:t>
            </a:r>
            <a:r>
              <a:rPr lang="en-US" dirty="0"/>
              <a:t>returns exactly the same move as a full minimax search; with alpha-beta pruning, this is a </a:t>
            </a:r>
            <a:r>
              <a:rPr lang="en-US" i="1" dirty="0"/>
              <a:t>backtracking algorithm</a:t>
            </a:r>
          </a:p>
          <a:p>
            <a:r>
              <a:rPr lang="en-US" dirty="0"/>
              <a:t>However, it does not consider, or even generate, the majority of the nodes in the game tree in most cases</a:t>
            </a:r>
          </a:p>
          <a:p>
            <a:r>
              <a:rPr lang="en-US" dirty="0"/>
              <a:t>To implement this strategy, two new search parameters need to be added:</a:t>
            </a:r>
          </a:p>
          <a:p>
            <a:pPr lvl="1"/>
            <a:r>
              <a:rPr lang="en-US" dirty="0"/>
              <a:t>α = the value of the best choice for MAX (i.e., the highest value) along the current path</a:t>
            </a:r>
          </a:p>
          <a:p>
            <a:pPr lvl="1"/>
            <a:r>
              <a:rPr lang="en-US" dirty="0"/>
              <a:t>β = the value of the best choice for MIN (i.e., the lowest value) along the current path</a:t>
            </a:r>
          </a:p>
          <a:p>
            <a:r>
              <a:rPr lang="en-US" dirty="0"/>
              <a:t>With these changes, the search is known as </a:t>
            </a:r>
            <a:r>
              <a:rPr lang="en-US" i="1" dirty="0"/>
              <a:t>alpha-beta search</a:t>
            </a:r>
            <a:r>
              <a:rPr lang="en-US" dirty="0"/>
              <a:t>, a.k.a. </a:t>
            </a:r>
            <a:r>
              <a:rPr lang="en-US" i="1" dirty="0"/>
              <a:t>minimax search with alpha-beta pruning</a:t>
            </a:r>
          </a:p>
          <a:p>
            <a:r>
              <a:rPr lang="en-US" dirty="0"/>
              <a:t>In practice, alpha-beta pruning can allow you to search 50% to 100% deeper in the tree in a given amount of time; this can greatly improve a program's play</a:t>
            </a:r>
          </a:p>
          <a:p>
            <a:r>
              <a:rPr lang="en-US" dirty="0"/>
              <a:t>The figure on the next slide (from the AI textbook) helps to explain this, and my drawing on the next slide augments the figure (I believe this enables me to explain it better)</a:t>
            </a:r>
          </a:p>
          <a:p>
            <a:endParaRPr lang="en-US" dirty="0"/>
          </a:p>
        </p:txBody>
      </p:sp>
    </p:spTree>
    <p:extLst>
      <p:ext uri="{BB962C8B-B14F-4D97-AF65-F5344CB8AC3E}">
        <p14:creationId xmlns:p14="http://schemas.microsoft.com/office/powerpoint/2010/main" val="13028425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EDD32-F884-48DF-8BAD-4ED186331E17}"/>
              </a:ext>
            </a:extLst>
          </p:cNvPr>
          <p:cNvSpPr>
            <a:spLocks noGrp="1"/>
          </p:cNvSpPr>
          <p:nvPr>
            <p:ph type="title"/>
          </p:nvPr>
        </p:nvSpPr>
        <p:spPr/>
        <p:txBody>
          <a:bodyPr/>
          <a:lstStyle/>
          <a:p>
            <a:r>
              <a:rPr lang="en-US" dirty="0"/>
              <a:t>Alpha-Beta Explanation</a:t>
            </a:r>
          </a:p>
        </p:txBody>
      </p:sp>
      <p:pic>
        <p:nvPicPr>
          <p:cNvPr id="4" name="Content Placeholder 3">
            <a:extLst>
              <a:ext uri="{FF2B5EF4-FFF2-40B4-BE49-F238E27FC236}">
                <a16:creationId xmlns:a16="http://schemas.microsoft.com/office/drawing/2014/main" id="{A9D1E6B3-83E8-4DEF-814D-C82EA032701A}"/>
              </a:ext>
            </a:extLst>
          </p:cNvPr>
          <p:cNvPicPr>
            <a:picLocks noGrp="1" noChangeAspect="1"/>
          </p:cNvPicPr>
          <p:nvPr>
            <p:ph idx="1"/>
          </p:nvPr>
        </p:nvPicPr>
        <p:blipFill>
          <a:blip r:embed="rId2"/>
          <a:stretch>
            <a:fillRect/>
          </a:stretch>
        </p:blipFill>
        <p:spPr>
          <a:xfrm>
            <a:off x="1634817" y="1690688"/>
            <a:ext cx="8922365" cy="4724399"/>
          </a:xfrm>
          <a:prstGeom prst="rect">
            <a:avLst/>
          </a:prstGeom>
        </p:spPr>
      </p:pic>
    </p:spTree>
    <p:extLst>
      <p:ext uri="{BB962C8B-B14F-4D97-AF65-F5344CB8AC3E}">
        <p14:creationId xmlns:p14="http://schemas.microsoft.com/office/powerpoint/2010/main" val="94586290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7E689-1795-4703-8596-4DE26607D597}"/>
              </a:ext>
            </a:extLst>
          </p:cNvPr>
          <p:cNvSpPr>
            <a:spLocks noGrp="1"/>
          </p:cNvSpPr>
          <p:nvPr>
            <p:ph type="title"/>
          </p:nvPr>
        </p:nvSpPr>
        <p:spPr/>
        <p:txBody>
          <a:bodyPr/>
          <a:lstStyle/>
          <a:p>
            <a:r>
              <a:rPr lang="en-US" dirty="0"/>
              <a:t>Alpha-Beta Explanation Augmented</a:t>
            </a:r>
          </a:p>
        </p:txBody>
      </p:sp>
      <p:graphicFrame>
        <p:nvGraphicFramePr>
          <p:cNvPr id="4" name="Content Placeholder 3">
            <a:extLst>
              <a:ext uri="{FF2B5EF4-FFF2-40B4-BE49-F238E27FC236}">
                <a16:creationId xmlns:a16="http://schemas.microsoft.com/office/drawing/2014/main" id="{7B8AA1D3-CEDB-498C-ADEB-3F018F3E1F80}"/>
              </a:ext>
            </a:extLst>
          </p:cNvPr>
          <p:cNvGraphicFramePr>
            <a:graphicFrameLocks noGrp="1" noChangeAspect="1"/>
          </p:cNvGraphicFramePr>
          <p:nvPr>
            <p:ph idx="1"/>
          </p:nvPr>
        </p:nvGraphicFramePr>
        <p:xfrm>
          <a:off x="3279775" y="1825625"/>
          <a:ext cx="5630863" cy="4351338"/>
        </p:xfrm>
        <a:graphic>
          <a:graphicData uri="http://schemas.openxmlformats.org/presentationml/2006/ole">
            <mc:AlternateContent xmlns:mc="http://schemas.openxmlformats.org/markup-compatibility/2006">
              <mc:Choice xmlns:v="urn:schemas-microsoft-com:vml" Requires="v">
                <p:oleObj name="Acrobat Document" r:id="rId2" imgW="7543800" imgH="5829182" progId="AcroExch.Document.DC">
                  <p:embed/>
                </p:oleObj>
              </mc:Choice>
              <mc:Fallback>
                <p:oleObj name="Acrobat Document" r:id="rId2" imgW="7543800" imgH="5829182" progId="AcroExch.Document.DC">
                  <p:embed/>
                  <p:pic>
                    <p:nvPicPr>
                      <p:cNvPr id="4" name="Content Placeholder 3">
                        <a:extLst>
                          <a:ext uri="{FF2B5EF4-FFF2-40B4-BE49-F238E27FC236}">
                            <a16:creationId xmlns:a16="http://schemas.microsoft.com/office/drawing/2014/main" id="{7B8AA1D3-CEDB-498C-ADEB-3F018F3E1F80}"/>
                          </a:ext>
                        </a:extLst>
                      </p:cNvPr>
                      <p:cNvPicPr/>
                      <p:nvPr/>
                    </p:nvPicPr>
                    <p:blipFill>
                      <a:blip r:embed="rId3"/>
                      <a:stretch>
                        <a:fillRect/>
                      </a:stretch>
                    </p:blipFill>
                    <p:spPr>
                      <a:xfrm>
                        <a:off x="3279775" y="1825625"/>
                        <a:ext cx="5630863" cy="4351338"/>
                      </a:xfrm>
                      <a:prstGeom prst="rect">
                        <a:avLst/>
                      </a:prstGeom>
                    </p:spPr>
                  </p:pic>
                </p:oleObj>
              </mc:Fallback>
            </mc:AlternateContent>
          </a:graphicData>
        </a:graphic>
      </p:graphicFrame>
      <p:pic>
        <p:nvPicPr>
          <p:cNvPr id="6" name="Picture 5" descr="A close up of a map&#10;&#10;Description automatically generated">
            <a:extLst>
              <a:ext uri="{FF2B5EF4-FFF2-40B4-BE49-F238E27FC236}">
                <a16:creationId xmlns:a16="http://schemas.microsoft.com/office/drawing/2014/main" id="{21BA3743-1D87-4F4A-975D-07160A67B9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4714" y="2006016"/>
            <a:ext cx="5460315" cy="4337633"/>
          </a:xfrm>
          <a:prstGeom prst="rect">
            <a:avLst/>
          </a:prstGeom>
        </p:spPr>
      </p:pic>
      <p:pic>
        <p:nvPicPr>
          <p:cNvPr id="8" name="Picture 7" descr="A close up of a map&#10;&#10;Description automatically generated">
            <a:extLst>
              <a:ext uri="{FF2B5EF4-FFF2-40B4-BE49-F238E27FC236}">
                <a16:creationId xmlns:a16="http://schemas.microsoft.com/office/drawing/2014/main" id="{F6965E51-7BAF-4A16-965A-E5EC982175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54780" y="1630697"/>
            <a:ext cx="8282439" cy="4862178"/>
          </a:xfrm>
          <a:prstGeom prst="rect">
            <a:avLst/>
          </a:prstGeom>
        </p:spPr>
      </p:pic>
    </p:spTree>
    <p:extLst>
      <p:ext uri="{BB962C8B-B14F-4D97-AF65-F5344CB8AC3E}">
        <p14:creationId xmlns:p14="http://schemas.microsoft.com/office/powerpoint/2010/main" val="38610076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40C59-AA40-4E52-830A-81754DFBD3BD}"/>
              </a:ext>
            </a:extLst>
          </p:cNvPr>
          <p:cNvSpPr>
            <a:spLocks noGrp="1"/>
          </p:cNvSpPr>
          <p:nvPr>
            <p:ph type="title"/>
          </p:nvPr>
        </p:nvSpPr>
        <p:spPr/>
        <p:txBody>
          <a:bodyPr/>
          <a:lstStyle/>
          <a:p>
            <a:r>
              <a:rPr lang="en-US" dirty="0"/>
              <a:t>And The Rest…</a:t>
            </a:r>
          </a:p>
        </p:txBody>
      </p:sp>
      <p:sp>
        <p:nvSpPr>
          <p:cNvPr id="3" name="Content Placeholder 2">
            <a:extLst>
              <a:ext uri="{FF2B5EF4-FFF2-40B4-BE49-F238E27FC236}">
                <a16:creationId xmlns:a16="http://schemas.microsoft.com/office/drawing/2014/main" id="{E5701292-0C61-4CA8-9F54-233ABB8D8EBD}"/>
              </a:ext>
            </a:extLst>
          </p:cNvPr>
          <p:cNvSpPr>
            <a:spLocks noGrp="1"/>
          </p:cNvSpPr>
          <p:nvPr>
            <p:ph idx="1"/>
          </p:nvPr>
        </p:nvSpPr>
        <p:spPr/>
        <p:txBody>
          <a:bodyPr>
            <a:normAutofit fontScale="70000" lnSpcReduction="20000"/>
          </a:bodyPr>
          <a:lstStyle/>
          <a:p>
            <a:r>
              <a:rPr lang="en-US" dirty="0"/>
              <a:t>Even with alpha-beta pruning, it is not feasible to search entire game trees for games like chess, checkers, or Othello</a:t>
            </a:r>
          </a:p>
          <a:p>
            <a:r>
              <a:rPr lang="en-US" dirty="0"/>
              <a:t>One possibility is to search to a specified depth limit, at which point an </a:t>
            </a:r>
            <a:r>
              <a:rPr lang="en-US" b="1" dirty="0"/>
              <a:t>evaluation function</a:t>
            </a:r>
            <a:r>
              <a:rPr lang="en-US" dirty="0"/>
              <a:t>, a.k.a. </a:t>
            </a:r>
            <a:r>
              <a:rPr lang="en-US" b="1" dirty="0"/>
              <a:t>heuristic function</a:t>
            </a:r>
            <a:r>
              <a:rPr lang="en-US" dirty="0"/>
              <a:t>, is applied</a:t>
            </a:r>
          </a:p>
          <a:p>
            <a:pPr lvl="1"/>
            <a:r>
              <a:rPr lang="en-US" dirty="0"/>
              <a:t>The evaluation function should ideally order moves based on their goodness, and it must be zero-sum</a:t>
            </a:r>
          </a:p>
          <a:p>
            <a:pPr lvl="1"/>
            <a:r>
              <a:rPr lang="en-US" dirty="0"/>
              <a:t>No non-definite win should get a score as high as a definite win, and no non-definite loss should get a score as low as a definite loss</a:t>
            </a:r>
          </a:p>
          <a:p>
            <a:pPr lvl="1"/>
            <a:r>
              <a:rPr lang="en-US" dirty="0"/>
              <a:t>Conventionally, evaluation functions have been manually constructed, but in recent years, they have been learned for some games using reinforcement learning</a:t>
            </a:r>
          </a:p>
          <a:p>
            <a:r>
              <a:rPr lang="en-US" dirty="0"/>
              <a:t>Alternatively, if each move has a specified time limit, </a:t>
            </a:r>
            <a:r>
              <a:rPr lang="en-US" i="1" dirty="0"/>
              <a:t>iterative deepening </a:t>
            </a:r>
            <a:r>
              <a:rPr lang="en-US" dirty="0"/>
              <a:t>can be applied</a:t>
            </a:r>
          </a:p>
          <a:p>
            <a:pPr lvl="1"/>
            <a:r>
              <a:rPr lang="en-US" dirty="0"/>
              <a:t>This means that there are sequential depth-limited searches (the previous idea) to depths 1, 2, 3, etc.</a:t>
            </a:r>
          </a:p>
          <a:p>
            <a:pPr lvl="1"/>
            <a:r>
              <a:rPr lang="en-US" dirty="0"/>
              <a:t>If the time runs out in the middle of one search</a:t>
            </a:r>
            <a:r>
              <a:rPr lang="en-US"/>
              <a:t>, the search </a:t>
            </a:r>
            <a:r>
              <a:rPr lang="en-US" dirty="0"/>
              <a:t>stops, and the move chosen based on the previous depth-limited search is selected</a:t>
            </a:r>
          </a:p>
          <a:p>
            <a:r>
              <a:rPr lang="en-US" dirty="0"/>
              <a:t>A </a:t>
            </a:r>
            <a:r>
              <a:rPr lang="en-US" i="1" dirty="0"/>
              <a:t>transposition table </a:t>
            </a:r>
            <a:r>
              <a:rPr lang="en-US" dirty="0"/>
              <a:t>is a hash table that stores evaluations of positions that have been searched up to a particular depth; this can be used to avoid redundant searches</a:t>
            </a:r>
          </a:p>
          <a:p>
            <a:r>
              <a:rPr lang="en-US" dirty="0"/>
              <a:t>There are many other potential improvements</a:t>
            </a:r>
          </a:p>
        </p:txBody>
      </p:sp>
    </p:spTree>
    <p:extLst>
      <p:ext uri="{BB962C8B-B14F-4D97-AF65-F5344CB8AC3E}">
        <p14:creationId xmlns:p14="http://schemas.microsoft.com/office/powerpoint/2010/main" val="190414379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1716</TotalTime>
  <Words>10445</Words>
  <Application>Microsoft Office PowerPoint</Application>
  <PresentationFormat>Widescreen</PresentationFormat>
  <Paragraphs>1935</Paragraphs>
  <Slides>91</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91</vt:i4>
      </vt:variant>
    </vt:vector>
  </HeadingPairs>
  <TitlesOfParts>
    <vt:vector size="99" baseType="lpstr">
      <vt:lpstr>Arial</vt:lpstr>
      <vt:lpstr>Calibri</vt:lpstr>
      <vt:lpstr>Calibri Light</vt:lpstr>
      <vt:lpstr>Cambria Math</vt:lpstr>
      <vt:lpstr>Courier New</vt:lpstr>
      <vt:lpstr>Times New Roman</vt:lpstr>
      <vt:lpstr>1_Office Theme</vt:lpstr>
      <vt:lpstr>Acrobat Document</vt:lpstr>
      <vt:lpstr>ECE365: Data Structures and Algorithms II (DSA 2)</vt:lpstr>
      <vt:lpstr>Algorithm Strategies</vt:lpstr>
      <vt:lpstr>Greedy Algorithms</vt:lpstr>
      <vt:lpstr>The Coin-changing Problem</vt:lpstr>
      <vt:lpstr>Simple Scheduling Problem</vt:lpstr>
      <vt:lpstr>Huffman Codes</vt:lpstr>
      <vt:lpstr>Huffman Coding Example</vt:lpstr>
      <vt:lpstr>Standard Encoding Example</vt:lpstr>
      <vt:lpstr>Tries</vt:lpstr>
      <vt:lpstr>Slightly Better Trie</vt:lpstr>
      <vt:lpstr>Prefix codes</vt:lpstr>
      <vt:lpstr>Optimal Trie Example</vt:lpstr>
      <vt:lpstr>Optimal Prefix Code Example</vt:lpstr>
      <vt:lpstr>Analyzing the Optimal Trie and Prefix Code</vt:lpstr>
      <vt:lpstr>Huffman’s Algorithm</vt:lpstr>
      <vt:lpstr>Huffman Algorithm Pseudo-code</vt:lpstr>
      <vt:lpstr>Huffman Algorithm Example (first three steps)</vt:lpstr>
      <vt:lpstr>Huffman Algorithm Example (last three steps)</vt:lpstr>
      <vt:lpstr>Analyzing the Huffman Algorithm</vt:lpstr>
      <vt:lpstr>Why Does This Work?</vt:lpstr>
      <vt:lpstr>Using Huffman Codes</vt:lpstr>
      <vt:lpstr>Divide and Conquer Algorithms</vt:lpstr>
      <vt:lpstr>Examples Discussed in Textbook</vt:lpstr>
      <vt:lpstr>Tower of Hanoi</vt:lpstr>
      <vt:lpstr>Tower of Hanoi Image (from Wikipedia)</vt:lpstr>
      <vt:lpstr>Solving the Tower of Hanoi</vt:lpstr>
      <vt:lpstr>Code for Solving the Tower of Hanoi</vt:lpstr>
      <vt:lpstr>Analyzing the Solution</vt:lpstr>
      <vt:lpstr>Dynamic Programming Algorithms</vt:lpstr>
      <vt:lpstr>Fibonacci Implementations (from DSA1)</vt:lpstr>
      <vt:lpstr>Recursive Fibonacci is Exponential</vt:lpstr>
      <vt:lpstr>Bottom-Up Dynamic Programming</vt:lpstr>
      <vt:lpstr>Top-Down Dynamic Programming</vt:lpstr>
      <vt:lpstr>The Longest Common Subsequence Problem</vt:lpstr>
      <vt:lpstr>Solving the LCSP</vt:lpstr>
      <vt:lpstr>LCSP Pseudo-code</vt:lpstr>
      <vt:lpstr>LCSP Example</vt:lpstr>
      <vt:lpstr>LCSP Example (continued)</vt:lpstr>
      <vt:lpstr>LCSP Example (continued)</vt:lpstr>
      <vt:lpstr>LCSP Example (continued)</vt:lpstr>
      <vt:lpstr>LCSP Example (continued)</vt:lpstr>
      <vt:lpstr>LCSP Example (continued)</vt:lpstr>
      <vt:lpstr>LCSP Example (continued)</vt:lpstr>
      <vt:lpstr>LCSP Example (continued)</vt:lpstr>
      <vt:lpstr>LCSP Example (continued)</vt:lpstr>
      <vt:lpstr>LCSP Example (continued)</vt:lpstr>
      <vt:lpstr>LCSP Example (continued)</vt:lpstr>
      <vt:lpstr>LCSP Example (continued)</vt:lpstr>
      <vt:lpstr>LCSP Example (continued)</vt:lpstr>
      <vt:lpstr>LCSP Example (continued)</vt:lpstr>
      <vt:lpstr>LCSP Example (continued)</vt:lpstr>
      <vt:lpstr>LCSP Example (continued)</vt:lpstr>
      <vt:lpstr>LCSP Example (continued)</vt:lpstr>
      <vt:lpstr>LCSP Example (continued)</vt:lpstr>
      <vt:lpstr>LCSP Example (continued)</vt:lpstr>
      <vt:lpstr>LCSP Example (continued)</vt:lpstr>
      <vt:lpstr>LCSP Example (continued)</vt:lpstr>
      <vt:lpstr>LCSP Example (continued)</vt:lpstr>
      <vt:lpstr>LCSP Example (continued)</vt:lpstr>
      <vt:lpstr>LCSP Example (continued)</vt:lpstr>
      <vt:lpstr>LCSP Example (continued)</vt:lpstr>
      <vt:lpstr>LCSP Example (continued)</vt:lpstr>
      <vt:lpstr>LCSP Example (continued)</vt:lpstr>
      <vt:lpstr>Retrieving the Longest Common Subsequence</vt:lpstr>
      <vt:lpstr>Retrieving the Subsequence Pseudo-code</vt:lpstr>
      <vt:lpstr>Retrieving the Subsequence Example</vt:lpstr>
      <vt:lpstr>The Submarine/Number-line Puzzle</vt:lpstr>
      <vt:lpstr>Randomized Algorithms</vt:lpstr>
      <vt:lpstr>Pseudo-random Number Generators</vt:lpstr>
      <vt:lpstr>Seeds</vt:lpstr>
      <vt:lpstr>Pseudo-random Number Generator Example</vt:lpstr>
      <vt:lpstr>Good Pseudo-random Number Generators</vt:lpstr>
      <vt:lpstr>Examples of Randomized Algorithms</vt:lpstr>
      <vt:lpstr>The 8-Queens Problem</vt:lpstr>
      <vt:lpstr>Hill Climbing</vt:lpstr>
      <vt:lpstr>Hill Climbing for 8-queens Problem Examples</vt:lpstr>
      <vt:lpstr>Hill Climbing for 8-queens Problem Analyzed</vt:lpstr>
      <vt:lpstr>Random-restart Hill Climbing</vt:lpstr>
      <vt:lpstr>The Submarine/Number-line Puzzle</vt:lpstr>
      <vt:lpstr>Exhaustive Search</vt:lpstr>
      <vt:lpstr>Submarine/Number-line Puzzle Solution</vt:lpstr>
      <vt:lpstr>Backtracking Search</vt:lpstr>
      <vt:lpstr>Minimax Search</vt:lpstr>
      <vt:lpstr>Minimax Values Example</vt:lpstr>
      <vt:lpstr>Example Game Tree: Tic-Tac-Toe</vt:lpstr>
      <vt:lpstr>Calculating Minimax Values</vt:lpstr>
      <vt:lpstr>Minimax Search Complexity</vt:lpstr>
      <vt:lpstr>Alpha-Beta Pruning</vt:lpstr>
      <vt:lpstr>Alpha-Beta Explanation</vt:lpstr>
      <vt:lpstr>Alpha-Beta Explanation Augmented</vt:lpstr>
      <vt:lpstr>And The Rest…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II (DSA 2)</dc:title>
  <dc:creator>Carl</dc:creator>
  <cp:lastModifiedBy>Carl Sable</cp:lastModifiedBy>
  <cp:revision>112</cp:revision>
  <dcterms:created xsi:type="dcterms:W3CDTF">2020-10-28T20:22:41Z</dcterms:created>
  <dcterms:modified xsi:type="dcterms:W3CDTF">2025-11-03T03:22:05Z</dcterms:modified>
</cp:coreProperties>
</file>