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≤ c*f(N) when N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This might seem a bit subjective, but we are typically using big-O and related notations to analyze quantities that we prefer to stay small (such as time and memory requirements of an algorithm)</a:t>
            </a:r>
          </a:p>
          <a:p>
            <a:r>
              <a:rPr lang="en-US" dirty="0"/>
              <a:t>If T(N) = O(f(N)), f(N) multiplied by some constant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if T(N) = </a:t>
            </a:r>
            <a:r>
              <a:rPr lang="el-GR" dirty="0"/>
              <a:t>Ω(</a:t>
            </a:r>
            <a:r>
              <a:rPr lang="en-US" dirty="0"/>
              <a:t>g(N)), g(N) multiplied by some constant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tightest bounds for both Big-O and Big-Omega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</a:t>
            </a:r>
            <a:r>
              <a:rPr lang="en-US" i="1" dirty="0"/>
              <a:t>Little-oh notation</a:t>
            </a:r>
            <a:r>
              <a:rPr lang="en-US" dirty="0"/>
              <a:t>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  <a:p>
            <a:r>
              <a:rPr lang="en-US" dirty="0"/>
              <a:t>As with big-O, we can say that P(N) multiplied by some constant provides an upper bound for T(N) if N is large</a:t>
            </a:r>
          </a:p>
          <a:p>
            <a:r>
              <a:rPr lang="en-US" dirty="0"/>
              <a:t>However, in this case, we know that this is not a tight upper bound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four mathematical notations we have defined are useful for analyzing algorithms</a:t>
            </a:r>
          </a:p>
          <a:p>
            <a:r>
              <a:rPr lang="en-US" dirty="0"/>
              <a:t>Typically, T(N) will represent the number of computational steps that an algorithm requires (and this is related to its running time)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Asymptotic analysis allows us to make statements about the limiting behavior of a function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  <a:p>
            <a:r>
              <a:rPr lang="en-US" dirty="0"/>
              <a:t>As mentioned before, we are typically concerned with worst-case analysis, but sometimes we are concerned with average-case analysis</a:t>
            </a:r>
          </a:p>
          <a:p>
            <a:r>
              <a:rPr lang="en-US" i="1" dirty="0"/>
              <a:t>You should not confuse upper bound with worst case</a:t>
            </a:r>
            <a:r>
              <a:rPr lang="en-US" dirty="0"/>
              <a:t>; any one of the four notations can be used for either worst-case analysis or 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Growth Rates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can help us evaluate algorithms that can be broken down into sequential segments of code</a:t>
            </a:r>
          </a:p>
          <a:p>
            <a:r>
              <a:rPr lang="en-US" dirty="0"/>
              <a:t>Part (b) can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useful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 (not in book):</a:t>
            </a:r>
          </a:p>
          <a:p>
            <a:pPr marL="0" marR="0" indent="0"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 panose="02070309020205020404" pitchFamily="49" charset="0"/>
              </a:rPr>
              <a:t>Stirling’s Formula: 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  <a:p>
            <a:r>
              <a:rPr lang="en-US" dirty="0"/>
              <a:t>However, you will almost never have to rely on the definitions and figure out such a proof in practice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we will typically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actual running time of a real program will typically at least depend on these things: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input“</a:t>
            </a:r>
          </a:p>
          <a:p>
            <a:r>
              <a:rPr lang="en-US" dirty="0"/>
              <a:t>Typically, this is true, but not always (I’ll explain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 (reordered compared to the book, and in my own words):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different; more specifically, the second rule would be different (I’ll discuss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(because an empty subsequence is allowed)</a:t>
                </a:r>
              </a:p>
              <a:p>
                <a:r>
                  <a:rPr lang="en-US" dirty="0"/>
                  <a:t>Some versions of the problem also ask for the solution to indicate the subsequence that leads to the maximum sum;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worst-case (and average-case)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84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subsequence, by looping through every possible pair of starting position and ending position</a:t>
            </a:r>
          </a:p>
          <a:p>
            <a:r>
              <a:rPr lang="en-US" dirty="0"/>
              <a:t>For each subsequence:</a:t>
            </a:r>
          </a:p>
          <a:p>
            <a:pPr lvl="1"/>
            <a:r>
              <a:rPr lang="en-US" dirty="0"/>
              <a:t>Compute the sum</a:t>
            </a:r>
          </a:p>
          <a:p>
            <a:pPr lvl="1"/>
            <a:r>
              <a:rPr lang="en-US" dirty="0"/>
              <a:t>If the sum is greater than the largest sum seen so far, remember it</a:t>
            </a:r>
          </a:p>
          <a:p>
            <a:r>
              <a:rPr lang="en-US" dirty="0"/>
              <a:t>Pseudo-code for the cubic solution is shown on the next slide (the book shows code in C++)</a:t>
            </a:r>
          </a:p>
          <a:p>
            <a:r>
              <a:rPr lang="en-US" dirty="0"/>
              <a:t>Expanded pseudo-code that keeps track of the starting and ending indices is shown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  <a:p>
            <a:r>
              <a:rPr lang="en-US" dirty="0"/>
              <a:t>Pseudo-code for the quadratic solution is shown on the next slide (it also keeps track of starting and ending indices)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</a:t>
            </a:r>
            <a:r>
              <a:rPr lang="en-US" i="1" dirty="0"/>
              <a:t>recursively</a:t>
            </a:r>
            <a:r>
              <a:rPr lang="en-US" dirty="0"/>
              <a:t>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are a simple base cases when the sequence contains zero items or one item (I’ll explain this in class)</a:t>
            </a:r>
          </a:p>
          <a:p>
            <a:r>
              <a:rPr lang="en-US" dirty="0"/>
              <a:t>There is a linear method of finding the answer to part 3 above (I will discuss this in class); it does something similar to the nested loop in the quadratic solution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previous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calls, each applied to half of the sequence,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i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Master Theorem</a:t>
                </a:r>
                <a:r>
                  <a:rPr lang="en-US" dirty="0"/>
                  <a:t>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a recursive calls, each on n/b of the data, with f(n) overhead</a:t>
                </a:r>
              </a:p>
              <a:p>
                <a:r>
                  <a:rPr lang="en-US" dirty="0"/>
                  <a:t>The extra clause for part 3 is called the regularity condition; we are not going to discuss it, but it is typically satisfied by functions that occur in practice</a:t>
                </a:r>
              </a:p>
              <a:p>
                <a:r>
                  <a:rPr lang="en-US" dirty="0"/>
                  <a:t>The Master Theorem is not covered in our textbook; for more details, see "Introduction to Algorithms" by Cormen, Leiserson, Rivest, and Stein</a:t>
                </a:r>
              </a:p>
              <a:p>
                <a:r>
                  <a:rPr lang="en-US" dirty="0"/>
                  <a:t>We will now look at some examples of applying the Master theorem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however, there is a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iterate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 (I’ll explain this in class)</a:t>
            </a:r>
          </a:p>
          <a:p>
            <a:r>
              <a:rPr lang="en-US" dirty="0"/>
              <a:t>Pseudo-code for the linear solution is shown on the next slide</a:t>
            </a:r>
          </a:p>
          <a:p>
            <a:r>
              <a:rPr lang="en-US" dirty="0"/>
              <a:t>The slides after that will help us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of the textbook implemented all four solutions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  <a:r>
              <a:rPr lang="en-US" b="0" dirty="0"/>
              <a:t> (</a:t>
            </a:r>
            <a:r>
              <a:rPr lang="en-US" b="0" i="1" dirty="0">
                <a:solidFill>
                  <a:srgbClr val="FF0000"/>
                </a:solidFill>
              </a:rPr>
              <a:t>exponential!</a:t>
            </a:r>
            <a:r>
              <a:rPr lang="en-US" b="0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  <a:r>
              <a:rPr lang="en-US" b="0" dirty="0"/>
              <a:t> (</a:t>
            </a:r>
            <a:r>
              <a:rPr lang="en-US" b="0" i="1" dirty="0"/>
              <a:t>linear</a:t>
            </a:r>
            <a:r>
              <a:rPr lang="en-US" b="0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show that the straightforward,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simple to show that the number of function calls is exponential with respect to N</a:t>
            </a:r>
          </a:p>
          <a:p>
            <a:r>
              <a:rPr lang="en-US" dirty="0"/>
              <a:t>Another way involves analyzing the number of computational steps the recursive routine requires and comparing this to the formula defining the Fibonacci sequence, which grows exponentially: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273F9-28E7-CB27-6DB3-2B0C4F0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594" y="2349039"/>
            <a:ext cx="6806812" cy="16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25004</Words>
  <Application>Microsoft Office PowerPoint</Application>
  <PresentationFormat>Widescreen</PresentationFormat>
  <Paragraphs>3639</Paragraphs>
  <Slides>162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Growth Rates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73</cp:revision>
  <dcterms:created xsi:type="dcterms:W3CDTF">2020-09-14T03:54:42Z</dcterms:created>
  <dcterms:modified xsi:type="dcterms:W3CDTF">2025-09-04T14:18:04Z</dcterms:modified>
</cp:coreProperties>
</file>