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57" r:id="rId4"/>
    <p:sldId id="258" r:id="rId5"/>
    <p:sldId id="259" r:id="rId6"/>
    <p:sldId id="261" r:id="rId7"/>
    <p:sldId id="262" r:id="rId8"/>
    <p:sldId id="263" r:id="rId9"/>
    <p:sldId id="269" r:id="rId10"/>
    <p:sldId id="272" r:id="rId11"/>
    <p:sldId id="274" r:id="rId12"/>
    <p:sldId id="275" r:id="rId13"/>
    <p:sldId id="285" r:id="rId14"/>
    <p:sldId id="280" r:id="rId15"/>
    <p:sldId id="281" r:id="rId16"/>
    <p:sldId id="284" r:id="rId17"/>
    <p:sldId id="282" r:id="rId18"/>
    <p:sldId id="283" r:id="rId19"/>
    <p:sldId id="293" r:id="rId20"/>
    <p:sldId id="338" r:id="rId21"/>
    <p:sldId id="294" r:id="rId22"/>
    <p:sldId id="295" r:id="rId23"/>
    <p:sldId id="296" r:id="rId24"/>
    <p:sldId id="332" r:id="rId25"/>
    <p:sldId id="333" r:id="rId26"/>
    <p:sldId id="334" r:id="rId27"/>
    <p:sldId id="335" r:id="rId28"/>
    <p:sldId id="336" r:id="rId29"/>
    <p:sldId id="268" r:id="rId30"/>
    <p:sldId id="33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31" autoAdjust="0"/>
    <p:restoredTop sz="94660"/>
  </p:normalViewPr>
  <p:slideViewPr>
    <p:cSldViewPr snapToGrid="0">
      <p:cViewPr varScale="1">
        <p:scale>
          <a:sx n="59" d="100"/>
          <a:sy n="59" d="100"/>
        </p:scale>
        <p:origin x="87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0A7AD-C966-4737-B5E2-CD2BC28D70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894F96-D76B-47D5-B171-A9CBF0CA8B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D70D06-D36E-4C90-9619-A41193778D90}"/>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5" name="Footer Placeholder 4">
            <a:extLst>
              <a:ext uri="{FF2B5EF4-FFF2-40B4-BE49-F238E27FC236}">
                <a16:creationId xmlns:a16="http://schemas.microsoft.com/office/drawing/2014/main" id="{483D0794-369B-4944-AC14-ADDEE9DB90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FDA7-D19D-4AF9-B6CB-8C975B428254}"/>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1973756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F6779-D84F-4E20-B6A7-909F997F73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49DD37-E16E-49DC-85D5-F749955092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C1D261-F81F-4068-A6F4-17B2E6F6DFA8}"/>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5" name="Footer Placeholder 4">
            <a:extLst>
              <a:ext uri="{FF2B5EF4-FFF2-40B4-BE49-F238E27FC236}">
                <a16:creationId xmlns:a16="http://schemas.microsoft.com/office/drawing/2014/main" id="{96D05A75-F662-4C2A-89EA-B096DCAA7D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23C48A-5FC4-4F9C-BDAD-CB7F552DD6E3}"/>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300389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1E5A1-ED4C-4C1F-886F-BDC7044EDA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0EDBC8-494D-43F7-AC81-C79F193211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5DD056-A9F7-4B4A-864A-AB3A8AF674A9}"/>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5" name="Footer Placeholder 4">
            <a:extLst>
              <a:ext uri="{FF2B5EF4-FFF2-40B4-BE49-F238E27FC236}">
                <a16:creationId xmlns:a16="http://schemas.microsoft.com/office/drawing/2014/main" id="{90EA368F-ED97-4FA9-96E2-C62AD24856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509D2-34AC-4DFB-BDF5-08AA9BBF5BE9}"/>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1931314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8E42B-26A9-43A2-8F4A-C18AA8E104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1383FC-C3C6-4799-B3D5-1D1FE31B36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164CAD-41B2-46E2-84B7-7354DEA917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D3A4F3-089E-48EE-95CB-22B1383E9B3E}"/>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6" name="Footer Placeholder 5">
            <a:extLst>
              <a:ext uri="{FF2B5EF4-FFF2-40B4-BE49-F238E27FC236}">
                <a16:creationId xmlns:a16="http://schemas.microsoft.com/office/drawing/2014/main" id="{6CB0E41D-871D-450A-8177-AA771B8080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99D503-85A0-44F2-A3E3-CF253152258F}"/>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3479448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44004-0166-4FC1-983F-B9694539E0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E6636D-D422-485B-9C5E-3ADEE71D4D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D19619-2490-450F-80FE-D98CFC9591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28EA1C-AA55-4B93-A3E4-8108C65FDA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A0FA3-3C07-4D92-80A4-C7344013FA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9EFA0E-76BD-4788-8081-D64C82AC4E97}"/>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8" name="Footer Placeholder 7">
            <a:extLst>
              <a:ext uri="{FF2B5EF4-FFF2-40B4-BE49-F238E27FC236}">
                <a16:creationId xmlns:a16="http://schemas.microsoft.com/office/drawing/2014/main" id="{008EB2B3-D1F9-4B4F-A98D-F2A8DFD16F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8C05D1-CFE6-43D5-A517-262A43D009B7}"/>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2295926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C50FF-5FE9-4861-B741-A7992DD26C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A14F55-B147-454E-94DB-9C0A7FDF687D}"/>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4" name="Footer Placeholder 3">
            <a:extLst>
              <a:ext uri="{FF2B5EF4-FFF2-40B4-BE49-F238E27FC236}">
                <a16:creationId xmlns:a16="http://schemas.microsoft.com/office/drawing/2014/main" id="{E22296F5-5D5A-4BC3-A9AE-8D8FDFA7C3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681D48-955B-4E8B-9BD7-8C63CCF8D831}"/>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47773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7D3866-9801-4D91-8AD2-2D635618052C}"/>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3" name="Footer Placeholder 2">
            <a:extLst>
              <a:ext uri="{FF2B5EF4-FFF2-40B4-BE49-F238E27FC236}">
                <a16:creationId xmlns:a16="http://schemas.microsoft.com/office/drawing/2014/main" id="{C6D75148-A35F-4B68-95C2-FBB61B4E51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FF3C4C-F23A-4C6F-B455-259566B231EF}"/>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3193270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D1529-2DA9-4C3D-894C-AAA8E2861B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5934A8-1F8E-47DE-805E-ADA5E25196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E2A49A-EA63-4482-B951-D49A21456D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2DC5F0-B75F-4FE7-8E65-6DAD3853B48A}"/>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6" name="Footer Placeholder 5">
            <a:extLst>
              <a:ext uri="{FF2B5EF4-FFF2-40B4-BE49-F238E27FC236}">
                <a16:creationId xmlns:a16="http://schemas.microsoft.com/office/drawing/2014/main" id="{73F3F1D1-57AD-463F-A3BE-F0B4F7F3BC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603164-4F2B-4A3D-BE8A-3DD48A9F90C7}"/>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2128849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6D407-2EFC-44C3-BF04-8FBD8AA2CC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CC0A4E-0774-4374-B75C-D19B25A26E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4DDBD9-FFC8-4427-932F-662D2DF988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F9E730-9672-4551-982B-549CF610991F}"/>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6" name="Footer Placeholder 5">
            <a:extLst>
              <a:ext uri="{FF2B5EF4-FFF2-40B4-BE49-F238E27FC236}">
                <a16:creationId xmlns:a16="http://schemas.microsoft.com/office/drawing/2014/main" id="{9844BC66-1DEA-427B-BDF6-2301EC6885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DFBBE4-8266-4A85-9BBA-177F3BF9BC7B}"/>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2985343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E75D-C541-4FC1-A147-DA8B23D94D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A04A63-2120-4AA2-AD46-EBECC0C5B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B866D5-494C-49D1-B534-B43E159F199F}"/>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5" name="Footer Placeholder 4">
            <a:extLst>
              <a:ext uri="{FF2B5EF4-FFF2-40B4-BE49-F238E27FC236}">
                <a16:creationId xmlns:a16="http://schemas.microsoft.com/office/drawing/2014/main" id="{BC6CB652-D034-4DDE-882E-5576641A03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60BD6-38B2-49A3-9239-A4314A858D75}"/>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3390301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C58BAF-E498-4D4A-87CD-94F867D30D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97013C-D623-461D-A271-B5EF51DD63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256FEB-2C82-406E-84C4-ED73E1CEBD38}"/>
              </a:ext>
            </a:extLst>
          </p:cNvPr>
          <p:cNvSpPr>
            <a:spLocks noGrp="1"/>
          </p:cNvSpPr>
          <p:nvPr>
            <p:ph type="dt" sz="half" idx="10"/>
          </p:nvPr>
        </p:nvSpPr>
        <p:spPr/>
        <p:txBody>
          <a:bodyPr/>
          <a:lstStyle/>
          <a:p>
            <a:fld id="{490DB72E-5D0B-47C0-A880-7145661183D2}" type="datetimeFigureOut">
              <a:rPr lang="en-US" smtClean="0"/>
              <a:t>9/9/2024</a:t>
            </a:fld>
            <a:endParaRPr lang="en-US"/>
          </a:p>
        </p:txBody>
      </p:sp>
      <p:sp>
        <p:nvSpPr>
          <p:cNvPr id="5" name="Footer Placeholder 4">
            <a:extLst>
              <a:ext uri="{FF2B5EF4-FFF2-40B4-BE49-F238E27FC236}">
                <a16:creationId xmlns:a16="http://schemas.microsoft.com/office/drawing/2014/main" id="{A53B32DB-E662-489B-8568-DEF750727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DCC5F0-EF9C-4715-81E5-7DB2B4B6DC83}"/>
              </a:ext>
            </a:extLst>
          </p:cNvPr>
          <p:cNvSpPr>
            <a:spLocks noGrp="1"/>
          </p:cNvSpPr>
          <p:nvPr>
            <p:ph type="sldNum" sz="quarter" idx="12"/>
          </p:nvPr>
        </p:nvSpPr>
        <p:spPr/>
        <p:txBody>
          <a:bodyPr/>
          <a:lstStyle/>
          <a:p>
            <a:fld id="{BAC879E6-6A3E-4A22-97C6-5C45AC3F3286}" type="slidenum">
              <a:rPr lang="en-US" smtClean="0"/>
              <a:t>‹#›</a:t>
            </a:fld>
            <a:endParaRPr lang="en-US"/>
          </a:p>
        </p:txBody>
      </p:sp>
    </p:spTree>
    <p:extLst>
      <p:ext uri="{BB962C8B-B14F-4D97-AF65-F5344CB8AC3E}">
        <p14:creationId xmlns:p14="http://schemas.microsoft.com/office/powerpoint/2010/main" val="1488922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95682-D3E9-4A4B-9451-4A41911A22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CDF248-4874-4257-9CD5-C8F08499D6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FFB3E1-B46C-4A60-87DF-77344EF13F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0DB72E-5D0B-47C0-A880-7145661183D2}" type="datetimeFigureOut">
              <a:rPr lang="en-US" smtClean="0"/>
              <a:t>9/9/2024</a:t>
            </a:fld>
            <a:endParaRPr lang="en-US"/>
          </a:p>
        </p:txBody>
      </p:sp>
      <p:sp>
        <p:nvSpPr>
          <p:cNvPr id="5" name="Footer Placeholder 4">
            <a:extLst>
              <a:ext uri="{FF2B5EF4-FFF2-40B4-BE49-F238E27FC236}">
                <a16:creationId xmlns:a16="http://schemas.microsoft.com/office/drawing/2014/main" id="{F2D12CC6-ABFE-4833-9189-7080D6A56C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18D817-5FB8-49F3-93C4-4D1C423065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C879E6-6A3E-4A22-97C6-5C45AC3F3286}" type="slidenum">
              <a:rPr lang="en-US" smtClean="0"/>
              <a:t>‹#›</a:t>
            </a:fld>
            <a:endParaRPr lang="en-US"/>
          </a:p>
        </p:txBody>
      </p:sp>
    </p:spTree>
    <p:extLst>
      <p:ext uri="{BB962C8B-B14F-4D97-AF65-F5344CB8AC3E}">
        <p14:creationId xmlns:p14="http://schemas.microsoft.com/office/powerpoint/2010/main" val="1602208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Words, Morphology, Subwords, and Tokenization</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CF242-CBBD-0975-A358-747746CE2D79}"/>
              </a:ext>
            </a:extLst>
          </p:cNvPr>
          <p:cNvSpPr>
            <a:spLocks noGrp="1"/>
          </p:cNvSpPr>
          <p:nvPr>
            <p:ph type="title"/>
          </p:nvPr>
        </p:nvSpPr>
        <p:spPr/>
        <p:txBody>
          <a:bodyPr/>
          <a:lstStyle/>
          <a:p>
            <a:r>
              <a:rPr lang="en-US" dirty="0"/>
              <a:t>Tokenization</a:t>
            </a:r>
          </a:p>
        </p:txBody>
      </p:sp>
      <p:sp>
        <p:nvSpPr>
          <p:cNvPr id="3" name="Content Placeholder 2">
            <a:extLst>
              <a:ext uri="{FF2B5EF4-FFF2-40B4-BE49-F238E27FC236}">
                <a16:creationId xmlns:a16="http://schemas.microsoft.com/office/drawing/2014/main" id="{B07C5D10-C414-DE9B-46CE-E8DBD64D9E84}"/>
              </a:ext>
            </a:extLst>
          </p:cNvPr>
          <p:cNvSpPr>
            <a:spLocks noGrp="1"/>
          </p:cNvSpPr>
          <p:nvPr>
            <p:ph idx="1"/>
          </p:nvPr>
        </p:nvSpPr>
        <p:spPr/>
        <p:txBody>
          <a:bodyPr>
            <a:normAutofit fontScale="62500" lnSpcReduction="20000"/>
          </a:bodyPr>
          <a:lstStyle/>
          <a:p>
            <a:r>
              <a:rPr lang="en-US" dirty="0"/>
              <a:t>As specified in the intro lecture, the field of </a:t>
            </a:r>
            <a:r>
              <a:rPr lang="en-US" b="1" dirty="0"/>
              <a:t>natural language processing</a:t>
            </a:r>
            <a:r>
              <a:rPr lang="en-US" dirty="0"/>
              <a:t> (</a:t>
            </a:r>
            <a:r>
              <a:rPr lang="en-US" b="1" dirty="0"/>
              <a:t>NLP</a:t>
            </a:r>
            <a:r>
              <a:rPr lang="en-US" dirty="0"/>
              <a:t>) deals with tasks that involve the processing of human languages, a.k.a. </a:t>
            </a:r>
            <a:r>
              <a:rPr lang="en-US" i="1" dirty="0"/>
              <a:t>natural languages</a:t>
            </a:r>
          </a:p>
          <a:p>
            <a:r>
              <a:rPr lang="en-US" i="1" dirty="0"/>
              <a:t>Statistical approaches</a:t>
            </a:r>
            <a:r>
              <a:rPr lang="en-US" dirty="0"/>
              <a:t> to NLP rely on </a:t>
            </a:r>
            <a:r>
              <a:rPr lang="en-US" i="1" dirty="0"/>
              <a:t>machine learning</a:t>
            </a:r>
            <a:r>
              <a:rPr lang="en-US" dirty="0"/>
              <a:t>; such approaches have dominated </a:t>
            </a:r>
            <a:r>
              <a:rPr lang="en-US" i="1" dirty="0"/>
              <a:t>symbolic approaches</a:t>
            </a:r>
            <a:r>
              <a:rPr lang="en-US" dirty="0"/>
              <a:t> for decades</a:t>
            </a:r>
          </a:p>
          <a:p>
            <a:r>
              <a:rPr lang="en-US" dirty="0"/>
              <a:t>Conventionally, most statistical NLP applications were trained on labeled natural language text</a:t>
            </a:r>
          </a:p>
          <a:p>
            <a:r>
              <a:rPr lang="en-US" dirty="0"/>
              <a:t>Modern NLP systems are often </a:t>
            </a:r>
            <a:r>
              <a:rPr lang="en-US" i="1" dirty="0"/>
              <a:t>pre-trained</a:t>
            </a:r>
            <a:r>
              <a:rPr lang="en-US" dirty="0"/>
              <a:t> on unlabeled text, and then they are often </a:t>
            </a:r>
            <a:r>
              <a:rPr lang="en-US" i="1" dirty="0"/>
              <a:t>fine-tuned</a:t>
            </a:r>
            <a:r>
              <a:rPr lang="en-US" dirty="0"/>
              <a:t> on smaller, labeled datasets</a:t>
            </a:r>
          </a:p>
          <a:p>
            <a:r>
              <a:rPr lang="en-US" dirty="0"/>
              <a:t>Regardless, the text is often contained in documents (loosely speaking), which might have the form of text files, articles in various formats, web pages, etc.</a:t>
            </a:r>
          </a:p>
          <a:p>
            <a:r>
              <a:rPr lang="en-US" dirty="0"/>
              <a:t>Even after stripping metadata, images, non-relevant sections, etc., the text itself is often in the form of paragraphs divided into sentences</a:t>
            </a:r>
          </a:p>
          <a:p>
            <a:r>
              <a:rPr lang="en-US" dirty="0"/>
              <a:t>Sentences contain not only words, but also whitespace, punctuation marks, and sometimes other typographical symbols</a:t>
            </a:r>
          </a:p>
          <a:p>
            <a:r>
              <a:rPr lang="en-US" dirty="0"/>
              <a:t>Typically, the text needs to be preprocessed such that the input to NLP applications is in the form of a </a:t>
            </a:r>
            <a:r>
              <a:rPr lang="en-US" i="1" dirty="0"/>
              <a:t>sequence of tokens</a:t>
            </a:r>
            <a:r>
              <a:rPr lang="en-US" dirty="0"/>
              <a:t>; the task that achieves this is called </a:t>
            </a:r>
            <a:r>
              <a:rPr lang="en-US" b="1" dirty="0"/>
              <a:t>tokenization</a:t>
            </a:r>
          </a:p>
          <a:p>
            <a:r>
              <a:rPr lang="en-US" dirty="0"/>
              <a:t>This topic is partly based on Ch. 2 of the textbook, titled "Regular Expressions, Tokenization, Edit Distance"</a:t>
            </a:r>
          </a:p>
        </p:txBody>
      </p:sp>
    </p:spTree>
    <p:extLst>
      <p:ext uri="{BB962C8B-B14F-4D97-AF65-F5344CB8AC3E}">
        <p14:creationId xmlns:p14="http://schemas.microsoft.com/office/powerpoint/2010/main" val="3077752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C811B-D14F-4AC8-AA77-D82C5A426A29}"/>
              </a:ext>
            </a:extLst>
          </p:cNvPr>
          <p:cNvSpPr>
            <a:spLocks noGrp="1"/>
          </p:cNvSpPr>
          <p:nvPr>
            <p:ph type="title"/>
          </p:nvPr>
        </p:nvSpPr>
        <p:spPr/>
        <p:txBody>
          <a:bodyPr/>
          <a:lstStyle/>
          <a:p>
            <a:r>
              <a:rPr lang="en-US" dirty="0"/>
              <a:t>Words, wordforms, and tokens</a:t>
            </a:r>
          </a:p>
        </p:txBody>
      </p:sp>
      <p:sp>
        <p:nvSpPr>
          <p:cNvPr id="3" name="Content Placeholder 2">
            <a:extLst>
              <a:ext uri="{FF2B5EF4-FFF2-40B4-BE49-F238E27FC236}">
                <a16:creationId xmlns:a16="http://schemas.microsoft.com/office/drawing/2014/main" id="{FA6A0A89-C15A-4751-A48E-663EFA3C4240}"/>
              </a:ext>
            </a:extLst>
          </p:cNvPr>
          <p:cNvSpPr>
            <a:spLocks noGrp="1"/>
          </p:cNvSpPr>
          <p:nvPr>
            <p:ph idx="1"/>
          </p:nvPr>
        </p:nvSpPr>
        <p:spPr/>
        <p:txBody>
          <a:bodyPr>
            <a:normAutofit fontScale="62500" lnSpcReduction="20000"/>
          </a:bodyPr>
          <a:lstStyle/>
          <a:p>
            <a:r>
              <a:rPr lang="en-US" dirty="0"/>
              <a:t>Tokenization is sometimes casually defined as the splitting of text into </a:t>
            </a:r>
            <a:r>
              <a:rPr lang="en-US" i="1" dirty="0"/>
              <a:t>words</a:t>
            </a:r>
            <a:r>
              <a:rPr lang="en-US" dirty="0"/>
              <a:t>, but the meaning of "words" in this sense is ambiguous</a:t>
            </a:r>
          </a:p>
          <a:p>
            <a:r>
              <a:rPr lang="en-US" dirty="0"/>
              <a:t>A </a:t>
            </a:r>
            <a:r>
              <a:rPr lang="en-US" i="1" dirty="0"/>
              <a:t>wordform</a:t>
            </a:r>
            <a:r>
              <a:rPr lang="en-US" dirty="0"/>
              <a:t> is a specific form of a word (e.g., a pluralized noun, a conjugated verb, etc.)</a:t>
            </a:r>
          </a:p>
          <a:p>
            <a:r>
              <a:rPr lang="en-US" dirty="0"/>
              <a:t>In conventional NLP, </a:t>
            </a:r>
            <a:r>
              <a:rPr lang="en-US" i="1" dirty="0"/>
              <a:t>tokenization</a:t>
            </a:r>
            <a:r>
              <a:rPr lang="en-US" dirty="0"/>
              <a:t> often involved splitting </a:t>
            </a:r>
            <a:r>
              <a:rPr lang="en-US" i="1" dirty="0"/>
              <a:t>natural language text</a:t>
            </a:r>
            <a:r>
              <a:rPr lang="en-US" dirty="0"/>
              <a:t> into a sequence of instances of </a:t>
            </a:r>
            <a:r>
              <a:rPr lang="en-US" i="1" dirty="0"/>
              <a:t>wordforms</a:t>
            </a:r>
          </a:p>
          <a:p>
            <a:r>
              <a:rPr lang="en-US" dirty="0"/>
              <a:t>There are various possible ways to deal with </a:t>
            </a:r>
            <a:r>
              <a:rPr lang="en-US" i="1" dirty="0"/>
              <a:t>punctuation</a:t>
            </a:r>
          </a:p>
          <a:p>
            <a:pPr lvl="1"/>
            <a:r>
              <a:rPr lang="en-US" sz="2600" dirty="0"/>
              <a:t>Some applications may just use whitespace to separate wordforms; however, the results are generally not clean</a:t>
            </a:r>
          </a:p>
          <a:p>
            <a:pPr lvl="1"/>
            <a:r>
              <a:rPr lang="en-US" sz="2600" dirty="0"/>
              <a:t>Some may strip punctuation altogether, which is generally OK if you don't care about sentences, but there will be some oddities</a:t>
            </a:r>
          </a:p>
          <a:p>
            <a:pPr lvl="1"/>
            <a:r>
              <a:rPr lang="en-US" sz="2600" dirty="0"/>
              <a:t>Some may count certain punctuation (e.g., certain periods, questions marks, quotation marks, etc.) as separate tokens</a:t>
            </a:r>
          </a:p>
          <a:p>
            <a:pPr lvl="1"/>
            <a:r>
              <a:rPr lang="en-US" sz="2600" dirty="0"/>
              <a:t>Some applications may do more complicated splitting; e.g., some split a possessive -s ('s) into a separate token</a:t>
            </a:r>
          </a:p>
          <a:p>
            <a:r>
              <a:rPr lang="en-US" dirty="0"/>
              <a:t>There is also often postprocessing applied to the wordforms to form the final tokens</a:t>
            </a:r>
          </a:p>
          <a:p>
            <a:pPr lvl="1"/>
            <a:r>
              <a:rPr lang="en-US" sz="2600" dirty="0"/>
              <a:t>For some conventional applications, tokens are kept in their original wordforms</a:t>
            </a:r>
          </a:p>
          <a:p>
            <a:pPr lvl="1"/>
            <a:r>
              <a:rPr lang="en-US" sz="2600" dirty="0"/>
              <a:t>Other applications may convert all letters to lowercase to be case-insensitive</a:t>
            </a:r>
          </a:p>
          <a:p>
            <a:pPr lvl="1"/>
            <a:r>
              <a:rPr lang="en-US" sz="2600" dirty="0"/>
              <a:t>Other applications may perform </a:t>
            </a:r>
            <a:r>
              <a:rPr lang="en-US" sz="2600" i="1" dirty="0"/>
              <a:t>lemmatization</a:t>
            </a:r>
            <a:r>
              <a:rPr lang="en-US" sz="2600" dirty="0"/>
              <a:t> or </a:t>
            </a:r>
            <a:r>
              <a:rPr lang="en-US" sz="2600" i="1" dirty="0"/>
              <a:t>stemming</a:t>
            </a:r>
            <a:r>
              <a:rPr lang="en-US" sz="2600" dirty="0"/>
              <a:t> (these topics are discussed on the next two slides)</a:t>
            </a:r>
          </a:p>
        </p:txBody>
      </p:sp>
    </p:spTree>
    <p:extLst>
      <p:ext uri="{BB962C8B-B14F-4D97-AF65-F5344CB8AC3E}">
        <p14:creationId xmlns:p14="http://schemas.microsoft.com/office/powerpoint/2010/main" val="121137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68BB4-5A2F-420E-A1FC-6A844031A1FE}"/>
              </a:ext>
            </a:extLst>
          </p:cNvPr>
          <p:cNvSpPr>
            <a:spLocks noGrp="1"/>
          </p:cNvSpPr>
          <p:nvPr>
            <p:ph type="title"/>
          </p:nvPr>
        </p:nvSpPr>
        <p:spPr/>
        <p:txBody>
          <a:bodyPr/>
          <a:lstStyle/>
          <a:p>
            <a:r>
              <a:rPr lang="en-US" dirty="0"/>
              <a:t>Lemmatization</a:t>
            </a:r>
          </a:p>
        </p:txBody>
      </p:sp>
      <p:sp>
        <p:nvSpPr>
          <p:cNvPr id="3" name="Content Placeholder 2">
            <a:extLst>
              <a:ext uri="{FF2B5EF4-FFF2-40B4-BE49-F238E27FC236}">
                <a16:creationId xmlns:a16="http://schemas.microsoft.com/office/drawing/2014/main" id="{DD7D7697-E5DD-4D88-A2E5-F5F1D0280667}"/>
              </a:ext>
            </a:extLst>
          </p:cNvPr>
          <p:cNvSpPr>
            <a:spLocks noGrp="1"/>
          </p:cNvSpPr>
          <p:nvPr>
            <p:ph idx="1"/>
          </p:nvPr>
        </p:nvSpPr>
        <p:spPr/>
        <p:txBody>
          <a:bodyPr>
            <a:normAutofit fontScale="77500" lnSpcReduction="20000"/>
          </a:bodyPr>
          <a:lstStyle/>
          <a:p>
            <a:r>
              <a:rPr lang="en-US" dirty="0"/>
              <a:t>A </a:t>
            </a:r>
            <a:r>
              <a:rPr lang="en-US" i="1" dirty="0"/>
              <a:t>lemma</a:t>
            </a:r>
            <a:r>
              <a:rPr lang="en-US" dirty="0"/>
              <a:t> is the base form of a word (sometimes called the canonical form or dictionary form)</a:t>
            </a:r>
          </a:p>
          <a:p>
            <a:r>
              <a:rPr lang="en-US" dirty="0"/>
              <a:t>Often, multiple wordforms (e.g., "sing", "sang", "sung", "singing") share the same lemma</a:t>
            </a:r>
          </a:p>
          <a:p>
            <a:r>
              <a:rPr lang="en-US" dirty="0"/>
              <a:t>The set of words that share the same lemma must all have the same major </a:t>
            </a:r>
            <a:r>
              <a:rPr lang="en-US" i="1" dirty="0"/>
              <a:t>part of speech</a:t>
            </a:r>
            <a:r>
              <a:rPr lang="en-US" dirty="0"/>
              <a:t> (POS)</a:t>
            </a:r>
          </a:p>
          <a:p>
            <a:r>
              <a:rPr lang="en-US" dirty="0"/>
              <a:t>We'll discuss parts of speech in more detail during our topic on linguistic concepts; the concept will also be mentioned briefly again later in this topic</a:t>
            </a:r>
          </a:p>
          <a:p>
            <a:r>
              <a:rPr lang="en-US" dirty="0"/>
              <a:t>Algorithms to perform </a:t>
            </a:r>
            <a:r>
              <a:rPr lang="en-US" i="1" dirty="0"/>
              <a:t>lemmatization</a:t>
            </a:r>
            <a:r>
              <a:rPr lang="en-US" dirty="0"/>
              <a:t> can involve </a:t>
            </a:r>
            <a:r>
              <a:rPr lang="en-US" i="1" dirty="0"/>
              <a:t>morphological parsing </a:t>
            </a:r>
            <a:r>
              <a:rPr lang="en-US" dirty="0"/>
              <a:t>of wordforms (we'll learn a bit more about this later in the topic)</a:t>
            </a:r>
          </a:p>
          <a:p>
            <a:r>
              <a:rPr lang="en-US" dirty="0"/>
              <a:t>However, it was more common in conventional NLP to use a resource to look up the lemma; e.g., a very popular resource for conventional NLP used to be </a:t>
            </a:r>
            <a:r>
              <a:rPr lang="en-US" i="1" dirty="0"/>
              <a:t>WordNet</a:t>
            </a:r>
          </a:p>
          <a:p>
            <a:r>
              <a:rPr lang="en-US" dirty="0"/>
              <a:t>WordNet also had various other important uses in conventional NLP</a:t>
            </a:r>
            <a:endParaRPr lang="en-US" b="1" dirty="0"/>
          </a:p>
        </p:txBody>
      </p:sp>
    </p:spTree>
    <p:extLst>
      <p:ext uri="{BB962C8B-B14F-4D97-AF65-F5344CB8AC3E}">
        <p14:creationId xmlns:p14="http://schemas.microsoft.com/office/powerpoint/2010/main" val="2726852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C125B-779F-4D04-B9EC-C362B5167E02}"/>
              </a:ext>
            </a:extLst>
          </p:cNvPr>
          <p:cNvSpPr>
            <a:spLocks noGrp="1"/>
          </p:cNvSpPr>
          <p:nvPr>
            <p:ph type="title"/>
          </p:nvPr>
        </p:nvSpPr>
        <p:spPr/>
        <p:txBody>
          <a:bodyPr/>
          <a:lstStyle/>
          <a:p>
            <a:r>
              <a:rPr lang="en-US" dirty="0"/>
              <a:t>Stemming</a:t>
            </a:r>
          </a:p>
        </p:txBody>
      </p:sp>
      <p:sp>
        <p:nvSpPr>
          <p:cNvPr id="3" name="Content Placeholder 2">
            <a:extLst>
              <a:ext uri="{FF2B5EF4-FFF2-40B4-BE49-F238E27FC236}">
                <a16:creationId xmlns:a16="http://schemas.microsoft.com/office/drawing/2014/main" id="{906D4B94-7A80-4BAF-81C9-3C98E44301B9}"/>
              </a:ext>
            </a:extLst>
          </p:cNvPr>
          <p:cNvSpPr>
            <a:spLocks noGrp="1"/>
          </p:cNvSpPr>
          <p:nvPr>
            <p:ph idx="1"/>
          </p:nvPr>
        </p:nvSpPr>
        <p:spPr/>
        <p:txBody>
          <a:bodyPr>
            <a:normAutofit fontScale="92500" lnSpcReduction="20000"/>
          </a:bodyPr>
          <a:lstStyle/>
          <a:p>
            <a:r>
              <a:rPr lang="en-US" i="1" dirty="0"/>
              <a:t>Stemming</a:t>
            </a:r>
            <a:r>
              <a:rPr lang="en-US" dirty="0"/>
              <a:t> is simpler than lemmatization</a:t>
            </a:r>
          </a:p>
          <a:p>
            <a:r>
              <a:rPr lang="en-US" dirty="0"/>
              <a:t>Stemming involves the use of a sequence of rules to convert a wordform to a simpler form</a:t>
            </a:r>
          </a:p>
          <a:p>
            <a:r>
              <a:rPr lang="en-US" dirty="0"/>
              <a:t>For example, the </a:t>
            </a:r>
            <a:r>
              <a:rPr lang="en-US" i="1" dirty="0"/>
              <a:t>Porter stemmer </a:t>
            </a:r>
            <a:r>
              <a:rPr lang="en-US" dirty="0"/>
              <a:t>was very popular in conventional NLP; sample rules are:</a:t>
            </a:r>
          </a:p>
          <a:p>
            <a:endParaRPr lang="en-US" dirty="0"/>
          </a:p>
          <a:p>
            <a:endParaRPr lang="en-US" dirty="0"/>
          </a:p>
          <a:p>
            <a:endParaRPr lang="en-US" dirty="0"/>
          </a:p>
          <a:p>
            <a:r>
              <a:rPr lang="en-US" dirty="0"/>
              <a:t>In theory, words that share the same lemma should map to the same stem, and words that do not share the same lemma should not</a:t>
            </a:r>
          </a:p>
          <a:p>
            <a:r>
              <a:rPr lang="en-US" dirty="0"/>
              <a:t>In practice, it sometimes works but sometimes does not</a:t>
            </a:r>
          </a:p>
        </p:txBody>
      </p:sp>
      <p:pic>
        <p:nvPicPr>
          <p:cNvPr id="5" name="Picture 4">
            <a:extLst>
              <a:ext uri="{FF2B5EF4-FFF2-40B4-BE49-F238E27FC236}">
                <a16:creationId xmlns:a16="http://schemas.microsoft.com/office/drawing/2014/main" id="{91833944-CFAC-44C4-B02A-563855F91976}"/>
              </a:ext>
            </a:extLst>
          </p:cNvPr>
          <p:cNvPicPr>
            <a:picLocks noChangeAspect="1"/>
          </p:cNvPicPr>
          <p:nvPr/>
        </p:nvPicPr>
        <p:blipFill>
          <a:blip r:embed="rId2"/>
          <a:stretch>
            <a:fillRect/>
          </a:stretch>
        </p:blipFill>
        <p:spPr>
          <a:xfrm>
            <a:off x="3327208" y="3611895"/>
            <a:ext cx="5537584" cy="1048688"/>
          </a:xfrm>
          <a:prstGeom prst="rect">
            <a:avLst/>
          </a:prstGeom>
        </p:spPr>
      </p:pic>
    </p:spTree>
    <p:extLst>
      <p:ext uri="{BB962C8B-B14F-4D97-AF65-F5344CB8AC3E}">
        <p14:creationId xmlns:p14="http://schemas.microsoft.com/office/powerpoint/2010/main" val="2525235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FB20A-6CC8-46F8-9B5F-B86B3B7E0553}"/>
              </a:ext>
            </a:extLst>
          </p:cNvPr>
          <p:cNvSpPr>
            <a:spLocks noGrp="1"/>
          </p:cNvSpPr>
          <p:nvPr>
            <p:ph type="title"/>
          </p:nvPr>
        </p:nvSpPr>
        <p:spPr/>
        <p:txBody>
          <a:bodyPr/>
          <a:lstStyle/>
          <a:p>
            <a:r>
              <a:rPr lang="en-US" dirty="0"/>
              <a:t>Sentence Segmentation</a:t>
            </a:r>
          </a:p>
        </p:txBody>
      </p:sp>
      <p:sp>
        <p:nvSpPr>
          <p:cNvPr id="3" name="Content Placeholder 2">
            <a:extLst>
              <a:ext uri="{FF2B5EF4-FFF2-40B4-BE49-F238E27FC236}">
                <a16:creationId xmlns:a16="http://schemas.microsoft.com/office/drawing/2014/main" id="{6DFB1128-B94C-479F-AA1D-D46D8BBC4C16}"/>
              </a:ext>
            </a:extLst>
          </p:cNvPr>
          <p:cNvSpPr>
            <a:spLocks noGrp="1"/>
          </p:cNvSpPr>
          <p:nvPr>
            <p:ph idx="1"/>
          </p:nvPr>
        </p:nvSpPr>
        <p:spPr/>
        <p:txBody>
          <a:bodyPr>
            <a:normAutofit fontScale="77500" lnSpcReduction="20000"/>
          </a:bodyPr>
          <a:lstStyle/>
          <a:p>
            <a:r>
              <a:rPr lang="en-US" dirty="0"/>
              <a:t>Another component of many NLP applications is </a:t>
            </a:r>
            <a:r>
              <a:rPr lang="en-US" b="1" dirty="0"/>
              <a:t>sentence segmentation </a:t>
            </a:r>
            <a:r>
              <a:rPr lang="en-US" dirty="0"/>
              <a:t>(which is not trivial)</a:t>
            </a:r>
          </a:p>
          <a:p>
            <a:r>
              <a:rPr lang="en-US" dirty="0"/>
              <a:t>It may seem intuitive to split a document into sentences first, and then to tokenize sentences, and some NLP applications do this</a:t>
            </a:r>
          </a:p>
          <a:p>
            <a:r>
              <a:rPr lang="en-US" dirty="0"/>
              <a:t>More often, the opposite occurs, since the result of tokenization aids sentence segmentation</a:t>
            </a:r>
          </a:p>
          <a:p>
            <a:r>
              <a:rPr lang="en-US" dirty="0"/>
              <a:t>One complication is that end-of-sentence markers are also used for other purposes</a:t>
            </a:r>
          </a:p>
          <a:p>
            <a:r>
              <a:rPr lang="en-US" dirty="0"/>
              <a:t>For example, periods are also used for acronyms (e.g., "U.S.A.", "m.p.h."), abbreviations (e.g., "Mr.", "Corp."), and decimal points (e.g., "$50.25")</a:t>
            </a:r>
          </a:p>
          <a:p>
            <a:r>
              <a:rPr lang="en-US" dirty="0"/>
              <a:t>Note that acronyms and some abbreviations ending in periods can end sentences at times</a:t>
            </a:r>
          </a:p>
          <a:p>
            <a:r>
              <a:rPr lang="en-US" dirty="0"/>
              <a:t>The process of tokenization, optionally followed by lemmatization or stemming and/or sentence segmentation, is often referred to as </a:t>
            </a:r>
            <a:r>
              <a:rPr lang="en-US" b="1" dirty="0"/>
              <a:t>text normalization</a:t>
            </a:r>
          </a:p>
        </p:txBody>
      </p:sp>
    </p:spTree>
    <p:extLst>
      <p:ext uri="{BB962C8B-B14F-4D97-AF65-F5344CB8AC3E}">
        <p14:creationId xmlns:p14="http://schemas.microsoft.com/office/powerpoint/2010/main" val="4272462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F5A2A-3FF3-45CC-934C-5B6BE6BC6CFF}"/>
              </a:ext>
            </a:extLst>
          </p:cNvPr>
          <p:cNvSpPr>
            <a:spLocks noGrp="1"/>
          </p:cNvSpPr>
          <p:nvPr>
            <p:ph type="title"/>
          </p:nvPr>
        </p:nvSpPr>
        <p:spPr/>
        <p:txBody>
          <a:bodyPr/>
          <a:lstStyle/>
          <a:p>
            <a:r>
              <a:rPr lang="en-US" dirty="0"/>
              <a:t>The Chomsky Hierarchy</a:t>
            </a:r>
          </a:p>
        </p:txBody>
      </p:sp>
      <p:sp>
        <p:nvSpPr>
          <p:cNvPr id="3" name="Content Placeholder 2">
            <a:extLst>
              <a:ext uri="{FF2B5EF4-FFF2-40B4-BE49-F238E27FC236}">
                <a16:creationId xmlns:a16="http://schemas.microsoft.com/office/drawing/2014/main" id="{AC8936FC-02E7-4584-BFC3-C3B32D48F7DC}"/>
              </a:ext>
            </a:extLst>
          </p:cNvPr>
          <p:cNvSpPr>
            <a:spLocks noGrp="1"/>
          </p:cNvSpPr>
          <p:nvPr>
            <p:ph idx="1"/>
          </p:nvPr>
        </p:nvSpPr>
        <p:spPr/>
        <p:txBody>
          <a:bodyPr>
            <a:normAutofit fontScale="70000" lnSpcReduction="20000"/>
          </a:bodyPr>
          <a:lstStyle/>
          <a:p>
            <a:r>
              <a:rPr lang="en-US" dirty="0"/>
              <a:t>The </a:t>
            </a:r>
            <a:r>
              <a:rPr lang="en-US" b="1" dirty="0"/>
              <a:t>Chomsky hierarchy</a:t>
            </a:r>
            <a:r>
              <a:rPr lang="en-US" dirty="0"/>
              <a:t> (not mentioned in the textbook) defines four types of </a:t>
            </a:r>
            <a:r>
              <a:rPr lang="en-US" i="1" dirty="0"/>
              <a:t>formal grammars</a:t>
            </a:r>
            <a:r>
              <a:rPr lang="en-US" b="1" dirty="0"/>
              <a:t> </a:t>
            </a:r>
            <a:r>
              <a:rPr lang="en-US" dirty="0"/>
              <a:t>that are useful for various tasks</a:t>
            </a:r>
          </a:p>
          <a:p>
            <a:r>
              <a:rPr lang="en-US" dirty="0"/>
              <a:t>These are </a:t>
            </a:r>
            <a:r>
              <a:rPr lang="en-US" i="1" dirty="0"/>
              <a:t>unrestricted grammars </a:t>
            </a:r>
            <a:r>
              <a:rPr lang="en-US" dirty="0"/>
              <a:t>(type 0), </a:t>
            </a:r>
            <a:r>
              <a:rPr lang="en-US" i="1" dirty="0"/>
              <a:t>context-sensitive grammars </a:t>
            </a:r>
            <a:r>
              <a:rPr lang="en-US" dirty="0"/>
              <a:t>(type 1), </a:t>
            </a:r>
            <a:r>
              <a:rPr lang="en-US" i="1" dirty="0"/>
              <a:t>context-free grammars</a:t>
            </a:r>
            <a:r>
              <a:rPr lang="en-US" dirty="0"/>
              <a:t> (type 2), and </a:t>
            </a:r>
            <a:r>
              <a:rPr lang="en-US" i="1" dirty="0"/>
              <a:t>regular grammars</a:t>
            </a:r>
            <a:r>
              <a:rPr lang="en-US" b="1" dirty="0"/>
              <a:t> </a:t>
            </a:r>
            <a:r>
              <a:rPr lang="en-US" dirty="0"/>
              <a:t>(type 3)</a:t>
            </a:r>
          </a:p>
          <a:p>
            <a:r>
              <a:rPr lang="en-US" dirty="0"/>
              <a:t>The types are numbered from the most powerful / least restrictive (type 0) to the least powerful / most restrictive (type 3)</a:t>
            </a:r>
          </a:p>
          <a:p>
            <a:r>
              <a:rPr lang="en-US" dirty="0"/>
              <a:t>When choosing one of these formalisms for a task, it is often useful (i.e., simpler and more efficient) to use the most restrictive type of grammar that suits your purpose</a:t>
            </a:r>
          </a:p>
          <a:p>
            <a:r>
              <a:rPr lang="en-US" dirty="0"/>
              <a:t>Regular grammars are generally powerful enough to specify rules for allowable tokens</a:t>
            </a:r>
          </a:p>
          <a:p>
            <a:r>
              <a:rPr lang="en-US" dirty="0"/>
              <a:t>There are various equivalent ways to define a specific instance of each type of grammar that is part of the Chomsky hierarchy</a:t>
            </a:r>
          </a:p>
          <a:p>
            <a:r>
              <a:rPr lang="en-US" dirty="0"/>
              <a:t>For example, when we talk about context-free grammars during our topic on linguistic concepts, we will define them using </a:t>
            </a:r>
            <a:r>
              <a:rPr lang="en-US" i="1" dirty="0"/>
              <a:t>productions</a:t>
            </a:r>
            <a:r>
              <a:rPr lang="en-US" dirty="0"/>
              <a:t>, a.k.a. </a:t>
            </a:r>
            <a:r>
              <a:rPr lang="en-US" i="1" dirty="0"/>
              <a:t>rewrite rules</a:t>
            </a:r>
          </a:p>
          <a:p>
            <a:r>
              <a:rPr lang="en-US" dirty="0"/>
              <a:t>Regular grammars can also be defined using rewrite rules; or they can be defined using </a:t>
            </a:r>
            <a:r>
              <a:rPr lang="en-US" i="1" dirty="0"/>
              <a:t>finite state automata</a:t>
            </a:r>
            <a:r>
              <a:rPr lang="en-US" dirty="0"/>
              <a:t>; however, in this topic, we will define them with </a:t>
            </a:r>
            <a:r>
              <a:rPr lang="en-US" b="1" dirty="0"/>
              <a:t>regular expressions</a:t>
            </a:r>
          </a:p>
        </p:txBody>
      </p:sp>
    </p:spTree>
    <p:extLst>
      <p:ext uri="{BB962C8B-B14F-4D97-AF65-F5344CB8AC3E}">
        <p14:creationId xmlns:p14="http://schemas.microsoft.com/office/powerpoint/2010/main" val="1119962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EEA41-3152-464B-A21C-D4A0291F2174}"/>
              </a:ext>
            </a:extLst>
          </p:cNvPr>
          <p:cNvSpPr>
            <a:spLocks noGrp="1"/>
          </p:cNvSpPr>
          <p:nvPr>
            <p:ph type="title"/>
          </p:nvPr>
        </p:nvSpPr>
        <p:spPr/>
        <p:txBody>
          <a:bodyPr/>
          <a:lstStyle/>
          <a:p>
            <a:r>
              <a:rPr lang="en-US" dirty="0"/>
              <a:t>Regular Expressions</a:t>
            </a:r>
          </a:p>
        </p:txBody>
      </p:sp>
      <p:sp>
        <p:nvSpPr>
          <p:cNvPr id="3" name="Content Placeholder 2">
            <a:extLst>
              <a:ext uri="{FF2B5EF4-FFF2-40B4-BE49-F238E27FC236}">
                <a16:creationId xmlns:a16="http://schemas.microsoft.com/office/drawing/2014/main" id="{2C86A7CB-8D54-457A-81CC-D6D75A8EA1C4}"/>
              </a:ext>
            </a:extLst>
          </p:cNvPr>
          <p:cNvSpPr>
            <a:spLocks noGrp="1"/>
          </p:cNvSpPr>
          <p:nvPr>
            <p:ph idx="1"/>
          </p:nvPr>
        </p:nvSpPr>
        <p:spPr/>
        <p:txBody>
          <a:bodyPr>
            <a:normAutofit fontScale="70000" lnSpcReduction="20000"/>
          </a:bodyPr>
          <a:lstStyle/>
          <a:p>
            <a:r>
              <a:rPr lang="en-US" dirty="0"/>
              <a:t>A </a:t>
            </a:r>
            <a:r>
              <a:rPr lang="en-US" b="1" dirty="0"/>
              <a:t>regular expression</a:t>
            </a:r>
            <a:r>
              <a:rPr lang="en-US" dirty="0"/>
              <a:t> (RE) is a grammatical formalism useful for defining regular grammars</a:t>
            </a:r>
          </a:p>
          <a:p>
            <a:r>
              <a:rPr lang="en-US" dirty="0"/>
              <a:t>Each regular expression is a formula in a special language that specifies simple classes of </a:t>
            </a:r>
            <a:r>
              <a:rPr lang="en-US" i="1" dirty="0"/>
              <a:t>strings</a:t>
            </a:r>
            <a:r>
              <a:rPr lang="en-US" dirty="0"/>
              <a:t> (a string is a sequence of symbols)</a:t>
            </a:r>
          </a:p>
          <a:p>
            <a:r>
              <a:rPr lang="en-US" dirty="0"/>
              <a:t>The textbook covers regular expressions in Section 2.1; we will briefly discuss them now</a:t>
            </a:r>
          </a:p>
          <a:p>
            <a:r>
              <a:rPr lang="en-US" dirty="0"/>
              <a:t>Here is the precedence hierarchy for defined </a:t>
            </a:r>
            <a:r>
              <a:rPr lang="en-US" i="1" dirty="0"/>
              <a:t>operators</a:t>
            </a:r>
            <a:r>
              <a:rPr lang="en-US" dirty="0"/>
              <a:t> in regular expressions, according to our textbook (I'll discuss the meanings of the operators in class):</a:t>
            </a:r>
          </a:p>
          <a:p>
            <a:pPr marL="914400" lvl="1" indent="-457200">
              <a:buFont typeface="+mj-lt"/>
              <a:buAutoNum type="arabicPeriod"/>
            </a:pPr>
            <a:r>
              <a:rPr lang="en-US" dirty="0"/>
              <a:t>Parenthesis: ( )</a:t>
            </a:r>
          </a:p>
          <a:p>
            <a:pPr marL="914400" lvl="1" indent="-457200">
              <a:buFont typeface="+mj-lt"/>
              <a:buAutoNum type="arabicPeriod"/>
            </a:pPr>
            <a:r>
              <a:rPr lang="en-US" dirty="0"/>
              <a:t>Counters: * + ? { } </a:t>
            </a:r>
          </a:p>
          <a:p>
            <a:pPr marL="914400" lvl="1" indent="-457200">
              <a:buFont typeface="+mj-lt"/>
              <a:buAutoNum type="arabicPeriod"/>
            </a:pPr>
            <a:r>
              <a:rPr lang="en-US" dirty="0"/>
              <a:t>Sequences and anchors (e.g., the, ^my, end$, etc.)</a:t>
            </a:r>
          </a:p>
          <a:p>
            <a:pPr marL="914400" lvl="1" indent="-457200">
              <a:buFont typeface="+mj-lt"/>
              <a:buAutoNum type="arabicPeriod"/>
            </a:pPr>
            <a:r>
              <a:rPr lang="en-US" dirty="0"/>
              <a:t>Disjunction: |</a:t>
            </a:r>
          </a:p>
          <a:p>
            <a:r>
              <a:rPr lang="en-US" dirty="0"/>
              <a:t>Although the above list is fairly typical, some sources list brackets as having higher precedence than parentheses, and a backslash to indicate special characters above that</a:t>
            </a:r>
          </a:p>
          <a:p>
            <a:r>
              <a:rPr lang="en-US" dirty="0"/>
              <a:t>We'll look at an example of a regular expression using some of these symbols on the next slide</a:t>
            </a:r>
          </a:p>
          <a:p>
            <a:r>
              <a:rPr lang="en-US" dirty="0"/>
              <a:t>Most modern programming languages provide libraries allowing users to define and use regular expressions effectively; they typically also allow registers, which increases the power of REs</a:t>
            </a:r>
          </a:p>
        </p:txBody>
      </p:sp>
    </p:spTree>
    <p:extLst>
      <p:ext uri="{BB962C8B-B14F-4D97-AF65-F5344CB8AC3E}">
        <p14:creationId xmlns:p14="http://schemas.microsoft.com/office/powerpoint/2010/main" val="1255877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48D7C-5C18-4B9F-8378-307F86BC0F6F}"/>
              </a:ext>
            </a:extLst>
          </p:cNvPr>
          <p:cNvSpPr>
            <a:spLocks noGrp="1"/>
          </p:cNvSpPr>
          <p:nvPr>
            <p:ph type="title"/>
          </p:nvPr>
        </p:nvSpPr>
        <p:spPr/>
        <p:txBody>
          <a:bodyPr/>
          <a:lstStyle/>
          <a:p>
            <a:r>
              <a:rPr lang="en-US" dirty="0"/>
              <a:t>Regular Expression Example</a:t>
            </a:r>
          </a:p>
        </p:txBody>
      </p:sp>
      <p:sp>
        <p:nvSpPr>
          <p:cNvPr id="3" name="Content Placeholder 2">
            <a:extLst>
              <a:ext uri="{FF2B5EF4-FFF2-40B4-BE49-F238E27FC236}">
                <a16:creationId xmlns:a16="http://schemas.microsoft.com/office/drawing/2014/main" id="{87C955AE-08C2-482C-A9F7-D20997B3EB47}"/>
              </a:ext>
            </a:extLst>
          </p:cNvPr>
          <p:cNvSpPr>
            <a:spLocks noGrp="1"/>
          </p:cNvSpPr>
          <p:nvPr>
            <p:ph idx="1"/>
          </p:nvPr>
        </p:nvSpPr>
        <p:spPr/>
        <p:txBody>
          <a:bodyPr>
            <a:normAutofit fontScale="85000" lnSpcReduction="20000"/>
          </a:bodyPr>
          <a:lstStyle/>
          <a:p>
            <a:r>
              <a:rPr lang="en-US" dirty="0"/>
              <a:t>The textbook steps through an example of searching for the word "the" in a text without any false positives or false negatives</a:t>
            </a:r>
          </a:p>
          <a:p>
            <a:pPr lvl="1"/>
            <a:r>
              <a:rPr lang="en-US" dirty="0"/>
              <a:t>Although the current draft does not state it, the examples in the textbook use Perl syntax; Perl used to be a very popular programming language in the field of NLP</a:t>
            </a:r>
          </a:p>
          <a:p>
            <a:pPr lvl="1"/>
            <a:r>
              <a:rPr lang="en-US" dirty="0"/>
              <a:t>The book speculates that we want any non-letter to count as a word separator</a:t>
            </a:r>
          </a:p>
          <a:p>
            <a:pPr lvl="1"/>
            <a:r>
              <a:rPr lang="en-US" dirty="0"/>
              <a:t>That is, to the immediate left of the 't' and to the immediate right of the 'e', any non-letter may be present</a:t>
            </a:r>
          </a:p>
          <a:p>
            <a:pPr lvl="1"/>
            <a:r>
              <a:rPr lang="en-US" dirty="0"/>
              <a:t>We also need to consider that "the" may occur at the start or end of a line</a:t>
            </a:r>
          </a:p>
          <a:p>
            <a:pPr lvl="1"/>
            <a:r>
              <a:rPr lang="en-US" dirty="0"/>
              <a:t>Finally, they c the 't' to be capital or lowercase, but the 'h' and 'e' must be lowercase</a:t>
            </a:r>
          </a:p>
          <a:p>
            <a:pPr lvl="1"/>
            <a:r>
              <a:rPr lang="en-US" dirty="0"/>
              <a:t>They end up with the following expression:</a:t>
            </a:r>
          </a:p>
          <a:p>
            <a:pPr marL="914400" lvl="2" indent="0">
              <a:buNone/>
            </a:pPr>
            <a:r>
              <a:rPr lang="en-US" noProof="1">
                <a:latin typeface="Courier New" panose="02070309020205020404" pitchFamily="49" charset="0"/>
                <a:cs typeface="Courier New" panose="02070309020205020404" pitchFamily="49" charset="0"/>
              </a:rPr>
              <a:t>/(^|[^a-zA-Z])[tT]he([^a-zA-Z]|$)/</a:t>
            </a:r>
          </a:p>
          <a:p>
            <a:r>
              <a:rPr lang="en-US" noProof="1"/>
              <a:t>Regular expressions can easily be used to define rules for allowable tokens, and they are useful for implementing word-based tokenizers</a:t>
            </a:r>
          </a:p>
          <a:p>
            <a:r>
              <a:rPr lang="en-US" noProof="1"/>
              <a:t>Regular expressions are also useful for implementing lexical analyzers (e.g., for compilers), search/replace operations, and input validation.</a:t>
            </a:r>
          </a:p>
          <a:p>
            <a:endParaRPr lang="en-US" dirty="0"/>
          </a:p>
        </p:txBody>
      </p:sp>
    </p:spTree>
    <p:extLst>
      <p:ext uri="{BB962C8B-B14F-4D97-AF65-F5344CB8AC3E}">
        <p14:creationId xmlns:p14="http://schemas.microsoft.com/office/powerpoint/2010/main" val="3305327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2F40-1B0C-4551-A5FA-B83B8476C34B}"/>
              </a:ext>
            </a:extLst>
          </p:cNvPr>
          <p:cNvSpPr>
            <a:spLocks noGrp="1"/>
          </p:cNvSpPr>
          <p:nvPr>
            <p:ph type="title"/>
          </p:nvPr>
        </p:nvSpPr>
        <p:spPr/>
        <p:txBody>
          <a:bodyPr/>
          <a:lstStyle/>
          <a:p>
            <a:r>
              <a:rPr lang="en-US" dirty="0"/>
              <a:t>Morphology</a:t>
            </a:r>
          </a:p>
        </p:txBody>
      </p:sp>
      <p:sp>
        <p:nvSpPr>
          <p:cNvPr id="3" name="Content Placeholder 2">
            <a:extLst>
              <a:ext uri="{FF2B5EF4-FFF2-40B4-BE49-F238E27FC236}">
                <a16:creationId xmlns:a16="http://schemas.microsoft.com/office/drawing/2014/main" id="{9C346A41-D0B0-4C35-A8B1-81C380FED9E0}"/>
              </a:ext>
            </a:extLst>
          </p:cNvPr>
          <p:cNvSpPr>
            <a:spLocks noGrp="1"/>
          </p:cNvSpPr>
          <p:nvPr>
            <p:ph idx="1"/>
          </p:nvPr>
        </p:nvSpPr>
        <p:spPr/>
        <p:txBody>
          <a:bodyPr>
            <a:normAutofit fontScale="62500" lnSpcReduction="20000"/>
          </a:bodyPr>
          <a:lstStyle/>
          <a:p>
            <a:r>
              <a:rPr lang="en-US" dirty="0"/>
              <a:t>Book: "</a:t>
            </a:r>
            <a:r>
              <a:rPr lang="en-US" b="1" dirty="0"/>
              <a:t>Morphology</a:t>
            </a:r>
            <a:r>
              <a:rPr lang="en-US" dirty="0"/>
              <a:t> is the study of the way words are built up from smaller meaning-bearing units called </a:t>
            </a:r>
            <a:r>
              <a:rPr lang="en-US" b="1" dirty="0"/>
              <a:t>morphemes</a:t>
            </a:r>
            <a:r>
              <a:rPr lang="en-US" dirty="0"/>
              <a:t>."</a:t>
            </a:r>
          </a:p>
          <a:p>
            <a:r>
              <a:rPr lang="en-US" dirty="0"/>
              <a:t>The current edition of the textbook has dropped almost all its discussion of morphology</a:t>
            </a:r>
          </a:p>
          <a:p>
            <a:r>
              <a:rPr lang="en-US" dirty="0"/>
              <a:t>We will discuss it in more detail than the book, but significantly less than I used to; the examples generally come from the previous edition of the textbook</a:t>
            </a:r>
          </a:p>
          <a:p>
            <a:r>
              <a:rPr lang="en-US" dirty="0"/>
              <a:t>A morpheme is the smallest part of the word that has a semantic meaning; for example, given the wordform, "going", the parsed form can be represented as: "VERB-go + GERUND-</a:t>
            </a:r>
            <a:r>
              <a:rPr lang="en-US" noProof="1"/>
              <a:t>ing</a:t>
            </a:r>
            <a:r>
              <a:rPr lang="en-US" dirty="0"/>
              <a:t>"</a:t>
            </a:r>
          </a:p>
          <a:p>
            <a:r>
              <a:rPr lang="en-US" b="1" dirty="0"/>
              <a:t>Morphological parsing</a:t>
            </a:r>
            <a:r>
              <a:rPr lang="en-US" dirty="0"/>
              <a:t> is the task that takes a wordform, and splits it into its component morphemes</a:t>
            </a:r>
          </a:p>
          <a:p>
            <a:pPr lvl="1"/>
            <a:r>
              <a:rPr lang="en-US" sz="2600" dirty="0"/>
              <a:t>The current draft of the textbook very briefly discusses morphological parsing, which they say is necessary for "sophisticated methods for lemmatization"</a:t>
            </a:r>
          </a:p>
          <a:p>
            <a:pPr lvl="1"/>
            <a:r>
              <a:rPr lang="en-US" sz="2600" dirty="0"/>
              <a:t>It was mentioned earlier that, in practice, lemmatization could also use an external resource, such as WordNet, to look up a wordform and retrieve the lemma; however, keeping such resources current involved a lot of manual effort</a:t>
            </a:r>
          </a:p>
          <a:p>
            <a:pPr lvl="1"/>
            <a:r>
              <a:rPr lang="en-US" sz="2600" dirty="0"/>
              <a:t>It was also mentioned that we can avoid lemmatization by applying stemming instead, which is much simpler, but it doesn't always work as well</a:t>
            </a:r>
          </a:p>
          <a:p>
            <a:pPr lvl="1"/>
            <a:r>
              <a:rPr lang="en-US" sz="2600" dirty="0"/>
              <a:t>Conventionally, morphological parsing sometimes played an important role for POS tagging (a task in which each word is automatically labeled with its POS)</a:t>
            </a:r>
          </a:p>
          <a:p>
            <a:pPr lvl="1"/>
            <a:r>
              <a:rPr lang="en-US" sz="2600" dirty="0"/>
              <a:t>For morphologically complex languages (we'll briefly discuss what this means soon), it can also play an important role for applications such as web search</a:t>
            </a:r>
          </a:p>
        </p:txBody>
      </p:sp>
    </p:spTree>
    <p:extLst>
      <p:ext uri="{BB962C8B-B14F-4D97-AF65-F5344CB8AC3E}">
        <p14:creationId xmlns:p14="http://schemas.microsoft.com/office/powerpoint/2010/main" val="518086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59056-206E-40BD-9C16-4E526AD6C4FF}"/>
              </a:ext>
            </a:extLst>
          </p:cNvPr>
          <p:cNvSpPr>
            <a:spLocks noGrp="1"/>
          </p:cNvSpPr>
          <p:nvPr>
            <p:ph type="title"/>
          </p:nvPr>
        </p:nvSpPr>
        <p:spPr/>
        <p:txBody>
          <a:bodyPr/>
          <a:lstStyle/>
          <a:p>
            <a:r>
              <a:rPr lang="en-US" dirty="0"/>
              <a:t>Stems and Affixes</a:t>
            </a:r>
          </a:p>
        </p:txBody>
      </p:sp>
      <p:sp>
        <p:nvSpPr>
          <p:cNvPr id="3" name="Content Placeholder 2">
            <a:extLst>
              <a:ext uri="{FF2B5EF4-FFF2-40B4-BE49-F238E27FC236}">
                <a16:creationId xmlns:a16="http://schemas.microsoft.com/office/drawing/2014/main" id="{FB8860D1-6A28-48D2-BC8C-15456E037DE3}"/>
              </a:ext>
            </a:extLst>
          </p:cNvPr>
          <p:cNvSpPr>
            <a:spLocks noGrp="1"/>
          </p:cNvSpPr>
          <p:nvPr>
            <p:ph idx="1"/>
          </p:nvPr>
        </p:nvSpPr>
        <p:spPr/>
        <p:txBody>
          <a:bodyPr>
            <a:normAutofit fontScale="62500" lnSpcReduction="20000"/>
          </a:bodyPr>
          <a:lstStyle/>
          <a:p>
            <a:r>
              <a:rPr lang="en-US" dirty="0"/>
              <a:t>Two board classes of morphemes are </a:t>
            </a:r>
            <a:r>
              <a:rPr lang="en-US" b="1" dirty="0"/>
              <a:t>stems</a:t>
            </a:r>
            <a:r>
              <a:rPr lang="en-US" dirty="0"/>
              <a:t> and </a:t>
            </a:r>
            <a:r>
              <a:rPr lang="en-US" b="1" dirty="0"/>
              <a:t>affixes</a:t>
            </a:r>
          </a:p>
          <a:p>
            <a:r>
              <a:rPr lang="en-US" dirty="0"/>
              <a:t>The stem is the main (i.e., the central, most important, or most significant) morpheme of the word</a:t>
            </a:r>
          </a:p>
          <a:p>
            <a:r>
              <a:rPr lang="en-US" dirty="0"/>
              <a:t>Affixes add additional meanings of various kinds</a:t>
            </a:r>
          </a:p>
          <a:p>
            <a:r>
              <a:rPr lang="en-US" dirty="0"/>
              <a:t>Affixes can be further divided into </a:t>
            </a:r>
            <a:r>
              <a:rPr lang="en-US" i="1" dirty="0"/>
              <a:t>prefixes</a:t>
            </a:r>
            <a:r>
              <a:rPr lang="en-US" dirty="0"/>
              <a:t>, </a:t>
            </a:r>
            <a:r>
              <a:rPr lang="en-US" i="1" dirty="0"/>
              <a:t>suffixes</a:t>
            </a:r>
            <a:r>
              <a:rPr lang="en-US" dirty="0"/>
              <a:t>, </a:t>
            </a:r>
            <a:r>
              <a:rPr lang="en-US" i="1" dirty="0"/>
              <a:t>infixes</a:t>
            </a:r>
            <a:r>
              <a:rPr lang="en-US" dirty="0"/>
              <a:t>, and </a:t>
            </a:r>
            <a:r>
              <a:rPr lang="en-US" i="1" dirty="0"/>
              <a:t>circumfixes</a:t>
            </a:r>
          </a:p>
          <a:p>
            <a:r>
              <a:rPr lang="en-US" dirty="0"/>
              <a:t>English debatably does not have circumfixes and proper English probably does not have any infixes</a:t>
            </a:r>
          </a:p>
          <a:p>
            <a:pPr lvl="1"/>
            <a:r>
              <a:rPr lang="en-US" dirty="0"/>
              <a:t>The second edition of the textbook, as well as some other sources I have seen, states that "English doesn't really have circumfixes"</a:t>
            </a:r>
          </a:p>
          <a:p>
            <a:pPr lvl="1"/>
            <a:r>
              <a:rPr lang="en-US" dirty="0"/>
              <a:t>I have seen some other sources disagree, listing possible circumfixes such as "a-</a:t>
            </a:r>
            <a:r>
              <a:rPr lang="en-US" dirty="0" err="1"/>
              <a:t>ing</a:t>
            </a:r>
            <a:r>
              <a:rPr lang="en-US" dirty="0"/>
              <a:t>" (e.g., "a-going"), "</a:t>
            </a:r>
            <a:r>
              <a:rPr lang="en-US" dirty="0" err="1"/>
              <a:t>en-en</a:t>
            </a:r>
            <a:r>
              <a:rPr lang="en-US" dirty="0"/>
              <a:t>" (e.g., "enlighten"), and "</a:t>
            </a:r>
            <a:r>
              <a:rPr lang="en-US" dirty="0" err="1"/>
              <a:t>em-en</a:t>
            </a:r>
            <a:r>
              <a:rPr lang="en-US" dirty="0"/>
              <a:t>" (e.g., "embolden")</a:t>
            </a:r>
          </a:p>
          <a:p>
            <a:pPr lvl="1"/>
            <a:r>
              <a:rPr lang="en-US" dirty="0"/>
              <a:t>The second edition of the textbook also specifies two "taboo" infixes that occur in "certain dialects of English")</a:t>
            </a:r>
          </a:p>
          <a:p>
            <a:pPr lvl="1"/>
            <a:r>
              <a:rPr lang="en-US" dirty="0"/>
              <a:t>These are "f**king" (e.g., "Man-f**king-</a:t>
            </a:r>
            <a:r>
              <a:rPr lang="en-US" dirty="0" err="1"/>
              <a:t>hattan</a:t>
            </a:r>
            <a:r>
              <a:rPr lang="en-US" dirty="0"/>
              <a:t>") and "bl**</a:t>
            </a:r>
            <a:r>
              <a:rPr lang="en-US" dirty="0" err="1"/>
              <a:t>dy</a:t>
            </a:r>
            <a:r>
              <a:rPr lang="en-US" dirty="0"/>
              <a:t>" (e.g., "</a:t>
            </a:r>
            <a:r>
              <a:rPr lang="en-US" dirty="0" err="1"/>
              <a:t>abso</a:t>
            </a:r>
            <a:r>
              <a:rPr lang="en-US" dirty="0"/>
              <a:t>-bl**</a:t>
            </a:r>
            <a:r>
              <a:rPr lang="en-US" dirty="0" err="1"/>
              <a:t>dy-lutley</a:t>
            </a:r>
            <a:r>
              <a:rPr lang="en-US" dirty="0"/>
              <a:t>"); the asterisks are from the textbook (I would have been comfortable leaving them out of "bloody")</a:t>
            </a:r>
          </a:p>
          <a:p>
            <a:r>
              <a:rPr lang="en-US" dirty="0"/>
              <a:t>A word can have more than one affix; for example, the word "unbelievably" has a stem ("believe"), a prefix ("un-"), and two suffixes ("-able" and "-</a:t>
            </a:r>
            <a:r>
              <a:rPr lang="en-US" dirty="0" err="1"/>
              <a:t>ly</a:t>
            </a:r>
            <a:r>
              <a:rPr lang="en-US" dirty="0"/>
              <a:t>")</a:t>
            </a:r>
          </a:p>
          <a:p>
            <a:r>
              <a:rPr lang="en-US" dirty="0"/>
              <a:t>English rarely stacks more than four or fix affixes to a word, but some morphologically complex languages have much more; for example, Turkish may commonly contain words with nine or ten affixes</a:t>
            </a:r>
          </a:p>
          <a:p>
            <a:r>
              <a:rPr lang="en-US" dirty="0"/>
              <a:t>We will briefly discuss morphologically complex languages soon</a:t>
            </a:r>
          </a:p>
        </p:txBody>
      </p:sp>
    </p:spTree>
    <p:extLst>
      <p:ext uri="{BB962C8B-B14F-4D97-AF65-F5344CB8AC3E}">
        <p14:creationId xmlns:p14="http://schemas.microsoft.com/office/powerpoint/2010/main" val="588426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99150-6F1A-4564-A268-E19AEDD76E26}"/>
              </a:ext>
            </a:extLst>
          </p:cNvPr>
          <p:cNvSpPr>
            <a:spLocks noGrp="1"/>
          </p:cNvSpPr>
          <p:nvPr>
            <p:ph type="title"/>
          </p:nvPr>
        </p:nvSpPr>
        <p:spPr/>
        <p:txBody>
          <a:bodyPr/>
          <a:lstStyle/>
          <a:p>
            <a:r>
              <a:rPr lang="en-US" dirty="0"/>
              <a:t>Combining Morphemes</a:t>
            </a:r>
          </a:p>
        </p:txBody>
      </p:sp>
      <p:sp>
        <p:nvSpPr>
          <p:cNvPr id="3" name="Content Placeholder 2">
            <a:extLst>
              <a:ext uri="{FF2B5EF4-FFF2-40B4-BE49-F238E27FC236}">
                <a16:creationId xmlns:a16="http://schemas.microsoft.com/office/drawing/2014/main" id="{EC4E729F-4822-4F71-B8CE-AA618FDE4380}"/>
              </a:ext>
            </a:extLst>
          </p:cNvPr>
          <p:cNvSpPr>
            <a:spLocks noGrp="1"/>
          </p:cNvSpPr>
          <p:nvPr>
            <p:ph idx="1"/>
          </p:nvPr>
        </p:nvSpPr>
        <p:spPr/>
        <p:txBody>
          <a:bodyPr>
            <a:normAutofit fontScale="62500" lnSpcReduction="20000"/>
          </a:bodyPr>
          <a:lstStyle/>
          <a:p>
            <a:r>
              <a:rPr lang="en-US" dirty="0"/>
              <a:t>Four methods of combining morphemes to create new words include infection, derivation, compounding, and cliticization</a:t>
            </a:r>
          </a:p>
          <a:p>
            <a:r>
              <a:rPr lang="en-US" b="1" dirty="0"/>
              <a:t>Inflection</a:t>
            </a:r>
            <a:r>
              <a:rPr lang="en-US" dirty="0"/>
              <a:t> is the combination of a word stem with a grammatical morpheme, usually resulting in a word of the same basic POS as the stem, usually filling some syntactic function like agreement</a:t>
            </a:r>
          </a:p>
          <a:p>
            <a:pPr lvl="1"/>
            <a:r>
              <a:rPr lang="en-US" dirty="0"/>
              <a:t>Examples of inflection in English include pluralizing a noun or changing the tense of a verb</a:t>
            </a:r>
          </a:p>
          <a:p>
            <a:pPr lvl="1"/>
            <a:r>
              <a:rPr lang="en-US" dirty="0"/>
              <a:t>Orthographical rules specify typical spelling changes due to inflection; for example, to pluralize a noun ending in "y", change the "y" to an "</a:t>
            </a:r>
            <a:r>
              <a:rPr lang="en-US" dirty="0" err="1"/>
              <a:t>i</a:t>
            </a:r>
            <a:r>
              <a:rPr lang="en-US" dirty="0"/>
              <a:t>" and add "es" (e.g., "bunnies")</a:t>
            </a:r>
          </a:p>
          <a:p>
            <a:pPr lvl="1"/>
            <a:r>
              <a:rPr lang="en-US" dirty="0"/>
              <a:t>Exceptions must be accounted for separately (e.g., the plural of "fish" is "fish", and the plural of "goose" is "geese)</a:t>
            </a:r>
          </a:p>
          <a:p>
            <a:pPr lvl="1"/>
            <a:r>
              <a:rPr lang="en-US" dirty="0"/>
              <a:t>In some languages, inflection can also be used to account for case, grammatical gender, politeness level, etc.</a:t>
            </a:r>
          </a:p>
          <a:p>
            <a:r>
              <a:rPr lang="en-US" b="1" dirty="0"/>
              <a:t>Derivation</a:t>
            </a:r>
            <a:r>
              <a:rPr lang="en-US" dirty="0"/>
              <a:t> is the combination of a word stem with a morpheme, usually resulting in word of a different class, often with a meaning that is harder to predict</a:t>
            </a:r>
          </a:p>
          <a:p>
            <a:pPr lvl="1"/>
            <a:r>
              <a:rPr lang="en-US" dirty="0"/>
              <a:t>Examples from the textbook (previous edition) include "appointee" from "appoint and "clueless" from "clue"</a:t>
            </a:r>
          </a:p>
          <a:p>
            <a:pPr lvl="1"/>
            <a:r>
              <a:rPr lang="en-US" dirty="0"/>
              <a:t>An example from Wikipedia is "happiness" from "happy"</a:t>
            </a:r>
          </a:p>
          <a:p>
            <a:r>
              <a:rPr lang="en-US" b="1" dirty="0"/>
              <a:t>Compounding</a:t>
            </a:r>
            <a:r>
              <a:rPr lang="en-US" dirty="0"/>
              <a:t> is the combination of multiple word stems together; for example, "doghouse"</a:t>
            </a:r>
          </a:p>
          <a:p>
            <a:r>
              <a:rPr lang="en-US" b="1" dirty="0"/>
              <a:t>Cliticization</a:t>
            </a:r>
            <a:r>
              <a:rPr lang="en-US" dirty="0"/>
              <a:t> is the combination of a word stem with a </a:t>
            </a:r>
            <a:r>
              <a:rPr lang="en-US" i="1" dirty="0"/>
              <a:t>clitic</a:t>
            </a:r>
          </a:p>
          <a:p>
            <a:pPr lvl="1"/>
            <a:r>
              <a:rPr lang="en-US" dirty="0"/>
              <a:t>A clitic is a morpheme that acts syntactically like a word but is reduced in form and attached to another word</a:t>
            </a:r>
          </a:p>
          <a:p>
            <a:pPr lvl="1"/>
            <a:r>
              <a:rPr lang="en-US" dirty="0"/>
              <a:t>An example is the English morpheme "'ve" in words such as "I've" (substituting for "have") or the French definite article "l'" in words such as "l'opera" (substituting for "le")</a:t>
            </a:r>
          </a:p>
        </p:txBody>
      </p:sp>
    </p:spTree>
    <p:extLst>
      <p:ext uri="{BB962C8B-B14F-4D97-AF65-F5344CB8AC3E}">
        <p14:creationId xmlns:p14="http://schemas.microsoft.com/office/powerpoint/2010/main" val="2554680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A690D-3078-4524-BA09-6B49C17CE4D9}"/>
              </a:ext>
            </a:extLst>
          </p:cNvPr>
          <p:cNvSpPr>
            <a:spLocks noGrp="1"/>
          </p:cNvSpPr>
          <p:nvPr>
            <p:ph type="title"/>
          </p:nvPr>
        </p:nvSpPr>
        <p:spPr/>
        <p:txBody>
          <a:bodyPr/>
          <a:lstStyle/>
          <a:p>
            <a:r>
              <a:rPr lang="en-US" dirty="0"/>
              <a:t>Morphologically Complex Languages</a:t>
            </a:r>
          </a:p>
        </p:txBody>
      </p:sp>
      <p:sp>
        <p:nvSpPr>
          <p:cNvPr id="3" name="Content Placeholder 2">
            <a:extLst>
              <a:ext uri="{FF2B5EF4-FFF2-40B4-BE49-F238E27FC236}">
                <a16:creationId xmlns:a16="http://schemas.microsoft.com/office/drawing/2014/main" id="{7165123C-B925-47B8-9A6C-B4286E3861B3}"/>
              </a:ext>
            </a:extLst>
          </p:cNvPr>
          <p:cNvSpPr>
            <a:spLocks noGrp="1"/>
          </p:cNvSpPr>
          <p:nvPr>
            <p:ph idx="1"/>
          </p:nvPr>
        </p:nvSpPr>
        <p:spPr/>
        <p:txBody>
          <a:bodyPr>
            <a:normAutofit fontScale="62500" lnSpcReduction="20000"/>
          </a:bodyPr>
          <a:lstStyle/>
          <a:p>
            <a:r>
              <a:rPr lang="en-US" dirty="0"/>
              <a:t>As alluded to a few times already, relative to English, some languages are </a:t>
            </a:r>
            <a:r>
              <a:rPr lang="en-US" i="1" dirty="0"/>
              <a:t>morphologically complex</a:t>
            </a:r>
            <a:r>
              <a:rPr lang="en-US" dirty="0"/>
              <a:t>, meaning that words can contain significantly more morphemes than is typical in other languages</a:t>
            </a:r>
            <a:endParaRPr lang="en-US" i="1" dirty="0"/>
          </a:p>
          <a:p>
            <a:r>
              <a:rPr lang="en-US" dirty="0"/>
              <a:t>Languages that the textbook calls morphologically complex include Arabic, Polish, Siberian Yupik, Czech, Hungarian and Turkish (these references are scattered throughout the textbook)</a:t>
            </a:r>
          </a:p>
          <a:p>
            <a:r>
              <a:rPr lang="en-US" dirty="0"/>
              <a:t>Extreme examples of morphologically complex languages are called </a:t>
            </a:r>
            <a:r>
              <a:rPr lang="en-US" i="1" dirty="0"/>
              <a:t>polysynthetic languages</a:t>
            </a:r>
            <a:r>
              <a:rPr lang="en-US" dirty="0"/>
              <a:t> (the current draft of the textbook mentions this term once)</a:t>
            </a:r>
            <a:endParaRPr lang="en-US" i="1" dirty="0"/>
          </a:p>
          <a:p>
            <a:r>
              <a:rPr lang="en-US" dirty="0"/>
              <a:t>One example of a polysynthetic language comes from chapter 4 of "The Atoms of Language", by Mark C. Baker; Chapter 4 is titled "Baking a Polysynthetic Language"</a:t>
            </a:r>
          </a:p>
          <a:p>
            <a:pPr lvl="1"/>
            <a:r>
              <a:rPr lang="en-US" sz="2600" dirty="0"/>
              <a:t>The chapter's title stems from an analogy; adding yeast to a recipe makes bread seem completely different from a cracker</a:t>
            </a:r>
          </a:p>
          <a:p>
            <a:pPr lvl="1"/>
            <a:r>
              <a:rPr lang="en-US" sz="2600" dirty="0"/>
              <a:t>The example discussed in the chapter is the language Mohawk</a:t>
            </a:r>
          </a:p>
          <a:p>
            <a:pPr lvl="1"/>
            <a:r>
              <a:rPr lang="en-US" sz="2600" dirty="0"/>
              <a:t>An example of a long word in the language is: "Washakotya'tawitsherahetkvhta'se'"</a:t>
            </a:r>
          </a:p>
          <a:p>
            <a:pPr lvl="1"/>
            <a:r>
              <a:rPr lang="en-US" sz="2600" dirty="0"/>
              <a:t>According to Baker, this roughly translates to the English sentence: "He made the thing that one puts on one's body [e.g., a dress] ugly for her."</a:t>
            </a:r>
          </a:p>
          <a:p>
            <a:pPr lvl="1"/>
            <a:r>
              <a:rPr lang="en-US" sz="2600" dirty="0"/>
              <a:t>Baker points out that a single word is used in Mohawk for any garment that covers the torso</a:t>
            </a:r>
          </a:p>
          <a:p>
            <a:pPr lvl="1"/>
            <a:r>
              <a:rPr lang="en-US" sz="2600" dirty="0"/>
              <a:t>The apostrophes in the Mohawk represent a glottal stop, a sound not commonly found in American English</a:t>
            </a:r>
          </a:p>
          <a:p>
            <a:r>
              <a:rPr lang="en-US" dirty="0"/>
              <a:t>Word-based tokenization for morphologically complex languages is problematic for multiple reasons (I'll discuss this a bit more in class)</a:t>
            </a:r>
          </a:p>
        </p:txBody>
      </p:sp>
    </p:spTree>
    <p:extLst>
      <p:ext uri="{BB962C8B-B14F-4D97-AF65-F5344CB8AC3E}">
        <p14:creationId xmlns:p14="http://schemas.microsoft.com/office/powerpoint/2010/main" val="1264054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F2F8-08DA-4322-AECD-12796343BCE5}"/>
              </a:ext>
            </a:extLst>
          </p:cNvPr>
          <p:cNvSpPr>
            <a:spLocks noGrp="1"/>
          </p:cNvSpPr>
          <p:nvPr>
            <p:ph type="title"/>
          </p:nvPr>
        </p:nvSpPr>
        <p:spPr/>
        <p:txBody>
          <a:bodyPr/>
          <a:lstStyle/>
          <a:p>
            <a:r>
              <a:rPr lang="en-US" dirty="0"/>
              <a:t>The Language Instinct</a:t>
            </a:r>
          </a:p>
        </p:txBody>
      </p:sp>
      <p:sp>
        <p:nvSpPr>
          <p:cNvPr id="3" name="Content Placeholder 2">
            <a:extLst>
              <a:ext uri="{FF2B5EF4-FFF2-40B4-BE49-F238E27FC236}">
                <a16:creationId xmlns:a16="http://schemas.microsoft.com/office/drawing/2014/main" id="{418DF933-F405-44F3-8A11-56B253E65AED}"/>
              </a:ext>
            </a:extLst>
          </p:cNvPr>
          <p:cNvSpPr>
            <a:spLocks noGrp="1"/>
          </p:cNvSpPr>
          <p:nvPr>
            <p:ph idx="1"/>
          </p:nvPr>
        </p:nvSpPr>
        <p:spPr/>
        <p:txBody>
          <a:bodyPr>
            <a:normAutofit fontScale="77500" lnSpcReduction="20000"/>
          </a:bodyPr>
          <a:lstStyle/>
          <a:p>
            <a:r>
              <a:rPr lang="en-US" dirty="0"/>
              <a:t>Steven Pinker is a cognitive psychologist, a psycholinguist, and a Professor in the Department of Psychology as Harvard University</a:t>
            </a:r>
          </a:p>
          <a:p>
            <a:r>
              <a:rPr lang="en-US" dirty="0"/>
              <a:t>He has written several books for general audiences, a few of which deal directly with language and language learning</a:t>
            </a:r>
          </a:p>
          <a:p>
            <a:r>
              <a:rPr lang="en-US" dirty="0"/>
              <a:t>I am basing the next few slides of this topic on material from chapter 5 of "The Language Instinct", by Pinker</a:t>
            </a:r>
          </a:p>
          <a:p>
            <a:r>
              <a:rPr lang="en-US" dirty="0"/>
              <a:t>The book, in general, discusses Pinker's theories related to how humans process language</a:t>
            </a:r>
          </a:p>
          <a:p>
            <a:r>
              <a:rPr lang="en-US" dirty="0"/>
              <a:t>The title of Chapter 5 is, "Words, Words, Words"</a:t>
            </a:r>
          </a:p>
          <a:p>
            <a:r>
              <a:rPr lang="en-US" dirty="0"/>
              <a:t>Pinker explains that humans remember stems, rules related to inflection, rules related to derivation (but we will see that these are less predictable), and irregular words</a:t>
            </a:r>
          </a:p>
          <a:p>
            <a:r>
              <a:rPr lang="en-US" dirty="0"/>
              <a:t>According to Pinker, the fact that rules of inflection are remembered has been demonstrated in psychological studies with children</a:t>
            </a:r>
          </a:p>
          <a:p>
            <a:r>
              <a:rPr lang="en-US" dirty="0"/>
              <a:t>Pinker describes one such experiment known as "the wug test" (I'll discuss it in class)</a:t>
            </a:r>
          </a:p>
        </p:txBody>
      </p:sp>
    </p:spTree>
    <p:extLst>
      <p:ext uri="{BB962C8B-B14F-4D97-AF65-F5344CB8AC3E}">
        <p14:creationId xmlns:p14="http://schemas.microsoft.com/office/powerpoint/2010/main" val="3118933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45801-2E13-4619-B5B0-B99545E182CD}"/>
              </a:ext>
            </a:extLst>
          </p:cNvPr>
          <p:cNvSpPr>
            <a:spLocks noGrp="1"/>
          </p:cNvSpPr>
          <p:nvPr>
            <p:ph type="title"/>
          </p:nvPr>
        </p:nvSpPr>
        <p:spPr/>
        <p:txBody>
          <a:bodyPr/>
          <a:lstStyle/>
          <a:p>
            <a:r>
              <a:rPr lang="en-US" dirty="0"/>
              <a:t>Pinker on Derivation</a:t>
            </a:r>
          </a:p>
        </p:txBody>
      </p:sp>
      <p:sp>
        <p:nvSpPr>
          <p:cNvPr id="3" name="Content Placeholder 2">
            <a:extLst>
              <a:ext uri="{FF2B5EF4-FFF2-40B4-BE49-F238E27FC236}">
                <a16:creationId xmlns:a16="http://schemas.microsoft.com/office/drawing/2014/main" id="{6C0476DB-E832-4369-B06C-F6ECDFFFA81E}"/>
              </a:ext>
            </a:extLst>
          </p:cNvPr>
          <p:cNvSpPr>
            <a:spLocks noGrp="1"/>
          </p:cNvSpPr>
          <p:nvPr>
            <p:ph idx="1"/>
          </p:nvPr>
        </p:nvSpPr>
        <p:spPr/>
        <p:txBody>
          <a:bodyPr>
            <a:normAutofit fontScale="77500" lnSpcReduction="20000"/>
          </a:bodyPr>
          <a:lstStyle/>
          <a:p>
            <a:r>
              <a:rPr lang="en-US" dirty="0"/>
              <a:t>When Pinker talks about derivation, he says the original word is called a </a:t>
            </a:r>
            <a:r>
              <a:rPr lang="en-US" b="1" dirty="0"/>
              <a:t>root</a:t>
            </a:r>
          </a:p>
          <a:p>
            <a:r>
              <a:rPr lang="en-US" dirty="0"/>
              <a:t>For example, the stem "electricity" is based on the root "electric" (but note that the pronunciation of the "c" has changed)</a:t>
            </a:r>
          </a:p>
          <a:p>
            <a:r>
              <a:rPr lang="en-US" dirty="0"/>
              <a:t>However, when new stems from roots and an affix, the rules are not always consistent</a:t>
            </a:r>
          </a:p>
          <a:p>
            <a:r>
              <a:rPr lang="en-US" dirty="0"/>
              <a:t>This relates to meanings, pronunciations, and which roots can be converted to which stems</a:t>
            </a:r>
          </a:p>
          <a:p>
            <a:r>
              <a:rPr lang="en-US" dirty="0"/>
              <a:t>Example: "complexity" is the state of being complex, but "electricity" is not the state of being electric (you wouldn't say that the electricity of a can opener makes it convenient)</a:t>
            </a:r>
          </a:p>
          <a:p>
            <a:r>
              <a:rPr lang="en-US" dirty="0"/>
              <a:t>Pinker also points out that there are no such words as "</a:t>
            </a:r>
            <a:r>
              <a:rPr lang="en-US" dirty="0" err="1"/>
              <a:t>academicity</a:t>
            </a:r>
            <a:r>
              <a:rPr lang="en-US" dirty="0"/>
              <a:t>", "</a:t>
            </a:r>
            <a:r>
              <a:rPr lang="en-US" dirty="0" err="1"/>
              <a:t>acrobaticity</a:t>
            </a:r>
            <a:r>
              <a:rPr lang="en-US" dirty="0"/>
              <a:t>", or "alcoholicity" </a:t>
            </a:r>
          </a:p>
          <a:p>
            <a:r>
              <a:rPr lang="en-US" dirty="0"/>
              <a:t>Actually, Pinker's third example is valid according to MS Word/PowerPoint and dictionary.com, with the apparent meaning, "alcoholic quality or strength"</a:t>
            </a:r>
          </a:p>
          <a:p>
            <a:r>
              <a:rPr lang="en-US" dirty="0"/>
              <a:t>Pinker also points out that a newly formed stem can often accept additional inflectional affixes (e.g., we can form the word "complexities")</a:t>
            </a:r>
          </a:p>
          <a:p>
            <a:endParaRPr lang="en-US" dirty="0"/>
          </a:p>
        </p:txBody>
      </p:sp>
    </p:spTree>
    <p:extLst>
      <p:ext uri="{BB962C8B-B14F-4D97-AF65-F5344CB8AC3E}">
        <p14:creationId xmlns:p14="http://schemas.microsoft.com/office/powerpoint/2010/main" val="3351589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AE583-9726-4BAB-931E-47A8BD3AE89C}"/>
              </a:ext>
            </a:extLst>
          </p:cNvPr>
          <p:cNvSpPr>
            <a:spLocks noGrp="1"/>
          </p:cNvSpPr>
          <p:nvPr>
            <p:ph type="title"/>
          </p:nvPr>
        </p:nvSpPr>
        <p:spPr/>
        <p:txBody>
          <a:bodyPr/>
          <a:lstStyle/>
          <a:p>
            <a:r>
              <a:rPr lang="en-US" dirty="0"/>
              <a:t>Ordering Suffixes</a:t>
            </a:r>
          </a:p>
        </p:txBody>
      </p:sp>
      <p:sp>
        <p:nvSpPr>
          <p:cNvPr id="3" name="Content Placeholder 2">
            <a:extLst>
              <a:ext uri="{FF2B5EF4-FFF2-40B4-BE49-F238E27FC236}">
                <a16:creationId xmlns:a16="http://schemas.microsoft.com/office/drawing/2014/main" id="{7E8EF16D-03F8-4F62-8A8E-12BE0767C4EA}"/>
              </a:ext>
            </a:extLst>
          </p:cNvPr>
          <p:cNvSpPr>
            <a:spLocks noGrp="1"/>
          </p:cNvSpPr>
          <p:nvPr>
            <p:ph idx="1"/>
          </p:nvPr>
        </p:nvSpPr>
        <p:spPr/>
        <p:txBody>
          <a:bodyPr>
            <a:normAutofit fontScale="77500" lnSpcReduction="20000"/>
          </a:bodyPr>
          <a:lstStyle/>
          <a:p>
            <a:r>
              <a:rPr lang="en-US" dirty="0"/>
              <a:t>Pinker also points out that there are rules that govern the order that suffixes must follow when multiple suffixes are added to a single stem</a:t>
            </a:r>
          </a:p>
          <a:p>
            <a:r>
              <a:rPr lang="en-US" dirty="0"/>
              <a:t>Consider, for example, the stems "Darwinian" and "Darwinism", both based on the same root (in this case, a name), "Darwin"</a:t>
            </a:r>
          </a:p>
          <a:p>
            <a:pPr lvl="1"/>
            <a:r>
              <a:rPr lang="en-US" dirty="0"/>
              <a:t>The word "Darwinian" might be defined as "pertaining to Darwin or his theories" or "relating to Darwin or his theories"</a:t>
            </a:r>
          </a:p>
          <a:p>
            <a:pPr lvl="1"/>
            <a:r>
              <a:rPr lang="en-US" dirty="0"/>
              <a:t>The word "Darwinism" might be defined as "something related to Darwin or his theories" (you may find more specific definitions of this word, these days)</a:t>
            </a:r>
          </a:p>
          <a:p>
            <a:r>
              <a:rPr lang="en-US" dirty="0"/>
              <a:t>From the stem "Darwinian", we can derive "Darwinianism" (it sounds good), and then using inflection, we could form "Darwinianisms"</a:t>
            </a:r>
          </a:p>
          <a:p>
            <a:r>
              <a:rPr lang="en-US" dirty="0"/>
              <a:t>However, from "Darwinism", we cannot derive the word "Darwinismian" (such a word might mean "pertaining to Darwinism", but it sounds bad)</a:t>
            </a:r>
          </a:p>
          <a:p>
            <a:r>
              <a:rPr lang="en-US" dirty="0"/>
              <a:t>Pinker also points out that you can't add form a new stem from a root that has already been inflected; for example, "Darwinism" sounds fine, but "</a:t>
            </a:r>
            <a:r>
              <a:rPr lang="en-US" dirty="0" err="1"/>
              <a:t>Darwinsism</a:t>
            </a:r>
            <a:r>
              <a:rPr lang="en-US" dirty="0"/>
              <a:t>" does not</a:t>
            </a:r>
          </a:p>
          <a:p>
            <a:r>
              <a:rPr lang="en-US" dirty="0"/>
              <a:t>I add: Note that humans never explicitly learn these rules, but we seem to abide by them</a:t>
            </a:r>
          </a:p>
        </p:txBody>
      </p:sp>
    </p:spTree>
    <p:extLst>
      <p:ext uri="{BB962C8B-B14F-4D97-AF65-F5344CB8AC3E}">
        <p14:creationId xmlns:p14="http://schemas.microsoft.com/office/powerpoint/2010/main" val="1981719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7CBD5-784A-42A8-B8FA-2E6376787B37}"/>
              </a:ext>
            </a:extLst>
          </p:cNvPr>
          <p:cNvSpPr>
            <a:spLocks noGrp="1"/>
          </p:cNvSpPr>
          <p:nvPr>
            <p:ph type="title"/>
          </p:nvPr>
        </p:nvSpPr>
        <p:spPr/>
        <p:txBody>
          <a:bodyPr/>
          <a:lstStyle/>
          <a:p>
            <a:r>
              <a:rPr lang="en-US" dirty="0"/>
              <a:t>Listemes</a:t>
            </a:r>
          </a:p>
        </p:txBody>
      </p:sp>
      <p:sp>
        <p:nvSpPr>
          <p:cNvPr id="3" name="Content Placeholder 2">
            <a:extLst>
              <a:ext uri="{FF2B5EF4-FFF2-40B4-BE49-F238E27FC236}">
                <a16:creationId xmlns:a16="http://schemas.microsoft.com/office/drawing/2014/main" id="{30B9DF55-4132-4E3E-818D-C000406CD794}"/>
              </a:ext>
            </a:extLst>
          </p:cNvPr>
          <p:cNvSpPr>
            <a:spLocks noGrp="1"/>
          </p:cNvSpPr>
          <p:nvPr>
            <p:ph idx="1"/>
          </p:nvPr>
        </p:nvSpPr>
        <p:spPr/>
        <p:txBody>
          <a:bodyPr>
            <a:normAutofit fontScale="70000" lnSpcReduction="20000"/>
          </a:bodyPr>
          <a:lstStyle/>
          <a:p>
            <a:r>
              <a:rPr lang="en-US" dirty="0"/>
              <a:t>Pinker proposes that stems (including those produced through derivation) generally must be memorized separately; they are part of our mental lexicon</a:t>
            </a:r>
          </a:p>
          <a:p>
            <a:r>
              <a:rPr lang="en-US" dirty="0"/>
              <a:t>As mentioned earlier, Pinker claims that in addition to stems, irregular forms of words also must be memorized</a:t>
            </a:r>
          </a:p>
          <a:p>
            <a:r>
              <a:rPr lang="en-US" dirty="0"/>
              <a:t>Pinker claims that humans also memorize names, some foreign words, acronyms, etc.</a:t>
            </a:r>
          </a:p>
          <a:p>
            <a:r>
              <a:rPr lang="en-US" dirty="0"/>
              <a:t>Pinker refers to each unit of the memorized list as a </a:t>
            </a:r>
            <a:r>
              <a:rPr lang="en-US" b="1" dirty="0"/>
              <a:t>listeme</a:t>
            </a:r>
          </a:p>
          <a:p>
            <a:r>
              <a:rPr lang="en-US" dirty="0"/>
              <a:t>He cites one study that estimated the average high school graduate knows about 45,000 listemes</a:t>
            </a:r>
          </a:p>
          <a:p>
            <a:r>
              <a:rPr lang="en-US" dirty="0"/>
              <a:t>First, the researchers took an unabridged dictionary, and removed all inflections and some derivations if the meanings could be deduced from the parts</a:t>
            </a:r>
          </a:p>
          <a:p>
            <a:r>
              <a:rPr lang="en-US" dirty="0"/>
              <a:t>Then, they quizzed volunteers on random samples from the remaining list, and based on the percentage of words known, they calculated their estimate</a:t>
            </a:r>
          </a:p>
          <a:p>
            <a:r>
              <a:rPr lang="en-US" dirty="0"/>
              <a:t>Pinker considers this an underestimate of the true number of memorized listemes, because it does not include proper names, numbers, foreign words, acronyms, etc.</a:t>
            </a:r>
          </a:p>
          <a:p>
            <a:r>
              <a:rPr lang="en-US" dirty="0"/>
              <a:t>Pinker ultimately increases his estimate to 60,000 listemes; of course, from these listemes, many other inflected (and in some cases, derived) words can be created</a:t>
            </a:r>
          </a:p>
        </p:txBody>
      </p:sp>
    </p:spTree>
    <p:extLst>
      <p:ext uri="{BB962C8B-B14F-4D97-AF65-F5344CB8AC3E}">
        <p14:creationId xmlns:p14="http://schemas.microsoft.com/office/powerpoint/2010/main" val="2433240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617B-4373-4A38-95C6-D4902B82D56B}"/>
              </a:ext>
            </a:extLst>
          </p:cNvPr>
          <p:cNvSpPr>
            <a:spLocks noGrp="1"/>
          </p:cNvSpPr>
          <p:nvPr>
            <p:ph type="title"/>
          </p:nvPr>
        </p:nvSpPr>
        <p:spPr/>
        <p:txBody>
          <a:bodyPr/>
          <a:lstStyle/>
          <a:p>
            <a:r>
              <a:rPr lang="en-US" dirty="0"/>
              <a:t>That's Amazing!</a:t>
            </a:r>
          </a:p>
        </p:txBody>
      </p:sp>
      <p:sp>
        <p:nvSpPr>
          <p:cNvPr id="3" name="Content Placeholder 2">
            <a:extLst>
              <a:ext uri="{FF2B5EF4-FFF2-40B4-BE49-F238E27FC236}">
                <a16:creationId xmlns:a16="http://schemas.microsoft.com/office/drawing/2014/main" id="{99C2BA6A-F877-435D-A89A-B2FFBEC3BA6C}"/>
              </a:ext>
            </a:extLst>
          </p:cNvPr>
          <p:cNvSpPr>
            <a:spLocks noGrp="1"/>
          </p:cNvSpPr>
          <p:nvPr>
            <p:ph idx="1"/>
          </p:nvPr>
        </p:nvSpPr>
        <p:spPr/>
        <p:txBody>
          <a:bodyPr>
            <a:normAutofit fontScale="62500" lnSpcReduction="20000"/>
          </a:bodyPr>
          <a:lstStyle/>
          <a:p>
            <a:r>
              <a:rPr lang="en-US" dirty="0"/>
              <a:t>Assuming that humans start to learn words at age 1, Pinker points out that young humans learn new words at the approximate rate of one every 90 waking minutes, on average!</a:t>
            </a:r>
          </a:p>
          <a:p>
            <a:r>
              <a:rPr lang="en-US" dirty="0"/>
              <a:t>To indicate how amazing this is, Pinker discusses a thought experiment from the logician and philosopher Quine</a:t>
            </a:r>
          </a:p>
          <a:p>
            <a:r>
              <a:rPr lang="en-US" dirty="0"/>
              <a:t>He asks us to imagine a linguist studying the language a newly discovered tribe; a rabbit scurries by, and a native shouts, "Gavagai!"</a:t>
            </a:r>
          </a:p>
          <a:p>
            <a:r>
              <a:rPr lang="en-US" dirty="0"/>
              <a:t>The linguist will probably conclude that "gavagai" means "rabbit", but why?</a:t>
            </a:r>
          </a:p>
          <a:p>
            <a:r>
              <a:rPr lang="en-US" dirty="0"/>
              <a:t>Pinker lists several logically plausible possibilities of what "gavagai" could mean (e.g., a rabbit's foot, a furry thing, an animal, a thing that scurries, scurrying in general, "anything that is either a rabbit or a Buick", etc.)</a:t>
            </a:r>
          </a:p>
          <a:p>
            <a:r>
              <a:rPr lang="en-US" dirty="0"/>
              <a:t>Pinker argues that children learning words make sub-conscious assumptions about the type of things that words are likely to refer to, staying away from the very specific and the very general</a:t>
            </a:r>
          </a:p>
          <a:p>
            <a:r>
              <a:rPr lang="en-US" dirty="0"/>
              <a:t>Ultimately, though, we do learn general words such as "animal" (as well as specific words, when appropriate)</a:t>
            </a:r>
          </a:p>
          <a:p>
            <a:r>
              <a:rPr lang="en-US" dirty="0"/>
              <a:t>Pinker discusses experiments that show that children subconsciously assume that new words do not share meanings with common words that they already know as a partial explanation for this</a:t>
            </a:r>
          </a:p>
        </p:txBody>
      </p:sp>
    </p:spTree>
    <p:extLst>
      <p:ext uri="{BB962C8B-B14F-4D97-AF65-F5344CB8AC3E}">
        <p14:creationId xmlns:p14="http://schemas.microsoft.com/office/powerpoint/2010/main" val="2635673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38B4-EFD0-4351-88EF-C311DB6EF577}"/>
              </a:ext>
            </a:extLst>
          </p:cNvPr>
          <p:cNvSpPr>
            <a:spLocks noGrp="1"/>
          </p:cNvSpPr>
          <p:nvPr>
            <p:ph type="title"/>
          </p:nvPr>
        </p:nvSpPr>
        <p:spPr/>
        <p:txBody>
          <a:bodyPr/>
          <a:lstStyle/>
          <a:p>
            <a:r>
              <a:rPr lang="en-US" dirty="0"/>
              <a:t>Out-of-vocabulary words</a:t>
            </a:r>
          </a:p>
        </p:txBody>
      </p:sp>
      <p:sp>
        <p:nvSpPr>
          <p:cNvPr id="3" name="Content Placeholder 2">
            <a:extLst>
              <a:ext uri="{FF2B5EF4-FFF2-40B4-BE49-F238E27FC236}">
                <a16:creationId xmlns:a16="http://schemas.microsoft.com/office/drawing/2014/main" id="{337CFEE3-CC62-485E-A32D-FE033EF7D50E}"/>
              </a:ext>
            </a:extLst>
          </p:cNvPr>
          <p:cNvSpPr>
            <a:spLocks noGrp="1"/>
          </p:cNvSpPr>
          <p:nvPr>
            <p:ph idx="1"/>
          </p:nvPr>
        </p:nvSpPr>
        <p:spPr/>
        <p:txBody>
          <a:bodyPr>
            <a:normAutofit fontScale="55000" lnSpcReduction="20000"/>
          </a:bodyPr>
          <a:lstStyle/>
          <a:p>
            <a:r>
              <a:rPr lang="en-US" dirty="0"/>
              <a:t>Words that have not been seen in a training set are called </a:t>
            </a:r>
            <a:r>
              <a:rPr lang="en-US" i="1" dirty="0"/>
              <a:t>unknown words</a:t>
            </a:r>
            <a:r>
              <a:rPr lang="en-US" dirty="0"/>
              <a:t>, a.k.a. </a:t>
            </a:r>
            <a:r>
              <a:rPr lang="en-US" i="1" dirty="0"/>
              <a:t>out-of-vocabulary (OOV) words</a:t>
            </a:r>
          </a:p>
          <a:p>
            <a:r>
              <a:rPr lang="en-US" dirty="0"/>
              <a:t>For some machine learning applications, OOV words can be ignored, but this does not make sense for applications such as machine translation</a:t>
            </a:r>
          </a:p>
          <a:p>
            <a:r>
              <a:rPr lang="en-US" dirty="0"/>
              <a:t>One possibility often used in conventional NLP was to convert rare words in a training set to a special token, such as &lt;UNK&gt;, and to replace OOV words in later documents with the same token</a:t>
            </a:r>
          </a:p>
          <a:p>
            <a:r>
              <a:rPr lang="en-US" dirty="0"/>
              <a:t>Reasons for OOV words include:</a:t>
            </a:r>
          </a:p>
          <a:p>
            <a:pPr lvl="1"/>
            <a:r>
              <a:rPr lang="en-US" dirty="0"/>
              <a:t>New words are frequently introduced to the language; once such words become common, they are sometimes referred to as neologisms</a:t>
            </a:r>
          </a:p>
          <a:p>
            <a:pPr lvl="1"/>
            <a:r>
              <a:rPr lang="en-US" dirty="0"/>
              <a:t>It is also common for named entities to introduce new terms; e.g., people, organizations such as companies, names of games, etc.</a:t>
            </a:r>
          </a:p>
          <a:p>
            <a:pPr lvl="1"/>
            <a:r>
              <a:rPr lang="en-US" dirty="0"/>
              <a:t>Some words will be misspelled</a:t>
            </a:r>
          </a:p>
          <a:p>
            <a:pPr lvl="1"/>
            <a:r>
              <a:rPr lang="en-US" dirty="0"/>
              <a:t>Some words are borrowed from other languages; these are sometimes called loanwords</a:t>
            </a:r>
          </a:p>
          <a:p>
            <a:pPr lvl="1"/>
            <a:r>
              <a:rPr lang="en-US" dirty="0"/>
              <a:t>A related notion is transliteration, when a word from one language is converted to another alphabet, attempting to keep the pronunciation the same</a:t>
            </a:r>
            <a:endParaRPr lang="en-US" b="1" dirty="0"/>
          </a:p>
          <a:p>
            <a:r>
              <a:rPr lang="en-US" dirty="0"/>
              <a:t>The textbook used to discuss OOV words in the chapter on N-grams, but as of the August 2024 draft, it dropped this discussion, although the chapter on N-grams remains</a:t>
            </a:r>
          </a:p>
          <a:p>
            <a:r>
              <a:rPr lang="en-US" dirty="0"/>
              <a:t>I have dropped the topic in N-grams this semester, but I will probably briefly mention N-grams when we first talk about language models</a:t>
            </a:r>
          </a:p>
          <a:p>
            <a:r>
              <a:rPr lang="en-US" dirty="0"/>
              <a:t>The current draft of the textbook does, however, make brief references to unknown words as a source for potential problems or difficulties throughout various topics</a:t>
            </a:r>
          </a:p>
        </p:txBody>
      </p:sp>
    </p:spTree>
    <p:extLst>
      <p:ext uri="{BB962C8B-B14F-4D97-AF65-F5344CB8AC3E}">
        <p14:creationId xmlns:p14="http://schemas.microsoft.com/office/powerpoint/2010/main" val="1943956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E215-D48A-4B3E-B7D9-C137671B45F5}"/>
              </a:ext>
            </a:extLst>
          </p:cNvPr>
          <p:cNvSpPr>
            <a:spLocks noGrp="1"/>
          </p:cNvSpPr>
          <p:nvPr>
            <p:ph type="title"/>
          </p:nvPr>
        </p:nvSpPr>
        <p:spPr/>
        <p:txBody>
          <a:bodyPr/>
          <a:lstStyle/>
          <a:p>
            <a:r>
              <a:rPr lang="en-US" dirty="0"/>
              <a:t>Problems with Word-based Tokenization</a:t>
            </a:r>
          </a:p>
        </p:txBody>
      </p:sp>
      <p:sp>
        <p:nvSpPr>
          <p:cNvPr id="3" name="Content Placeholder 2">
            <a:extLst>
              <a:ext uri="{FF2B5EF4-FFF2-40B4-BE49-F238E27FC236}">
                <a16:creationId xmlns:a16="http://schemas.microsoft.com/office/drawing/2014/main" id="{4EA0959E-4C0B-4405-B15A-35D82815436E}"/>
              </a:ext>
            </a:extLst>
          </p:cNvPr>
          <p:cNvSpPr>
            <a:spLocks noGrp="1"/>
          </p:cNvSpPr>
          <p:nvPr>
            <p:ph idx="1"/>
          </p:nvPr>
        </p:nvSpPr>
        <p:spPr/>
        <p:txBody>
          <a:bodyPr>
            <a:normAutofit fontScale="62500" lnSpcReduction="20000"/>
          </a:bodyPr>
          <a:lstStyle/>
          <a:p>
            <a:r>
              <a:rPr lang="en-US" dirty="0"/>
              <a:t>As we have seen, after word-based tokenization, other text normalization steps are often applied</a:t>
            </a:r>
          </a:p>
          <a:p>
            <a:pPr lvl="1"/>
            <a:r>
              <a:rPr lang="en-US" dirty="0"/>
              <a:t>For example, we previously mentioned case conversion, stemming, or lemmatization</a:t>
            </a:r>
          </a:p>
          <a:p>
            <a:pPr lvl="1"/>
            <a:r>
              <a:rPr lang="en-US" dirty="0"/>
              <a:t>The best techniques may differ from task to task, and from language to language</a:t>
            </a:r>
          </a:p>
          <a:p>
            <a:pPr lvl="1"/>
            <a:r>
              <a:rPr lang="en-US" dirty="0"/>
              <a:t>Once a choice is made, the same steps must be applied consistently (i.e., whatever techniques were used for training must be used for all future documents)</a:t>
            </a:r>
          </a:p>
          <a:p>
            <a:r>
              <a:rPr lang="en-US" dirty="0"/>
              <a:t>As we have learned, some languages are </a:t>
            </a:r>
            <a:r>
              <a:rPr lang="en-US" i="1" dirty="0"/>
              <a:t>morphologically complex</a:t>
            </a:r>
            <a:r>
              <a:rPr lang="en-US" dirty="0"/>
              <a:t>, with instances of words typically containing relative more morphemes</a:t>
            </a:r>
          </a:p>
          <a:p>
            <a:pPr lvl="1"/>
            <a:r>
              <a:rPr lang="en-US" dirty="0"/>
              <a:t>This adds to the number of distinct wordforms in a dataset of a certain size, so each specific wordform occurs less frequently</a:t>
            </a:r>
          </a:p>
          <a:p>
            <a:pPr lvl="1"/>
            <a:r>
              <a:rPr lang="en-US" dirty="0"/>
              <a:t>Statistics learned about specific wordforms will therefore generally be less accurate</a:t>
            </a:r>
          </a:p>
          <a:p>
            <a:r>
              <a:rPr lang="en-US" dirty="0"/>
              <a:t>Word-based tokenization makes it difficult to deal with unknown words, a.k.a. out-of-vocabulary (OOV) words, which were discussed on the previous slide</a:t>
            </a:r>
          </a:p>
          <a:p>
            <a:pPr lvl="1"/>
            <a:r>
              <a:rPr lang="en-US" dirty="0"/>
              <a:t>For some applications, OOV words can be ignored, but this does not make sense for applications such as machine translation</a:t>
            </a:r>
          </a:p>
          <a:p>
            <a:pPr lvl="1"/>
            <a:r>
              <a:rPr lang="en-US" dirty="0"/>
              <a:t>Often, conventional NLP systems had to apply a hacky solution, such as replacing unknown words with a special &lt;UNK&gt; token (rare words in the training set would be replaced with the same token)</a:t>
            </a:r>
          </a:p>
          <a:p>
            <a:r>
              <a:rPr lang="en-US" dirty="0"/>
              <a:t>In some languages, words are not separated by spaces, making it difficult to separate words algorithmically</a:t>
            </a:r>
          </a:p>
          <a:p>
            <a:pPr lvl="1"/>
            <a:r>
              <a:rPr lang="en-US" dirty="0"/>
              <a:t>The book mentions Chinese, Japanese, and Thai as languages that do not separate words with spaces</a:t>
            </a:r>
          </a:p>
          <a:p>
            <a:pPr lvl="1"/>
            <a:r>
              <a:rPr lang="en-US" dirty="0"/>
              <a:t>For example, they state that in Chinese, words are composed of Hanzi characters</a:t>
            </a:r>
          </a:p>
          <a:p>
            <a:pPr lvl="1"/>
            <a:r>
              <a:rPr lang="en-US" dirty="0"/>
              <a:t>Each character generally represents a single morpheme and is pronounced as a single syllable</a:t>
            </a:r>
          </a:p>
        </p:txBody>
      </p:sp>
    </p:spTree>
    <p:extLst>
      <p:ext uri="{BB962C8B-B14F-4D97-AF65-F5344CB8AC3E}">
        <p14:creationId xmlns:p14="http://schemas.microsoft.com/office/powerpoint/2010/main" val="2871725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F76E-2E41-4B23-A238-9565D46DD6AC}"/>
              </a:ext>
            </a:extLst>
          </p:cNvPr>
          <p:cNvSpPr>
            <a:spLocks noGrp="1"/>
          </p:cNvSpPr>
          <p:nvPr>
            <p:ph type="title"/>
          </p:nvPr>
        </p:nvSpPr>
        <p:spPr/>
        <p:txBody>
          <a:bodyPr/>
          <a:lstStyle/>
          <a:p>
            <a:r>
              <a:rPr lang="en-US" dirty="0"/>
              <a:t>Subwords</a:t>
            </a:r>
          </a:p>
        </p:txBody>
      </p:sp>
      <p:sp>
        <p:nvSpPr>
          <p:cNvPr id="3" name="Content Placeholder 2">
            <a:extLst>
              <a:ext uri="{FF2B5EF4-FFF2-40B4-BE49-F238E27FC236}">
                <a16:creationId xmlns:a16="http://schemas.microsoft.com/office/drawing/2014/main" id="{4D6D1EAC-FB49-4E51-9FFF-DC6E138799FA}"/>
              </a:ext>
            </a:extLst>
          </p:cNvPr>
          <p:cNvSpPr>
            <a:spLocks noGrp="1"/>
          </p:cNvSpPr>
          <p:nvPr>
            <p:ph idx="1"/>
          </p:nvPr>
        </p:nvSpPr>
        <p:spPr/>
        <p:txBody>
          <a:bodyPr>
            <a:normAutofit fontScale="77500" lnSpcReduction="20000"/>
          </a:bodyPr>
          <a:lstStyle/>
          <a:p>
            <a:r>
              <a:rPr lang="en-US" dirty="0"/>
              <a:t>Most modern NLP systems and some conventional NLP systems tokenize based on smaller pieces of words, generally known as </a:t>
            </a:r>
            <a:r>
              <a:rPr lang="en-US" b="1" dirty="0"/>
              <a:t>subwords</a:t>
            </a:r>
          </a:p>
          <a:p>
            <a:r>
              <a:rPr lang="en-US" dirty="0"/>
              <a:t>Possible methods for tokenizing based on subwords include:</a:t>
            </a:r>
          </a:p>
          <a:p>
            <a:pPr lvl="1"/>
            <a:r>
              <a:rPr lang="en-US" dirty="0"/>
              <a:t>As previously discussed, morphological parsing can be used to split words into morphemes, and these morphemes can be used as tokens</a:t>
            </a:r>
          </a:p>
          <a:p>
            <a:pPr lvl="1"/>
            <a:r>
              <a:rPr lang="en-US" dirty="0"/>
              <a:t>However, morphological parsing can be expensive, and proper methods differ between languages</a:t>
            </a:r>
          </a:p>
          <a:p>
            <a:pPr lvl="1"/>
            <a:r>
              <a:rPr lang="en-US" dirty="0"/>
              <a:t>Individual characters can be used as tokens; some deep-learning systems have successfully used this approach, mapping characters to </a:t>
            </a:r>
            <a:r>
              <a:rPr lang="en-US" i="1" dirty="0"/>
              <a:t>character embeddings</a:t>
            </a:r>
            <a:r>
              <a:rPr lang="en-US" dirty="0"/>
              <a:t> (as opposed to </a:t>
            </a:r>
            <a:r>
              <a:rPr lang="en-US" i="1" dirty="0"/>
              <a:t>word embeddings</a:t>
            </a:r>
            <a:r>
              <a:rPr lang="en-US" dirty="0"/>
              <a:t>)</a:t>
            </a:r>
            <a:endParaRPr lang="en-US" i="1" dirty="0"/>
          </a:p>
          <a:p>
            <a:pPr lvl="1"/>
            <a:r>
              <a:rPr lang="en-US" dirty="0"/>
              <a:t>Another approach to creating </a:t>
            </a:r>
            <a:r>
              <a:rPr lang="en-US" i="1" dirty="0"/>
              <a:t>subword embeddings</a:t>
            </a:r>
            <a:r>
              <a:rPr lang="en-US" dirty="0"/>
              <a:t> is known as </a:t>
            </a:r>
            <a:r>
              <a:rPr lang="en-US" i="1" dirty="0"/>
              <a:t>fasttext</a:t>
            </a:r>
            <a:r>
              <a:rPr lang="en-US" dirty="0"/>
              <a:t>; the book (current draft) has one paragraph on fasttext in Section 6.8.3, but we will not cover this approach</a:t>
            </a:r>
          </a:p>
          <a:p>
            <a:pPr lvl="1"/>
            <a:r>
              <a:rPr lang="en-US" dirty="0"/>
              <a:t>Language-specific rule-based methods can be used to split words into subwords; the book covers this sort of approach in Section 2.5.1, but we will not cover such approaches</a:t>
            </a:r>
          </a:p>
          <a:p>
            <a:pPr lvl="1"/>
            <a:r>
              <a:rPr lang="en-US" dirty="0"/>
              <a:t>An algorithm to learn a vocabulary of subwords from a training set can be applied</a:t>
            </a:r>
          </a:p>
          <a:p>
            <a:pPr lvl="2"/>
            <a:r>
              <a:rPr lang="en-US" dirty="0"/>
              <a:t>One such methods known as by </a:t>
            </a:r>
            <a:r>
              <a:rPr lang="en-US" b="1" dirty="0"/>
              <a:t>byte-pair encoding </a:t>
            </a:r>
            <a:r>
              <a:rPr lang="en-US" dirty="0"/>
              <a:t>(</a:t>
            </a:r>
            <a:r>
              <a:rPr lang="en-US" b="1" dirty="0"/>
              <a:t>BPE</a:t>
            </a:r>
            <a:r>
              <a:rPr lang="en-US" dirty="0"/>
              <a:t>) is discussed in Section 2.5.2 of the textbook, and we will spend the rest of the current topic covering this method</a:t>
            </a:r>
          </a:p>
          <a:p>
            <a:pPr lvl="2"/>
            <a:r>
              <a:rPr lang="en-US" dirty="0"/>
              <a:t>An alternative method is known as </a:t>
            </a:r>
            <a:r>
              <a:rPr lang="en-US" i="1" dirty="0"/>
              <a:t>WordPiece</a:t>
            </a:r>
            <a:r>
              <a:rPr lang="en-US" dirty="0"/>
              <a:t>; the textbook briefly describes wordpiece in Section 13.2.1 (and mentions it in a few other locations), but I am not currently planning to cover this method in the course</a:t>
            </a:r>
          </a:p>
        </p:txBody>
      </p:sp>
    </p:spTree>
    <p:extLst>
      <p:ext uri="{BB962C8B-B14F-4D97-AF65-F5344CB8AC3E}">
        <p14:creationId xmlns:p14="http://schemas.microsoft.com/office/powerpoint/2010/main" val="39992381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9E33-02F3-48C9-8AD0-E22663EB1D8C}"/>
              </a:ext>
            </a:extLst>
          </p:cNvPr>
          <p:cNvSpPr>
            <a:spLocks noGrp="1"/>
          </p:cNvSpPr>
          <p:nvPr>
            <p:ph type="title"/>
          </p:nvPr>
        </p:nvSpPr>
        <p:spPr/>
        <p:txBody>
          <a:bodyPr/>
          <a:lstStyle/>
          <a:p>
            <a:r>
              <a:rPr lang="en-US" dirty="0"/>
              <a:t>Byte-pair Encoding Overview</a:t>
            </a:r>
          </a:p>
        </p:txBody>
      </p:sp>
      <p:sp>
        <p:nvSpPr>
          <p:cNvPr id="3" name="Content Placeholder 2">
            <a:extLst>
              <a:ext uri="{FF2B5EF4-FFF2-40B4-BE49-F238E27FC236}">
                <a16:creationId xmlns:a16="http://schemas.microsoft.com/office/drawing/2014/main" id="{3B61F1E0-9C2D-4A4E-9784-E5A0946E14D6}"/>
              </a:ext>
            </a:extLst>
          </p:cNvPr>
          <p:cNvSpPr>
            <a:spLocks noGrp="1"/>
          </p:cNvSpPr>
          <p:nvPr>
            <p:ph idx="1"/>
          </p:nvPr>
        </p:nvSpPr>
        <p:spPr/>
        <p:txBody>
          <a:bodyPr>
            <a:normAutofit fontScale="70000" lnSpcReduction="20000"/>
          </a:bodyPr>
          <a:lstStyle/>
          <a:p>
            <a:r>
              <a:rPr lang="en-US" b="1" dirty="0"/>
              <a:t>Byte-pair encoding</a:t>
            </a:r>
            <a:r>
              <a:rPr lang="en-US" dirty="0"/>
              <a:t> (BPE) was originally developed in 1994 by Gage for use as a compression algorithm</a:t>
            </a:r>
          </a:p>
          <a:p>
            <a:r>
              <a:rPr lang="en-US" dirty="0"/>
              <a:t>BPE has been around for decades, but it was adapted for tokenization used to generate subword embeddings, starting with a paper by </a:t>
            </a:r>
            <a:r>
              <a:rPr lang="en-US" dirty="0" err="1"/>
              <a:t>Sennrich</a:t>
            </a:r>
            <a:r>
              <a:rPr lang="en-US" dirty="0"/>
              <a:t> et al. in 2016</a:t>
            </a:r>
          </a:p>
          <a:p>
            <a:r>
              <a:rPr lang="en-US" dirty="0"/>
              <a:t>Our textbook discusses BPE as a method for tokenization in Section 2.5.2</a:t>
            </a:r>
          </a:p>
          <a:p>
            <a:r>
              <a:rPr lang="en-US" dirty="0"/>
              <a:t>BPE includes a preprocessing step in which a document is split into words, generally involving whitespace</a:t>
            </a:r>
          </a:p>
          <a:p>
            <a:r>
              <a:rPr lang="en-US" dirty="0"/>
              <a:t>Then, an extra </a:t>
            </a:r>
            <a:r>
              <a:rPr lang="en-US" i="1" dirty="0"/>
              <a:t>end-of-word symbol</a:t>
            </a:r>
            <a:r>
              <a:rPr lang="en-US" dirty="0"/>
              <a:t> is added to each word</a:t>
            </a:r>
          </a:p>
          <a:p>
            <a:r>
              <a:rPr lang="en-US" dirty="0"/>
              <a:t>BPE, as well as the previously mentioned WordPiece, lead to subwords that do not cross word boundaries</a:t>
            </a:r>
          </a:p>
          <a:p>
            <a:r>
              <a:rPr lang="en-US" dirty="0"/>
              <a:t>There is also a more general library called </a:t>
            </a:r>
            <a:r>
              <a:rPr lang="en-US" i="1" dirty="0"/>
              <a:t>SentencePiece</a:t>
            </a:r>
            <a:r>
              <a:rPr lang="en-US" dirty="0"/>
              <a:t>, which includes implementations of BPE and WordPiece (and other subword tokenization methods)</a:t>
            </a:r>
          </a:p>
          <a:p>
            <a:r>
              <a:rPr lang="en-US" dirty="0"/>
              <a:t>SentencePiece can be also trained on raw sentences in a way that allows tokens to cross word boundaries</a:t>
            </a:r>
          </a:p>
          <a:p>
            <a:r>
              <a:rPr lang="en-US" dirty="0"/>
              <a:t>I do not plan to discuss SentencePiece further in this course</a:t>
            </a:r>
          </a:p>
        </p:txBody>
      </p:sp>
    </p:spTree>
    <p:extLst>
      <p:ext uri="{BB962C8B-B14F-4D97-AF65-F5344CB8AC3E}">
        <p14:creationId xmlns:p14="http://schemas.microsoft.com/office/powerpoint/2010/main" val="65971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F85A-5E36-4DC7-A3B1-64640CBFDD1A}"/>
              </a:ext>
            </a:extLst>
          </p:cNvPr>
          <p:cNvSpPr>
            <a:spLocks noGrp="1"/>
          </p:cNvSpPr>
          <p:nvPr>
            <p:ph type="title"/>
          </p:nvPr>
        </p:nvSpPr>
        <p:spPr/>
        <p:txBody>
          <a:bodyPr/>
          <a:lstStyle/>
          <a:p>
            <a:r>
              <a:rPr lang="en-US" dirty="0"/>
              <a:t>BPE Algorithm</a:t>
            </a:r>
          </a:p>
        </p:txBody>
      </p:sp>
      <p:sp>
        <p:nvSpPr>
          <p:cNvPr id="3" name="Content Placeholder 2">
            <a:extLst>
              <a:ext uri="{FF2B5EF4-FFF2-40B4-BE49-F238E27FC236}">
                <a16:creationId xmlns:a16="http://schemas.microsoft.com/office/drawing/2014/main" id="{67A55DF2-AEC0-4ECA-A282-AA981E2F5F33}"/>
              </a:ext>
            </a:extLst>
          </p:cNvPr>
          <p:cNvSpPr>
            <a:spLocks noGrp="1"/>
          </p:cNvSpPr>
          <p:nvPr>
            <p:ph idx="1"/>
          </p:nvPr>
        </p:nvSpPr>
        <p:spPr/>
        <p:txBody>
          <a:bodyPr>
            <a:normAutofit fontScale="70000" lnSpcReduction="20000"/>
          </a:bodyPr>
          <a:lstStyle/>
          <a:p>
            <a:r>
              <a:rPr lang="en-US" dirty="0"/>
              <a:t>Based on the preprocessing step, the BPE algorithm starts with a list of words, with counts, each split into characters and ending in the end-of-word symbol </a:t>
            </a:r>
          </a:p>
          <a:p>
            <a:r>
              <a:rPr lang="en-US" dirty="0"/>
              <a:t>The algorithm starts with a separate </a:t>
            </a:r>
            <a:r>
              <a:rPr lang="en-US" i="1" dirty="0"/>
              <a:t>vocabulary</a:t>
            </a:r>
            <a:r>
              <a:rPr lang="en-US" dirty="0"/>
              <a:t> symbol for each character in the text being processed (e.g., every ASCII character or every Unicode character)</a:t>
            </a:r>
          </a:p>
          <a:p>
            <a:r>
              <a:rPr lang="en-US" dirty="0"/>
              <a:t>There is also a special </a:t>
            </a:r>
            <a:r>
              <a:rPr lang="en-US" i="1" dirty="0"/>
              <a:t>end-of-word symbol</a:t>
            </a:r>
            <a:r>
              <a:rPr lang="en-US" dirty="0"/>
              <a:t> (we'll denote it as '_') concatenated to the end of each word in the corpus being used to generate the BPE tokens that will be recognized</a:t>
            </a:r>
          </a:p>
          <a:p>
            <a:r>
              <a:rPr lang="en-US" dirty="0"/>
              <a:t>Thus, the initial vocabulary (i.e., recognized set of tokens) is the set of characters in the encoding plus the end-of-word symbol</a:t>
            </a:r>
          </a:p>
          <a:p>
            <a:r>
              <a:rPr lang="en-US" dirty="0"/>
              <a:t>The algorithm then iteratively combines the most frequent sequential pair of symbols to form a new symbol</a:t>
            </a:r>
          </a:p>
          <a:p>
            <a:pPr lvl="1"/>
            <a:r>
              <a:rPr lang="en-US" dirty="0"/>
              <a:t>The new symbol gets added to the vocabulary</a:t>
            </a:r>
          </a:p>
          <a:p>
            <a:pPr lvl="1"/>
            <a:r>
              <a:rPr lang="en-US" dirty="0"/>
              <a:t>Words containing the new symbol are updated in the corpus being processed</a:t>
            </a:r>
          </a:p>
          <a:p>
            <a:r>
              <a:rPr lang="en-US" dirty="0"/>
              <a:t>This proceeds for a fixed number of iterations, k, where k is a parameter of the algorithm</a:t>
            </a:r>
          </a:p>
          <a:p>
            <a:r>
              <a:rPr lang="en-US" dirty="0"/>
              <a:t>The algorithm only considers pairs of symbols within words (i.e., not crossing word boundaries)</a:t>
            </a:r>
          </a:p>
          <a:p>
            <a:r>
              <a:rPr lang="en-US" dirty="0"/>
              <a:t>We will step through an example to help explain this</a:t>
            </a:r>
          </a:p>
        </p:txBody>
      </p:sp>
    </p:spTree>
    <p:extLst>
      <p:ext uri="{BB962C8B-B14F-4D97-AF65-F5344CB8AC3E}">
        <p14:creationId xmlns:p14="http://schemas.microsoft.com/office/powerpoint/2010/main" val="2690670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52EF-1B2D-4EA6-9678-B43F96DFD216}"/>
              </a:ext>
            </a:extLst>
          </p:cNvPr>
          <p:cNvSpPr>
            <a:spLocks noGrp="1"/>
          </p:cNvSpPr>
          <p:nvPr>
            <p:ph type="title"/>
          </p:nvPr>
        </p:nvSpPr>
        <p:spPr/>
        <p:txBody>
          <a:bodyPr/>
          <a:lstStyle/>
          <a:p>
            <a:r>
              <a:rPr lang="en-US" dirty="0"/>
              <a:t>BPE Example: Initial State</a:t>
            </a:r>
          </a:p>
        </p:txBody>
      </p:sp>
      <p:sp>
        <p:nvSpPr>
          <p:cNvPr id="3" name="Content Placeholder 2">
            <a:extLst>
              <a:ext uri="{FF2B5EF4-FFF2-40B4-BE49-F238E27FC236}">
                <a16:creationId xmlns:a16="http://schemas.microsoft.com/office/drawing/2014/main" id="{09B6AFE6-E4AD-4B54-8F1D-22F774561FE7}"/>
              </a:ext>
            </a:extLst>
          </p:cNvPr>
          <p:cNvSpPr>
            <a:spLocks noGrp="1"/>
          </p:cNvSpPr>
          <p:nvPr>
            <p:ph idx="1"/>
          </p:nvPr>
        </p:nvSpPr>
        <p:spPr>
          <a:xfrm>
            <a:off x="838200" y="1871345"/>
            <a:ext cx="10515600" cy="4351338"/>
          </a:xfrm>
        </p:spPr>
        <p:txBody>
          <a:bodyPr>
            <a:normAutofit/>
          </a:bodyPr>
          <a:lstStyle/>
          <a:p>
            <a:r>
              <a:rPr lang="en-US" sz="2000" dirty="0"/>
              <a:t>We will step through an example from textbook to help explain this</a:t>
            </a:r>
          </a:p>
          <a:p>
            <a:r>
              <a:rPr lang="en-US" sz="2000" dirty="0"/>
              <a:t>The example is based on a corpus with 5 distinct words, 18 total instances of words, and initially 11 distinct symbols (including the end-of-word symbol, represented as an underscore)</a:t>
            </a:r>
          </a:p>
          <a:p>
            <a:r>
              <a:rPr lang="en-US" sz="2000" dirty="0"/>
              <a:t>Initially, the vocabulary consists only of the 11 original symbols, and the counts of all the words is known</a:t>
            </a:r>
          </a:p>
        </p:txBody>
      </p:sp>
      <p:pic>
        <p:nvPicPr>
          <p:cNvPr id="6" name="Picture 5">
            <a:extLst>
              <a:ext uri="{FF2B5EF4-FFF2-40B4-BE49-F238E27FC236}">
                <a16:creationId xmlns:a16="http://schemas.microsoft.com/office/drawing/2014/main" id="{66C5EC8D-32D3-3820-D307-33C5A75834CE}"/>
              </a:ext>
            </a:extLst>
          </p:cNvPr>
          <p:cNvPicPr>
            <a:picLocks noChangeAspect="1"/>
          </p:cNvPicPr>
          <p:nvPr/>
        </p:nvPicPr>
        <p:blipFill>
          <a:blip r:embed="rId2"/>
          <a:stretch>
            <a:fillRect/>
          </a:stretch>
        </p:blipFill>
        <p:spPr>
          <a:xfrm>
            <a:off x="1910635" y="3705805"/>
            <a:ext cx="8370729" cy="2158967"/>
          </a:xfrm>
          <a:prstGeom prst="rect">
            <a:avLst/>
          </a:prstGeom>
        </p:spPr>
      </p:pic>
    </p:spTree>
    <p:extLst>
      <p:ext uri="{BB962C8B-B14F-4D97-AF65-F5344CB8AC3E}">
        <p14:creationId xmlns:p14="http://schemas.microsoft.com/office/powerpoint/2010/main" val="1018501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1CB13-A9F7-45FA-946C-A13DD7EE54BC}"/>
              </a:ext>
            </a:extLst>
          </p:cNvPr>
          <p:cNvSpPr>
            <a:spLocks noGrp="1"/>
          </p:cNvSpPr>
          <p:nvPr>
            <p:ph type="title"/>
          </p:nvPr>
        </p:nvSpPr>
        <p:spPr/>
        <p:txBody>
          <a:bodyPr/>
          <a:lstStyle/>
          <a:p>
            <a:r>
              <a:rPr lang="en-US" dirty="0"/>
              <a:t>BPE Example: Step 1</a:t>
            </a:r>
          </a:p>
        </p:txBody>
      </p:sp>
      <p:sp>
        <p:nvSpPr>
          <p:cNvPr id="3" name="Content Placeholder 2">
            <a:extLst>
              <a:ext uri="{FF2B5EF4-FFF2-40B4-BE49-F238E27FC236}">
                <a16:creationId xmlns:a16="http://schemas.microsoft.com/office/drawing/2014/main" id="{6D7089FD-C5C0-4E8D-A00F-C9CC5F421C5D}"/>
              </a:ext>
            </a:extLst>
          </p:cNvPr>
          <p:cNvSpPr>
            <a:spLocks noGrp="1"/>
          </p:cNvSpPr>
          <p:nvPr>
            <p:ph idx="1"/>
          </p:nvPr>
        </p:nvSpPr>
        <p:spPr/>
        <p:txBody>
          <a:bodyPr>
            <a:normAutofit/>
          </a:bodyPr>
          <a:lstStyle/>
          <a:p>
            <a:r>
              <a:rPr lang="en-US" sz="2000" dirty="0"/>
              <a:t>During the first iteration of the algorithm, it is determined that the most frequent symbol pair is 'e' followed by 'r', which occurs 9 times</a:t>
            </a:r>
          </a:p>
          <a:p>
            <a:r>
              <a:rPr lang="en-US" sz="2000" dirty="0"/>
              <a:t>Therefore, a new symbol for 'er' is created and added to the vocabulary</a:t>
            </a:r>
          </a:p>
          <a:p>
            <a:r>
              <a:rPr lang="en-US" sz="2000" dirty="0"/>
              <a:t>All instances of this pair are replaced by the new symbol</a:t>
            </a:r>
          </a:p>
          <a:p>
            <a:r>
              <a:rPr lang="en-US" sz="2000" dirty="0"/>
              <a:t>Note that 'r' followed be '_' ties with this, so that also would have been a valid choice</a:t>
            </a:r>
          </a:p>
        </p:txBody>
      </p:sp>
      <p:pic>
        <p:nvPicPr>
          <p:cNvPr id="6" name="Picture 5">
            <a:extLst>
              <a:ext uri="{FF2B5EF4-FFF2-40B4-BE49-F238E27FC236}">
                <a16:creationId xmlns:a16="http://schemas.microsoft.com/office/drawing/2014/main" id="{5AAC037A-800E-DA84-447A-7FBDFE076BA5}"/>
              </a:ext>
            </a:extLst>
          </p:cNvPr>
          <p:cNvPicPr>
            <a:picLocks noChangeAspect="1"/>
          </p:cNvPicPr>
          <p:nvPr/>
        </p:nvPicPr>
        <p:blipFill>
          <a:blip r:embed="rId2"/>
          <a:stretch>
            <a:fillRect/>
          </a:stretch>
        </p:blipFill>
        <p:spPr>
          <a:xfrm>
            <a:off x="1710155" y="3789396"/>
            <a:ext cx="8771690" cy="2091141"/>
          </a:xfrm>
          <a:prstGeom prst="rect">
            <a:avLst/>
          </a:prstGeom>
        </p:spPr>
      </p:pic>
    </p:spTree>
    <p:extLst>
      <p:ext uri="{BB962C8B-B14F-4D97-AF65-F5344CB8AC3E}">
        <p14:creationId xmlns:p14="http://schemas.microsoft.com/office/powerpoint/2010/main" val="1300355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6882-0590-4AFD-B56D-16BE81BE0EEC}"/>
              </a:ext>
            </a:extLst>
          </p:cNvPr>
          <p:cNvSpPr>
            <a:spLocks noGrp="1"/>
          </p:cNvSpPr>
          <p:nvPr>
            <p:ph type="title"/>
          </p:nvPr>
        </p:nvSpPr>
        <p:spPr/>
        <p:txBody>
          <a:bodyPr/>
          <a:lstStyle/>
          <a:p>
            <a:r>
              <a:rPr lang="en-US" dirty="0"/>
              <a:t>BPE Example: Step 2</a:t>
            </a:r>
          </a:p>
        </p:txBody>
      </p:sp>
      <p:sp>
        <p:nvSpPr>
          <p:cNvPr id="3" name="Content Placeholder 2">
            <a:extLst>
              <a:ext uri="{FF2B5EF4-FFF2-40B4-BE49-F238E27FC236}">
                <a16:creationId xmlns:a16="http://schemas.microsoft.com/office/drawing/2014/main" id="{47157739-6C6D-4493-84BF-8AF1A1C5BA2C}"/>
              </a:ext>
            </a:extLst>
          </p:cNvPr>
          <p:cNvSpPr>
            <a:spLocks noGrp="1"/>
          </p:cNvSpPr>
          <p:nvPr>
            <p:ph idx="1"/>
          </p:nvPr>
        </p:nvSpPr>
        <p:spPr/>
        <p:txBody>
          <a:bodyPr/>
          <a:lstStyle/>
          <a:p>
            <a:r>
              <a:rPr lang="en-US" sz="2000" dirty="0"/>
              <a:t>During the second iteration, the most frequent pair is 'er' followed by '_', which occurs 9 times</a:t>
            </a:r>
          </a:p>
          <a:p>
            <a:r>
              <a:rPr lang="en-US" sz="2000" dirty="0"/>
              <a:t>Therefore, a new symbol for 'er_' is created and added to the vocabulary</a:t>
            </a:r>
          </a:p>
          <a:p>
            <a:r>
              <a:rPr lang="en-US" sz="2000" dirty="0"/>
              <a:t>All instances of this pair are replaced by the new symbol</a:t>
            </a:r>
          </a:p>
          <a:p>
            <a:r>
              <a:rPr lang="en-US" sz="2000" dirty="0"/>
              <a:t>Note that 'e', 'r', and 'er' are also still members of the vocabulary</a:t>
            </a:r>
          </a:p>
          <a:p>
            <a:endParaRPr lang="en-US" dirty="0"/>
          </a:p>
        </p:txBody>
      </p:sp>
      <p:pic>
        <p:nvPicPr>
          <p:cNvPr id="6" name="Picture 5">
            <a:extLst>
              <a:ext uri="{FF2B5EF4-FFF2-40B4-BE49-F238E27FC236}">
                <a16:creationId xmlns:a16="http://schemas.microsoft.com/office/drawing/2014/main" id="{A65E78A4-FF4D-61FB-724A-77AE15036A4D}"/>
              </a:ext>
            </a:extLst>
          </p:cNvPr>
          <p:cNvPicPr>
            <a:picLocks noChangeAspect="1"/>
          </p:cNvPicPr>
          <p:nvPr/>
        </p:nvPicPr>
        <p:blipFill>
          <a:blip r:embed="rId2"/>
          <a:stretch>
            <a:fillRect/>
          </a:stretch>
        </p:blipFill>
        <p:spPr>
          <a:xfrm>
            <a:off x="2002877" y="3618187"/>
            <a:ext cx="8186246" cy="2173861"/>
          </a:xfrm>
          <a:prstGeom prst="rect">
            <a:avLst/>
          </a:prstGeom>
        </p:spPr>
      </p:pic>
    </p:spTree>
    <p:extLst>
      <p:ext uri="{BB962C8B-B14F-4D97-AF65-F5344CB8AC3E}">
        <p14:creationId xmlns:p14="http://schemas.microsoft.com/office/powerpoint/2010/main" val="2383805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A033B-7FF5-4B71-B76B-19B922510C8D}"/>
              </a:ext>
            </a:extLst>
          </p:cNvPr>
          <p:cNvSpPr>
            <a:spLocks noGrp="1"/>
          </p:cNvSpPr>
          <p:nvPr>
            <p:ph type="title"/>
          </p:nvPr>
        </p:nvSpPr>
        <p:spPr/>
        <p:txBody>
          <a:bodyPr/>
          <a:lstStyle/>
          <a:p>
            <a:r>
              <a:rPr lang="en-US" dirty="0"/>
              <a:t>BPE Example: Step 3</a:t>
            </a:r>
          </a:p>
        </p:txBody>
      </p:sp>
      <p:sp>
        <p:nvSpPr>
          <p:cNvPr id="3" name="Content Placeholder 2">
            <a:extLst>
              <a:ext uri="{FF2B5EF4-FFF2-40B4-BE49-F238E27FC236}">
                <a16:creationId xmlns:a16="http://schemas.microsoft.com/office/drawing/2014/main" id="{011CC523-82F5-4B42-9EDE-23E40292D9FC}"/>
              </a:ext>
            </a:extLst>
          </p:cNvPr>
          <p:cNvSpPr>
            <a:spLocks noGrp="1"/>
          </p:cNvSpPr>
          <p:nvPr>
            <p:ph idx="1"/>
          </p:nvPr>
        </p:nvSpPr>
        <p:spPr/>
        <p:txBody>
          <a:bodyPr>
            <a:normAutofit/>
          </a:bodyPr>
          <a:lstStyle/>
          <a:p>
            <a:r>
              <a:rPr lang="en-US" sz="2000" dirty="0"/>
              <a:t>During the third iteration, the most frequent pair is 'n' followed by 'e', which occurs 8 times</a:t>
            </a:r>
          </a:p>
          <a:p>
            <a:r>
              <a:rPr lang="en-US" sz="2000" dirty="0"/>
              <a:t>This time, a new symbol for 'ne' is created and added to the vocabulary</a:t>
            </a:r>
          </a:p>
          <a:p>
            <a:r>
              <a:rPr lang="en-US" sz="2000" dirty="0"/>
              <a:t>All instances of this pair are replaced by the new symbol</a:t>
            </a:r>
          </a:p>
          <a:p>
            <a:r>
              <a:rPr lang="en-US" sz="2000" dirty="0"/>
              <a:t>Note that 'e' followed be 'w' ties with this, so that also would have been a valid choice</a:t>
            </a:r>
          </a:p>
        </p:txBody>
      </p:sp>
      <p:pic>
        <p:nvPicPr>
          <p:cNvPr id="6" name="Picture 5">
            <a:extLst>
              <a:ext uri="{FF2B5EF4-FFF2-40B4-BE49-F238E27FC236}">
                <a16:creationId xmlns:a16="http://schemas.microsoft.com/office/drawing/2014/main" id="{CC150009-E822-E25F-6137-1E306A6BC415}"/>
              </a:ext>
            </a:extLst>
          </p:cNvPr>
          <p:cNvPicPr>
            <a:picLocks noChangeAspect="1"/>
          </p:cNvPicPr>
          <p:nvPr/>
        </p:nvPicPr>
        <p:blipFill>
          <a:blip r:embed="rId2"/>
          <a:stretch>
            <a:fillRect/>
          </a:stretch>
        </p:blipFill>
        <p:spPr>
          <a:xfrm>
            <a:off x="1948511" y="3563915"/>
            <a:ext cx="8294978" cy="2158968"/>
          </a:xfrm>
          <a:prstGeom prst="rect">
            <a:avLst/>
          </a:prstGeom>
        </p:spPr>
      </p:pic>
    </p:spTree>
    <p:extLst>
      <p:ext uri="{BB962C8B-B14F-4D97-AF65-F5344CB8AC3E}">
        <p14:creationId xmlns:p14="http://schemas.microsoft.com/office/powerpoint/2010/main" val="2769325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834C-1ED9-405F-9DE7-728443B2B353}"/>
              </a:ext>
            </a:extLst>
          </p:cNvPr>
          <p:cNvSpPr>
            <a:spLocks noGrp="1"/>
          </p:cNvSpPr>
          <p:nvPr>
            <p:ph type="title"/>
          </p:nvPr>
        </p:nvSpPr>
        <p:spPr/>
        <p:txBody>
          <a:bodyPr/>
          <a:lstStyle/>
          <a:p>
            <a:r>
              <a:rPr lang="en-US" dirty="0"/>
              <a:t>BPE Example: Five More Merges</a:t>
            </a:r>
          </a:p>
        </p:txBody>
      </p:sp>
      <p:sp>
        <p:nvSpPr>
          <p:cNvPr id="3" name="Content Placeholder 2">
            <a:extLst>
              <a:ext uri="{FF2B5EF4-FFF2-40B4-BE49-F238E27FC236}">
                <a16:creationId xmlns:a16="http://schemas.microsoft.com/office/drawing/2014/main" id="{43B3FCEE-0E18-43B4-A4F6-C111A00C3816}"/>
              </a:ext>
            </a:extLst>
          </p:cNvPr>
          <p:cNvSpPr>
            <a:spLocks noGrp="1"/>
          </p:cNvSpPr>
          <p:nvPr>
            <p:ph idx="1"/>
          </p:nvPr>
        </p:nvSpPr>
        <p:spPr/>
        <p:txBody>
          <a:bodyPr/>
          <a:lstStyle/>
          <a:p>
            <a:r>
              <a:rPr lang="en-US" dirty="0"/>
              <a:t>The book shows the merged pairs and the updated vocabularies for the next five steps</a:t>
            </a:r>
          </a:p>
          <a:p>
            <a:endParaRPr lang="en-US" dirty="0"/>
          </a:p>
          <a:p>
            <a:endParaRPr lang="en-US" dirty="0"/>
          </a:p>
          <a:p>
            <a:endParaRPr lang="en-US" dirty="0"/>
          </a:p>
          <a:p>
            <a:endParaRPr lang="en-US" dirty="0"/>
          </a:p>
          <a:p>
            <a:r>
              <a:rPr lang="en-US" dirty="0"/>
              <a:t>Note that the algorithm remembers the order in which the merges have been generated</a:t>
            </a:r>
          </a:p>
        </p:txBody>
      </p:sp>
      <p:pic>
        <p:nvPicPr>
          <p:cNvPr id="6" name="Picture 5">
            <a:extLst>
              <a:ext uri="{FF2B5EF4-FFF2-40B4-BE49-F238E27FC236}">
                <a16:creationId xmlns:a16="http://schemas.microsoft.com/office/drawing/2014/main" id="{698AF285-9C27-8424-4A7C-45A23110B50E}"/>
              </a:ext>
            </a:extLst>
          </p:cNvPr>
          <p:cNvPicPr>
            <a:picLocks noChangeAspect="1"/>
          </p:cNvPicPr>
          <p:nvPr/>
        </p:nvPicPr>
        <p:blipFill>
          <a:blip r:embed="rId2"/>
          <a:stretch>
            <a:fillRect/>
          </a:stretch>
        </p:blipFill>
        <p:spPr>
          <a:xfrm>
            <a:off x="1216275" y="2644887"/>
            <a:ext cx="9759450" cy="2069003"/>
          </a:xfrm>
          <a:prstGeom prst="rect">
            <a:avLst/>
          </a:prstGeom>
        </p:spPr>
      </p:pic>
    </p:spTree>
    <p:extLst>
      <p:ext uri="{BB962C8B-B14F-4D97-AF65-F5344CB8AC3E}">
        <p14:creationId xmlns:p14="http://schemas.microsoft.com/office/powerpoint/2010/main" val="1280370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35F37-0135-4980-B1AF-AB8A8661A9DF}"/>
              </a:ext>
            </a:extLst>
          </p:cNvPr>
          <p:cNvSpPr>
            <a:spLocks noGrp="1"/>
          </p:cNvSpPr>
          <p:nvPr>
            <p:ph type="title"/>
          </p:nvPr>
        </p:nvSpPr>
        <p:spPr/>
        <p:txBody>
          <a:bodyPr/>
          <a:lstStyle/>
          <a:p>
            <a:r>
              <a:rPr lang="en-US" dirty="0"/>
              <a:t>Using BPE to Tokenize</a:t>
            </a:r>
          </a:p>
        </p:txBody>
      </p:sp>
      <p:sp>
        <p:nvSpPr>
          <p:cNvPr id="3" name="Content Placeholder 2">
            <a:extLst>
              <a:ext uri="{FF2B5EF4-FFF2-40B4-BE49-F238E27FC236}">
                <a16:creationId xmlns:a16="http://schemas.microsoft.com/office/drawing/2014/main" id="{62BDC6FF-E79D-47A2-A1F0-F22D845A8E67}"/>
              </a:ext>
            </a:extLst>
          </p:cNvPr>
          <p:cNvSpPr>
            <a:spLocks noGrp="1"/>
          </p:cNvSpPr>
          <p:nvPr>
            <p:ph idx="1"/>
          </p:nvPr>
        </p:nvSpPr>
        <p:spPr/>
        <p:txBody>
          <a:bodyPr>
            <a:normAutofit/>
          </a:bodyPr>
          <a:lstStyle/>
          <a:p>
            <a:r>
              <a:rPr lang="en-US" dirty="0"/>
              <a:t>We can apply the result of the BPE training algorithm to tokenize future texts as follows:</a:t>
            </a:r>
          </a:p>
          <a:p>
            <a:pPr lvl="1"/>
            <a:r>
              <a:rPr lang="en-US" dirty="0"/>
              <a:t>Start with all characters represented by separate symbols</a:t>
            </a:r>
          </a:p>
          <a:p>
            <a:pPr lvl="1"/>
            <a:r>
              <a:rPr lang="en-US" dirty="0"/>
              <a:t>Then apply the merges greedily in the order that they were learned</a:t>
            </a:r>
          </a:p>
          <a:p>
            <a:r>
              <a:rPr lang="en-US" dirty="0"/>
              <a:t>Note that when we apply the tokenization, the frequencies in the data being tokenized do not play a role</a:t>
            </a:r>
          </a:p>
          <a:p>
            <a:r>
              <a:rPr lang="en-US" dirty="0"/>
              <a:t>Based on the example, the word "newer" in the document being tokenized would become a single token, "newer_"</a:t>
            </a:r>
          </a:p>
          <a:p>
            <a:r>
              <a:rPr lang="en-US" dirty="0"/>
              <a:t>The word "lower" would become "low er_" (two separate tokens)</a:t>
            </a:r>
          </a:p>
        </p:txBody>
      </p:sp>
    </p:spTree>
    <p:extLst>
      <p:ext uri="{BB962C8B-B14F-4D97-AF65-F5344CB8AC3E}">
        <p14:creationId xmlns:p14="http://schemas.microsoft.com/office/powerpoint/2010/main" val="1049213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D54C-49DD-4D98-BBD1-CF2EB480F300}"/>
              </a:ext>
            </a:extLst>
          </p:cNvPr>
          <p:cNvSpPr>
            <a:spLocks noGrp="1"/>
          </p:cNvSpPr>
          <p:nvPr>
            <p:ph type="title"/>
          </p:nvPr>
        </p:nvSpPr>
        <p:spPr/>
        <p:txBody>
          <a:bodyPr/>
          <a:lstStyle/>
          <a:p>
            <a:r>
              <a:rPr lang="en-US" dirty="0"/>
              <a:t>BPE Advantages</a:t>
            </a:r>
          </a:p>
        </p:txBody>
      </p:sp>
      <p:sp>
        <p:nvSpPr>
          <p:cNvPr id="3" name="Content Placeholder 2">
            <a:extLst>
              <a:ext uri="{FF2B5EF4-FFF2-40B4-BE49-F238E27FC236}">
                <a16:creationId xmlns:a16="http://schemas.microsoft.com/office/drawing/2014/main" id="{79D31A60-85BF-4922-8262-0748357827E5}"/>
              </a:ext>
            </a:extLst>
          </p:cNvPr>
          <p:cNvSpPr>
            <a:spLocks noGrp="1"/>
          </p:cNvSpPr>
          <p:nvPr>
            <p:ph idx="1"/>
          </p:nvPr>
        </p:nvSpPr>
        <p:spPr/>
        <p:txBody>
          <a:bodyPr>
            <a:normAutofit fontScale="70000" lnSpcReduction="20000"/>
          </a:bodyPr>
          <a:lstStyle/>
          <a:p>
            <a:r>
              <a:rPr lang="en-US" dirty="0"/>
              <a:t>As mentioned earlier, the training algorithm for BPE runs for a fixed number of iterations, k</a:t>
            </a:r>
          </a:p>
          <a:p>
            <a:r>
              <a:rPr lang="en-US" dirty="0"/>
              <a:t>This determines the size of the vocabulary, which is typically significantly smaller than the size of a conventional vocabulary</a:t>
            </a:r>
          </a:p>
          <a:p>
            <a:r>
              <a:rPr lang="en-US" dirty="0"/>
              <a:t>The book says that "in real settings BPE is run with many thousands of merges on a very large input corpus"</a:t>
            </a:r>
          </a:p>
          <a:p>
            <a:r>
              <a:rPr lang="en-US" dirty="0"/>
              <a:t>The book claims that "most words will be represented as full symbols, and only the very rare words (and unknown words) will have to be represented by their parts"</a:t>
            </a:r>
          </a:p>
          <a:p>
            <a:r>
              <a:rPr lang="en-US" dirty="0"/>
              <a:t>This is a bit different from what I’ve read about the algorithm in the past; I learned that:</a:t>
            </a:r>
          </a:p>
          <a:p>
            <a:pPr lvl="1"/>
            <a:r>
              <a:rPr lang="en-US" dirty="0"/>
              <a:t>Common words will be represented as single symbols</a:t>
            </a:r>
          </a:p>
          <a:p>
            <a:pPr lvl="1"/>
            <a:r>
              <a:rPr lang="en-US" dirty="0"/>
              <a:t>Common morphemes (e.g., "un-", "-ies", etc.) will be represented as single symbols</a:t>
            </a:r>
          </a:p>
          <a:p>
            <a:r>
              <a:rPr lang="en-US" dirty="0"/>
              <a:t>BPE (as well as other modern tokenization algorithms) can achieve something similar to morphological parsing with a much simpler algorithm, efficiently producing sensible tokens</a:t>
            </a:r>
          </a:p>
          <a:p>
            <a:r>
              <a:rPr lang="en-US" dirty="0"/>
              <a:t>OOV words are likely to be tokenized into meaningful chunks</a:t>
            </a:r>
          </a:p>
          <a:p>
            <a:r>
              <a:rPr lang="en-US" dirty="0"/>
              <a:t>BPE and similar algorithms work well across many languages (although typical implementations of BPE assume that words are space-separated) </a:t>
            </a:r>
          </a:p>
          <a:p>
            <a:endParaRPr lang="en-US" dirty="0"/>
          </a:p>
          <a:p>
            <a:endParaRPr lang="en-US" dirty="0"/>
          </a:p>
        </p:txBody>
      </p:sp>
    </p:spTree>
    <p:extLst>
      <p:ext uri="{BB962C8B-B14F-4D97-AF65-F5344CB8AC3E}">
        <p14:creationId xmlns:p14="http://schemas.microsoft.com/office/powerpoint/2010/main" val="34061586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7990</TotalTime>
  <Words>5439</Words>
  <Application>Microsoft Office PowerPoint</Application>
  <PresentationFormat>Widescreen</PresentationFormat>
  <Paragraphs>282</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Courier New</vt:lpstr>
      <vt:lpstr>Office Theme</vt:lpstr>
      <vt:lpstr>ECE467: Natural Language Processing</vt:lpstr>
      <vt:lpstr>Tokenization</vt:lpstr>
      <vt:lpstr>Words, wordforms, and tokens</vt:lpstr>
      <vt:lpstr>Lemmatization</vt:lpstr>
      <vt:lpstr>Stemming</vt:lpstr>
      <vt:lpstr>Sentence Segmentation</vt:lpstr>
      <vt:lpstr>The Chomsky Hierarchy</vt:lpstr>
      <vt:lpstr>Regular Expressions</vt:lpstr>
      <vt:lpstr>Regular Expression Example</vt:lpstr>
      <vt:lpstr>Morphology</vt:lpstr>
      <vt:lpstr>Stems and Affixes</vt:lpstr>
      <vt:lpstr>Combining Morphemes</vt:lpstr>
      <vt:lpstr>Morphologically Complex Languages</vt:lpstr>
      <vt:lpstr>The Language Instinct</vt:lpstr>
      <vt:lpstr>Pinker on Derivation</vt:lpstr>
      <vt:lpstr>Ordering Suffixes</vt:lpstr>
      <vt:lpstr>Listemes</vt:lpstr>
      <vt:lpstr>That's Amazing!</vt:lpstr>
      <vt:lpstr>Out-of-vocabulary words</vt:lpstr>
      <vt:lpstr>Problems with Word-based Tokenization</vt:lpstr>
      <vt:lpstr>Subwords</vt:lpstr>
      <vt:lpstr>Byte-pair Encoding Overview</vt:lpstr>
      <vt:lpstr>BPE Algorithm</vt:lpstr>
      <vt:lpstr>BPE Example: Initial State</vt:lpstr>
      <vt:lpstr>BPE Example: Step 1</vt:lpstr>
      <vt:lpstr>BPE Example: Step 2</vt:lpstr>
      <vt:lpstr>BPE Example: Step 3</vt:lpstr>
      <vt:lpstr>BPE Example: Five More Merges</vt:lpstr>
      <vt:lpstr>Using BPE to Tokenize</vt:lpstr>
      <vt:lpstr>BPE Advantages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88</cp:revision>
  <dcterms:created xsi:type="dcterms:W3CDTF">2021-01-22T15:49:47Z</dcterms:created>
  <dcterms:modified xsi:type="dcterms:W3CDTF">2024-09-09T13:24:36Z</dcterms:modified>
</cp:coreProperties>
</file>