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91" r:id="rId2"/>
    <p:sldId id="293" r:id="rId3"/>
    <p:sldId id="257" r:id="rId4"/>
    <p:sldId id="258" r:id="rId5"/>
    <p:sldId id="259" r:id="rId6"/>
    <p:sldId id="261" r:id="rId7"/>
    <p:sldId id="262" r:id="rId8"/>
    <p:sldId id="263" r:id="rId9"/>
    <p:sldId id="264" r:id="rId10"/>
    <p:sldId id="295" r:id="rId11"/>
    <p:sldId id="297" r:id="rId12"/>
    <p:sldId id="298" r:id="rId13"/>
    <p:sldId id="265" r:id="rId14"/>
    <p:sldId id="266" r:id="rId15"/>
    <p:sldId id="267" r:id="rId16"/>
    <p:sldId id="268" r:id="rId17"/>
    <p:sldId id="269" r:id="rId18"/>
    <p:sldId id="271" r:id="rId19"/>
    <p:sldId id="270" r:id="rId20"/>
    <p:sldId id="272" r:id="rId21"/>
    <p:sldId id="292" r:id="rId22"/>
    <p:sldId id="273" r:id="rId23"/>
    <p:sldId id="274" r:id="rId24"/>
    <p:sldId id="276" r:id="rId25"/>
    <p:sldId id="277" r:id="rId26"/>
    <p:sldId id="275" r:id="rId27"/>
    <p:sldId id="278" r:id="rId28"/>
    <p:sldId id="279" r:id="rId29"/>
    <p:sldId id="280" r:id="rId30"/>
    <p:sldId id="281" r:id="rId31"/>
    <p:sldId id="282" r:id="rId32"/>
    <p:sldId id="283" r:id="rId33"/>
    <p:sldId id="286" r:id="rId34"/>
    <p:sldId id="287" r:id="rId35"/>
    <p:sldId id="284" r:id="rId36"/>
    <p:sldId id="288" r:id="rId37"/>
    <p:sldId id="294" r:id="rId38"/>
    <p:sldId id="289" r:id="rId39"/>
    <p:sldId id="290" r:id="rId40"/>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p:cViewPr varScale="1">
        <p:scale>
          <a:sx n="77" d="100"/>
          <a:sy n="77" d="100"/>
        </p:scale>
        <p:origin x="216" y="78"/>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viewProps" Target="viewProp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theme" Target="theme/theme1.xml"/><Relationship Id="rId8" Type="http://schemas.openxmlformats.org/officeDocument/2006/relationships/slide" Target="slides/slide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AE8F10F-BCC9-4505-AF53-FC2F3E55F037}"/>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02514C2E-98E1-421B-A1C2-5DA1FEFEA002}"/>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20CEDF6C-C62F-435E-94BC-574B1CEBD0A8}"/>
              </a:ext>
            </a:extLst>
          </p:cNvPr>
          <p:cNvSpPr>
            <a:spLocks noGrp="1"/>
          </p:cNvSpPr>
          <p:nvPr>
            <p:ph type="dt" sz="half" idx="10"/>
          </p:nvPr>
        </p:nvSpPr>
        <p:spPr/>
        <p:txBody>
          <a:bodyPr/>
          <a:lstStyle/>
          <a:p>
            <a:fld id="{1FA49FFE-2CD2-4CA9-AC81-41ADF5584A96}" type="datetimeFigureOut">
              <a:rPr lang="en-US" smtClean="0"/>
              <a:t>10/3/2024</a:t>
            </a:fld>
            <a:endParaRPr lang="en-US"/>
          </a:p>
        </p:txBody>
      </p:sp>
      <p:sp>
        <p:nvSpPr>
          <p:cNvPr id="5" name="Footer Placeholder 4">
            <a:extLst>
              <a:ext uri="{FF2B5EF4-FFF2-40B4-BE49-F238E27FC236}">
                <a16:creationId xmlns:a16="http://schemas.microsoft.com/office/drawing/2014/main" id="{098222FE-3706-473C-B0A0-29A75D42BD99}"/>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DE8ACFA8-BE28-4947-BCF8-87E91F9440B2}"/>
              </a:ext>
            </a:extLst>
          </p:cNvPr>
          <p:cNvSpPr>
            <a:spLocks noGrp="1"/>
          </p:cNvSpPr>
          <p:nvPr>
            <p:ph type="sldNum" sz="quarter" idx="12"/>
          </p:nvPr>
        </p:nvSpPr>
        <p:spPr/>
        <p:txBody>
          <a:bodyPr/>
          <a:lstStyle/>
          <a:p>
            <a:fld id="{BABE7C65-E7A3-4E0C-8B79-9BD66E955D80}" type="slidenum">
              <a:rPr lang="en-US" smtClean="0"/>
              <a:t>‹#›</a:t>
            </a:fld>
            <a:endParaRPr lang="en-US"/>
          </a:p>
        </p:txBody>
      </p:sp>
    </p:spTree>
    <p:extLst>
      <p:ext uri="{BB962C8B-B14F-4D97-AF65-F5344CB8AC3E}">
        <p14:creationId xmlns:p14="http://schemas.microsoft.com/office/powerpoint/2010/main" val="424788981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2F3051C-9EAA-4DBF-95F4-6A430B049301}"/>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A8E62842-C01E-4EFC-A099-E2B669988C2C}"/>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349C70FA-48B0-4FB1-9327-877BC2F882BE}"/>
              </a:ext>
            </a:extLst>
          </p:cNvPr>
          <p:cNvSpPr>
            <a:spLocks noGrp="1"/>
          </p:cNvSpPr>
          <p:nvPr>
            <p:ph type="dt" sz="half" idx="10"/>
          </p:nvPr>
        </p:nvSpPr>
        <p:spPr/>
        <p:txBody>
          <a:bodyPr/>
          <a:lstStyle/>
          <a:p>
            <a:fld id="{1FA49FFE-2CD2-4CA9-AC81-41ADF5584A96}" type="datetimeFigureOut">
              <a:rPr lang="en-US" smtClean="0"/>
              <a:t>10/3/2024</a:t>
            </a:fld>
            <a:endParaRPr lang="en-US"/>
          </a:p>
        </p:txBody>
      </p:sp>
      <p:sp>
        <p:nvSpPr>
          <p:cNvPr id="5" name="Footer Placeholder 4">
            <a:extLst>
              <a:ext uri="{FF2B5EF4-FFF2-40B4-BE49-F238E27FC236}">
                <a16:creationId xmlns:a16="http://schemas.microsoft.com/office/drawing/2014/main" id="{E5870EF3-698F-4452-A528-8ADC3E8170E9}"/>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991E9255-F48E-4BA0-B97B-B06CD94D9FAC}"/>
              </a:ext>
            </a:extLst>
          </p:cNvPr>
          <p:cNvSpPr>
            <a:spLocks noGrp="1"/>
          </p:cNvSpPr>
          <p:nvPr>
            <p:ph type="sldNum" sz="quarter" idx="12"/>
          </p:nvPr>
        </p:nvSpPr>
        <p:spPr/>
        <p:txBody>
          <a:bodyPr/>
          <a:lstStyle/>
          <a:p>
            <a:fld id="{BABE7C65-E7A3-4E0C-8B79-9BD66E955D80}" type="slidenum">
              <a:rPr lang="en-US" smtClean="0"/>
              <a:t>‹#›</a:t>
            </a:fld>
            <a:endParaRPr lang="en-US"/>
          </a:p>
        </p:txBody>
      </p:sp>
    </p:spTree>
    <p:extLst>
      <p:ext uri="{BB962C8B-B14F-4D97-AF65-F5344CB8AC3E}">
        <p14:creationId xmlns:p14="http://schemas.microsoft.com/office/powerpoint/2010/main" val="369782323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9A972F8-F568-4B4F-8C51-5FC24461376C}"/>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3F29DE96-4164-41DC-83F9-F975C05EFA34}"/>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C1A9CEAE-5E4B-4B2E-A69A-02349D2723A3}"/>
              </a:ext>
            </a:extLst>
          </p:cNvPr>
          <p:cNvSpPr>
            <a:spLocks noGrp="1"/>
          </p:cNvSpPr>
          <p:nvPr>
            <p:ph type="dt" sz="half" idx="10"/>
          </p:nvPr>
        </p:nvSpPr>
        <p:spPr/>
        <p:txBody>
          <a:bodyPr/>
          <a:lstStyle/>
          <a:p>
            <a:fld id="{1FA49FFE-2CD2-4CA9-AC81-41ADF5584A96}" type="datetimeFigureOut">
              <a:rPr lang="en-US" smtClean="0"/>
              <a:t>10/3/2024</a:t>
            </a:fld>
            <a:endParaRPr lang="en-US"/>
          </a:p>
        </p:txBody>
      </p:sp>
      <p:sp>
        <p:nvSpPr>
          <p:cNvPr id="5" name="Footer Placeholder 4">
            <a:extLst>
              <a:ext uri="{FF2B5EF4-FFF2-40B4-BE49-F238E27FC236}">
                <a16:creationId xmlns:a16="http://schemas.microsoft.com/office/drawing/2014/main" id="{B4BFED25-DFDD-44CD-8859-B658B2BBEDCC}"/>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10D5AABE-B02C-4BEC-AF88-2B601DE496D0}"/>
              </a:ext>
            </a:extLst>
          </p:cNvPr>
          <p:cNvSpPr>
            <a:spLocks noGrp="1"/>
          </p:cNvSpPr>
          <p:nvPr>
            <p:ph type="sldNum" sz="quarter" idx="12"/>
          </p:nvPr>
        </p:nvSpPr>
        <p:spPr/>
        <p:txBody>
          <a:bodyPr/>
          <a:lstStyle/>
          <a:p>
            <a:fld id="{BABE7C65-E7A3-4E0C-8B79-9BD66E955D80}" type="slidenum">
              <a:rPr lang="en-US" smtClean="0"/>
              <a:t>‹#›</a:t>
            </a:fld>
            <a:endParaRPr lang="en-US"/>
          </a:p>
        </p:txBody>
      </p:sp>
    </p:spTree>
    <p:extLst>
      <p:ext uri="{BB962C8B-B14F-4D97-AF65-F5344CB8AC3E}">
        <p14:creationId xmlns:p14="http://schemas.microsoft.com/office/powerpoint/2010/main" val="169308154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17483C4-1798-410E-8414-E1A6F78901DA}"/>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46B45721-8276-4DEC-A148-3DFA8C41BAB8}"/>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53F2BD94-652D-4A9F-9F03-5F22D4A94D83}"/>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88E57060-06E0-470A-B374-FAD6CFABF896}"/>
              </a:ext>
            </a:extLst>
          </p:cNvPr>
          <p:cNvSpPr>
            <a:spLocks noGrp="1"/>
          </p:cNvSpPr>
          <p:nvPr>
            <p:ph type="dt" sz="half" idx="10"/>
          </p:nvPr>
        </p:nvSpPr>
        <p:spPr/>
        <p:txBody>
          <a:bodyPr/>
          <a:lstStyle/>
          <a:p>
            <a:fld id="{1FA49FFE-2CD2-4CA9-AC81-41ADF5584A96}" type="datetimeFigureOut">
              <a:rPr lang="en-US" smtClean="0"/>
              <a:t>10/3/2024</a:t>
            </a:fld>
            <a:endParaRPr lang="en-US"/>
          </a:p>
        </p:txBody>
      </p:sp>
      <p:sp>
        <p:nvSpPr>
          <p:cNvPr id="6" name="Footer Placeholder 5">
            <a:extLst>
              <a:ext uri="{FF2B5EF4-FFF2-40B4-BE49-F238E27FC236}">
                <a16:creationId xmlns:a16="http://schemas.microsoft.com/office/drawing/2014/main" id="{9BDAE84D-57E0-41A3-93C9-D37A53D41B8F}"/>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3B7DDE6D-59AF-4B93-88E4-F0EE90DF2CD5}"/>
              </a:ext>
            </a:extLst>
          </p:cNvPr>
          <p:cNvSpPr>
            <a:spLocks noGrp="1"/>
          </p:cNvSpPr>
          <p:nvPr>
            <p:ph type="sldNum" sz="quarter" idx="12"/>
          </p:nvPr>
        </p:nvSpPr>
        <p:spPr/>
        <p:txBody>
          <a:bodyPr/>
          <a:lstStyle/>
          <a:p>
            <a:fld id="{BABE7C65-E7A3-4E0C-8B79-9BD66E955D80}" type="slidenum">
              <a:rPr lang="en-US" smtClean="0"/>
              <a:t>‹#›</a:t>
            </a:fld>
            <a:endParaRPr lang="en-US"/>
          </a:p>
        </p:txBody>
      </p:sp>
    </p:spTree>
    <p:extLst>
      <p:ext uri="{BB962C8B-B14F-4D97-AF65-F5344CB8AC3E}">
        <p14:creationId xmlns:p14="http://schemas.microsoft.com/office/powerpoint/2010/main" val="194775197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DB17D7E-8107-4117-B831-467709DBFA50}"/>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7F94ED42-BC69-4993-88A1-9E6AD9D4FC87}"/>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BAE133B5-7414-49DB-A1DE-953F15C06FF0}"/>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1D1757DC-2BE2-4137-ADF0-08F7172FC13E}"/>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FC92557F-D275-49C5-8E69-3C26DD0392E5}"/>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EEED45B4-E2B0-4C8D-B0A5-FEE4F5D260BB}"/>
              </a:ext>
            </a:extLst>
          </p:cNvPr>
          <p:cNvSpPr>
            <a:spLocks noGrp="1"/>
          </p:cNvSpPr>
          <p:nvPr>
            <p:ph type="dt" sz="half" idx="10"/>
          </p:nvPr>
        </p:nvSpPr>
        <p:spPr/>
        <p:txBody>
          <a:bodyPr/>
          <a:lstStyle/>
          <a:p>
            <a:fld id="{1FA49FFE-2CD2-4CA9-AC81-41ADF5584A96}" type="datetimeFigureOut">
              <a:rPr lang="en-US" smtClean="0"/>
              <a:t>10/3/2024</a:t>
            </a:fld>
            <a:endParaRPr lang="en-US"/>
          </a:p>
        </p:txBody>
      </p:sp>
      <p:sp>
        <p:nvSpPr>
          <p:cNvPr id="8" name="Footer Placeholder 7">
            <a:extLst>
              <a:ext uri="{FF2B5EF4-FFF2-40B4-BE49-F238E27FC236}">
                <a16:creationId xmlns:a16="http://schemas.microsoft.com/office/drawing/2014/main" id="{E22A976E-2EB4-4691-80C5-C70AEAB040BB}"/>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97667484-ECEA-453E-BE8D-2A25A51BCA98}"/>
              </a:ext>
            </a:extLst>
          </p:cNvPr>
          <p:cNvSpPr>
            <a:spLocks noGrp="1"/>
          </p:cNvSpPr>
          <p:nvPr>
            <p:ph type="sldNum" sz="quarter" idx="12"/>
          </p:nvPr>
        </p:nvSpPr>
        <p:spPr/>
        <p:txBody>
          <a:bodyPr/>
          <a:lstStyle/>
          <a:p>
            <a:fld id="{BABE7C65-E7A3-4E0C-8B79-9BD66E955D80}" type="slidenum">
              <a:rPr lang="en-US" smtClean="0"/>
              <a:t>‹#›</a:t>
            </a:fld>
            <a:endParaRPr lang="en-US"/>
          </a:p>
        </p:txBody>
      </p:sp>
    </p:spTree>
    <p:extLst>
      <p:ext uri="{BB962C8B-B14F-4D97-AF65-F5344CB8AC3E}">
        <p14:creationId xmlns:p14="http://schemas.microsoft.com/office/powerpoint/2010/main" val="350104410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4354EB1-70BD-4EAD-BBB8-E37807784349}"/>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12FDBC94-01D2-403E-95AD-7756964D8AD5}"/>
              </a:ext>
            </a:extLst>
          </p:cNvPr>
          <p:cNvSpPr>
            <a:spLocks noGrp="1"/>
          </p:cNvSpPr>
          <p:nvPr>
            <p:ph type="dt" sz="half" idx="10"/>
          </p:nvPr>
        </p:nvSpPr>
        <p:spPr/>
        <p:txBody>
          <a:bodyPr/>
          <a:lstStyle/>
          <a:p>
            <a:fld id="{1FA49FFE-2CD2-4CA9-AC81-41ADF5584A96}" type="datetimeFigureOut">
              <a:rPr lang="en-US" smtClean="0"/>
              <a:t>10/3/2024</a:t>
            </a:fld>
            <a:endParaRPr lang="en-US"/>
          </a:p>
        </p:txBody>
      </p:sp>
      <p:sp>
        <p:nvSpPr>
          <p:cNvPr id="4" name="Footer Placeholder 3">
            <a:extLst>
              <a:ext uri="{FF2B5EF4-FFF2-40B4-BE49-F238E27FC236}">
                <a16:creationId xmlns:a16="http://schemas.microsoft.com/office/drawing/2014/main" id="{8253C8C3-7CDD-4CDF-A631-3BF18D49C75A}"/>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4EA23AEF-8DF3-4070-B583-BD15C1E815C7}"/>
              </a:ext>
            </a:extLst>
          </p:cNvPr>
          <p:cNvSpPr>
            <a:spLocks noGrp="1"/>
          </p:cNvSpPr>
          <p:nvPr>
            <p:ph type="sldNum" sz="quarter" idx="12"/>
          </p:nvPr>
        </p:nvSpPr>
        <p:spPr/>
        <p:txBody>
          <a:bodyPr/>
          <a:lstStyle/>
          <a:p>
            <a:fld id="{BABE7C65-E7A3-4E0C-8B79-9BD66E955D80}" type="slidenum">
              <a:rPr lang="en-US" smtClean="0"/>
              <a:t>‹#›</a:t>
            </a:fld>
            <a:endParaRPr lang="en-US"/>
          </a:p>
        </p:txBody>
      </p:sp>
    </p:spTree>
    <p:extLst>
      <p:ext uri="{BB962C8B-B14F-4D97-AF65-F5344CB8AC3E}">
        <p14:creationId xmlns:p14="http://schemas.microsoft.com/office/powerpoint/2010/main" val="3803372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FD4C8868-EDE3-4C6E-8BE3-A00423534BD6}"/>
              </a:ext>
            </a:extLst>
          </p:cNvPr>
          <p:cNvSpPr>
            <a:spLocks noGrp="1"/>
          </p:cNvSpPr>
          <p:nvPr>
            <p:ph type="dt" sz="half" idx="10"/>
          </p:nvPr>
        </p:nvSpPr>
        <p:spPr/>
        <p:txBody>
          <a:bodyPr/>
          <a:lstStyle/>
          <a:p>
            <a:fld id="{1FA49FFE-2CD2-4CA9-AC81-41ADF5584A96}" type="datetimeFigureOut">
              <a:rPr lang="en-US" smtClean="0"/>
              <a:t>10/3/2024</a:t>
            </a:fld>
            <a:endParaRPr lang="en-US"/>
          </a:p>
        </p:txBody>
      </p:sp>
      <p:sp>
        <p:nvSpPr>
          <p:cNvPr id="3" name="Footer Placeholder 2">
            <a:extLst>
              <a:ext uri="{FF2B5EF4-FFF2-40B4-BE49-F238E27FC236}">
                <a16:creationId xmlns:a16="http://schemas.microsoft.com/office/drawing/2014/main" id="{ACAD57B1-5332-4675-9631-B5F9D08779E1}"/>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3D24BF89-4095-48A4-9621-380DC7447BC6}"/>
              </a:ext>
            </a:extLst>
          </p:cNvPr>
          <p:cNvSpPr>
            <a:spLocks noGrp="1"/>
          </p:cNvSpPr>
          <p:nvPr>
            <p:ph type="sldNum" sz="quarter" idx="12"/>
          </p:nvPr>
        </p:nvSpPr>
        <p:spPr/>
        <p:txBody>
          <a:bodyPr/>
          <a:lstStyle/>
          <a:p>
            <a:fld id="{BABE7C65-E7A3-4E0C-8B79-9BD66E955D80}" type="slidenum">
              <a:rPr lang="en-US" smtClean="0"/>
              <a:t>‹#›</a:t>
            </a:fld>
            <a:endParaRPr lang="en-US"/>
          </a:p>
        </p:txBody>
      </p:sp>
    </p:spTree>
    <p:extLst>
      <p:ext uri="{BB962C8B-B14F-4D97-AF65-F5344CB8AC3E}">
        <p14:creationId xmlns:p14="http://schemas.microsoft.com/office/powerpoint/2010/main" val="68346207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54E0333-9149-47B9-97CB-4A5BE4647756}"/>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EAA82A14-ED54-4A2C-A75E-D8BA5F9DE2D0}"/>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0A5E5E9C-5167-4773-B05C-2350831A21A3}"/>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E42DD659-6274-4A0E-A509-65D1CD24FC0D}"/>
              </a:ext>
            </a:extLst>
          </p:cNvPr>
          <p:cNvSpPr>
            <a:spLocks noGrp="1"/>
          </p:cNvSpPr>
          <p:nvPr>
            <p:ph type="dt" sz="half" idx="10"/>
          </p:nvPr>
        </p:nvSpPr>
        <p:spPr/>
        <p:txBody>
          <a:bodyPr/>
          <a:lstStyle/>
          <a:p>
            <a:fld id="{1FA49FFE-2CD2-4CA9-AC81-41ADF5584A96}" type="datetimeFigureOut">
              <a:rPr lang="en-US" smtClean="0"/>
              <a:t>10/3/2024</a:t>
            </a:fld>
            <a:endParaRPr lang="en-US"/>
          </a:p>
        </p:txBody>
      </p:sp>
      <p:sp>
        <p:nvSpPr>
          <p:cNvPr id="6" name="Footer Placeholder 5">
            <a:extLst>
              <a:ext uri="{FF2B5EF4-FFF2-40B4-BE49-F238E27FC236}">
                <a16:creationId xmlns:a16="http://schemas.microsoft.com/office/drawing/2014/main" id="{A730EF6B-3488-4027-ACAC-0C192F3A754F}"/>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D9D19D86-9B61-4F4D-B205-E285C73CA4C0}"/>
              </a:ext>
            </a:extLst>
          </p:cNvPr>
          <p:cNvSpPr>
            <a:spLocks noGrp="1"/>
          </p:cNvSpPr>
          <p:nvPr>
            <p:ph type="sldNum" sz="quarter" idx="12"/>
          </p:nvPr>
        </p:nvSpPr>
        <p:spPr/>
        <p:txBody>
          <a:bodyPr/>
          <a:lstStyle/>
          <a:p>
            <a:fld id="{BABE7C65-E7A3-4E0C-8B79-9BD66E955D80}" type="slidenum">
              <a:rPr lang="en-US" smtClean="0"/>
              <a:t>‹#›</a:t>
            </a:fld>
            <a:endParaRPr lang="en-US"/>
          </a:p>
        </p:txBody>
      </p:sp>
    </p:spTree>
    <p:extLst>
      <p:ext uri="{BB962C8B-B14F-4D97-AF65-F5344CB8AC3E}">
        <p14:creationId xmlns:p14="http://schemas.microsoft.com/office/powerpoint/2010/main" val="109907393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ED78ABB-392F-40CD-B807-40112F1CBA20}"/>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BB30F9E9-CC14-4662-929B-646F130D9E05}"/>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FC76FB39-E545-4B31-96B3-C1C20E504825}"/>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E2532BEB-6A40-4F07-88A1-0B437DC5A394}"/>
              </a:ext>
            </a:extLst>
          </p:cNvPr>
          <p:cNvSpPr>
            <a:spLocks noGrp="1"/>
          </p:cNvSpPr>
          <p:nvPr>
            <p:ph type="dt" sz="half" idx="10"/>
          </p:nvPr>
        </p:nvSpPr>
        <p:spPr/>
        <p:txBody>
          <a:bodyPr/>
          <a:lstStyle/>
          <a:p>
            <a:fld id="{1FA49FFE-2CD2-4CA9-AC81-41ADF5584A96}" type="datetimeFigureOut">
              <a:rPr lang="en-US" smtClean="0"/>
              <a:t>10/3/2024</a:t>
            </a:fld>
            <a:endParaRPr lang="en-US"/>
          </a:p>
        </p:txBody>
      </p:sp>
      <p:sp>
        <p:nvSpPr>
          <p:cNvPr id="6" name="Footer Placeholder 5">
            <a:extLst>
              <a:ext uri="{FF2B5EF4-FFF2-40B4-BE49-F238E27FC236}">
                <a16:creationId xmlns:a16="http://schemas.microsoft.com/office/drawing/2014/main" id="{256599F5-C4CA-47FB-874A-9AE5DFA9E9F1}"/>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C54236A3-0726-47DC-88F2-9700A73D092A}"/>
              </a:ext>
            </a:extLst>
          </p:cNvPr>
          <p:cNvSpPr>
            <a:spLocks noGrp="1"/>
          </p:cNvSpPr>
          <p:nvPr>
            <p:ph type="sldNum" sz="quarter" idx="12"/>
          </p:nvPr>
        </p:nvSpPr>
        <p:spPr/>
        <p:txBody>
          <a:bodyPr/>
          <a:lstStyle/>
          <a:p>
            <a:fld id="{BABE7C65-E7A3-4E0C-8B79-9BD66E955D80}" type="slidenum">
              <a:rPr lang="en-US" smtClean="0"/>
              <a:t>‹#›</a:t>
            </a:fld>
            <a:endParaRPr lang="en-US"/>
          </a:p>
        </p:txBody>
      </p:sp>
    </p:spTree>
    <p:extLst>
      <p:ext uri="{BB962C8B-B14F-4D97-AF65-F5344CB8AC3E}">
        <p14:creationId xmlns:p14="http://schemas.microsoft.com/office/powerpoint/2010/main" val="370818935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15B7559-3D6A-417B-ACDB-810447A909EC}"/>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1F562B7D-2761-47D7-9320-3ED8AF92BDA6}"/>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E1B00620-572F-4496-B0C7-EE63E5CE70E4}"/>
              </a:ext>
            </a:extLst>
          </p:cNvPr>
          <p:cNvSpPr>
            <a:spLocks noGrp="1"/>
          </p:cNvSpPr>
          <p:nvPr>
            <p:ph type="dt" sz="half" idx="10"/>
          </p:nvPr>
        </p:nvSpPr>
        <p:spPr/>
        <p:txBody>
          <a:bodyPr/>
          <a:lstStyle/>
          <a:p>
            <a:fld id="{1FA49FFE-2CD2-4CA9-AC81-41ADF5584A96}" type="datetimeFigureOut">
              <a:rPr lang="en-US" smtClean="0"/>
              <a:t>10/3/2024</a:t>
            </a:fld>
            <a:endParaRPr lang="en-US"/>
          </a:p>
        </p:txBody>
      </p:sp>
      <p:sp>
        <p:nvSpPr>
          <p:cNvPr id="5" name="Footer Placeholder 4">
            <a:extLst>
              <a:ext uri="{FF2B5EF4-FFF2-40B4-BE49-F238E27FC236}">
                <a16:creationId xmlns:a16="http://schemas.microsoft.com/office/drawing/2014/main" id="{03AB5FFB-3926-4272-9DDE-27AA7C634CD5}"/>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5C611443-0BAC-409F-B83C-B66788CC46AB}"/>
              </a:ext>
            </a:extLst>
          </p:cNvPr>
          <p:cNvSpPr>
            <a:spLocks noGrp="1"/>
          </p:cNvSpPr>
          <p:nvPr>
            <p:ph type="sldNum" sz="quarter" idx="12"/>
          </p:nvPr>
        </p:nvSpPr>
        <p:spPr/>
        <p:txBody>
          <a:bodyPr/>
          <a:lstStyle/>
          <a:p>
            <a:fld id="{BABE7C65-E7A3-4E0C-8B79-9BD66E955D80}" type="slidenum">
              <a:rPr lang="en-US" smtClean="0"/>
              <a:t>‹#›</a:t>
            </a:fld>
            <a:endParaRPr lang="en-US"/>
          </a:p>
        </p:txBody>
      </p:sp>
    </p:spTree>
    <p:extLst>
      <p:ext uri="{BB962C8B-B14F-4D97-AF65-F5344CB8AC3E}">
        <p14:creationId xmlns:p14="http://schemas.microsoft.com/office/powerpoint/2010/main" val="127119155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327CB36A-235D-4A02-BA4D-380016A32DCE}"/>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017FC659-0281-4833-87CB-754230CC97E5}"/>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B0FE3BF1-5335-4976-B00F-A113C6560CC9}"/>
              </a:ext>
            </a:extLst>
          </p:cNvPr>
          <p:cNvSpPr>
            <a:spLocks noGrp="1"/>
          </p:cNvSpPr>
          <p:nvPr>
            <p:ph type="dt" sz="half" idx="10"/>
          </p:nvPr>
        </p:nvSpPr>
        <p:spPr/>
        <p:txBody>
          <a:bodyPr/>
          <a:lstStyle/>
          <a:p>
            <a:fld id="{1FA49FFE-2CD2-4CA9-AC81-41ADF5584A96}" type="datetimeFigureOut">
              <a:rPr lang="en-US" smtClean="0"/>
              <a:t>10/3/2024</a:t>
            </a:fld>
            <a:endParaRPr lang="en-US"/>
          </a:p>
        </p:txBody>
      </p:sp>
      <p:sp>
        <p:nvSpPr>
          <p:cNvPr id="5" name="Footer Placeholder 4">
            <a:extLst>
              <a:ext uri="{FF2B5EF4-FFF2-40B4-BE49-F238E27FC236}">
                <a16:creationId xmlns:a16="http://schemas.microsoft.com/office/drawing/2014/main" id="{A16FB5BE-C8F0-42B8-943E-60B68F19D525}"/>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117B960A-32AC-48AF-A001-EAECC925DC3B}"/>
              </a:ext>
            </a:extLst>
          </p:cNvPr>
          <p:cNvSpPr>
            <a:spLocks noGrp="1"/>
          </p:cNvSpPr>
          <p:nvPr>
            <p:ph type="sldNum" sz="quarter" idx="12"/>
          </p:nvPr>
        </p:nvSpPr>
        <p:spPr/>
        <p:txBody>
          <a:bodyPr/>
          <a:lstStyle/>
          <a:p>
            <a:fld id="{BABE7C65-E7A3-4E0C-8B79-9BD66E955D80}" type="slidenum">
              <a:rPr lang="en-US" smtClean="0"/>
              <a:t>‹#›</a:t>
            </a:fld>
            <a:endParaRPr lang="en-US"/>
          </a:p>
        </p:txBody>
      </p:sp>
    </p:spTree>
    <p:extLst>
      <p:ext uri="{BB962C8B-B14F-4D97-AF65-F5344CB8AC3E}">
        <p14:creationId xmlns:p14="http://schemas.microsoft.com/office/powerpoint/2010/main" val="295762367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8CBABAF6-CCC8-44EA-A23E-9A4AC1AB1B9D}"/>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6657BE35-EFCE-45FE-8E61-A204371CFB8B}"/>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475F78E4-CBAF-44C5-9077-CBA4D70C30CD}"/>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FA49FFE-2CD2-4CA9-AC81-41ADF5584A96}" type="datetimeFigureOut">
              <a:rPr lang="en-US" smtClean="0"/>
              <a:t>10/3/2024</a:t>
            </a:fld>
            <a:endParaRPr lang="en-US"/>
          </a:p>
        </p:txBody>
      </p:sp>
      <p:sp>
        <p:nvSpPr>
          <p:cNvPr id="5" name="Footer Placeholder 4">
            <a:extLst>
              <a:ext uri="{FF2B5EF4-FFF2-40B4-BE49-F238E27FC236}">
                <a16:creationId xmlns:a16="http://schemas.microsoft.com/office/drawing/2014/main" id="{FBC71B8C-7B22-41F2-AF09-33D8DD8094EE}"/>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D1C75D3C-7DB1-4D88-B123-34BAE510AA6C}"/>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ABE7C65-E7A3-4E0C-8B79-9BD66E955D80}" type="slidenum">
              <a:rPr lang="en-US" smtClean="0"/>
              <a:t>‹#›</a:t>
            </a:fld>
            <a:endParaRPr lang="en-US"/>
          </a:p>
        </p:txBody>
      </p:sp>
    </p:spTree>
    <p:extLst>
      <p:ext uri="{BB962C8B-B14F-4D97-AF65-F5344CB8AC3E}">
        <p14:creationId xmlns:p14="http://schemas.microsoft.com/office/powerpoint/2010/main" val="180322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image" Target="../media/image7.JPG"/><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image" Target="../media/image11.jpg"/><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image" Target="../media/image14.jpg"/><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9A1CCC6-D114-4F19-B4BE-FE6CEEFE4FD2}"/>
              </a:ext>
            </a:extLst>
          </p:cNvPr>
          <p:cNvSpPr>
            <a:spLocks noGrp="1"/>
          </p:cNvSpPr>
          <p:nvPr>
            <p:ph type="ctrTitle"/>
          </p:nvPr>
        </p:nvSpPr>
        <p:spPr>
          <a:xfrm>
            <a:off x="249382" y="1122363"/>
            <a:ext cx="11709070" cy="2387600"/>
          </a:xfrm>
        </p:spPr>
        <p:txBody>
          <a:bodyPr/>
          <a:lstStyle/>
          <a:p>
            <a:r>
              <a:rPr lang="en-US" dirty="0"/>
              <a:t>ECE467: Natural Language Processing</a:t>
            </a:r>
          </a:p>
        </p:txBody>
      </p:sp>
      <p:sp>
        <p:nvSpPr>
          <p:cNvPr id="3" name="Subtitle 2">
            <a:extLst>
              <a:ext uri="{FF2B5EF4-FFF2-40B4-BE49-F238E27FC236}">
                <a16:creationId xmlns:a16="http://schemas.microsoft.com/office/drawing/2014/main" id="{F20D227C-75C9-4EAE-9247-33217E5CBB8C}"/>
              </a:ext>
            </a:extLst>
          </p:cNvPr>
          <p:cNvSpPr>
            <a:spLocks noGrp="1"/>
          </p:cNvSpPr>
          <p:nvPr>
            <p:ph type="subTitle" idx="1"/>
          </p:nvPr>
        </p:nvSpPr>
        <p:spPr>
          <a:xfrm>
            <a:off x="1257300" y="3638614"/>
            <a:ext cx="9677400" cy="1655762"/>
          </a:xfrm>
        </p:spPr>
        <p:txBody>
          <a:bodyPr>
            <a:normAutofit fontScale="55000" lnSpcReduction="20000"/>
          </a:bodyPr>
          <a:lstStyle/>
          <a:p>
            <a:r>
              <a:rPr lang="en-US" sz="9600" dirty="0"/>
              <a:t>Word Embeddings, Neural Language Models, and Word2vec</a:t>
            </a:r>
            <a:endParaRPr lang="en-US" sz="6000" dirty="0"/>
          </a:p>
        </p:txBody>
      </p:sp>
    </p:spTree>
    <p:extLst>
      <p:ext uri="{BB962C8B-B14F-4D97-AF65-F5344CB8AC3E}">
        <p14:creationId xmlns:p14="http://schemas.microsoft.com/office/powerpoint/2010/main" val="292483163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36238DA-C21A-4459-94CE-FB653DB0D767}"/>
              </a:ext>
            </a:extLst>
          </p:cNvPr>
          <p:cNvSpPr>
            <a:spLocks noGrp="1"/>
          </p:cNvSpPr>
          <p:nvPr>
            <p:ph type="title"/>
          </p:nvPr>
        </p:nvSpPr>
        <p:spPr/>
        <p:txBody>
          <a:bodyPr/>
          <a:lstStyle/>
          <a:p>
            <a:r>
              <a:rPr lang="en-US" dirty="0"/>
              <a:t>If you are following along in the book…</a:t>
            </a:r>
          </a:p>
        </p:txBody>
      </p:sp>
      <p:sp>
        <p:nvSpPr>
          <p:cNvPr id="3" name="Content Placeholder 2">
            <a:extLst>
              <a:ext uri="{FF2B5EF4-FFF2-40B4-BE49-F238E27FC236}">
                <a16:creationId xmlns:a16="http://schemas.microsoft.com/office/drawing/2014/main" id="{FA2F6B8B-6013-4E5C-9AD2-C15DBF183CA5}"/>
              </a:ext>
            </a:extLst>
          </p:cNvPr>
          <p:cNvSpPr>
            <a:spLocks noGrp="1"/>
          </p:cNvSpPr>
          <p:nvPr>
            <p:ph idx="1"/>
          </p:nvPr>
        </p:nvSpPr>
        <p:spPr/>
        <p:txBody>
          <a:bodyPr>
            <a:normAutofit fontScale="62500" lnSpcReduction="20000"/>
          </a:bodyPr>
          <a:lstStyle/>
          <a:p>
            <a:r>
              <a:rPr lang="en-US" dirty="0"/>
              <a:t>Chapter 6 of the textbook (current draft) is called "Vector Semantics and Embeddings"</a:t>
            </a:r>
          </a:p>
          <a:p>
            <a:r>
              <a:rPr lang="en-US" dirty="0"/>
              <a:t>The chapter includes discussion of concepts such as conventional TF*IDF vectors to represent documents (we already covered that during a previous topic)</a:t>
            </a:r>
          </a:p>
          <a:p>
            <a:r>
              <a:rPr lang="en-US" dirty="0"/>
              <a:t>We will start this topic by briefly discussing conventional methods of creating vector representations of words; this material is not from the textbook</a:t>
            </a:r>
          </a:p>
          <a:p>
            <a:r>
              <a:rPr lang="en-US" dirty="0"/>
              <a:t>Sections 7.6 and 7.7 are about </a:t>
            </a:r>
            <a:r>
              <a:rPr lang="en-US" b="1" dirty="0"/>
              <a:t>neural language models</a:t>
            </a:r>
            <a:r>
              <a:rPr lang="en-US" dirty="0"/>
              <a:t>; we will cover this before word2vec</a:t>
            </a:r>
          </a:p>
          <a:p>
            <a:r>
              <a:rPr lang="en-US" dirty="0"/>
              <a:t>Note that we already covered Sections 7.1 – 7.5 during out topic on </a:t>
            </a:r>
            <a:r>
              <a:rPr lang="en-US" i="1" dirty="0"/>
              <a:t>feedforward neural networks</a:t>
            </a:r>
          </a:p>
          <a:p>
            <a:r>
              <a:rPr lang="en-US" dirty="0"/>
              <a:t>Section 6.8 is about </a:t>
            </a:r>
            <a:r>
              <a:rPr lang="en-US" b="1" dirty="0"/>
              <a:t>word2vec</a:t>
            </a:r>
            <a:r>
              <a:rPr lang="en-US" dirty="0"/>
              <a:t>; we will cover this, and I also relied on the original word2vec papers (I have linked to these papers from the course website)</a:t>
            </a:r>
            <a:endParaRPr lang="en-US" b="1" dirty="0"/>
          </a:p>
          <a:p>
            <a:r>
              <a:rPr lang="en-US" dirty="0"/>
              <a:t>Sections 6.9 – 6.10 also concern modern word embeddings; we will cover the material from these sections</a:t>
            </a:r>
          </a:p>
          <a:p>
            <a:r>
              <a:rPr lang="en-US" dirty="0"/>
              <a:t>Section 6.11 is about </a:t>
            </a:r>
            <a:r>
              <a:rPr lang="en-US" i="1" dirty="0"/>
              <a:t>biases</a:t>
            </a:r>
            <a:r>
              <a:rPr lang="en-US" dirty="0"/>
              <a:t> in word embeddings; we will discuss this as part of a future topic</a:t>
            </a:r>
          </a:p>
          <a:p>
            <a:r>
              <a:rPr lang="en-US" dirty="0"/>
              <a:t>In general, some of the material scattered throughout this topic comes form an earlier draft of the textbook</a:t>
            </a:r>
          </a:p>
          <a:p>
            <a:r>
              <a:rPr lang="en-US" dirty="0"/>
              <a:t>An earlier draft of the 3</a:t>
            </a:r>
            <a:r>
              <a:rPr lang="en-US" baseline="30000" dirty="0"/>
              <a:t>rd</a:t>
            </a:r>
            <a:r>
              <a:rPr lang="en-US" dirty="0"/>
              <a:t> edition of the textbook covered neural networks before word2vec</a:t>
            </a:r>
          </a:p>
          <a:p>
            <a:r>
              <a:rPr lang="en-US" dirty="0"/>
              <a:t>Because of that, they were able to use neural networks to conceptually explain word2vec; we will discuss that, because I think it helps to intuitively understand how word2vec works</a:t>
            </a:r>
          </a:p>
          <a:p>
            <a:endParaRPr lang="en-US" dirty="0"/>
          </a:p>
        </p:txBody>
      </p:sp>
    </p:spTree>
    <p:extLst>
      <p:ext uri="{BB962C8B-B14F-4D97-AF65-F5344CB8AC3E}">
        <p14:creationId xmlns:p14="http://schemas.microsoft.com/office/powerpoint/2010/main" val="389039890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8D8691E-ED38-4CBC-AF37-7E700DB40D32}"/>
              </a:ext>
            </a:extLst>
          </p:cNvPr>
          <p:cNvSpPr>
            <a:spLocks noGrp="1"/>
          </p:cNvSpPr>
          <p:nvPr>
            <p:ph type="title"/>
          </p:nvPr>
        </p:nvSpPr>
        <p:spPr/>
        <p:txBody>
          <a:bodyPr/>
          <a:lstStyle/>
          <a:p>
            <a:r>
              <a:rPr lang="en-US" dirty="0"/>
              <a:t>An Older Technique</a:t>
            </a:r>
          </a:p>
        </p:txBody>
      </p:sp>
      <p:sp>
        <p:nvSpPr>
          <p:cNvPr id="3" name="Content Placeholder 2">
            <a:extLst>
              <a:ext uri="{FF2B5EF4-FFF2-40B4-BE49-F238E27FC236}">
                <a16:creationId xmlns:a16="http://schemas.microsoft.com/office/drawing/2014/main" id="{F7854447-A124-414F-8441-E8E8F6AD9376}"/>
              </a:ext>
            </a:extLst>
          </p:cNvPr>
          <p:cNvSpPr>
            <a:spLocks noGrp="1"/>
          </p:cNvSpPr>
          <p:nvPr>
            <p:ph idx="1"/>
          </p:nvPr>
        </p:nvSpPr>
        <p:spPr/>
        <p:txBody>
          <a:bodyPr>
            <a:normAutofit fontScale="77500" lnSpcReduction="20000"/>
          </a:bodyPr>
          <a:lstStyle/>
          <a:p>
            <a:r>
              <a:rPr lang="en-US" dirty="0"/>
              <a:t>The representation of words as vectors, often called </a:t>
            </a:r>
            <a:r>
              <a:rPr lang="en-US" b="1" dirty="0"/>
              <a:t>word embeddings</a:t>
            </a:r>
            <a:r>
              <a:rPr lang="en-US" dirty="0"/>
              <a:t>, has played a significant role in revolutionizing the field of </a:t>
            </a:r>
            <a:r>
              <a:rPr lang="en-US" b="1" dirty="0"/>
              <a:t>natural language processing</a:t>
            </a:r>
            <a:r>
              <a:rPr lang="en-US" dirty="0"/>
              <a:t> (NLP)</a:t>
            </a:r>
          </a:p>
          <a:p>
            <a:r>
              <a:rPr lang="en-US" dirty="0"/>
              <a:t>Before discussing techniques such as word2vec to produce word embeddings, I want to briefly discuss an older technique</a:t>
            </a:r>
          </a:p>
          <a:p>
            <a:r>
              <a:rPr lang="en-US" i="1" dirty="0"/>
              <a:t>Latent semantic analysis </a:t>
            </a:r>
            <a:r>
              <a:rPr lang="en-US" dirty="0"/>
              <a:t>(LSA) is a decades-old technique that produces vectors representing abstract </a:t>
            </a:r>
            <a:r>
              <a:rPr lang="en-US" i="1" dirty="0"/>
              <a:t>concepts</a:t>
            </a:r>
            <a:r>
              <a:rPr lang="en-US" dirty="0"/>
              <a:t>, based on a set of documents</a:t>
            </a:r>
          </a:p>
          <a:p>
            <a:r>
              <a:rPr lang="en-US" dirty="0"/>
              <a:t>All text-based sequences (including documents, queries, and single words) can be represented as weighted sums of these concepts</a:t>
            </a:r>
          </a:p>
          <a:p>
            <a:r>
              <a:rPr lang="en-US" dirty="0"/>
              <a:t>In theory, similar, or related, words/queries/documents should have similar representations</a:t>
            </a:r>
          </a:p>
          <a:p>
            <a:r>
              <a:rPr lang="en-US" dirty="0"/>
              <a:t>When LSA is used in the context of information retrieval (IR), the approach is known as </a:t>
            </a:r>
            <a:r>
              <a:rPr lang="en-US" i="1" dirty="0"/>
              <a:t>latent semantic indexing</a:t>
            </a:r>
            <a:endParaRPr lang="en-US" dirty="0"/>
          </a:p>
          <a:p>
            <a:r>
              <a:rPr lang="en-US" dirty="0"/>
              <a:t>My own impression: LSA is very interesting, but at least when I was a graduate student, it didn’t seem to lead to great results for the various NLP tasks to which it was applied</a:t>
            </a:r>
          </a:p>
          <a:p>
            <a:pPr marL="0" indent="0">
              <a:buNone/>
            </a:pPr>
            <a:endParaRPr lang="en-US" dirty="0"/>
          </a:p>
          <a:p>
            <a:endParaRPr lang="en-US" dirty="0"/>
          </a:p>
          <a:p>
            <a:endParaRPr lang="en-US" dirty="0"/>
          </a:p>
          <a:p>
            <a:endParaRPr lang="en-US" dirty="0"/>
          </a:p>
        </p:txBody>
      </p:sp>
    </p:spTree>
    <p:extLst>
      <p:ext uri="{BB962C8B-B14F-4D97-AF65-F5344CB8AC3E}">
        <p14:creationId xmlns:p14="http://schemas.microsoft.com/office/powerpoint/2010/main" val="234744255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29D67F1-56DA-4141-9614-D8516EC68E93}"/>
              </a:ext>
            </a:extLst>
          </p:cNvPr>
          <p:cNvSpPr>
            <a:spLocks noGrp="1"/>
          </p:cNvSpPr>
          <p:nvPr>
            <p:ph type="title"/>
          </p:nvPr>
        </p:nvSpPr>
        <p:spPr/>
        <p:txBody>
          <a:bodyPr/>
          <a:lstStyle/>
          <a:p>
            <a:r>
              <a:rPr lang="en-US" dirty="0"/>
              <a:t>Revisiting the Term-document Matrix</a:t>
            </a:r>
          </a:p>
        </p:txBody>
      </p:sp>
      <p:sp>
        <p:nvSpPr>
          <p:cNvPr id="3" name="Content Placeholder 2">
            <a:extLst>
              <a:ext uri="{FF2B5EF4-FFF2-40B4-BE49-F238E27FC236}">
                <a16:creationId xmlns:a16="http://schemas.microsoft.com/office/drawing/2014/main" id="{BA2A1B68-9A0F-4E69-B6B4-B0F9DBB3D968}"/>
              </a:ext>
            </a:extLst>
          </p:cNvPr>
          <p:cNvSpPr>
            <a:spLocks noGrp="1"/>
          </p:cNvSpPr>
          <p:nvPr>
            <p:ph idx="1"/>
          </p:nvPr>
        </p:nvSpPr>
        <p:spPr/>
        <p:txBody>
          <a:bodyPr>
            <a:normAutofit fontScale="62500" lnSpcReduction="20000"/>
          </a:bodyPr>
          <a:lstStyle/>
          <a:p>
            <a:r>
              <a:rPr lang="en-US" dirty="0"/>
              <a:t>In a </a:t>
            </a:r>
            <a:r>
              <a:rPr lang="en-US" b="1" dirty="0"/>
              <a:t>term-document matrix</a:t>
            </a:r>
            <a:r>
              <a:rPr lang="en-US" dirty="0"/>
              <a:t> (which we learned about in a previous topic), rows represent words, and the columns represent documents</a:t>
            </a:r>
          </a:p>
          <a:p>
            <a:r>
              <a:rPr lang="en-US" dirty="0"/>
              <a:t>The value in row i, column j, represents the </a:t>
            </a:r>
            <a:r>
              <a:rPr lang="en-US" i="1" dirty="0"/>
              <a:t>weight</a:t>
            </a:r>
            <a:r>
              <a:rPr lang="en-US" dirty="0"/>
              <a:t> of the i</a:t>
            </a:r>
            <a:r>
              <a:rPr lang="en-US" baseline="30000" dirty="0"/>
              <a:t>th</a:t>
            </a:r>
            <a:r>
              <a:rPr lang="en-US" dirty="0"/>
              <a:t> word in the j</a:t>
            </a:r>
            <a:r>
              <a:rPr lang="en-US" baseline="30000" dirty="0"/>
              <a:t>th</a:t>
            </a:r>
            <a:r>
              <a:rPr lang="en-US" dirty="0"/>
              <a:t> document of a corpus</a:t>
            </a:r>
          </a:p>
          <a:p>
            <a:r>
              <a:rPr lang="en-US" dirty="0"/>
              <a:t>The weights are typically counts (i.e., the number of times the word appears in the document), but other weights could be used</a:t>
            </a:r>
          </a:p>
          <a:p>
            <a:r>
              <a:rPr lang="en-US" dirty="0"/>
              <a:t>Here is a simplified example of a small term-document matrix (it is the same example we looked at during a previous topic):</a:t>
            </a:r>
          </a:p>
          <a:p>
            <a:pPr marL="0" indent="0">
              <a:buNone/>
            </a:pPr>
            <a:endParaRPr lang="en-US" dirty="0"/>
          </a:p>
          <a:p>
            <a:pPr marL="0" indent="0">
              <a:buNone/>
            </a:pPr>
            <a:endParaRPr lang="en-US" dirty="0"/>
          </a:p>
          <a:p>
            <a:pPr marL="0" indent="0">
              <a:buNone/>
            </a:pPr>
            <a:endParaRPr lang="en-US" dirty="0"/>
          </a:p>
          <a:p>
            <a:pPr marL="0" indent="0">
              <a:buNone/>
            </a:pPr>
            <a:endParaRPr lang="en-US" dirty="0"/>
          </a:p>
          <a:p>
            <a:pPr marL="0" indent="0">
              <a:buNone/>
            </a:pPr>
            <a:endParaRPr lang="en-US" dirty="0"/>
          </a:p>
          <a:p>
            <a:r>
              <a:rPr lang="en-US" dirty="0"/>
              <a:t>The matrix is generally sparse, since most words do not appear in most documents </a:t>
            </a:r>
          </a:p>
          <a:p>
            <a:r>
              <a:rPr lang="en-US" dirty="0"/>
              <a:t>In practice, we typically use an </a:t>
            </a:r>
            <a:r>
              <a:rPr lang="en-US" i="1" dirty="0"/>
              <a:t>inverted index </a:t>
            </a:r>
            <a:r>
              <a:rPr lang="en-US" dirty="0"/>
              <a:t>to store the information (we also discussed this data structure during a previous topic)</a:t>
            </a:r>
          </a:p>
        </p:txBody>
      </p:sp>
      <p:pic>
        <p:nvPicPr>
          <p:cNvPr id="4" name="Content Placeholder 4">
            <a:extLst>
              <a:ext uri="{FF2B5EF4-FFF2-40B4-BE49-F238E27FC236}">
                <a16:creationId xmlns:a16="http://schemas.microsoft.com/office/drawing/2014/main" id="{B0FC66A8-4B11-2631-58D8-F944254F9550}"/>
              </a:ext>
            </a:extLst>
          </p:cNvPr>
          <p:cNvPicPr>
            <a:picLocks noChangeAspect="1"/>
          </p:cNvPicPr>
          <p:nvPr/>
        </p:nvPicPr>
        <p:blipFill>
          <a:blip r:embed="rId2"/>
          <a:stretch>
            <a:fillRect/>
          </a:stretch>
        </p:blipFill>
        <p:spPr>
          <a:xfrm>
            <a:off x="2721479" y="3529208"/>
            <a:ext cx="6749041" cy="1684071"/>
          </a:xfrm>
          <a:prstGeom prst="rect">
            <a:avLst/>
          </a:prstGeom>
        </p:spPr>
      </p:pic>
    </p:spTree>
    <p:extLst>
      <p:ext uri="{BB962C8B-B14F-4D97-AF65-F5344CB8AC3E}">
        <p14:creationId xmlns:p14="http://schemas.microsoft.com/office/powerpoint/2010/main" val="402895362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4569771-5248-4C78-8821-C80201DCA933}"/>
              </a:ext>
            </a:extLst>
          </p:cNvPr>
          <p:cNvSpPr>
            <a:spLocks noGrp="1"/>
          </p:cNvSpPr>
          <p:nvPr>
            <p:ph type="title"/>
          </p:nvPr>
        </p:nvSpPr>
        <p:spPr/>
        <p:txBody>
          <a:bodyPr/>
          <a:lstStyle/>
          <a:p>
            <a:r>
              <a:rPr lang="en-US" dirty="0"/>
              <a:t>Interpreting a term-document matrix</a:t>
            </a:r>
          </a:p>
        </p:txBody>
      </p:sp>
      <p:sp>
        <p:nvSpPr>
          <p:cNvPr id="3" name="Content Placeholder 2">
            <a:extLst>
              <a:ext uri="{FF2B5EF4-FFF2-40B4-BE49-F238E27FC236}">
                <a16:creationId xmlns:a16="http://schemas.microsoft.com/office/drawing/2014/main" id="{EBEC375F-1085-4537-A574-92533F577087}"/>
              </a:ext>
            </a:extLst>
          </p:cNvPr>
          <p:cNvSpPr>
            <a:spLocks noGrp="1"/>
          </p:cNvSpPr>
          <p:nvPr>
            <p:ph idx="1"/>
          </p:nvPr>
        </p:nvSpPr>
        <p:spPr/>
        <p:txBody>
          <a:bodyPr>
            <a:normAutofit fontScale="92500"/>
          </a:bodyPr>
          <a:lstStyle/>
          <a:p>
            <a:r>
              <a:rPr lang="en-US" dirty="0"/>
              <a:t>We can think of each column as being a </a:t>
            </a:r>
            <a:r>
              <a:rPr lang="en-US" i="1" dirty="0"/>
              <a:t>bag-of-words</a:t>
            </a:r>
            <a:r>
              <a:rPr lang="en-US" dirty="0"/>
              <a:t> representation of the document (this concept was also mentioned during a previous topic)</a:t>
            </a:r>
          </a:p>
          <a:p>
            <a:r>
              <a:rPr lang="en-US" dirty="0"/>
              <a:t>Additionally, we can also think of each row as being a representation of a word</a:t>
            </a:r>
          </a:p>
          <a:p>
            <a:r>
              <a:rPr lang="en-US" dirty="0"/>
              <a:t>It seems reasonable to assume that similar words will occur in many of the same documents</a:t>
            </a:r>
          </a:p>
          <a:p>
            <a:r>
              <a:rPr lang="en-US" dirty="0"/>
              <a:t>More generally, the </a:t>
            </a:r>
            <a:r>
              <a:rPr lang="en-US" b="1" dirty="0"/>
              <a:t>distributional hypothesis</a:t>
            </a:r>
            <a:r>
              <a:rPr lang="en-US" dirty="0"/>
              <a:t> predicts that words with similar semantic meaning will occur in similar contexts</a:t>
            </a:r>
          </a:p>
          <a:p>
            <a:r>
              <a:rPr lang="en-US" dirty="0"/>
              <a:t>LSA involves the use of </a:t>
            </a:r>
            <a:r>
              <a:rPr lang="en-US" i="1" dirty="0"/>
              <a:t>singular value decomposition</a:t>
            </a:r>
            <a:r>
              <a:rPr lang="en-US" dirty="0"/>
              <a:t> (SVD) applied to the term-document matrix (or to a matrix related to it)</a:t>
            </a:r>
          </a:p>
        </p:txBody>
      </p:sp>
    </p:spTree>
    <p:extLst>
      <p:ext uri="{BB962C8B-B14F-4D97-AF65-F5344CB8AC3E}">
        <p14:creationId xmlns:p14="http://schemas.microsoft.com/office/powerpoint/2010/main" val="405022218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DDB58C7-93B4-4F61-9E26-99CFAB7F7C81}"/>
              </a:ext>
            </a:extLst>
          </p:cNvPr>
          <p:cNvSpPr>
            <a:spLocks noGrp="1"/>
          </p:cNvSpPr>
          <p:nvPr>
            <p:ph type="title"/>
          </p:nvPr>
        </p:nvSpPr>
        <p:spPr/>
        <p:txBody>
          <a:bodyPr/>
          <a:lstStyle/>
          <a:p>
            <a:r>
              <a:rPr lang="en-US" dirty="0"/>
              <a:t>Semi-Modern Word Embeddings</a:t>
            </a:r>
          </a:p>
        </p:txBody>
      </p:sp>
      <p:sp>
        <p:nvSpPr>
          <p:cNvPr id="3" name="Content Placeholder 2">
            <a:extLst>
              <a:ext uri="{FF2B5EF4-FFF2-40B4-BE49-F238E27FC236}">
                <a16:creationId xmlns:a16="http://schemas.microsoft.com/office/drawing/2014/main" id="{C5D0CA51-9078-4B1B-B29E-671AFADCC4EB}"/>
              </a:ext>
            </a:extLst>
          </p:cNvPr>
          <p:cNvSpPr>
            <a:spLocks noGrp="1"/>
          </p:cNvSpPr>
          <p:nvPr>
            <p:ph idx="1"/>
          </p:nvPr>
        </p:nvSpPr>
        <p:spPr/>
        <p:txBody>
          <a:bodyPr>
            <a:normAutofit fontScale="70000" lnSpcReduction="20000"/>
          </a:bodyPr>
          <a:lstStyle/>
          <a:p>
            <a:r>
              <a:rPr lang="en-US" dirty="0"/>
              <a:t>The vector representations of words created by approaches such as word2vec are often referred to as </a:t>
            </a:r>
            <a:r>
              <a:rPr lang="en-US" b="1" dirty="0"/>
              <a:t>word embeddings</a:t>
            </a:r>
          </a:p>
          <a:p>
            <a:r>
              <a:rPr lang="en-US" dirty="0"/>
              <a:t>Some sources refer to the vectors as</a:t>
            </a:r>
            <a:r>
              <a:rPr lang="en-US" i="1" dirty="0"/>
              <a:t> word embedding vectors</a:t>
            </a:r>
            <a:r>
              <a:rPr lang="en-US" dirty="0"/>
              <a:t>, </a:t>
            </a:r>
            <a:r>
              <a:rPr lang="en-US" i="1" dirty="0"/>
              <a:t>word vectors</a:t>
            </a:r>
            <a:r>
              <a:rPr lang="en-US" dirty="0"/>
              <a:t>, or just </a:t>
            </a:r>
            <a:r>
              <a:rPr lang="en-US" i="1" dirty="0"/>
              <a:t>embeddings</a:t>
            </a:r>
          </a:p>
          <a:p>
            <a:r>
              <a:rPr lang="en-US" dirty="0"/>
              <a:t>The idea is to create a d-dimensional vector, with a fixed d, for each word in a vocabulary</a:t>
            </a:r>
          </a:p>
          <a:p>
            <a:r>
              <a:rPr lang="en-US" dirty="0"/>
              <a:t>Typically, d is in the range of 50 to 500</a:t>
            </a:r>
          </a:p>
          <a:p>
            <a:r>
              <a:rPr lang="en-US" dirty="0"/>
              <a:t>These word embeddings are learned from a corpus using an unsupervised learning approach</a:t>
            </a:r>
          </a:p>
          <a:p>
            <a:r>
              <a:rPr lang="en-US" dirty="0"/>
              <a:t>The sorts of word embeddings we will learn about in this topic are </a:t>
            </a:r>
            <a:r>
              <a:rPr lang="en-US" b="1" dirty="0"/>
              <a:t>static word embeddings</a:t>
            </a:r>
          </a:p>
          <a:p>
            <a:r>
              <a:rPr lang="en-US" dirty="0"/>
              <a:t>This means that a single word embedding is learned for each word (or more generally token) in the training corpus, not taking context into account</a:t>
            </a:r>
          </a:p>
          <a:p>
            <a:r>
              <a:rPr lang="en-US" dirty="0"/>
              <a:t>In the current slides, I've been sometimes referring to these as "semi-modern", because they are no longer used in most state-of-the-art systems</a:t>
            </a:r>
          </a:p>
          <a:p>
            <a:r>
              <a:rPr lang="en-US" dirty="0"/>
              <a:t>We will see in future topics that embeddings can also be learned to represent </a:t>
            </a:r>
            <a:r>
              <a:rPr lang="en-US" i="1" dirty="0"/>
              <a:t>subwords</a:t>
            </a:r>
            <a:r>
              <a:rPr lang="en-US" dirty="0"/>
              <a:t> and that methods to produce </a:t>
            </a:r>
            <a:r>
              <a:rPr lang="en-US" i="1" dirty="0"/>
              <a:t>contextual word embeddings</a:t>
            </a:r>
            <a:r>
              <a:rPr lang="en-US" dirty="0"/>
              <a:t> (taking context into account) can be learned</a:t>
            </a:r>
          </a:p>
          <a:p>
            <a:endParaRPr lang="en-US" dirty="0"/>
          </a:p>
        </p:txBody>
      </p:sp>
    </p:spTree>
    <p:extLst>
      <p:ext uri="{BB962C8B-B14F-4D97-AF65-F5344CB8AC3E}">
        <p14:creationId xmlns:p14="http://schemas.microsoft.com/office/powerpoint/2010/main" val="196480242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A98EEC1-7A8E-4DC9-80C3-7E6E21DA2182}"/>
              </a:ext>
            </a:extLst>
          </p:cNvPr>
          <p:cNvSpPr>
            <a:spLocks noGrp="1"/>
          </p:cNvSpPr>
          <p:nvPr>
            <p:ph type="title"/>
          </p:nvPr>
        </p:nvSpPr>
        <p:spPr/>
        <p:txBody>
          <a:bodyPr/>
          <a:lstStyle/>
          <a:p>
            <a:r>
              <a:rPr lang="en-US" dirty="0"/>
              <a:t>Pre-word-embedding Neural Networks</a:t>
            </a:r>
          </a:p>
        </p:txBody>
      </p:sp>
      <p:sp>
        <p:nvSpPr>
          <p:cNvPr id="3" name="Content Placeholder 2">
            <a:extLst>
              <a:ext uri="{FF2B5EF4-FFF2-40B4-BE49-F238E27FC236}">
                <a16:creationId xmlns:a16="http://schemas.microsoft.com/office/drawing/2014/main" id="{B9AD8EF8-CFE5-4F2E-A63E-F2D6697AF7C6}"/>
              </a:ext>
            </a:extLst>
          </p:cNvPr>
          <p:cNvSpPr>
            <a:spLocks noGrp="1"/>
          </p:cNvSpPr>
          <p:nvPr>
            <p:ph idx="1"/>
          </p:nvPr>
        </p:nvSpPr>
        <p:spPr/>
        <p:txBody>
          <a:bodyPr>
            <a:normAutofit fontScale="85000" lnSpcReduction="20000"/>
          </a:bodyPr>
          <a:lstStyle/>
          <a:p>
            <a:r>
              <a:rPr lang="en-US" dirty="0"/>
              <a:t>Consider </a:t>
            </a:r>
            <a:r>
              <a:rPr lang="en-US" b="1" dirty="0"/>
              <a:t>neural networks</a:t>
            </a:r>
            <a:r>
              <a:rPr lang="en-US" dirty="0"/>
              <a:t> (NNs) applied to NLP tasks (e.g., text categorization) without word embeddings</a:t>
            </a:r>
          </a:p>
          <a:p>
            <a:r>
              <a:rPr lang="en-US" dirty="0"/>
              <a:t>As explained at the end of the previous topic, in conventional NLP, a typical approach would include an input node for every word in the vocabulary</a:t>
            </a:r>
          </a:p>
          <a:p>
            <a:r>
              <a:rPr lang="en-US" dirty="0"/>
              <a:t>That is, if the size of the vocabulary were V, there would be V input nodes or units in the input layer of the neural network</a:t>
            </a:r>
          </a:p>
          <a:p>
            <a:r>
              <a:rPr lang="en-US" dirty="0"/>
              <a:t>This would typically be a rather large input layer, by conventional standards</a:t>
            </a:r>
          </a:p>
          <a:p>
            <a:r>
              <a:rPr lang="en-US" dirty="0"/>
              <a:t>The values of the inputs could be Boolean values, word counts, or TF*IDF weights</a:t>
            </a:r>
          </a:p>
          <a:p>
            <a:r>
              <a:rPr lang="en-US" dirty="0"/>
              <a:t>This was a bag-of-words approach; the order of the words in the input document would not affect the input to the neural network</a:t>
            </a:r>
          </a:p>
          <a:p>
            <a:r>
              <a:rPr lang="en-US" dirty="0"/>
              <a:t>Optionally, other input features could also be included, in addition to the words</a:t>
            </a:r>
          </a:p>
          <a:p>
            <a:r>
              <a:rPr lang="en-US" dirty="0"/>
              <a:t>The rest of a conventional neural network would likely consist of one fully-connected hidden layer and an output layer</a:t>
            </a:r>
          </a:p>
        </p:txBody>
      </p:sp>
    </p:spTree>
    <p:extLst>
      <p:ext uri="{BB962C8B-B14F-4D97-AF65-F5344CB8AC3E}">
        <p14:creationId xmlns:p14="http://schemas.microsoft.com/office/powerpoint/2010/main" val="361722623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AA5AE81-F31C-4A8B-A0DC-1E7EA1A76809}"/>
              </a:ext>
            </a:extLst>
          </p:cNvPr>
          <p:cNvSpPr>
            <a:spLocks noGrp="1"/>
          </p:cNvSpPr>
          <p:nvPr>
            <p:ph type="title"/>
          </p:nvPr>
        </p:nvSpPr>
        <p:spPr/>
        <p:txBody>
          <a:bodyPr/>
          <a:lstStyle/>
          <a:p>
            <a:r>
              <a:rPr lang="en-US" dirty="0"/>
              <a:t>Problems with Pre-word-embedding NNs</a:t>
            </a:r>
          </a:p>
        </p:txBody>
      </p:sp>
      <p:sp>
        <p:nvSpPr>
          <p:cNvPr id="3" name="Content Placeholder 2">
            <a:extLst>
              <a:ext uri="{FF2B5EF4-FFF2-40B4-BE49-F238E27FC236}">
                <a16:creationId xmlns:a16="http://schemas.microsoft.com/office/drawing/2014/main" id="{1A67501A-E0DD-415D-A388-65CAEE255137}"/>
              </a:ext>
            </a:extLst>
          </p:cNvPr>
          <p:cNvSpPr>
            <a:spLocks noGrp="1"/>
          </p:cNvSpPr>
          <p:nvPr>
            <p:ph idx="1"/>
          </p:nvPr>
        </p:nvSpPr>
        <p:spPr/>
        <p:txBody>
          <a:bodyPr>
            <a:normAutofit fontScale="92500" lnSpcReduction="10000"/>
          </a:bodyPr>
          <a:lstStyle/>
          <a:p>
            <a:pPr lvl="0"/>
            <a:r>
              <a:rPr lang="en-US" dirty="0"/>
              <a:t>Problems with conventional (pre-word-embedding) NNs applied to NLP tasks include:</a:t>
            </a:r>
          </a:p>
          <a:p>
            <a:pPr lvl="1"/>
            <a:r>
              <a:rPr lang="en-US" dirty="0"/>
              <a:t>There are a lot of weights between the inputs and the first hidden layer; this could lead to </a:t>
            </a:r>
            <a:r>
              <a:rPr lang="en-US" b="1" dirty="0"/>
              <a:t>overfitting</a:t>
            </a:r>
            <a:endParaRPr lang="en-US" dirty="0"/>
          </a:p>
          <a:p>
            <a:pPr lvl="1"/>
            <a:r>
              <a:rPr lang="en-US" dirty="0"/>
              <a:t>There is no simple way to incorporate word order into the methodology</a:t>
            </a:r>
          </a:p>
          <a:p>
            <a:pPr lvl="1"/>
            <a:r>
              <a:rPr lang="en-US" dirty="0"/>
              <a:t>Incorporating bigrams or larger N-grams would blow up the number of input nodes much further (we'll discuss N-grams in a bit more detail shortly)</a:t>
            </a:r>
          </a:p>
          <a:p>
            <a:pPr lvl="1"/>
            <a:r>
              <a:rPr lang="en-US" dirty="0"/>
              <a:t>Two very similar words would be represented by entirely different nodes</a:t>
            </a:r>
          </a:p>
          <a:p>
            <a:pPr lvl="2"/>
            <a:r>
              <a:rPr lang="en-US" dirty="0"/>
              <a:t>Of course, stemming or other text normalization techniques could be used</a:t>
            </a:r>
          </a:p>
          <a:p>
            <a:pPr lvl="2"/>
            <a:r>
              <a:rPr lang="en-US" dirty="0"/>
              <a:t>Still, any two distinct tokens either would be treated as identical or would be treated as completely different</a:t>
            </a:r>
          </a:p>
          <a:p>
            <a:pPr lvl="0"/>
            <a:r>
              <a:rPr lang="en-US" dirty="0"/>
              <a:t>It is my impression that before word embeddings became popular in NLP, NNs achieved state-of-the-art results for very few, if any, NLP tasks</a:t>
            </a:r>
          </a:p>
          <a:p>
            <a:endParaRPr lang="en-US" dirty="0"/>
          </a:p>
        </p:txBody>
      </p:sp>
    </p:spTree>
    <p:extLst>
      <p:ext uri="{BB962C8B-B14F-4D97-AF65-F5344CB8AC3E}">
        <p14:creationId xmlns:p14="http://schemas.microsoft.com/office/powerpoint/2010/main" val="34515965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FFB5BCD-F797-4AF3-A79B-1CEE2574C830}"/>
              </a:ext>
            </a:extLst>
          </p:cNvPr>
          <p:cNvSpPr>
            <a:spLocks noGrp="1"/>
          </p:cNvSpPr>
          <p:nvPr>
            <p:ph type="title"/>
          </p:nvPr>
        </p:nvSpPr>
        <p:spPr/>
        <p:txBody>
          <a:bodyPr/>
          <a:lstStyle/>
          <a:p>
            <a:r>
              <a:rPr lang="en-US" dirty="0"/>
              <a:t>Advantages of Word Embeddings for NNs</a:t>
            </a:r>
          </a:p>
        </p:txBody>
      </p:sp>
      <p:sp>
        <p:nvSpPr>
          <p:cNvPr id="3" name="Content Placeholder 2">
            <a:extLst>
              <a:ext uri="{FF2B5EF4-FFF2-40B4-BE49-F238E27FC236}">
                <a16:creationId xmlns:a16="http://schemas.microsoft.com/office/drawing/2014/main" id="{09E6C0A1-02BB-49CB-B4AF-D411D23DE0A3}"/>
              </a:ext>
            </a:extLst>
          </p:cNvPr>
          <p:cNvSpPr>
            <a:spLocks noGrp="1"/>
          </p:cNvSpPr>
          <p:nvPr>
            <p:ph idx="1"/>
          </p:nvPr>
        </p:nvSpPr>
        <p:spPr/>
        <p:txBody>
          <a:bodyPr>
            <a:normAutofit fontScale="92500"/>
          </a:bodyPr>
          <a:lstStyle/>
          <a:p>
            <a:pPr lvl="0"/>
            <a:r>
              <a:rPr lang="en-US" dirty="0"/>
              <a:t>The number of input nodes is related to d, the dimension of the word embeddings</a:t>
            </a:r>
          </a:p>
          <a:p>
            <a:pPr lvl="1"/>
            <a:r>
              <a:rPr lang="en-US" dirty="0"/>
              <a:t>For different tasks and architectures, the input might be one word embedding at a time or a fixed number of word embeddings at a time</a:t>
            </a:r>
          </a:p>
          <a:p>
            <a:pPr lvl="1"/>
            <a:r>
              <a:rPr lang="en-US" dirty="0"/>
              <a:t>Consider a task such as </a:t>
            </a:r>
            <a:r>
              <a:rPr lang="en-US" i="1" dirty="0"/>
              <a:t>sentiment analysis</a:t>
            </a:r>
            <a:r>
              <a:rPr lang="en-US" dirty="0"/>
              <a:t> applied to </a:t>
            </a:r>
            <a:r>
              <a:rPr lang="en-US" i="1" dirty="0"/>
              <a:t>one sentence at a time</a:t>
            </a:r>
          </a:p>
          <a:p>
            <a:pPr lvl="2"/>
            <a:r>
              <a:rPr lang="en-US" dirty="0"/>
              <a:t>For </a:t>
            </a:r>
            <a:r>
              <a:rPr lang="en-US" b="1" dirty="0"/>
              <a:t>convolutional neural networks</a:t>
            </a:r>
            <a:r>
              <a:rPr lang="en-US" dirty="0"/>
              <a:t> (CNNs), the input typically consists of all the word embeddings from one padded sentence at a time (we will not discuss CNNs in this course)</a:t>
            </a:r>
          </a:p>
          <a:p>
            <a:pPr lvl="2"/>
            <a:r>
              <a:rPr lang="en-US" dirty="0"/>
              <a:t>For </a:t>
            </a:r>
            <a:r>
              <a:rPr lang="en-US" b="1" dirty="0"/>
              <a:t>recurrent neural networks</a:t>
            </a:r>
            <a:r>
              <a:rPr lang="en-US" dirty="0"/>
              <a:t> (RNNs), typically one word embedding at a time is used as input, and the words are traversed in a sequence (we will learn about RNNs in a future topic)</a:t>
            </a:r>
          </a:p>
          <a:p>
            <a:pPr lvl="2"/>
            <a:r>
              <a:rPr lang="en-US" dirty="0"/>
              <a:t>For </a:t>
            </a:r>
            <a:r>
              <a:rPr lang="en-US" b="1" dirty="0"/>
              <a:t>transformers</a:t>
            </a:r>
            <a:r>
              <a:rPr lang="en-US" dirty="0"/>
              <a:t>, the input typically consists of all the word embeddings from one padded sentence at a time (we will learn about transformers in a future topic)</a:t>
            </a:r>
          </a:p>
          <a:p>
            <a:pPr lvl="0"/>
            <a:r>
              <a:rPr lang="en-US" dirty="0"/>
              <a:t>Similar (but non-identical) words will have similar word embeddings</a:t>
            </a:r>
          </a:p>
        </p:txBody>
      </p:sp>
    </p:spTree>
    <p:extLst>
      <p:ext uri="{BB962C8B-B14F-4D97-AF65-F5344CB8AC3E}">
        <p14:creationId xmlns:p14="http://schemas.microsoft.com/office/powerpoint/2010/main" val="278992934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24172B9-4C05-A54D-FFA2-2811FBBDC6AF}"/>
              </a:ext>
            </a:extLst>
          </p:cNvPr>
          <p:cNvSpPr>
            <a:spLocks noGrp="1"/>
          </p:cNvSpPr>
          <p:nvPr>
            <p:ph type="title"/>
          </p:nvPr>
        </p:nvSpPr>
        <p:spPr/>
        <p:txBody>
          <a:bodyPr/>
          <a:lstStyle/>
          <a:p>
            <a:r>
              <a:rPr lang="en-US" dirty="0"/>
              <a:t>Language Models and N-grams</a:t>
            </a:r>
          </a:p>
        </p:txBody>
      </p:sp>
      <p:sp>
        <p:nvSpPr>
          <p:cNvPr id="3" name="Content Placeholder 2">
            <a:extLst>
              <a:ext uri="{FF2B5EF4-FFF2-40B4-BE49-F238E27FC236}">
                <a16:creationId xmlns:a16="http://schemas.microsoft.com/office/drawing/2014/main" id="{5A7435F5-23A6-EF76-7AEF-C9B1A1096CA4}"/>
              </a:ext>
            </a:extLst>
          </p:cNvPr>
          <p:cNvSpPr>
            <a:spLocks noGrp="1"/>
          </p:cNvSpPr>
          <p:nvPr>
            <p:ph idx="1"/>
          </p:nvPr>
        </p:nvSpPr>
        <p:spPr/>
        <p:txBody>
          <a:bodyPr>
            <a:normAutofit fontScale="62500" lnSpcReduction="20000"/>
          </a:bodyPr>
          <a:lstStyle/>
          <a:p>
            <a:r>
              <a:rPr lang="en-US" dirty="0"/>
              <a:t>A </a:t>
            </a:r>
            <a:r>
              <a:rPr lang="en-US" b="1" dirty="0"/>
              <a:t>language model</a:t>
            </a:r>
            <a:r>
              <a:rPr lang="en-US" dirty="0"/>
              <a:t> is a model that assigns a probability to a sequence of text</a:t>
            </a:r>
          </a:p>
          <a:p>
            <a:r>
              <a:rPr lang="en-US" dirty="0"/>
              <a:t>In conventional (pre-deep learning) NLP, </a:t>
            </a:r>
            <a:r>
              <a:rPr lang="en-US" b="1" dirty="0"/>
              <a:t>N-grams</a:t>
            </a:r>
            <a:r>
              <a:rPr lang="en-US" dirty="0"/>
              <a:t> were typically used for this purpose</a:t>
            </a:r>
          </a:p>
          <a:p>
            <a:pPr lvl="1"/>
            <a:r>
              <a:rPr lang="en-US" dirty="0"/>
              <a:t>An N-gram is a sequence of N consecutive tokens (in conventional NLP the tokens were often words, but they can be subwords, characters, embeddings, etc.)</a:t>
            </a:r>
          </a:p>
          <a:p>
            <a:pPr lvl="1"/>
            <a:r>
              <a:rPr lang="en-US" dirty="0"/>
              <a:t>Common N-grams include 2-grams (</a:t>
            </a:r>
            <a:r>
              <a:rPr lang="en-US" i="1" dirty="0"/>
              <a:t>bigrams</a:t>
            </a:r>
            <a:r>
              <a:rPr lang="en-US" dirty="0"/>
              <a:t>) and 3-grams (</a:t>
            </a:r>
            <a:r>
              <a:rPr lang="en-US" i="1" dirty="0"/>
              <a:t>trigrams</a:t>
            </a:r>
            <a:r>
              <a:rPr lang="en-US" dirty="0"/>
              <a:t>); single tokens can be called </a:t>
            </a:r>
            <a:r>
              <a:rPr lang="en-US" i="1" dirty="0"/>
              <a:t>unigrams</a:t>
            </a:r>
          </a:p>
          <a:p>
            <a:r>
              <a:rPr lang="en-US" dirty="0"/>
              <a:t>An </a:t>
            </a:r>
            <a:r>
              <a:rPr lang="en-US" b="1" dirty="0"/>
              <a:t>N-gram model</a:t>
            </a:r>
            <a:r>
              <a:rPr lang="en-US" dirty="0"/>
              <a:t> computes estimates of the probabilities of each possible final token of an N-gram given the previous N-1 tokens</a:t>
            </a:r>
          </a:p>
          <a:p>
            <a:pPr lvl="1"/>
            <a:r>
              <a:rPr lang="en-US" dirty="0"/>
              <a:t>Chapter 3 of the textbook is titled, "N-gram Language Models", and I used to spend an entire topic on this</a:t>
            </a:r>
          </a:p>
          <a:p>
            <a:pPr lvl="1"/>
            <a:r>
              <a:rPr lang="en-US" dirty="0"/>
              <a:t>Now, I am just going to spend a few minutes in class discussing how N-gram models can be trained and applied</a:t>
            </a:r>
          </a:p>
          <a:p>
            <a:pPr lvl="1"/>
            <a:r>
              <a:rPr lang="en-US" dirty="0"/>
              <a:t>The previous edition of the book stated: "…the N-gram model is one of the most important tools in speech and language processing"; this sentence has been dropped in the current edition (because it is no longer true)</a:t>
            </a:r>
          </a:p>
          <a:p>
            <a:pPr lvl="1"/>
            <a:r>
              <a:rPr lang="en-US" dirty="0"/>
              <a:t>The February 2024 draft of the current edition of the textbook stated that N-gram models "are an important foundational tool for understanding the fundamental concepts of language modeling"; this sentence has also been dropped</a:t>
            </a:r>
          </a:p>
          <a:p>
            <a:pPr lvl="1"/>
            <a:r>
              <a:rPr lang="en-US" dirty="0"/>
              <a:t>The current draft of the textbook states that "because n-grams have a remarkably simple and clear formalization, we use them to introduce some major concepts of large language modeling"</a:t>
            </a:r>
          </a:p>
          <a:p>
            <a:r>
              <a:rPr lang="en-US" dirty="0"/>
              <a:t>The next two slides show examples of using N-gram models for </a:t>
            </a:r>
            <a:r>
              <a:rPr lang="en-US" b="1" dirty="0"/>
              <a:t>natural language generation</a:t>
            </a:r>
            <a:r>
              <a:rPr lang="en-US" dirty="0"/>
              <a:t> (NLG)</a:t>
            </a:r>
          </a:p>
          <a:p>
            <a:pPr lvl="1"/>
            <a:r>
              <a:rPr lang="en-US" dirty="0"/>
              <a:t>NLG is an important component of several NLP applications including machine translation, summarization, chatbots, etc.</a:t>
            </a:r>
          </a:p>
          <a:p>
            <a:pPr lvl="1"/>
            <a:r>
              <a:rPr lang="en-US" dirty="0"/>
              <a:t>Comparing the two examples demonstrates the importance of the training set</a:t>
            </a:r>
          </a:p>
          <a:p>
            <a:pPr lvl="1"/>
            <a:r>
              <a:rPr lang="en-US" dirty="0"/>
              <a:t>Of course, we also see that N-grams do not work nearly as well for NLG as modern </a:t>
            </a:r>
            <a:r>
              <a:rPr lang="en-US" b="1" dirty="0"/>
              <a:t>large language models</a:t>
            </a:r>
            <a:endParaRPr lang="en-US" dirty="0"/>
          </a:p>
        </p:txBody>
      </p:sp>
    </p:spTree>
    <p:extLst>
      <p:ext uri="{BB962C8B-B14F-4D97-AF65-F5344CB8AC3E}">
        <p14:creationId xmlns:p14="http://schemas.microsoft.com/office/powerpoint/2010/main" val="34229682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71DA997-6C90-4257-82E1-4CDCBA6E604E}"/>
              </a:ext>
            </a:extLst>
          </p:cNvPr>
          <p:cNvSpPr>
            <a:spLocks noGrp="1"/>
          </p:cNvSpPr>
          <p:nvPr>
            <p:ph type="title"/>
          </p:nvPr>
        </p:nvSpPr>
        <p:spPr/>
        <p:txBody>
          <a:bodyPr/>
          <a:lstStyle/>
          <a:p>
            <a:r>
              <a:rPr lang="en-US" dirty="0"/>
              <a:t>NLG with N-grams: Trained on Shakespeare</a:t>
            </a:r>
          </a:p>
        </p:txBody>
      </p:sp>
      <p:pic>
        <p:nvPicPr>
          <p:cNvPr id="7" name="Picture 6">
            <a:extLst>
              <a:ext uri="{FF2B5EF4-FFF2-40B4-BE49-F238E27FC236}">
                <a16:creationId xmlns:a16="http://schemas.microsoft.com/office/drawing/2014/main" id="{E05C75A0-B19E-FB1B-8FA6-4E4935C4DCEB}"/>
              </a:ext>
            </a:extLst>
          </p:cNvPr>
          <p:cNvPicPr>
            <a:picLocks noChangeAspect="1"/>
          </p:cNvPicPr>
          <p:nvPr/>
        </p:nvPicPr>
        <p:blipFill>
          <a:blip r:embed="rId2"/>
          <a:stretch>
            <a:fillRect/>
          </a:stretch>
        </p:blipFill>
        <p:spPr>
          <a:xfrm>
            <a:off x="1524695" y="1690688"/>
            <a:ext cx="9142610" cy="4526923"/>
          </a:xfrm>
          <a:prstGeom prst="rect">
            <a:avLst/>
          </a:prstGeom>
        </p:spPr>
      </p:pic>
    </p:spTree>
    <p:extLst>
      <p:ext uri="{BB962C8B-B14F-4D97-AF65-F5344CB8AC3E}">
        <p14:creationId xmlns:p14="http://schemas.microsoft.com/office/powerpoint/2010/main" val="186700216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40A4D2C-FC56-4765-A5C4-F1023A1FAB34}"/>
              </a:ext>
            </a:extLst>
          </p:cNvPr>
          <p:cNvSpPr>
            <a:spLocks noGrp="1"/>
          </p:cNvSpPr>
          <p:nvPr>
            <p:ph type="title"/>
          </p:nvPr>
        </p:nvSpPr>
        <p:spPr/>
        <p:txBody>
          <a:bodyPr/>
          <a:lstStyle/>
          <a:p>
            <a:r>
              <a:rPr lang="en-US" dirty="0"/>
              <a:t>NLG with N-Grams: Trained on the WSJ</a:t>
            </a:r>
          </a:p>
        </p:txBody>
      </p:sp>
      <p:pic>
        <p:nvPicPr>
          <p:cNvPr id="7" name="Picture 6">
            <a:extLst>
              <a:ext uri="{FF2B5EF4-FFF2-40B4-BE49-F238E27FC236}">
                <a16:creationId xmlns:a16="http://schemas.microsoft.com/office/drawing/2014/main" id="{253BAC91-314D-34B3-9436-ECBC4F78ED9D}"/>
              </a:ext>
            </a:extLst>
          </p:cNvPr>
          <p:cNvPicPr>
            <a:picLocks noChangeAspect="1"/>
          </p:cNvPicPr>
          <p:nvPr/>
        </p:nvPicPr>
        <p:blipFill>
          <a:blip r:embed="rId2"/>
          <a:stretch>
            <a:fillRect/>
          </a:stretch>
        </p:blipFill>
        <p:spPr>
          <a:xfrm>
            <a:off x="1660032" y="1690688"/>
            <a:ext cx="8871935" cy="4023319"/>
          </a:xfrm>
          <a:prstGeom prst="rect">
            <a:avLst/>
          </a:prstGeom>
        </p:spPr>
      </p:pic>
    </p:spTree>
    <p:extLst>
      <p:ext uri="{BB962C8B-B14F-4D97-AF65-F5344CB8AC3E}">
        <p14:creationId xmlns:p14="http://schemas.microsoft.com/office/powerpoint/2010/main" val="354946716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6F2AA70-9D2C-4B95-B8E0-CFCD670B9F48}"/>
              </a:ext>
            </a:extLst>
          </p:cNvPr>
          <p:cNvSpPr>
            <a:spLocks noGrp="1"/>
          </p:cNvSpPr>
          <p:nvPr>
            <p:ph type="title"/>
          </p:nvPr>
        </p:nvSpPr>
        <p:spPr/>
        <p:txBody>
          <a:bodyPr/>
          <a:lstStyle/>
          <a:p>
            <a:r>
              <a:rPr lang="en-US" dirty="0"/>
              <a:t>Neural Language Models</a:t>
            </a:r>
          </a:p>
        </p:txBody>
      </p:sp>
      <p:sp>
        <p:nvSpPr>
          <p:cNvPr id="3" name="Content Placeholder 2">
            <a:extLst>
              <a:ext uri="{FF2B5EF4-FFF2-40B4-BE49-F238E27FC236}">
                <a16:creationId xmlns:a16="http://schemas.microsoft.com/office/drawing/2014/main" id="{FF3DAB3A-82EE-42A9-A67A-ECEE562FCC8E}"/>
              </a:ext>
            </a:extLst>
          </p:cNvPr>
          <p:cNvSpPr>
            <a:spLocks noGrp="1"/>
          </p:cNvSpPr>
          <p:nvPr>
            <p:ph idx="1"/>
          </p:nvPr>
        </p:nvSpPr>
        <p:spPr/>
        <p:txBody>
          <a:bodyPr>
            <a:normAutofit fontScale="85000" lnSpcReduction="20000"/>
          </a:bodyPr>
          <a:lstStyle/>
          <a:p>
            <a:r>
              <a:rPr lang="en-US" dirty="0"/>
              <a:t>To help explain the usefulness of word embeddings, we are going to start by examining </a:t>
            </a:r>
            <a:r>
              <a:rPr lang="en-US" b="1" dirty="0"/>
              <a:t>neural language models</a:t>
            </a:r>
            <a:r>
              <a:rPr lang="en-US" dirty="0"/>
              <a:t> (NLMs)</a:t>
            </a:r>
            <a:endParaRPr lang="en-US" b="1" dirty="0"/>
          </a:p>
          <a:p>
            <a:r>
              <a:rPr lang="en-US" dirty="0"/>
              <a:t>In this topic, we will be looking at </a:t>
            </a:r>
            <a:r>
              <a:rPr lang="en-US" i="1" dirty="0"/>
              <a:t>feedforward neural language models</a:t>
            </a:r>
          </a:p>
          <a:p>
            <a:r>
              <a:rPr lang="en-US" dirty="0"/>
              <a:t>More modern neural language models would use </a:t>
            </a:r>
            <a:r>
              <a:rPr lang="en-US" i="1" dirty="0"/>
              <a:t>recurrent neural networks</a:t>
            </a:r>
            <a:r>
              <a:rPr lang="en-US" dirty="0"/>
              <a:t> or </a:t>
            </a:r>
            <a:r>
              <a:rPr lang="en-US" i="1" dirty="0"/>
              <a:t>transformers</a:t>
            </a:r>
            <a:r>
              <a:rPr lang="en-US" dirty="0"/>
              <a:t> (these architectures will be covered in future topics)</a:t>
            </a:r>
          </a:p>
          <a:p>
            <a:r>
              <a:rPr lang="en-US" dirty="0"/>
              <a:t>We will consider a neural network architecture that considers three sequential words at a time and predicts the next word</a:t>
            </a:r>
          </a:p>
          <a:p>
            <a:r>
              <a:rPr lang="en-US" dirty="0"/>
              <a:t>The next slide shows our first example of a neural language model</a:t>
            </a:r>
          </a:p>
          <a:p>
            <a:pPr lvl="1"/>
            <a:r>
              <a:rPr lang="en-US" dirty="0"/>
              <a:t>Note that this figure is from an earlier draft of the textbook</a:t>
            </a:r>
          </a:p>
          <a:p>
            <a:pPr lvl="1"/>
            <a:r>
              <a:rPr lang="en-US" dirty="0"/>
              <a:t>This current draft skips this version and starts with the architecture that we will look at second, but I think there are interesting points to make starting with the first version</a:t>
            </a:r>
          </a:p>
          <a:p>
            <a:pPr lvl="1"/>
            <a:r>
              <a:rPr lang="en-US" dirty="0"/>
              <a:t>The slide after the figure discusses the example in more detail</a:t>
            </a:r>
          </a:p>
          <a:p>
            <a:pPr lvl="1"/>
            <a:r>
              <a:rPr lang="en-US" dirty="0"/>
              <a:t>This example is doing something similar to what a conventional 4-gram model would do, but it is now a neural network that is predicting words, not an N-grams model</a:t>
            </a:r>
          </a:p>
        </p:txBody>
      </p:sp>
    </p:spTree>
    <p:extLst>
      <p:ext uri="{BB962C8B-B14F-4D97-AF65-F5344CB8AC3E}">
        <p14:creationId xmlns:p14="http://schemas.microsoft.com/office/powerpoint/2010/main" val="993846955"/>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82874E8-0847-4373-B37B-94105A036127}"/>
              </a:ext>
            </a:extLst>
          </p:cNvPr>
          <p:cNvSpPr>
            <a:spLocks noGrp="1"/>
          </p:cNvSpPr>
          <p:nvPr>
            <p:ph type="title"/>
          </p:nvPr>
        </p:nvSpPr>
        <p:spPr/>
        <p:txBody>
          <a:bodyPr/>
          <a:lstStyle/>
          <a:p>
            <a:r>
              <a:rPr lang="en-US" dirty="0"/>
              <a:t>Neural Language Model: Example 1</a:t>
            </a:r>
          </a:p>
        </p:txBody>
      </p:sp>
      <p:pic>
        <p:nvPicPr>
          <p:cNvPr id="5" name="Picture 4">
            <a:extLst>
              <a:ext uri="{FF2B5EF4-FFF2-40B4-BE49-F238E27FC236}">
                <a16:creationId xmlns:a16="http://schemas.microsoft.com/office/drawing/2014/main" id="{8D12A004-1E57-436D-BA11-F8ADFCEA6562}"/>
              </a:ext>
            </a:extLst>
          </p:cNvPr>
          <p:cNvPicPr>
            <a:picLocks noChangeAspect="1"/>
          </p:cNvPicPr>
          <p:nvPr/>
        </p:nvPicPr>
        <p:blipFill>
          <a:blip r:embed="rId2"/>
          <a:stretch>
            <a:fillRect/>
          </a:stretch>
        </p:blipFill>
        <p:spPr>
          <a:xfrm>
            <a:off x="2454285" y="1528175"/>
            <a:ext cx="7283430" cy="4964700"/>
          </a:xfrm>
          <a:prstGeom prst="rect">
            <a:avLst/>
          </a:prstGeom>
        </p:spPr>
      </p:pic>
    </p:spTree>
    <p:extLst>
      <p:ext uri="{BB962C8B-B14F-4D97-AF65-F5344CB8AC3E}">
        <p14:creationId xmlns:p14="http://schemas.microsoft.com/office/powerpoint/2010/main" val="1177154323"/>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DF20424-2D0B-4CB8-942B-7B1698FE154F}"/>
              </a:ext>
            </a:extLst>
          </p:cNvPr>
          <p:cNvSpPr>
            <a:spLocks noGrp="1"/>
          </p:cNvSpPr>
          <p:nvPr>
            <p:ph type="title"/>
          </p:nvPr>
        </p:nvSpPr>
        <p:spPr/>
        <p:txBody>
          <a:bodyPr/>
          <a:lstStyle/>
          <a:p>
            <a:r>
              <a:rPr lang="en-US" dirty="0"/>
              <a:t>Notes About the First NLM’s Architecture</a:t>
            </a:r>
          </a:p>
        </p:txBody>
      </p:sp>
      <p:sp>
        <p:nvSpPr>
          <p:cNvPr id="3" name="Content Placeholder 2">
            <a:extLst>
              <a:ext uri="{FF2B5EF4-FFF2-40B4-BE49-F238E27FC236}">
                <a16:creationId xmlns:a16="http://schemas.microsoft.com/office/drawing/2014/main" id="{D56A401C-44E2-4FDF-8379-CC1FB62336B4}"/>
              </a:ext>
            </a:extLst>
          </p:cNvPr>
          <p:cNvSpPr>
            <a:spLocks noGrp="1"/>
          </p:cNvSpPr>
          <p:nvPr>
            <p:ph idx="1"/>
          </p:nvPr>
        </p:nvSpPr>
        <p:spPr/>
        <p:txBody>
          <a:bodyPr>
            <a:normAutofit fontScale="62500" lnSpcReduction="20000"/>
          </a:bodyPr>
          <a:lstStyle/>
          <a:p>
            <a:pPr lvl="0"/>
            <a:r>
              <a:rPr lang="en-US" dirty="0"/>
              <a:t>The </a:t>
            </a:r>
            <a:r>
              <a:rPr lang="en-US" i="1" dirty="0"/>
              <a:t>projection layer</a:t>
            </a:r>
            <a:r>
              <a:rPr lang="en-US" dirty="0"/>
              <a:t>, a.k.a. </a:t>
            </a:r>
            <a:r>
              <a:rPr lang="en-US" i="1" dirty="0"/>
              <a:t>embedding layer</a:t>
            </a:r>
            <a:r>
              <a:rPr lang="en-US" dirty="0"/>
              <a:t>, of the neural network consists of 3*d nodes, where d is the dimension of each word embedding vector</a:t>
            </a:r>
          </a:p>
          <a:p>
            <a:pPr lvl="0"/>
            <a:r>
              <a:rPr lang="en-US" dirty="0"/>
              <a:t>In this example, the embedding layer is also the </a:t>
            </a:r>
            <a:r>
              <a:rPr lang="en-US" i="1" dirty="0"/>
              <a:t>input layer</a:t>
            </a:r>
            <a:r>
              <a:rPr lang="en-US" dirty="0"/>
              <a:t> to the NN</a:t>
            </a:r>
          </a:p>
          <a:p>
            <a:r>
              <a:rPr lang="en-US" dirty="0"/>
              <a:t>For now, we are assuming that there is a known mapping from each word in the vocabulary to a word embedding for that word</a:t>
            </a:r>
          </a:p>
          <a:p>
            <a:r>
              <a:rPr lang="en-US" dirty="0"/>
              <a:t>We'll talk more about how such a mapping can be learned later (word2vec is one such method)</a:t>
            </a:r>
          </a:p>
          <a:p>
            <a:r>
              <a:rPr lang="en-US" dirty="0"/>
              <a:t>It is also possible to learn word embeddings for the current task (we'll see how to do when we look at our second example of an NLM), or to use </a:t>
            </a:r>
            <a:r>
              <a:rPr lang="en-US" i="1" dirty="0"/>
              <a:t>contextual word embeddings</a:t>
            </a:r>
            <a:r>
              <a:rPr lang="en-US" dirty="0"/>
              <a:t> (covered in a future topic)</a:t>
            </a:r>
          </a:p>
          <a:p>
            <a:r>
              <a:rPr lang="en-US" dirty="0"/>
              <a:t>The </a:t>
            </a:r>
            <a:r>
              <a:rPr lang="en-US" i="1" dirty="0"/>
              <a:t>output layer</a:t>
            </a:r>
            <a:r>
              <a:rPr lang="en-US" dirty="0"/>
              <a:t> contains |V| output nodes, where V is the set of vocabulary words</a:t>
            </a:r>
          </a:p>
          <a:p>
            <a:r>
              <a:rPr lang="en-US" dirty="0"/>
              <a:t>The output layer is a </a:t>
            </a:r>
            <a:r>
              <a:rPr lang="en-US" i="1" dirty="0"/>
              <a:t>softmax layer</a:t>
            </a:r>
            <a:r>
              <a:rPr lang="en-US" dirty="0"/>
              <a:t>; the output of the i</a:t>
            </a:r>
            <a:r>
              <a:rPr lang="en-US" baseline="30000" dirty="0"/>
              <a:t>th</a:t>
            </a:r>
            <a:r>
              <a:rPr lang="en-US" dirty="0"/>
              <a:t> output node is interpreted as the probability that the i</a:t>
            </a:r>
            <a:r>
              <a:rPr lang="en-US" baseline="30000" dirty="0"/>
              <a:t>th</a:t>
            </a:r>
            <a:r>
              <a:rPr lang="en-US" dirty="0"/>
              <a:t> vocabulary word is the next word</a:t>
            </a:r>
          </a:p>
          <a:p>
            <a:pPr lvl="0"/>
            <a:r>
              <a:rPr lang="en-US" dirty="0"/>
              <a:t>The dimensions of the layers and weight matrices in the diagram are a bit confusing</a:t>
            </a:r>
          </a:p>
          <a:p>
            <a:pPr lvl="1"/>
            <a:r>
              <a:rPr lang="en-US" dirty="0"/>
              <a:t>They are treating the layers as column matrices as opposed to row matrices, although they are not drawn that way</a:t>
            </a:r>
          </a:p>
          <a:p>
            <a:pPr lvl="1"/>
            <a:r>
              <a:rPr lang="en-US" dirty="0"/>
              <a:t>This is fine, as long as they are consistent with the vector and weight matrices</a:t>
            </a:r>
          </a:p>
          <a:p>
            <a:r>
              <a:rPr lang="en-US" dirty="0"/>
              <a:t>This figure is also simplified in that it is not considering the bias weights that would lead into the hidden layer (this simplification is typical in diagrams of neural networks)</a:t>
            </a:r>
          </a:p>
        </p:txBody>
      </p:sp>
    </p:spTree>
    <p:extLst>
      <p:ext uri="{BB962C8B-B14F-4D97-AF65-F5344CB8AC3E}">
        <p14:creationId xmlns:p14="http://schemas.microsoft.com/office/powerpoint/2010/main" val="1772624419"/>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C23AC58-DD4B-4556-9F9A-1452D660AB82}"/>
              </a:ext>
            </a:extLst>
          </p:cNvPr>
          <p:cNvSpPr>
            <a:spLocks noGrp="1"/>
          </p:cNvSpPr>
          <p:nvPr>
            <p:ph type="title"/>
          </p:nvPr>
        </p:nvSpPr>
        <p:spPr/>
        <p:txBody>
          <a:bodyPr/>
          <a:lstStyle/>
          <a:p>
            <a:r>
              <a:rPr lang="en-US" dirty="0"/>
              <a:t>Training the First NLM</a:t>
            </a:r>
          </a:p>
        </p:txBody>
      </p:sp>
      <p:sp>
        <p:nvSpPr>
          <p:cNvPr id="3" name="Content Placeholder 2">
            <a:extLst>
              <a:ext uri="{FF2B5EF4-FFF2-40B4-BE49-F238E27FC236}">
                <a16:creationId xmlns:a16="http://schemas.microsoft.com/office/drawing/2014/main" id="{5E15C04D-9FF4-4C39-BFF2-8312020430D0}"/>
              </a:ext>
            </a:extLst>
          </p:cNvPr>
          <p:cNvSpPr>
            <a:spLocks noGrp="1"/>
          </p:cNvSpPr>
          <p:nvPr>
            <p:ph idx="1"/>
          </p:nvPr>
        </p:nvSpPr>
        <p:spPr/>
        <p:txBody>
          <a:bodyPr>
            <a:normAutofit fontScale="77500" lnSpcReduction="20000"/>
          </a:bodyPr>
          <a:lstStyle/>
          <a:p>
            <a:r>
              <a:rPr lang="en-US" dirty="0"/>
              <a:t>Assuming the existence of a fixed mapping between words and embeddings, we can </a:t>
            </a:r>
            <a:r>
              <a:rPr lang="en-US" b="1" dirty="0"/>
              <a:t>train</a:t>
            </a:r>
            <a:r>
              <a:rPr lang="en-US" dirty="0"/>
              <a:t> such a network using </a:t>
            </a:r>
            <a:r>
              <a:rPr lang="en-US" b="1" dirty="0"/>
              <a:t>stochastic gradient descent</a:t>
            </a:r>
            <a:r>
              <a:rPr lang="en-US" dirty="0"/>
              <a:t> and </a:t>
            </a:r>
            <a:r>
              <a:rPr lang="en-US" b="1" dirty="0"/>
              <a:t>backpropagation</a:t>
            </a:r>
            <a:endParaRPr lang="en-US" dirty="0"/>
          </a:p>
          <a:p>
            <a:r>
              <a:rPr lang="en-US" dirty="0"/>
              <a:t>Both of these concepts were discussed during our topic on feedforward neural networks</a:t>
            </a:r>
          </a:p>
          <a:p>
            <a:r>
              <a:rPr lang="en-US" dirty="0"/>
              <a:t>Before training, the weights of the NLM are initialized to small random values</a:t>
            </a:r>
          </a:p>
          <a:p>
            <a:r>
              <a:rPr lang="en-US" dirty="0"/>
              <a:t>In theory, we could then compute the ideal probability model for each N-gram and then train the model, but that is not what happens in practice</a:t>
            </a:r>
          </a:p>
          <a:p>
            <a:r>
              <a:rPr lang="en-US" dirty="0"/>
              <a:t>In practice, we would loop through a large training corpus, and for each N-gram (4-gram, in this case) in the corpus, we do the following:</a:t>
            </a:r>
          </a:p>
          <a:p>
            <a:pPr lvl="1"/>
            <a:r>
              <a:rPr lang="en-US" dirty="0"/>
              <a:t>We map the first n-1 words to embeddings and concatenate these to form the NN input</a:t>
            </a:r>
          </a:p>
          <a:p>
            <a:pPr lvl="1"/>
            <a:r>
              <a:rPr lang="en-US" dirty="0"/>
              <a:t>For the output, we treat the probability of the actual word as 1, and all other probabilities as 0</a:t>
            </a:r>
          </a:p>
          <a:p>
            <a:pPr lvl="1"/>
            <a:r>
              <a:rPr lang="en-US" dirty="0"/>
              <a:t>The formula for the </a:t>
            </a:r>
            <a:r>
              <a:rPr lang="en-US" i="1" dirty="0"/>
              <a:t>cross-entropy loss function</a:t>
            </a:r>
            <a:r>
              <a:rPr lang="en-US" dirty="0"/>
              <a:t> becomes: L = -log P(w</a:t>
            </a:r>
            <a:r>
              <a:rPr lang="en-US" baseline="-25000" dirty="0"/>
              <a:t>t</a:t>
            </a:r>
            <a:r>
              <a:rPr lang="en-US" dirty="0"/>
              <a:t> | w</a:t>
            </a:r>
            <a:r>
              <a:rPr lang="en-US" baseline="-25000" dirty="0"/>
              <a:t>t-1</a:t>
            </a:r>
            <a:r>
              <a:rPr lang="en-US" dirty="0"/>
              <a:t> … w</a:t>
            </a:r>
            <a:r>
              <a:rPr lang="en-US" baseline="-25000" dirty="0"/>
              <a:t>t-n+1</a:t>
            </a:r>
            <a:r>
              <a:rPr lang="en-US" dirty="0"/>
              <a:t>)</a:t>
            </a:r>
          </a:p>
          <a:p>
            <a:r>
              <a:rPr lang="en-US" dirty="0"/>
              <a:t>Looping through all the N-grams in the entire training set would be one </a:t>
            </a:r>
            <a:r>
              <a:rPr lang="en-US" i="1" dirty="0"/>
              <a:t>epoch</a:t>
            </a:r>
            <a:r>
              <a:rPr lang="en-US" dirty="0"/>
              <a:t> of training</a:t>
            </a:r>
          </a:p>
          <a:p>
            <a:r>
              <a:rPr lang="en-US" dirty="0"/>
              <a:t>Multiple epochs would be applied, until there is some sort of convergence</a:t>
            </a:r>
          </a:p>
        </p:txBody>
      </p:sp>
    </p:spTree>
    <p:extLst>
      <p:ext uri="{BB962C8B-B14F-4D97-AF65-F5344CB8AC3E}">
        <p14:creationId xmlns:p14="http://schemas.microsoft.com/office/powerpoint/2010/main" val="1889385931"/>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552C690-D769-408C-8D47-70D199F23E63}"/>
              </a:ext>
            </a:extLst>
          </p:cNvPr>
          <p:cNvSpPr>
            <a:spLocks noGrp="1"/>
          </p:cNvSpPr>
          <p:nvPr>
            <p:ph type="title"/>
          </p:nvPr>
        </p:nvSpPr>
        <p:spPr/>
        <p:txBody>
          <a:bodyPr/>
          <a:lstStyle/>
          <a:p>
            <a:r>
              <a:rPr lang="en-US" dirty="0"/>
              <a:t>Advantages of Neural Language Models</a:t>
            </a:r>
          </a:p>
        </p:txBody>
      </p:sp>
      <p:sp>
        <p:nvSpPr>
          <p:cNvPr id="3" name="Content Placeholder 2">
            <a:extLst>
              <a:ext uri="{FF2B5EF4-FFF2-40B4-BE49-F238E27FC236}">
                <a16:creationId xmlns:a16="http://schemas.microsoft.com/office/drawing/2014/main" id="{0EA2CC97-F6EC-4CDC-BE93-E37D6FF60A0F}"/>
              </a:ext>
            </a:extLst>
          </p:cNvPr>
          <p:cNvSpPr>
            <a:spLocks noGrp="1"/>
          </p:cNvSpPr>
          <p:nvPr>
            <p:ph idx="1"/>
          </p:nvPr>
        </p:nvSpPr>
        <p:spPr/>
        <p:txBody>
          <a:bodyPr>
            <a:normAutofit fontScale="85000" lnSpcReduction="20000"/>
          </a:bodyPr>
          <a:lstStyle/>
          <a:p>
            <a:r>
              <a:rPr lang="en-US" dirty="0"/>
              <a:t>No smoothing of probabilities is necessary; a softmax layer never outputs a 0 exactly</a:t>
            </a:r>
          </a:p>
          <a:p>
            <a:r>
              <a:rPr lang="en-US" dirty="0"/>
              <a:t>The neural network has a good chance has of generalizing based on similar words to the current words</a:t>
            </a:r>
          </a:p>
          <a:p>
            <a:r>
              <a:rPr lang="en-US" dirty="0"/>
              <a:t>The neural network has a good chance of predicting the next word after trigrams (or more general N-grams) that have never been seen</a:t>
            </a:r>
          </a:p>
          <a:p>
            <a:r>
              <a:rPr lang="en-US" dirty="0"/>
              <a:t>Neural language models can generally handle longer N-grams compared to conventional language models</a:t>
            </a:r>
          </a:p>
          <a:p>
            <a:r>
              <a:rPr lang="en-US" dirty="0"/>
              <a:t>In practice, neural language models (e.g., those using LTSMs or transformers) make much better predictions than conventional N-gram models</a:t>
            </a:r>
          </a:p>
          <a:p>
            <a:pPr lvl="1"/>
            <a:r>
              <a:rPr lang="en-US" dirty="0"/>
              <a:t>In theory, we can </a:t>
            </a:r>
            <a:r>
              <a:rPr lang="en-US" i="1" dirty="0"/>
              <a:t>evaluate</a:t>
            </a:r>
            <a:r>
              <a:rPr lang="en-US" dirty="0"/>
              <a:t> a language model by multiplying together the predicted probabilities of words or tokens in documents from a </a:t>
            </a:r>
            <a:r>
              <a:rPr lang="en-US" i="1" dirty="0"/>
              <a:t>test set</a:t>
            </a:r>
            <a:endParaRPr lang="en-US" dirty="0"/>
          </a:p>
          <a:p>
            <a:pPr lvl="1"/>
            <a:r>
              <a:rPr lang="en-US" dirty="0"/>
              <a:t>In practice, we instead add </a:t>
            </a:r>
            <a:r>
              <a:rPr lang="en-US" i="1" dirty="0"/>
              <a:t>log probabilities</a:t>
            </a:r>
            <a:r>
              <a:rPr lang="en-US" dirty="0"/>
              <a:t> to avoid issues with finite precision, or we use a related metric such as </a:t>
            </a:r>
            <a:r>
              <a:rPr lang="en-US" i="1" dirty="0"/>
              <a:t>perplexity</a:t>
            </a:r>
            <a:r>
              <a:rPr lang="en-US" dirty="0"/>
              <a:t> (I'll briefly discuss this in class)</a:t>
            </a:r>
          </a:p>
        </p:txBody>
      </p:sp>
    </p:spTree>
    <p:extLst>
      <p:ext uri="{BB962C8B-B14F-4D97-AF65-F5344CB8AC3E}">
        <p14:creationId xmlns:p14="http://schemas.microsoft.com/office/powerpoint/2010/main" val="1110021086"/>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34A7FE3-58AC-4C32-81C2-E0E4E41D0F2C}"/>
              </a:ext>
            </a:extLst>
          </p:cNvPr>
          <p:cNvSpPr>
            <a:spLocks noGrp="1"/>
          </p:cNvSpPr>
          <p:nvPr>
            <p:ph type="title"/>
          </p:nvPr>
        </p:nvSpPr>
        <p:spPr/>
        <p:txBody>
          <a:bodyPr/>
          <a:lstStyle/>
          <a:p>
            <a:r>
              <a:rPr lang="en-US" dirty="0"/>
              <a:t>Using the NN to Learn the Embeddings</a:t>
            </a:r>
          </a:p>
        </p:txBody>
      </p:sp>
      <p:sp>
        <p:nvSpPr>
          <p:cNvPr id="3" name="Content Placeholder 2">
            <a:extLst>
              <a:ext uri="{FF2B5EF4-FFF2-40B4-BE49-F238E27FC236}">
                <a16:creationId xmlns:a16="http://schemas.microsoft.com/office/drawing/2014/main" id="{172C185B-02FF-437C-821B-442F1CEE1C33}"/>
              </a:ext>
            </a:extLst>
          </p:cNvPr>
          <p:cNvSpPr>
            <a:spLocks noGrp="1"/>
          </p:cNvSpPr>
          <p:nvPr>
            <p:ph idx="1"/>
          </p:nvPr>
        </p:nvSpPr>
        <p:spPr/>
        <p:txBody>
          <a:bodyPr>
            <a:normAutofit fontScale="70000" lnSpcReduction="20000"/>
          </a:bodyPr>
          <a:lstStyle/>
          <a:p>
            <a:r>
              <a:rPr lang="en-US" dirty="0"/>
              <a:t>By adding one additional layer to our network:</a:t>
            </a:r>
          </a:p>
          <a:p>
            <a:pPr lvl="1"/>
            <a:r>
              <a:rPr lang="en-US" dirty="0"/>
              <a:t>The network can </a:t>
            </a:r>
            <a:r>
              <a:rPr lang="en-US" i="1" dirty="0"/>
              <a:t>learn the word embeddings</a:t>
            </a:r>
            <a:r>
              <a:rPr lang="en-US" dirty="0"/>
              <a:t>, as it learns how to predict the probabilities of the next words</a:t>
            </a:r>
          </a:p>
          <a:p>
            <a:pPr lvl="1"/>
            <a:r>
              <a:rPr lang="en-US" dirty="0"/>
              <a:t>Such a network is learning embeddings specifically for the task of serving as a neural language model</a:t>
            </a:r>
          </a:p>
          <a:p>
            <a:r>
              <a:rPr lang="en-US" dirty="0"/>
              <a:t>We will discuss later that word embeddings learned for one purpose can be useful for many other tasks as well</a:t>
            </a:r>
          </a:p>
          <a:p>
            <a:r>
              <a:rPr lang="en-US" dirty="0"/>
              <a:t>The next slide shows an updated example of a neural language model that also learns the word embeddings; the following slide discusses the example in more detail</a:t>
            </a:r>
          </a:p>
          <a:p>
            <a:pPr lvl="1"/>
            <a:r>
              <a:rPr lang="en-US" dirty="0"/>
              <a:t>This figure is from an earlier draft of the textbook, but a similar figure for the same example appears in the current draft</a:t>
            </a:r>
          </a:p>
          <a:p>
            <a:pPr lvl="1"/>
            <a:r>
              <a:rPr lang="en-US" dirty="0"/>
              <a:t>I'm keeping the older version of the figure in these slides because its format is more consistent with the figure from the previous example</a:t>
            </a:r>
          </a:p>
          <a:p>
            <a:r>
              <a:rPr lang="en-US" dirty="0"/>
              <a:t>Note that when static word embeddings are learned separately (as in the first NLM example), in practice, training a neural network is not the actual method used to learn such embeddings</a:t>
            </a:r>
          </a:p>
          <a:p>
            <a:r>
              <a:rPr lang="en-US" dirty="0"/>
              <a:t>However, some NN architectures do learn word embeddings while learning the task that the embeddings are being used for (as in the second NLM example)</a:t>
            </a:r>
          </a:p>
          <a:p>
            <a:endParaRPr lang="en-US" dirty="0"/>
          </a:p>
          <a:p>
            <a:endParaRPr lang="en-US" dirty="0"/>
          </a:p>
          <a:p>
            <a:endParaRPr lang="en-US" dirty="0"/>
          </a:p>
        </p:txBody>
      </p:sp>
    </p:spTree>
    <p:extLst>
      <p:ext uri="{BB962C8B-B14F-4D97-AF65-F5344CB8AC3E}">
        <p14:creationId xmlns:p14="http://schemas.microsoft.com/office/powerpoint/2010/main" val="1778013409"/>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6DC395C-ECDC-4662-A0A0-742D04FFEB3E}"/>
              </a:ext>
            </a:extLst>
          </p:cNvPr>
          <p:cNvSpPr>
            <a:spLocks noGrp="1"/>
          </p:cNvSpPr>
          <p:nvPr>
            <p:ph type="title"/>
          </p:nvPr>
        </p:nvSpPr>
        <p:spPr/>
        <p:txBody>
          <a:bodyPr/>
          <a:lstStyle/>
          <a:p>
            <a:r>
              <a:rPr lang="en-US" dirty="0"/>
              <a:t>Neural Language Model: Example 2</a:t>
            </a:r>
          </a:p>
        </p:txBody>
      </p:sp>
      <p:pic>
        <p:nvPicPr>
          <p:cNvPr id="9" name="Picture 8">
            <a:extLst>
              <a:ext uri="{FF2B5EF4-FFF2-40B4-BE49-F238E27FC236}">
                <a16:creationId xmlns:a16="http://schemas.microsoft.com/office/drawing/2014/main" id="{E0666FC2-EC0E-4355-AA54-A38DDB87BA33}"/>
              </a:ext>
            </a:extLst>
          </p:cNvPr>
          <p:cNvPicPr>
            <a:picLocks noChangeAspect="1"/>
          </p:cNvPicPr>
          <p:nvPr/>
        </p:nvPicPr>
        <p:blipFill>
          <a:blip r:embed="rId2"/>
          <a:stretch>
            <a:fillRect/>
          </a:stretch>
        </p:blipFill>
        <p:spPr>
          <a:xfrm>
            <a:off x="3162776" y="1391946"/>
            <a:ext cx="5866447" cy="5100929"/>
          </a:xfrm>
          <a:prstGeom prst="rect">
            <a:avLst/>
          </a:prstGeom>
        </p:spPr>
      </p:pic>
    </p:spTree>
    <p:extLst>
      <p:ext uri="{BB962C8B-B14F-4D97-AF65-F5344CB8AC3E}">
        <p14:creationId xmlns:p14="http://schemas.microsoft.com/office/powerpoint/2010/main" val="4209733717"/>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809BF96-246F-4278-B92A-6F38585315AC}"/>
              </a:ext>
            </a:extLst>
          </p:cNvPr>
          <p:cNvSpPr>
            <a:spLocks noGrp="1"/>
          </p:cNvSpPr>
          <p:nvPr>
            <p:ph type="title"/>
          </p:nvPr>
        </p:nvSpPr>
        <p:spPr/>
        <p:txBody>
          <a:bodyPr/>
          <a:lstStyle/>
          <a:p>
            <a:r>
              <a:rPr lang="en-US" dirty="0"/>
              <a:t>Notes About the Second NLM’s Architecture</a:t>
            </a:r>
          </a:p>
        </p:txBody>
      </p:sp>
      <p:sp>
        <p:nvSpPr>
          <p:cNvPr id="3" name="Content Placeholder 2">
            <a:extLst>
              <a:ext uri="{FF2B5EF4-FFF2-40B4-BE49-F238E27FC236}">
                <a16:creationId xmlns:a16="http://schemas.microsoft.com/office/drawing/2014/main" id="{F9D71D60-6662-4E0E-8E0F-7835D128C330}"/>
              </a:ext>
            </a:extLst>
          </p:cNvPr>
          <p:cNvSpPr>
            <a:spLocks noGrp="1"/>
          </p:cNvSpPr>
          <p:nvPr>
            <p:ph idx="1"/>
          </p:nvPr>
        </p:nvSpPr>
        <p:spPr/>
        <p:txBody>
          <a:bodyPr>
            <a:normAutofit fontScale="70000" lnSpcReduction="20000"/>
          </a:bodyPr>
          <a:lstStyle/>
          <a:p>
            <a:r>
              <a:rPr lang="en-US" dirty="0"/>
              <a:t>The input layer now consists of three |V|-dimensional </a:t>
            </a:r>
            <a:r>
              <a:rPr lang="en-US" b="1" dirty="0"/>
              <a:t>one-hot vectors</a:t>
            </a:r>
            <a:r>
              <a:rPr lang="en-US" dirty="0"/>
              <a:t>, containing a single 1, representing (in this case) a specific word, and 0s everywhere else</a:t>
            </a:r>
          </a:p>
          <a:p>
            <a:r>
              <a:rPr lang="en-US" dirty="0"/>
              <a:t>To get from the input layer to the embedding layer (a.k.a. projection layer), a set of </a:t>
            </a:r>
            <a:r>
              <a:rPr lang="en-US" i="1" dirty="0"/>
              <a:t>shared weights</a:t>
            </a:r>
            <a:r>
              <a:rPr lang="en-US" dirty="0"/>
              <a:t> is used to convert each one-hot vector to a word embedding vector</a:t>
            </a:r>
          </a:p>
          <a:p>
            <a:r>
              <a:rPr lang="en-US" dirty="0"/>
              <a:t>That is, each one-hot vector at the input layer is being multiplied by the same weight matrix, E, to produce a word embedding in the embedding layer</a:t>
            </a:r>
          </a:p>
          <a:p>
            <a:r>
              <a:rPr lang="en-US" dirty="0"/>
              <a:t>The columns of the E matrix represent the word embeddings that are being learned</a:t>
            </a:r>
          </a:p>
          <a:p>
            <a:r>
              <a:rPr lang="en-US" dirty="0"/>
              <a:t>The big difference between the two NLM architectures we have discussed is that in the second example, </a:t>
            </a:r>
            <a:r>
              <a:rPr lang="en-US" i="1" dirty="0"/>
              <a:t>E is being learned along with the rest of the network's weights</a:t>
            </a:r>
            <a:endParaRPr lang="en-US" dirty="0"/>
          </a:p>
          <a:p>
            <a:r>
              <a:rPr lang="en-US" dirty="0"/>
              <a:t>The training of the updated network can proceed in a similar fashion to the last one, using stochastic gradient descent and backpropagation</a:t>
            </a:r>
          </a:p>
          <a:p>
            <a:pPr lvl="1"/>
            <a:r>
              <a:rPr lang="en-US" dirty="0"/>
              <a:t>Before training, all weights including those in E are initialized to small random values</a:t>
            </a:r>
          </a:p>
          <a:p>
            <a:pPr lvl="1"/>
            <a:r>
              <a:rPr lang="en-US" dirty="0"/>
              <a:t>For each N-gram of a large corpus, we concatenate N-1 one-hot vectors to form the input</a:t>
            </a:r>
          </a:p>
          <a:p>
            <a:pPr lvl="1"/>
            <a:r>
              <a:rPr lang="en-US" dirty="0"/>
              <a:t>For the output, we treat the probability of the actual word as 1, and all other probabilities as 0 (the same as for the previous NLM)</a:t>
            </a:r>
          </a:p>
          <a:p>
            <a:pPr lvl="1"/>
            <a:r>
              <a:rPr lang="en-US" dirty="0"/>
              <a:t>The loss function is the same as for the previous network: L = -log P(w</a:t>
            </a:r>
            <a:r>
              <a:rPr lang="en-US" baseline="-25000" dirty="0"/>
              <a:t>t</a:t>
            </a:r>
            <a:r>
              <a:rPr lang="en-US" dirty="0"/>
              <a:t> | w</a:t>
            </a:r>
            <a:r>
              <a:rPr lang="en-US" baseline="-25000" dirty="0"/>
              <a:t>t-1</a:t>
            </a:r>
            <a:r>
              <a:rPr lang="en-US" dirty="0"/>
              <a:t> … w</a:t>
            </a:r>
            <a:r>
              <a:rPr lang="en-US" baseline="-25000" dirty="0"/>
              <a:t>t-n+1</a:t>
            </a:r>
            <a:r>
              <a:rPr lang="en-US" dirty="0"/>
              <a:t>)</a:t>
            </a:r>
          </a:p>
        </p:txBody>
      </p:sp>
    </p:spTree>
    <p:extLst>
      <p:ext uri="{BB962C8B-B14F-4D97-AF65-F5344CB8AC3E}">
        <p14:creationId xmlns:p14="http://schemas.microsoft.com/office/powerpoint/2010/main" val="2575727967"/>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3BFE9EA-9354-4331-A4D2-D278D8B4BF99}"/>
              </a:ext>
            </a:extLst>
          </p:cNvPr>
          <p:cNvSpPr>
            <a:spLocks noGrp="1"/>
          </p:cNvSpPr>
          <p:nvPr>
            <p:ph type="title"/>
          </p:nvPr>
        </p:nvSpPr>
        <p:spPr/>
        <p:txBody>
          <a:bodyPr/>
          <a:lstStyle/>
          <a:p>
            <a:r>
              <a:rPr lang="en-US" dirty="0"/>
              <a:t>Advantages of Word Embeddings in General</a:t>
            </a:r>
          </a:p>
        </p:txBody>
      </p:sp>
      <p:sp>
        <p:nvSpPr>
          <p:cNvPr id="3" name="Content Placeholder 2">
            <a:extLst>
              <a:ext uri="{FF2B5EF4-FFF2-40B4-BE49-F238E27FC236}">
                <a16:creationId xmlns:a16="http://schemas.microsoft.com/office/drawing/2014/main" id="{2A2EFA75-62F3-4835-BBEF-AD48583A9BA4}"/>
              </a:ext>
            </a:extLst>
          </p:cNvPr>
          <p:cNvSpPr>
            <a:spLocks noGrp="1"/>
          </p:cNvSpPr>
          <p:nvPr>
            <p:ph idx="1"/>
          </p:nvPr>
        </p:nvSpPr>
        <p:spPr/>
        <p:txBody>
          <a:bodyPr>
            <a:normAutofit fontScale="92500"/>
          </a:bodyPr>
          <a:lstStyle/>
          <a:p>
            <a:r>
              <a:rPr lang="en-US" dirty="0"/>
              <a:t>In Section 6.8 of the textbook, titled "Word2vec", they claim: "It turns out that dense vectors work better in every NLP task than sparse vectors."</a:t>
            </a:r>
          </a:p>
          <a:p>
            <a:r>
              <a:rPr lang="en-US" dirty="0"/>
              <a:t>Next, they state, "While we don’t completely understand all the reasons for this, we have some intuitions."</a:t>
            </a:r>
          </a:p>
          <a:p>
            <a:r>
              <a:rPr lang="en-US" dirty="0"/>
              <a:t>Reasons they list (which are related to the advantages of using word embeddings with neural networks that we looked at earlier) include:</a:t>
            </a:r>
          </a:p>
          <a:p>
            <a:pPr lvl="1"/>
            <a:r>
              <a:rPr lang="en-US" dirty="0"/>
              <a:t>It is easier to use dense vectors as features for machine learning systems (i.e., they lead to fewer weights, as we previously mentioned)</a:t>
            </a:r>
          </a:p>
          <a:p>
            <a:pPr lvl="1"/>
            <a:r>
              <a:rPr lang="en-US" dirty="0"/>
              <a:t>They may help to avoid overfitting (this is related to fewer weights)</a:t>
            </a:r>
          </a:p>
          <a:p>
            <a:pPr lvl="1"/>
            <a:r>
              <a:rPr lang="en-US" dirty="0"/>
              <a:t>The book says they "may do a better job at capturing synonymy"; really, the more general point is that related words will have similar vectors</a:t>
            </a:r>
          </a:p>
          <a:p>
            <a:endParaRPr lang="en-US" dirty="0"/>
          </a:p>
        </p:txBody>
      </p:sp>
    </p:spTree>
    <p:extLst>
      <p:ext uri="{BB962C8B-B14F-4D97-AF65-F5344CB8AC3E}">
        <p14:creationId xmlns:p14="http://schemas.microsoft.com/office/powerpoint/2010/main" val="1448880701"/>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23BE883-C5F8-4DAF-B37E-5B6869FDB31C}"/>
              </a:ext>
            </a:extLst>
          </p:cNvPr>
          <p:cNvSpPr>
            <a:spLocks noGrp="1"/>
          </p:cNvSpPr>
          <p:nvPr>
            <p:ph type="title"/>
          </p:nvPr>
        </p:nvSpPr>
        <p:spPr/>
        <p:txBody>
          <a:bodyPr/>
          <a:lstStyle/>
          <a:p>
            <a:r>
              <a:rPr lang="en-US" dirty="0"/>
              <a:t>Word2vec</a:t>
            </a:r>
          </a:p>
        </p:txBody>
      </p:sp>
      <p:sp>
        <p:nvSpPr>
          <p:cNvPr id="3" name="Content Placeholder 2">
            <a:extLst>
              <a:ext uri="{FF2B5EF4-FFF2-40B4-BE49-F238E27FC236}">
                <a16:creationId xmlns:a16="http://schemas.microsoft.com/office/drawing/2014/main" id="{7D71FAC8-0046-41AE-847E-E05FDF3833F6}"/>
              </a:ext>
            </a:extLst>
          </p:cNvPr>
          <p:cNvSpPr>
            <a:spLocks noGrp="1"/>
          </p:cNvSpPr>
          <p:nvPr>
            <p:ph idx="1"/>
          </p:nvPr>
        </p:nvSpPr>
        <p:spPr/>
        <p:txBody>
          <a:bodyPr>
            <a:normAutofit fontScale="62500" lnSpcReduction="20000"/>
          </a:bodyPr>
          <a:lstStyle/>
          <a:p>
            <a:r>
              <a:rPr lang="en-US" dirty="0"/>
              <a:t>In 2013, a team at Google (Mikolov et. al.) created a group of related models for producing word embeddings</a:t>
            </a:r>
          </a:p>
          <a:p>
            <a:r>
              <a:rPr lang="en-US" dirty="0"/>
              <a:t>Together, these models are known as </a:t>
            </a:r>
            <a:r>
              <a:rPr lang="en-US" b="1" dirty="0"/>
              <a:t>word2vec</a:t>
            </a:r>
            <a:endParaRPr lang="en-US" dirty="0"/>
          </a:p>
          <a:p>
            <a:r>
              <a:rPr lang="en-US" dirty="0"/>
              <a:t>I posted links to the two original papers that Google published about word2vec on the course website</a:t>
            </a:r>
          </a:p>
          <a:p>
            <a:r>
              <a:rPr lang="en-US" dirty="0"/>
              <a:t>The word2vec models train a classifier to predict whether a word will show up close to specific other words (we'll discuss what this means in more detail shortly)</a:t>
            </a:r>
          </a:p>
          <a:p>
            <a:r>
              <a:rPr lang="en-US" dirty="0"/>
              <a:t>The learned weights become word embeddings</a:t>
            </a:r>
          </a:p>
          <a:p>
            <a:r>
              <a:rPr lang="en-US" dirty="0"/>
              <a:t>It is often claimed that these embeddings seem to capture something about the </a:t>
            </a:r>
            <a:r>
              <a:rPr lang="en-US" i="1" dirty="0"/>
              <a:t>semantics</a:t>
            </a:r>
            <a:r>
              <a:rPr lang="en-US" dirty="0"/>
              <a:t> of words (we’ll see why)</a:t>
            </a:r>
          </a:p>
          <a:p>
            <a:r>
              <a:rPr lang="en-US" dirty="0"/>
              <a:t>The embeddings can be used to compute the similarity between words, and they are useful for many NLP tasks</a:t>
            </a:r>
          </a:p>
          <a:p>
            <a:r>
              <a:rPr lang="en-US" dirty="0"/>
              <a:t>IMO, it would be difficult to overstate the significance of word2vec on the field of NLP</a:t>
            </a:r>
          </a:p>
          <a:p>
            <a:r>
              <a:rPr lang="en-US" dirty="0"/>
              <a:t>Since the creation of word2vec, other similar, perhaps even better, methods of producing word embeddings have been developed (e.g., </a:t>
            </a:r>
            <a:r>
              <a:rPr lang="en-US" i="1" dirty="0"/>
              <a:t>GloVe</a:t>
            </a:r>
            <a:r>
              <a:rPr lang="en-US" dirty="0"/>
              <a:t>)</a:t>
            </a:r>
          </a:p>
          <a:p>
            <a:r>
              <a:rPr lang="en-US" dirty="0"/>
              <a:t>Contextual word embeddings (e.g., those produced by </a:t>
            </a:r>
            <a:r>
              <a:rPr lang="en-US" i="1" dirty="0"/>
              <a:t>BERT</a:t>
            </a:r>
            <a:r>
              <a:rPr lang="en-US" dirty="0"/>
              <a:t> and </a:t>
            </a:r>
            <a:r>
              <a:rPr lang="en-US" i="1" dirty="0"/>
              <a:t>GPT</a:t>
            </a:r>
            <a:r>
              <a:rPr lang="en-US" dirty="0"/>
              <a:t> variations) do better still; will cover this as part of a future topic</a:t>
            </a:r>
          </a:p>
        </p:txBody>
      </p:sp>
    </p:spTree>
    <p:extLst>
      <p:ext uri="{BB962C8B-B14F-4D97-AF65-F5344CB8AC3E}">
        <p14:creationId xmlns:p14="http://schemas.microsoft.com/office/powerpoint/2010/main" val="168638871"/>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6D6B3D3-C1C3-4301-93C7-4642E4790D70}"/>
              </a:ext>
            </a:extLst>
          </p:cNvPr>
          <p:cNvSpPr>
            <a:spLocks noGrp="1"/>
          </p:cNvSpPr>
          <p:nvPr>
            <p:ph type="title"/>
          </p:nvPr>
        </p:nvSpPr>
        <p:spPr/>
        <p:txBody>
          <a:bodyPr/>
          <a:lstStyle/>
          <a:p>
            <a:r>
              <a:rPr lang="en-US" dirty="0"/>
              <a:t>Two word2vec models</a:t>
            </a:r>
          </a:p>
        </p:txBody>
      </p:sp>
      <p:sp>
        <p:nvSpPr>
          <p:cNvPr id="3" name="Content Placeholder 2">
            <a:extLst>
              <a:ext uri="{FF2B5EF4-FFF2-40B4-BE49-F238E27FC236}">
                <a16:creationId xmlns:a16="http://schemas.microsoft.com/office/drawing/2014/main" id="{560C5152-FFF0-4A94-B713-F777FE758AC5}"/>
              </a:ext>
            </a:extLst>
          </p:cNvPr>
          <p:cNvSpPr>
            <a:spLocks noGrp="1"/>
          </p:cNvSpPr>
          <p:nvPr>
            <p:ph idx="1"/>
          </p:nvPr>
        </p:nvSpPr>
        <p:spPr/>
        <p:txBody>
          <a:bodyPr>
            <a:normAutofit fontScale="77500" lnSpcReduction="20000"/>
          </a:bodyPr>
          <a:lstStyle/>
          <a:p>
            <a:r>
              <a:rPr lang="en-US" dirty="0"/>
              <a:t>Implementations of word2vec can use either of two methods for determining word embeddings</a:t>
            </a:r>
          </a:p>
          <a:p>
            <a:r>
              <a:rPr lang="en-US" dirty="0"/>
              <a:t>One of the two approaches is known as the </a:t>
            </a:r>
            <a:r>
              <a:rPr lang="en-US" b="1" dirty="0"/>
              <a:t>skip-gram</a:t>
            </a:r>
            <a:r>
              <a:rPr lang="en-US" dirty="0"/>
              <a:t> algorithm, a.k.a. the </a:t>
            </a:r>
            <a:r>
              <a:rPr lang="en-US" i="1" dirty="0"/>
              <a:t>continuous skip-gram</a:t>
            </a:r>
            <a:r>
              <a:rPr lang="en-US" dirty="0"/>
              <a:t> model</a:t>
            </a:r>
          </a:p>
          <a:p>
            <a:r>
              <a:rPr lang="en-US" dirty="0"/>
              <a:t>The general goal of the skip-gram approach is to predict context words based on a current, or center, word</a:t>
            </a:r>
          </a:p>
          <a:p>
            <a:r>
              <a:rPr lang="en-US" dirty="0"/>
              <a:t>The other word2vec approach is known as the </a:t>
            </a:r>
            <a:r>
              <a:rPr lang="en-US" i="1" dirty="0"/>
              <a:t>continuous bag-of-words</a:t>
            </a:r>
            <a:r>
              <a:rPr lang="en-US" dirty="0"/>
              <a:t> (</a:t>
            </a:r>
            <a:r>
              <a:rPr lang="en-US" i="1" dirty="0"/>
              <a:t>CBOW</a:t>
            </a:r>
            <a:r>
              <a:rPr lang="en-US" dirty="0"/>
              <a:t>) model</a:t>
            </a:r>
          </a:p>
          <a:p>
            <a:r>
              <a:rPr lang="en-US" dirty="0"/>
              <a:t>The general goal of the CBOW approach is to predict the current, or center, word based on context words</a:t>
            </a:r>
          </a:p>
          <a:p>
            <a:r>
              <a:rPr lang="en-US" dirty="0"/>
              <a:t>According to an earlier draft of the textbook, the two models are similar, and they create similar embeddings</a:t>
            </a:r>
          </a:p>
          <a:p>
            <a:r>
              <a:rPr lang="en-US" dirty="0"/>
              <a:t>However, "often one of them will turn out to be the better choice for any particular task"</a:t>
            </a:r>
          </a:p>
          <a:p>
            <a:r>
              <a:rPr lang="en-US" dirty="0"/>
              <a:t>We will focus on the skip-gram method, which is also the method described in our textbook, and my impression is that it was the more popular method of the two</a:t>
            </a:r>
          </a:p>
        </p:txBody>
      </p:sp>
    </p:spTree>
    <p:extLst>
      <p:ext uri="{BB962C8B-B14F-4D97-AF65-F5344CB8AC3E}">
        <p14:creationId xmlns:p14="http://schemas.microsoft.com/office/powerpoint/2010/main" val="759482741"/>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212B3E8-32A1-40F8-A6A4-EC95A210FF2D}"/>
              </a:ext>
            </a:extLst>
          </p:cNvPr>
          <p:cNvSpPr>
            <a:spLocks noGrp="1"/>
          </p:cNvSpPr>
          <p:nvPr>
            <p:ph type="title"/>
          </p:nvPr>
        </p:nvSpPr>
        <p:spPr/>
        <p:txBody>
          <a:bodyPr/>
          <a:lstStyle/>
          <a:p>
            <a:r>
              <a:rPr lang="en-US" dirty="0"/>
              <a:t>The Skip-gram Model Learns Two Embeddings</a:t>
            </a:r>
          </a:p>
        </p:txBody>
      </p:sp>
      <p:sp>
        <p:nvSpPr>
          <p:cNvPr id="3" name="Content Placeholder 2">
            <a:extLst>
              <a:ext uri="{FF2B5EF4-FFF2-40B4-BE49-F238E27FC236}">
                <a16:creationId xmlns:a16="http://schemas.microsoft.com/office/drawing/2014/main" id="{1A7702A0-DA3A-40A6-B7DF-094091F59C98}"/>
              </a:ext>
            </a:extLst>
          </p:cNvPr>
          <p:cNvSpPr>
            <a:spLocks noGrp="1"/>
          </p:cNvSpPr>
          <p:nvPr>
            <p:ph idx="1"/>
          </p:nvPr>
        </p:nvSpPr>
        <p:spPr/>
        <p:txBody>
          <a:bodyPr>
            <a:normAutofit fontScale="92500" lnSpcReduction="10000"/>
          </a:bodyPr>
          <a:lstStyle/>
          <a:p>
            <a:r>
              <a:rPr lang="en-US" dirty="0"/>
              <a:t>The skip-gram method learns two embeddings for each word, w</a:t>
            </a:r>
          </a:p>
          <a:p>
            <a:pPr lvl="1"/>
            <a:r>
              <a:rPr lang="en-US" dirty="0"/>
              <a:t>One is called the </a:t>
            </a:r>
            <a:r>
              <a:rPr lang="en-US" b="1" dirty="0"/>
              <a:t>target embedding</a:t>
            </a:r>
            <a:r>
              <a:rPr lang="en-US" dirty="0"/>
              <a:t>, t, which basically represents w when it is the current word, or center word, surrounded by other context words</a:t>
            </a:r>
          </a:p>
          <a:p>
            <a:pPr lvl="1"/>
            <a:r>
              <a:rPr lang="en-US" dirty="0"/>
              <a:t>The other is called the </a:t>
            </a:r>
            <a:r>
              <a:rPr lang="en-US" b="1" dirty="0"/>
              <a:t>context embedding</a:t>
            </a:r>
            <a:r>
              <a:rPr lang="en-US" dirty="0"/>
              <a:t>, c, which basically represents w when it appears as a context word around another target word</a:t>
            </a:r>
          </a:p>
          <a:p>
            <a:r>
              <a:rPr lang="en-US" dirty="0"/>
              <a:t>A </a:t>
            </a:r>
            <a:r>
              <a:rPr lang="en-US" b="1" dirty="0"/>
              <a:t>target matrix</a:t>
            </a:r>
            <a:r>
              <a:rPr lang="en-US" dirty="0"/>
              <a:t>, T (the current draft calls it W), is a matrix with |V| rows and d columns that contains all the target embeddings (one per row)</a:t>
            </a:r>
          </a:p>
          <a:p>
            <a:r>
              <a:rPr lang="en-US" dirty="0"/>
              <a:t>The i</a:t>
            </a:r>
            <a:r>
              <a:rPr lang="en-US" baseline="30000" dirty="0"/>
              <a:t>th</a:t>
            </a:r>
            <a:r>
              <a:rPr lang="en-US" dirty="0"/>
              <a:t> row of T is a 1 x d vector, t</a:t>
            </a:r>
            <a:r>
              <a:rPr lang="en-US" baseline="-25000" dirty="0"/>
              <a:t>i</a:t>
            </a:r>
            <a:r>
              <a:rPr lang="en-US" dirty="0"/>
              <a:t>, for the i</a:t>
            </a:r>
            <a:r>
              <a:rPr lang="en-US" baseline="30000" dirty="0"/>
              <a:t>th</a:t>
            </a:r>
            <a:r>
              <a:rPr lang="en-US" dirty="0"/>
              <a:t> word of the vocabulary, V, where d is the dimension of the word embeddings</a:t>
            </a:r>
          </a:p>
          <a:p>
            <a:r>
              <a:rPr lang="en-US" dirty="0"/>
              <a:t>A </a:t>
            </a:r>
            <a:r>
              <a:rPr lang="en-US" b="1" dirty="0"/>
              <a:t>context matrix</a:t>
            </a:r>
            <a:r>
              <a:rPr lang="en-US" dirty="0"/>
              <a:t>, C, is a matrix with d rows and |V| columns that contains all the context embeddings (one per column)</a:t>
            </a:r>
          </a:p>
          <a:p>
            <a:r>
              <a:rPr lang="en-US" dirty="0"/>
              <a:t>The j</a:t>
            </a:r>
            <a:r>
              <a:rPr lang="en-US" baseline="30000" dirty="0"/>
              <a:t>th</a:t>
            </a:r>
            <a:r>
              <a:rPr lang="en-US" dirty="0"/>
              <a:t> column of C is a d x 1 vector, c</a:t>
            </a:r>
            <a:r>
              <a:rPr lang="en-US" baseline="-25000" dirty="0"/>
              <a:t>j</a:t>
            </a:r>
            <a:r>
              <a:rPr lang="en-US" dirty="0"/>
              <a:t>, for the j</a:t>
            </a:r>
            <a:r>
              <a:rPr lang="en-US" baseline="30000" dirty="0"/>
              <a:t>th</a:t>
            </a:r>
            <a:r>
              <a:rPr lang="en-US" dirty="0"/>
              <a:t> word of the vocabulary, V</a:t>
            </a:r>
          </a:p>
        </p:txBody>
      </p:sp>
    </p:spTree>
    <p:extLst>
      <p:ext uri="{BB962C8B-B14F-4D97-AF65-F5344CB8AC3E}">
        <p14:creationId xmlns:p14="http://schemas.microsoft.com/office/powerpoint/2010/main" val="2246509531"/>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005D4E1-0E51-4475-894A-7513A6E91CDF}"/>
              </a:ext>
            </a:extLst>
          </p:cNvPr>
          <p:cNvSpPr>
            <a:spLocks noGrp="1"/>
          </p:cNvSpPr>
          <p:nvPr>
            <p:ph type="title"/>
          </p:nvPr>
        </p:nvSpPr>
        <p:spPr/>
        <p:txBody>
          <a:bodyPr/>
          <a:lstStyle/>
          <a:p>
            <a:r>
              <a:rPr lang="en-US" dirty="0"/>
              <a:t>Learning the Skip-Gram Model Matrices</a:t>
            </a:r>
          </a:p>
        </p:txBody>
      </p:sp>
      <p:sp>
        <p:nvSpPr>
          <p:cNvPr id="3" name="Content Placeholder 2">
            <a:extLst>
              <a:ext uri="{FF2B5EF4-FFF2-40B4-BE49-F238E27FC236}">
                <a16:creationId xmlns:a16="http://schemas.microsoft.com/office/drawing/2014/main" id="{8379E992-3472-4B37-A6A1-9C665162AEA9}"/>
              </a:ext>
            </a:extLst>
          </p:cNvPr>
          <p:cNvSpPr>
            <a:spLocks noGrp="1"/>
          </p:cNvSpPr>
          <p:nvPr>
            <p:ph idx="1"/>
          </p:nvPr>
        </p:nvSpPr>
        <p:spPr/>
        <p:txBody>
          <a:bodyPr>
            <a:normAutofit fontScale="70000" lnSpcReduction="20000"/>
          </a:bodyPr>
          <a:lstStyle/>
          <a:p>
            <a:r>
              <a:rPr lang="en-US" dirty="0"/>
              <a:t>During training, we only consider context words within a small </a:t>
            </a:r>
            <a:r>
              <a:rPr lang="en-US" i="1" dirty="0"/>
              <a:t>window</a:t>
            </a:r>
            <a:r>
              <a:rPr lang="en-US" dirty="0"/>
              <a:t> of some specified size, L, of each target word</a:t>
            </a:r>
          </a:p>
          <a:p>
            <a:r>
              <a:rPr lang="en-US" dirty="0"/>
              <a:t>The probability of seeing w</a:t>
            </a:r>
            <a:r>
              <a:rPr lang="en-US" baseline="-25000" dirty="0"/>
              <a:t>j</a:t>
            </a:r>
            <a:r>
              <a:rPr lang="en-US" dirty="0"/>
              <a:t> in the context (i.e., within the window) of a target word, w</a:t>
            </a:r>
            <a:r>
              <a:rPr lang="en-US" baseline="-25000" dirty="0"/>
              <a:t>i</a:t>
            </a:r>
            <a:r>
              <a:rPr lang="en-US" dirty="0"/>
              <a:t>, can be donted as P(w</a:t>
            </a:r>
            <a:r>
              <a:rPr lang="en-US" baseline="-25000" dirty="0"/>
              <a:t>j</a:t>
            </a:r>
            <a:r>
              <a:rPr lang="en-US" dirty="0"/>
              <a:t> | w</a:t>
            </a:r>
            <a:r>
              <a:rPr lang="en-US" baseline="-25000" dirty="0"/>
              <a:t>i</a:t>
            </a:r>
            <a:r>
              <a:rPr lang="en-US" dirty="0"/>
              <a:t>)</a:t>
            </a:r>
          </a:p>
          <a:p>
            <a:r>
              <a:rPr lang="en-US" dirty="0"/>
              <a:t>This probability is related to the dot product of the target vector for w</a:t>
            </a:r>
            <a:r>
              <a:rPr lang="en-US" baseline="-25000" dirty="0"/>
              <a:t>i</a:t>
            </a:r>
            <a:r>
              <a:rPr lang="en-US" dirty="0"/>
              <a:t> and the context vector for w</a:t>
            </a:r>
            <a:r>
              <a:rPr lang="en-US" baseline="-25000" dirty="0"/>
              <a:t>j</a:t>
            </a:r>
            <a:r>
              <a:rPr lang="en-US" dirty="0"/>
              <a:t>; i.e., t</a:t>
            </a:r>
            <a:r>
              <a:rPr lang="en-US" baseline="-25000" dirty="0"/>
              <a:t>i</a:t>
            </a:r>
            <a:r>
              <a:rPr lang="en-US" dirty="0"/>
              <a:t> ∙ c</a:t>
            </a:r>
            <a:r>
              <a:rPr lang="en-US" baseline="-25000" dirty="0"/>
              <a:t>j</a:t>
            </a:r>
            <a:endParaRPr lang="en-US" dirty="0"/>
          </a:p>
          <a:p>
            <a:r>
              <a:rPr lang="en-US" dirty="0"/>
              <a:t>During training:</a:t>
            </a:r>
          </a:p>
          <a:p>
            <a:pPr lvl="1"/>
            <a:r>
              <a:rPr lang="en-US" dirty="0"/>
              <a:t>The target embeddings of center words and the context embeddings of nearby words (within the window) are pushed closer together</a:t>
            </a:r>
          </a:p>
          <a:p>
            <a:pPr lvl="1"/>
            <a:r>
              <a:rPr lang="en-US" dirty="0"/>
              <a:t>The target embeddings of words and context embeddings of all other words are pushed further apart</a:t>
            </a:r>
          </a:p>
          <a:p>
            <a:r>
              <a:rPr lang="en-US" dirty="0"/>
              <a:t>After training, it is possible to keep just use the target embeddings (i.e., the rows of the T matrix) as the final embeddings</a:t>
            </a:r>
          </a:p>
          <a:p>
            <a:r>
              <a:rPr lang="en-US" dirty="0"/>
              <a:t>However, it is more common to sum, average, or concatenate the target embeddings and the context embeddings (the columns of the C matrix) to produce the final vectors</a:t>
            </a:r>
          </a:p>
          <a:p>
            <a:r>
              <a:rPr lang="en-US" dirty="0"/>
              <a:t>The figure on the next slide (from an earlier draft of J&amp;M) depicts an example of the T and C matrices; Figure 6.14 in the current draft is similar, but I find the older figure more intuitive</a:t>
            </a:r>
          </a:p>
        </p:txBody>
      </p:sp>
    </p:spTree>
    <p:extLst>
      <p:ext uri="{BB962C8B-B14F-4D97-AF65-F5344CB8AC3E}">
        <p14:creationId xmlns:p14="http://schemas.microsoft.com/office/powerpoint/2010/main" val="3758745201"/>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AAD786B-98EB-4ED8-B205-5791EFC6B8E3}"/>
              </a:ext>
            </a:extLst>
          </p:cNvPr>
          <p:cNvSpPr>
            <a:spLocks noGrp="1"/>
          </p:cNvSpPr>
          <p:nvPr>
            <p:ph type="title"/>
          </p:nvPr>
        </p:nvSpPr>
        <p:spPr/>
        <p:txBody>
          <a:bodyPr/>
          <a:lstStyle/>
          <a:p>
            <a:r>
              <a:rPr lang="en-US" dirty="0"/>
              <a:t>Word2vec Matrices (from older draft of J&amp;M)</a:t>
            </a:r>
          </a:p>
        </p:txBody>
      </p:sp>
      <p:pic>
        <p:nvPicPr>
          <p:cNvPr id="4" name="Content Placeholder 3">
            <a:extLst>
              <a:ext uri="{FF2B5EF4-FFF2-40B4-BE49-F238E27FC236}">
                <a16:creationId xmlns:a16="http://schemas.microsoft.com/office/drawing/2014/main" id="{50B7A263-EC56-4A4F-A5C1-7062610A5B40}"/>
              </a:ext>
            </a:extLst>
          </p:cNvPr>
          <p:cNvPicPr>
            <a:picLocks noGrp="1" noChangeAspect="1"/>
          </p:cNvPicPr>
          <p:nvPr>
            <p:ph idx="1"/>
          </p:nvPr>
        </p:nvPicPr>
        <p:blipFill>
          <a:blip r:embed="rId2"/>
          <a:stretch>
            <a:fillRect/>
          </a:stretch>
        </p:blipFill>
        <p:spPr>
          <a:xfrm>
            <a:off x="2234200" y="1411661"/>
            <a:ext cx="7723599" cy="4935350"/>
          </a:xfrm>
          <a:prstGeom prst="rect">
            <a:avLst/>
          </a:prstGeom>
        </p:spPr>
      </p:pic>
    </p:spTree>
    <p:extLst>
      <p:ext uri="{BB962C8B-B14F-4D97-AF65-F5344CB8AC3E}">
        <p14:creationId xmlns:p14="http://schemas.microsoft.com/office/powerpoint/2010/main" val="4220757110"/>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6382001-C9C0-4D6D-9267-C06506A5851F}"/>
              </a:ext>
            </a:extLst>
          </p:cNvPr>
          <p:cNvSpPr>
            <a:spLocks noGrp="1"/>
          </p:cNvSpPr>
          <p:nvPr>
            <p:ph type="title"/>
          </p:nvPr>
        </p:nvSpPr>
        <p:spPr/>
        <p:txBody>
          <a:bodyPr/>
          <a:lstStyle/>
          <a:p>
            <a:r>
              <a:rPr lang="en-US" dirty="0"/>
              <a:t>Word2vec Skim-gram Model as a NN</a:t>
            </a:r>
          </a:p>
        </p:txBody>
      </p:sp>
      <p:sp>
        <p:nvSpPr>
          <p:cNvPr id="3" name="Content Placeholder 2">
            <a:extLst>
              <a:ext uri="{FF2B5EF4-FFF2-40B4-BE49-F238E27FC236}">
                <a16:creationId xmlns:a16="http://schemas.microsoft.com/office/drawing/2014/main" id="{F99E717F-02BE-4384-9762-A4229A9E2D4D}"/>
              </a:ext>
            </a:extLst>
          </p:cNvPr>
          <p:cNvSpPr>
            <a:spLocks noGrp="1"/>
          </p:cNvSpPr>
          <p:nvPr>
            <p:ph idx="1"/>
          </p:nvPr>
        </p:nvSpPr>
        <p:spPr/>
        <p:txBody>
          <a:bodyPr>
            <a:normAutofit fontScale="70000" lnSpcReduction="20000"/>
          </a:bodyPr>
          <a:lstStyle/>
          <a:p>
            <a:r>
              <a:rPr lang="en-US" dirty="0"/>
              <a:t>In theory, the word2vec skip-gram model can be implemented as a simple feedforward neural network (see the next slide, with a figure from an earlier draft of J&amp;M)</a:t>
            </a:r>
          </a:p>
          <a:p>
            <a:pPr lvl="1"/>
            <a:r>
              <a:rPr lang="en-US" dirty="0"/>
              <a:t>The draft with this figure called the target embedding the </a:t>
            </a:r>
            <a:r>
              <a:rPr lang="en-US" i="1" dirty="0"/>
              <a:t>word embedding</a:t>
            </a:r>
            <a:r>
              <a:rPr lang="en-US" dirty="0"/>
              <a:t>, and they referred to the target matrix, T, as the </a:t>
            </a:r>
            <a:r>
              <a:rPr lang="en-US" i="1" dirty="0"/>
              <a:t>word matrix</a:t>
            </a:r>
            <a:r>
              <a:rPr lang="en-US" dirty="0"/>
              <a:t>, W; the current draft also names the matrix W, but they call it the target matrix</a:t>
            </a:r>
          </a:p>
          <a:p>
            <a:pPr lvl="1"/>
            <a:r>
              <a:rPr lang="en-US" dirty="0"/>
              <a:t>The input layer is a one-hot vector (treated in the figure as a row vector)</a:t>
            </a:r>
          </a:p>
          <a:p>
            <a:pPr lvl="1"/>
            <a:r>
              <a:rPr lang="en-US" dirty="0"/>
              <a:t>Therefore, the hidden layer (called here the projection layer, also a row vector) contains one row of W (i.e., a single target embedding); there is no activation function applied at this layer</a:t>
            </a:r>
          </a:p>
          <a:p>
            <a:pPr lvl="1"/>
            <a:r>
              <a:rPr lang="en-US" dirty="0"/>
              <a:t>The input to the output layer is the dot product of the current target embedding with every context embedding (stored in the columns of C)</a:t>
            </a:r>
          </a:p>
          <a:p>
            <a:pPr lvl="1"/>
            <a:r>
              <a:rPr lang="en-US" dirty="0"/>
              <a:t>If the output layer is a softmax layer, the dot products are converted to values that we can think of as probability estimates</a:t>
            </a:r>
          </a:p>
          <a:p>
            <a:r>
              <a:rPr lang="en-US" dirty="0"/>
              <a:t>To train the network, every epoch could loop through every target word / context word pair, treating the probability of the context word as 1 and all other probabilities as 0</a:t>
            </a:r>
          </a:p>
          <a:p>
            <a:r>
              <a:rPr lang="en-US" dirty="0"/>
              <a:t>Training the network (i.e., adjusting the weights) learns the target embeddings and context embeddings, which are typically combined after training to create the final word embeddings</a:t>
            </a:r>
          </a:p>
          <a:p>
            <a:r>
              <a:rPr lang="en-US" dirty="0"/>
              <a:t>In practice, this is not how the skip-gram model is implemented for efficiency reasons (we'll expand upon this soon)</a:t>
            </a:r>
          </a:p>
        </p:txBody>
      </p:sp>
    </p:spTree>
    <p:extLst>
      <p:ext uri="{BB962C8B-B14F-4D97-AF65-F5344CB8AC3E}">
        <p14:creationId xmlns:p14="http://schemas.microsoft.com/office/powerpoint/2010/main" val="1528968191"/>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15031C0-B5B9-46E3-81DA-237D73382AAD}"/>
              </a:ext>
            </a:extLst>
          </p:cNvPr>
          <p:cNvSpPr>
            <a:spLocks noGrp="1"/>
          </p:cNvSpPr>
          <p:nvPr>
            <p:ph type="title"/>
          </p:nvPr>
        </p:nvSpPr>
        <p:spPr/>
        <p:txBody>
          <a:bodyPr/>
          <a:lstStyle/>
          <a:p>
            <a:r>
              <a:rPr lang="en-US" dirty="0"/>
              <a:t>Word2vec as NN (from older draft of J&amp;M)</a:t>
            </a:r>
          </a:p>
        </p:txBody>
      </p:sp>
      <p:pic>
        <p:nvPicPr>
          <p:cNvPr id="5" name="Content Placeholder 4" descr="A close up of a map&#10;&#10;Description automatically generated">
            <a:extLst>
              <a:ext uri="{FF2B5EF4-FFF2-40B4-BE49-F238E27FC236}">
                <a16:creationId xmlns:a16="http://schemas.microsoft.com/office/drawing/2014/main" id="{6257C78A-EE73-485D-A2B4-C019F8590C09}"/>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1955945" y="1840738"/>
            <a:ext cx="8280109" cy="4652137"/>
          </a:xfrm>
        </p:spPr>
      </p:pic>
    </p:spTree>
    <p:extLst>
      <p:ext uri="{BB962C8B-B14F-4D97-AF65-F5344CB8AC3E}">
        <p14:creationId xmlns:p14="http://schemas.microsoft.com/office/powerpoint/2010/main" val="2421815609"/>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EB3075A-372E-42CC-A98C-0D6FE8F70679}"/>
              </a:ext>
            </a:extLst>
          </p:cNvPr>
          <p:cNvSpPr>
            <a:spLocks noGrp="1"/>
          </p:cNvSpPr>
          <p:nvPr>
            <p:ph type="title"/>
          </p:nvPr>
        </p:nvSpPr>
        <p:spPr/>
        <p:txBody>
          <a:bodyPr/>
          <a:lstStyle/>
          <a:p>
            <a:r>
              <a:rPr lang="en-US" dirty="0"/>
              <a:t>Skip-gram with Negative Sampling</a:t>
            </a:r>
          </a:p>
        </p:txBody>
      </p:sp>
      <p:sp>
        <p:nvSpPr>
          <p:cNvPr id="3" name="Content Placeholder 2">
            <a:extLst>
              <a:ext uri="{FF2B5EF4-FFF2-40B4-BE49-F238E27FC236}">
                <a16:creationId xmlns:a16="http://schemas.microsoft.com/office/drawing/2014/main" id="{7D2EB1A0-3EEC-4D2E-A7D9-FDFE60A59787}"/>
              </a:ext>
            </a:extLst>
          </p:cNvPr>
          <p:cNvSpPr>
            <a:spLocks noGrp="1"/>
          </p:cNvSpPr>
          <p:nvPr>
            <p:ph idx="1"/>
          </p:nvPr>
        </p:nvSpPr>
        <p:spPr/>
        <p:txBody>
          <a:bodyPr>
            <a:normAutofit fontScale="77500" lnSpcReduction="20000"/>
          </a:bodyPr>
          <a:lstStyle/>
          <a:p>
            <a:r>
              <a:rPr lang="en-US" dirty="0"/>
              <a:t>The neural network we have discussed would have to compute the dot product of each target embedding with every context embedding for every update</a:t>
            </a:r>
          </a:p>
          <a:p>
            <a:r>
              <a:rPr lang="en-US" dirty="0"/>
              <a:t>A more efficient way to implement the skip-gram method is known as </a:t>
            </a:r>
            <a:r>
              <a:rPr lang="en-US" b="1" dirty="0"/>
              <a:t>skip-gram with negative sampling</a:t>
            </a:r>
            <a:r>
              <a:rPr lang="en-US" dirty="0"/>
              <a:t> (SGNS)</a:t>
            </a:r>
          </a:p>
          <a:p>
            <a:r>
              <a:rPr lang="en-US" dirty="0"/>
              <a:t>We are not going to cover this in its entirety (it is detailed in the second paper linked to from the course website), but we'll discuss the basic approach over the next few slides</a:t>
            </a:r>
          </a:p>
          <a:p>
            <a:r>
              <a:rPr lang="en-US" dirty="0"/>
              <a:t>For each context word within the windows size, we choose k negative sampled words</a:t>
            </a:r>
          </a:p>
          <a:p>
            <a:pPr lvl="1"/>
            <a:r>
              <a:rPr lang="en-US" dirty="0"/>
              <a:t>Typical values of k range from 5 to 20, with smaller datasets requiring higher values of k to achieve good results</a:t>
            </a:r>
          </a:p>
          <a:p>
            <a:pPr lvl="1"/>
            <a:r>
              <a:rPr lang="en-US" dirty="0"/>
              <a:t>The k negative sampled words are typically chosen with probabilities proportional to their unigram frequencies raised to the power of 0.75</a:t>
            </a:r>
          </a:p>
          <a:p>
            <a:pPr lvl="1"/>
            <a:r>
              <a:rPr lang="en-US" dirty="0"/>
              <a:t>The exact value of the exponent is somewhat arbitrary, but 0.75 has been shown to work well in practice</a:t>
            </a:r>
          </a:p>
          <a:p>
            <a:pPr lvl="1"/>
            <a:r>
              <a:rPr lang="en-US" dirty="0"/>
              <a:t>Raising the frequencies to such a power gives rare words a higher chance of being selected, compared to sampling words based on their frequencies directly</a:t>
            </a:r>
          </a:p>
        </p:txBody>
      </p:sp>
    </p:spTree>
    <p:extLst>
      <p:ext uri="{BB962C8B-B14F-4D97-AF65-F5344CB8AC3E}">
        <p14:creationId xmlns:p14="http://schemas.microsoft.com/office/powerpoint/2010/main" val="3461159652"/>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6C1B7EB-164D-4F2F-9461-694658DFDF3E}"/>
              </a:ext>
            </a:extLst>
          </p:cNvPr>
          <p:cNvSpPr>
            <a:spLocks noGrp="1"/>
          </p:cNvSpPr>
          <p:nvPr>
            <p:ph type="title"/>
          </p:nvPr>
        </p:nvSpPr>
        <p:spPr/>
        <p:txBody>
          <a:bodyPr/>
          <a:lstStyle/>
          <a:p>
            <a:r>
              <a:rPr lang="en-US" dirty="0"/>
              <a:t>Negative Sampling Example</a:t>
            </a:r>
          </a:p>
        </p:txBody>
      </p:sp>
      <p:sp>
        <p:nvSpPr>
          <p:cNvPr id="3" name="Content Placeholder 2">
            <a:extLst>
              <a:ext uri="{FF2B5EF4-FFF2-40B4-BE49-F238E27FC236}">
                <a16:creationId xmlns:a16="http://schemas.microsoft.com/office/drawing/2014/main" id="{1650CF5E-63A3-4AD3-8D6B-F05375B4D284}"/>
              </a:ext>
            </a:extLst>
          </p:cNvPr>
          <p:cNvSpPr>
            <a:spLocks noGrp="1"/>
          </p:cNvSpPr>
          <p:nvPr>
            <p:ph idx="1"/>
          </p:nvPr>
        </p:nvSpPr>
        <p:spPr/>
        <p:txBody>
          <a:bodyPr/>
          <a:lstStyle/>
          <a:p>
            <a:r>
              <a:rPr lang="en-US" sz="2000" dirty="0"/>
              <a:t>This specific example is from an earlier draft of the textbook, but there is a similar example in the current draft</a:t>
            </a:r>
          </a:p>
          <a:p>
            <a:r>
              <a:rPr lang="en-US" sz="2000" dirty="0"/>
              <a:t>Assume the window-size is L=2</a:t>
            </a:r>
          </a:p>
          <a:p>
            <a:r>
              <a:rPr lang="en-US" sz="2000" dirty="0"/>
              <a:t>Then, for one instance of the target word "apricot", we may see these four context words:</a:t>
            </a:r>
          </a:p>
          <a:p>
            <a:endParaRPr lang="en-US" sz="2000" dirty="0"/>
          </a:p>
          <a:p>
            <a:endParaRPr lang="en-US" sz="2000" dirty="0"/>
          </a:p>
          <a:p>
            <a:endParaRPr lang="en-US" sz="2000" dirty="0"/>
          </a:p>
          <a:p>
            <a:r>
              <a:rPr lang="en-US" sz="2000" dirty="0"/>
              <a:t>Now assume that k=2 (although values of 5 to 20 are more common);</a:t>
            </a:r>
          </a:p>
          <a:p>
            <a:r>
              <a:rPr lang="en-US" sz="2000" dirty="0"/>
              <a:t>Then, we might randomly choose the following 8 negatively sampled words (k for each context word):</a:t>
            </a:r>
          </a:p>
          <a:p>
            <a:endParaRPr lang="en-US" dirty="0"/>
          </a:p>
          <a:p>
            <a:endParaRPr lang="en-US" dirty="0"/>
          </a:p>
        </p:txBody>
      </p:sp>
      <p:pic>
        <p:nvPicPr>
          <p:cNvPr id="4" name="Picture 3">
            <a:extLst>
              <a:ext uri="{FF2B5EF4-FFF2-40B4-BE49-F238E27FC236}">
                <a16:creationId xmlns:a16="http://schemas.microsoft.com/office/drawing/2014/main" id="{52F8B002-C4E3-4561-AA01-8C544EEBB4BF}"/>
              </a:ext>
            </a:extLst>
          </p:cNvPr>
          <p:cNvPicPr/>
          <p:nvPr/>
        </p:nvPicPr>
        <p:blipFill>
          <a:blip r:embed="rId2"/>
          <a:stretch>
            <a:fillRect/>
          </a:stretch>
        </p:blipFill>
        <p:spPr>
          <a:xfrm>
            <a:off x="4340736" y="3319547"/>
            <a:ext cx="3510513" cy="887506"/>
          </a:xfrm>
          <a:prstGeom prst="rect">
            <a:avLst/>
          </a:prstGeom>
        </p:spPr>
      </p:pic>
      <p:pic>
        <p:nvPicPr>
          <p:cNvPr id="5" name="Picture 4">
            <a:extLst>
              <a:ext uri="{FF2B5EF4-FFF2-40B4-BE49-F238E27FC236}">
                <a16:creationId xmlns:a16="http://schemas.microsoft.com/office/drawing/2014/main" id="{64B7D6AC-1A50-48CE-8EE9-2A450AAA615D}"/>
              </a:ext>
            </a:extLst>
          </p:cNvPr>
          <p:cNvPicPr/>
          <p:nvPr/>
        </p:nvPicPr>
        <p:blipFill>
          <a:blip r:embed="rId3"/>
          <a:stretch>
            <a:fillRect/>
          </a:stretch>
        </p:blipFill>
        <p:spPr>
          <a:xfrm>
            <a:off x="3359517" y="5323261"/>
            <a:ext cx="5472953" cy="988639"/>
          </a:xfrm>
          <a:prstGeom prst="rect">
            <a:avLst/>
          </a:prstGeom>
        </p:spPr>
      </p:pic>
    </p:spTree>
    <p:extLst>
      <p:ext uri="{BB962C8B-B14F-4D97-AF65-F5344CB8AC3E}">
        <p14:creationId xmlns:p14="http://schemas.microsoft.com/office/powerpoint/2010/main" val="2589964459"/>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976E0EE-6E74-4270-A7E4-1F9AB85BEB3A}"/>
              </a:ext>
            </a:extLst>
          </p:cNvPr>
          <p:cNvSpPr>
            <a:spLocks noGrp="1"/>
          </p:cNvSpPr>
          <p:nvPr>
            <p:ph type="title"/>
          </p:nvPr>
        </p:nvSpPr>
        <p:spPr/>
        <p:txBody>
          <a:bodyPr/>
          <a:lstStyle/>
          <a:p>
            <a:r>
              <a:rPr lang="en-US" dirty="0"/>
              <a:t>Estimating Probabilities using SGNS</a:t>
            </a:r>
          </a:p>
        </p:txBody>
      </p:sp>
      <p:sp>
        <p:nvSpPr>
          <p:cNvPr id="3" name="Content Placeholder 2">
            <a:extLst>
              <a:ext uri="{FF2B5EF4-FFF2-40B4-BE49-F238E27FC236}">
                <a16:creationId xmlns:a16="http://schemas.microsoft.com/office/drawing/2014/main" id="{6716E30D-F8DF-41D7-927A-B4C690C495B9}"/>
              </a:ext>
            </a:extLst>
          </p:cNvPr>
          <p:cNvSpPr>
            <a:spLocks noGrp="1"/>
          </p:cNvSpPr>
          <p:nvPr>
            <p:ph idx="1"/>
          </p:nvPr>
        </p:nvSpPr>
        <p:spPr/>
        <p:txBody>
          <a:bodyPr>
            <a:normAutofit fontScale="70000" lnSpcReduction="20000"/>
          </a:bodyPr>
          <a:lstStyle/>
          <a:p>
            <a:r>
              <a:rPr lang="en-US" dirty="0"/>
              <a:t>We are no longer viewing the model as a neural network, and no longer using the softmax function</a:t>
            </a:r>
          </a:p>
          <a:p>
            <a:r>
              <a:rPr lang="en-US" dirty="0"/>
              <a:t>Instead, it is typical to compute probability estimates with the sigmoid function: σ(x) = 1 / (1 + e</a:t>
            </a:r>
            <a:r>
              <a:rPr lang="en-US" baseline="30000" dirty="0"/>
              <a:t>-x</a:t>
            </a:r>
            <a:r>
              <a:rPr lang="en-US" dirty="0"/>
              <a:t>)</a:t>
            </a:r>
          </a:p>
          <a:p>
            <a:r>
              <a:rPr lang="en-US" dirty="0"/>
              <a:t>Recall that the sigmoid function always returns a value strictly between 0 and 1</a:t>
            </a:r>
          </a:p>
          <a:p>
            <a:r>
              <a:rPr lang="en-US" dirty="0"/>
              <a:t>Note that it is not difficult to show algebraically that σ(-x) = 1 - σ(x)</a:t>
            </a:r>
          </a:p>
          <a:p>
            <a:r>
              <a:rPr lang="en-US" dirty="0"/>
              <a:t>This gives us:</a:t>
            </a:r>
          </a:p>
          <a:p>
            <a:pPr marL="457200" lvl="1" indent="0">
              <a:buNone/>
            </a:pPr>
            <a:r>
              <a:rPr lang="en-US" dirty="0"/>
              <a:t>P(+|t, c) = σ(t∙c) = 1 / (1 + e</a:t>
            </a:r>
            <a:r>
              <a:rPr lang="en-US" baseline="30000" dirty="0"/>
              <a:t>-t∙c</a:t>
            </a:r>
            <a:r>
              <a:rPr lang="en-US" dirty="0"/>
              <a:t>)</a:t>
            </a:r>
          </a:p>
          <a:p>
            <a:pPr marL="457200" lvl="1" indent="0">
              <a:buNone/>
            </a:pPr>
            <a:r>
              <a:rPr lang="en-US" dirty="0"/>
              <a:t>P(-|t, c) = 1-P(+|t, c) = σ(-t∙c) = 1 / (1 + e</a:t>
            </a:r>
            <a:r>
              <a:rPr lang="en-US" baseline="30000" dirty="0"/>
              <a:t>t∙c</a:t>
            </a:r>
            <a:r>
              <a:rPr lang="en-US" dirty="0"/>
              <a:t>)</a:t>
            </a:r>
          </a:p>
          <a:p>
            <a:r>
              <a:rPr lang="en-US" dirty="0"/>
              <a:t>Above, P(+|t, c) is the probability that a selected context word around t is c, and P(-|t, c) is the probability that a selected context word around t is not c</a:t>
            </a:r>
          </a:p>
          <a:p>
            <a:r>
              <a:rPr lang="en-US" dirty="0"/>
              <a:t>We want the probabilities of actual context words to be high (close to 1) and the probabilities of negative sampled words to be low (close to 0)</a:t>
            </a:r>
          </a:p>
          <a:p>
            <a:r>
              <a:rPr lang="en-US" dirty="0"/>
              <a:t>We assume independence among context words, so we can multiply probabilities or add log probabilities</a:t>
            </a:r>
          </a:p>
        </p:txBody>
      </p:sp>
    </p:spTree>
    <p:extLst>
      <p:ext uri="{BB962C8B-B14F-4D97-AF65-F5344CB8AC3E}">
        <p14:creationId xmlns:p14="http://schemas.microsoft.com/office/powerpoint/2010/main" val="3617167461"/>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C54AAA6-882A-441A-8744-BFBBCD50FDE2}"/>
              </a:ext>
            </a:extLst>
          </p:cNvPr>
          <p:cNvSpPr>
            <a:spLocks noGrp="1"/>
          </p:cNvSpPr>
          <p:nvPr>
            <p:ph type="title"/>
          </p:nvPr>
        </p:nvSpPr>
        <p:spPr/>
        <p:txBody>
          <a:bodyPr/>
          <a:lstStyle/>
          <a:p>
            <a:r>
              <a:rPr lang="en-US" dirty="0"/>
              <a:t>Training SGNS</a:t>
            </a:r>
          </a:p>
        </p:txBody>
      </p:sp>
      <p:sp>
        <p:nvSpPr>
          <p:cNvPr id="3" name="Content Placeholder 2">
            <a:extLst>
              <a:ext uri="{FF2B5EF4-FFF2-40B4-BE49-F238E27FC236}">
                <a16:creationId xmlns:a16="http://schemas.microsoft.com/office/drawing/2014/main" id="{5DAF9345-ECCA-475F-B380-A489D776DDB2}"/>
              </a:ext>
            </a:extLst>
          </p:cNvPr>
          <p:cNvSpPr>
            <a:spLocks noGrp="1"/>
          </p:cNvSpPr>
          <p:nvPr>
            <p:ph idx="1"/>
          </p:nvPr>
        </p:nvSpPr>
        <p:spPr/>
        <p:txBody>
          <a:bodyPr>
            <a:normAutofit fontScale="62500" lnSpcReduction="20000"/>
          </a:bodyPr>
          <a:lstStyle/>
          <a:p>
            <a:r>
              <a:rPr lang="en-US" dirty="0"/>
              <a:t>For each target/context pair (t, c) with k negatively sampled words n</a:t>
            </a:r>
            <a:r>
              <a:rPr lang="en-US" baseline="-25000" dirty="0"/>
              <a:t>1</a:t>
            </a:r>
            <a:r>
              <a:rPr lang="en-US" dirty="0"/>
              <a:t>…n</a:t>
            </a:r>
            <a:r>
              <a:rPr lang="en-US" baseline="-25000" dirty="0"/>
              <a:t>k</a:t>
            </a:r>
            <a:r>
              <a:rPr lang="en-US" dirty="0"/>
              <a:t>, the </a:t>
            </a:r>
            <a:r>
              <a:rPr lang="en-US" b="1" dirty="0"/>
              <a:t>objective function</a:t>
            </a:r>
            <a:r>
              <a:rPr lang="en-US" dirty="0"/>
              <a:t> is:</a:t>
            </a:r>
          </a:p>
          <a:p>
            <a:endParaRPr lang="en-US" dirty="0"/>
          </a:p>
          <a:p>
            <a:endParaRPr lang="en-US" dirty="0"/>
          </a:p>
          <a:p>
            <a:endParaRPr lang="en-US" dirty="0"/>
          </a:p>
          <a:p>
            <a:endParaRPr lang="en-US" dirty="0"/>
          </a:p>
          <a:p>
            <a:endParaRPr lang="en-US" dirty="0"/>
          </a:p>
          <a:p>
            <a:endParaRPr lang="en-US" dirty="0"/>
          </a:p>
          <a:p>
            <a:r>
              <a:rPr lang="en-US" dirty="0"/>
              <a:t>Unlike a loss function, which is something we want to minimize, an objective function is something we want to </a:t>
            </a:r>
            <a:r>
              <a:rPr lang="en-US" i="1" dirty="0"/>
              <a:t>maximize</a:t>
            </a:r>
          </a:p>
          <a:p>
            <a:r>
              <a:rPr lang="en-US" dirty="0"/>
              <a:t>We will not cover the formulas for SGNG training, but we start by randomly initializing the T and C matrices, and then we use SGD to maximize the object objection function</a:t>
            </a:r>
          </a:p>
          <a:p>
            <a:r>
              <a:rPr lang="en-US" dirty="0"/>
              <a:t>We proceed through multiple epochs over the training set</a:t>
            </a:r>
          </a:p>
          <a:p>
            <a:r>
              <a:rPr lang="en-US" dirty="0"/>
              <a:t>Compared to training SGNS as a neural net, training using negative sampling is much more efficient, and it has been shown to lead to word embeddings that are approximately as effective</a:t>
            </a:r>
          </a:p>
        </p:txBody>
      </p:sp>
      <p:pic>
        <p:nvPicPr>
          <p:cNvPr id="5" name="Picture 4" descr="A close up of a screen&#10;&#10;Description automatically generated">
            <a:extLst>
              <a:ext uri="{FF2B5EF4-FFF2-40B4-BE49-F238E27FC236}">
                <a16:creationId xmlns:a16="http://schemas.microsoft.com/office/drawing/2014/main" id="{5FDEFDF6-054B-4334-8862-F4CA040A7B9D}"/>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489800" y="2090573"/>
            <a:ext cx="3212400" cy="1910721"/>
          </a:xfrm>
          <a:prstGeom prst="rect">
            <a:avLst/>
          </a:prstGeom>
        </p:spPr>
      </p:pic>
    </p:spTree>
    <p:extLst>
      <p:ext uri="{BB962C8B-B14F-4D97-AF65-F5344CB8AC3E}">
        <p14:creationId xmlns:p14="http://schemas.microsoft.com/office/powerpoint/2010/main" val="1456916643"/>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2E1F05F-3666-442C-922C-DE7DC89E9732}"/>
              </a:ext>
            </a:extLst>
          </p:cNvPr>
          <p:cNvSpPr>
            <a:spLocks noGrp="1"/>
          </p:cNvSpPr>
          <p:nvPr>
            <p:ph type="title"/>
          </p:nvPr>
        </p:nvSpPr>
        <p:spPr/>
        <p:txBody>
          <a:bodyPr/>
          <a:lstStyle/>
          <a:p>
            <a:r>
              <a:rPr lang="en-US" dirty="0"/>
              <a:t>Embeddings for Word Similarity</a:t>
            </a:r>
          </a:p>
        </p:txBody>
      </p:sp>
      <p:sp>
        <p:nvSpPr>
          <p:cNvPr id="3" name="Content Placeholder 2">
            <a:extLst>
              <a:ext uri="{FF2B5EF4-FFF2-40B4-BE49-F238E27FC236}">
                <a16:creationId xmlns:a16="http://schemas.microsoft.com/office/drawing/2014/main" id="{7F86CC71-34B6-4732-BDCE-0CF328756979}"/>
              </a:ext>
            </a:extLst>
          </p:cNvPr>
          <p:cNvSpPr>
            <a:spLocks noGrp="1"/>
          </p:cNvSpPr>
          <p:nvPr>
            <p:ph idx="1"/>
          </p:nvPr>
        </p:nvSpPr>
        <p:spPr/>
        <p:txBody>
          <a:bodyPr>
            <a:normAutofit fontScale="85000" lnSpcReduction="10000"/>
          </a:bodyPr>
          <a:lstStyle/>
          <a:p>
            <a:r>
              <a:rPr lang="en-US" sz="2000" dirty="0"/>
              <a:t>Note that word2vec word embeddings have specifically been trained for the purpose of predicting nearby words</a:t>
            </a:r>
          </a:p>
          <a:p>
            <a:r>
              <a:rPr lang="en-US" sz="2000" dirty="0"/>
              <a:t>It turns out that they are useful for many additional purposes</a:t>
            </a:r>
          </a:p>
          <a:p>
            <a:r>
              <a:rPr lang="en-US" sz="2000" dirty="0"/>
              <a:t>One thing that word embeddings can be used for in a simple way is to compute </a:t>
            </a:r>
            <a:r>
              <a:rPr lang="en-US" sz="2000" i="1" dirty="0"/>
              <a:t>word-to-word similarity</a:t>
            </a:r>
          </a:p>
          <a:p>
            <a:r>
              <a:rPr lang="en-US" sz="2000" dirty="0"/>
              <a:t>We can simply compute the dot product between two embeddings to measure their similarity</a:t>
            </a:r>
          </a:p>
          <a:p>
            <a:r>
              <a:rPr lang="en-US" sz="2000" dirty="0"/>
              <a:t>We can also search for the closest embeddings in the d-dimensional embedding space to that of any specified word</a:t>
            </a:r>
          </a:p>
          <a:p>
            <a:r>
              <a:rPr lang="en-US" sz="2000" dirty="0"/>
              <a:t>For example (from a PowerPoint presentation associated with an earlier draft of J&amp;M):</a:t>
            </a:r>
          </a:p>
          <a:p>
            <a:endParaRPr lang="en-US" sz="2000" dirty="0"/>
          </a:p>
          <a:p>
            <a:endParaRPr lang="en-US" sz="2000" dirty="0"/>
          </a:p>
          <a:p>
            <a:endParaRPr lang="en-US" sz="2000" dirty="0"/>
          </a:p>
          <a:p>
            <a:endParaRPr lang="en-US" sz="2000" dirty="0"/>
          </a:p>
          <a:p>
            <a:r>
              <a:rPr lang="en-US" sz="2000" dirty="0"/>
              <a:t>It may seem odd that some of the terms here contain multiple words, but there are various techniques that can be applied during text normalization to treat common phrases as single tokens</a:t>
            </a:r>
          </a:p>
          <a:p>
            <a:r>
              <a:rPr lang="en-US" sz="2000" dirty="0"/>
              <a:t>Also, some modern tokenization techniques (e.g., SentencePiece) can learn tokens that cross word boundaries</a:t>
            </a:r>
          </a:p>
        </p:txBody>
      </p:sp>
      <p:pic>
        <p:nvPicPr>
          <p:cNvPr id="6" name="Picture 5" descr="Graphical user interface, text, application, email&#10;&#10;Description automatically generated">
            <a:extLst>
              <a:ext uri="{FF2B5EF4-FFF2-40B4-BE49-F238E27FC236}">
                <a16:creationId xmlns:a16="http://schemas.microsoft.com/office/drawing/2014/main" id="{62B1142D-CBF6-3731-E23B-B897839EE7D9}"/>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661160" y="3831039"/>
            <a:ext cx="8869680" cy="1234440"/>
          </a:xfrm>
          <a:prstGeom prst="rect">
            <a:avLst/>
          </a:prstGeom>
        </p:spPr>
      </p:pic>
    </p:spTree>
    <p:extLst>
      <p:ext uri="{BB962C8B-B14F-4D97-AF65-F5344CB8AC3E}">
        <p14:creationId xmlns:p14="http://schemas.microsoft.com/office/powerpoint/2010/main" val="1348040436"/>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42E5512-200C-4C2A-B109-FFCB794A35E4}"/>
              </a:ext>
            </a:extLst>
          </p:cNvPr>
          <p:cNvSpPr>
            <a:spLocks noGrp="1"/>
          </p:cNvSpPr>
          <p:nvPr>
            <p:ph type="title"/>
          </p:nvPr>
        </p:nvSpPr>
        <p:spPr/>
        <p:txBody>
          <a:bodyPr/>
          <a:lstStyle/>
          <a:p>
            <a:r>
              <a:rPr lang="en-US" dirty="0"/>
              <a:t>Visualizing Word Embeddings</a:t>
            </a:r>
          </a:p>
        </p:txBody>
      </p:sp>
      <p:sp>
        <p:nvSpPr>
          <p:cNvPr id="3" name="Content Placeholder 2">
            <a:extLst>
              <a:ext uri="{FF2B5EF4-FFF2-40B4-BE49-F238E27FC236}">
                <a16:creationId xmlns:a16="http://schemas.microsoft.com/office/drawing/2014/main" id="{EA734896-A59B-4008-ACC6-F4C7E760C157}"/>
              </a:ext>
            </a:extLst>
          </p:cNvPr>
          <p:cNvSpPr>
            <a:spLocks noGrp="1"/>
          </p:cNvSpPr>
          <p:nvPr>
            <p:ph idx="1"/>
          </p:nvPr>
        </p:nvSpPr>
        <p:spPr/>
        <p:txBody>
          <a:bodyPr>
            <a:normAutofit fontScale="92500"/>
          </a:bodyPr>
          <a:lstStyle/>
          <a:p>
            <a:r>
              <a:rPr lang="en-US" dirty="0"/>
              <a:t>To help with </a:t>
            </a:r>
            <a:r>
              <a:rPr lang="en-US" b="1" dirty="0"/>
              <a:t>visualization</a:t>
            </a:r>
            <a:r>
              <a:rPr lang="en-US" dirty="0"/>
              <a:t> of word embeddings, the d-dimensional vectors can be mapped to two dimensions</a:t>
            </a:r>
          </a:p>
          <a:p>
            <a:r>
              <a:rPr lang="en-US" dirty="0"/>
              <a:t>One approach to do this is </a:t>
            </a:r>
            <a:r>
              <a:rPr lang="en-US" i="1" dirty="0"/>
              <a:t>principal component analysis</a:t>
            </a:r>
            <a:r>
              <a:rPr lang="en-US" dirty="0"/>
              <a:t> (PCA)</a:t>
            </a:r>
          </a:p>
          <a:p>
            <a:r>
              <a:rPr lang="en-US" dirty="0"/>
              <a:t>Today, a more popular method is known as </a:t>
            </a:r>
            <a:r>
              <a:rPr lang="en-US" i="1" dirty="0"/>
              <a:t>t-SNE</a:t>
            </a:r>
            <a:r>
              <a:rPr lang="en-US" dirty="0"/>
              <a:t> (we will not cover the algorithm)</a:t>
            </a:r>
            <a:endParaRPr lang="en-US" i="1" dirty="0"/>
          </a:p>
          <a:p>
            <a:r>
              <a:rPr lang="en-US" dirty="0"/>
              <a:t>These t-SNE plots can also help visualize differences between embeddings</a:t>
            </a:r>
          </a:p>
          <a:p>
            <a:r>
              <a:rPr lang="en-US" dirty="0"/>
              <a:t>In fact, differences between embeddings also seem to be meaningful (this was considered surprising when it was first discovered)</a:t>
            </a:r>
          </a:p>
          <a:p>
            <a:r>
              <a:rPr lang="en-US" dirty="0"/>
              <a:t>An example of two t-SNE plots of word embeddings is shown on the next slide (the example is discussed further on the following slide)</a:t>
            </a:r>
          </a:p>
        </p:txBody>
      </p:sp>
    </p:spTree>
    <p:extLst>
      <p:ext uri="{BB962C8B-B14F-4D97-AF65-F5344CB8AC3E}">
        <p14:creationId xmlns:p14="http://schemas.microsoft.com/office/powerpoint/2010/main" val="3913141093"/>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78E1FE4-52A9-411A-A169-086B42E85EA3}"/>
              </a:ext>
            </a:extLst>
          </p:cNvPr>
          <p:cNvSpPr>
            <a:spLocks noGrp="1"/>
          </p:cNvSpPr>
          <p:nvPr>
            <p:ph type="title"/>
          </p:nvPr>
        </p:nvSpPr>
        <p:spPr/>
        <p:txBody>
          <a:bodyPr/>
          <a:lstStyle/>
          <a:p>
            <a:r>
              <a:rPr lang="en-US" dirty="0"/>
              <a:t>Word Embeddings Visualized (t-SNE plot)</a:t>
            </a:r>
          </a:p>
        </p:txBody>
      </p:sp>
      <p:sp>
        <p:nvSpPr>
          <p:cNvPr id="3" name="Content Placeholder 2">
            <a:extLst>
              <a:ext uri="{FF2B5EF4-FFF2-40B4-BE49-F238E27FC236}">
                <a16:creationId xmlns:a16="http://schemas.microsoft.com/office/drawing/2014/main" id="{8EAB7B0E-C84C-4F3C-8293-CA213BB31658}"/>
              </a:ext>
            </a:extLst>
          </p:cNvPr>
          <p:cNvSpPr>
            <a:spLocks noGrp="1"/>
          </p:cNvSpPr>
          <p:nvPr>
            <p:ph idx="1"/>
          </p:nvPr>
        </p:nvSpPr>
        <p:spPr/>
        <p:txBody>
          <a:bodyPr/>
          <a:lstStyle/>
          <a:p>
            <a:endParaRPr lang="en-US"/>
          </a:p>
        </p:txBody>
      </p:sp>
      <p:pic>
        <p:nvPicPr>
          <p:cNvPr id="4" name="Picture 3">
            <a:extLst>
              <a:ext uri="{FF2B5EF4-FFF2-40B4-BE49-F238E27FC236}">
                <a16:creationId xmlns:a16="http://schemas.microsoft.com/office/drawing/2014/main" id="{1F8762EB-6E0C-46AC-A947-2FA26416914F}"/>
              </a:ext>
            </a:extLst>
          </p:cNvPr>
          <p:cNvPicPr>
            <a:picLocks noChangeAspect="1"/>
          </p:cNvPicPr>
          <p:nvPr/>
        </p:nvPicPr>
        <p:blipFill>
          <a:blip r:embed="rId2"/>
          <a:stretch>
            <a:fillRect/>
          </a:stretch>
        </p:blipFill>
        <p:spPr>
          <a:xfrm>
            <a:off x="961464" y="1825625"/>
            <a:ext cx="10269071" cy="4385050"/>
          </a:xfrm>
          <a:prstGeom prst="rect">
            <a:avLst/>
          </a:prstGeom>
        </p:spPr>
      </p:pic>
    </p:spTree>
    <p:extLst>
      <p:ext uri="{BB962C8B-B14F-4D97-AF65-F5344CB8AC3E}">
        <p14:creationId xmlns:p14="http://schemas.microsoft.com/office/powerpoint/2010/main" val="2518068410"/>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F9747C7-89E1-4FD8-8152-1EFF6104DF69}"/>
              </a:ext>
            </a:extLst>
          </p:cNvPr>
          <p:cNvSpPr>
            <a:spLocks noGrp="1"/>
          </p:cNvSpPr>
          <p:nvPr>
            <p:ph type="title"/>
          </p:nvPr>
        </p:nvSpPr>
        <p:spPr/>
        <p:txBody>
          <a:bodyPr/>
          <a:lstStyle/>
          <a:p>
            <a:r>
              <a:rPr lang="en-US" dirty="0"/>
              <a:t>Differences Between Embeddings (examples)</a:t>
            </a:r>
          </a:p>
        </p:txBody>
      </p:sp>
      <mc:AlternateContent xmlns:mc="http://schemas.openxmlformats.org/markup-compatibility/2006">
        <mc:Choice xmlns:a14="http://schemas.microsoft.com/office/drawing/2010/main" Requires="a14">
          <p:sp>
            <p:nvSpPr>
              <p:cNvPr id="3" name="Content Placeholder 2">
                <a:extLst>
                  <a:ext uri="{FF2B5EF4-FFF2-40B4-BE49-F238E27FC236}">
                    <a16:creationId xmlns:a16="http://schemas.microsoft.com/office/drawing/2014/main" id="{84E30AE3-C54A-4E3F-BDF3-960CC7B035C5}"/>
                  </a:ext>
                </a:extLst>
              </p:cNvPr>
              <p:cNvSpPr>
                <a:spLocks noGrp="1"/>
              </p:cNvSpPr>
              <p:nvPr>
                <p:ph idx="1"/>
              </p:nvPr>
            </p:nvSpPr>
            <p:spPr/>
            <p:txBody>
              <a:bodyPr>
                <a:normAutofit fontScale="62500" lnSpcReduction="20000"/>
              </a:bodyPr>
              <a:lstStyle/>
              <a:p>
                <a:pPr lvl="0"/>
                <a:r>
                  <a:rPr lang="en-US" dirty="0"/>
                  <a:t>Consider the t-SNE plots shown in the figure on the previous slide</a:t>
                </a:r>
              </a:p>
              <a:p>
                <a:pPr lvl="1"/>
                <a:r>
                  <a:rPr lang="en-US" sz="2900" dirty="0"/>
                  <a:t>Part (a) shows, for example, that vector("woman") – vector("man") ≈ vector("aunt") – vector("uncle") ≈ vector("queen") – vector("king"), etc.</a:t>
                </a:r>
              </a:p>
              <a:p>
                <a:pPr lvl="1"/>
                <a:r>
                  <a:rPr lang="en-US" sz="2900" dirty="0"/>
                  <a:t>Part (b) shows, for example, that vector("slower") – vector("slow") ≈ vector("louder") – vector("loud"), etc., and that this also works for superlatives</a:t>
                </a:r>
              </a:p>
              <a:p>
                <a:r>
                  <a:rPr lang="en-US" dirty="0"/>
                  <a:t>Another way to express one of these approximations is:</a:t>
                </a:r>
              </a:p>
              <a:p>
                <a:pPr marL="457200" lvl="1" indent="0">
                  <a:buNone/>
                </a:pPr>
                <a:r>
                  <a:rPr lang="en-US" sz="2900" dirty="0"/>
                  <a:t>vector("king") - vector("man") + vector("woman") </a:t>
                </a:r>
                <a14:m>
                  <m:oMath xmlns:m="http://schemas.openxmlformats.org/officeDocument/2006/math">
                    <m:r>
                      <a:rPr lang="en-US" sz="2900">
                        <a:latin typeface="Cambria Math" panose="02040503050406030204" pitchFamily="18" charset="0"/>
                      </a:rPr>
                      <m:t>≈</m:t>
                    </m:r>
                    <m:r>
                      <a:rPr lang="en-US" sz="2900" i="1">
                        <a:latin typeface="Cambria Math" panose="02040503050406030204" pitchFamily="18" charset="0"/>
                      </a:rPr>
                      <m:t> </m:t>
                    </m:r>
                  </m:oMath>
                </a14:m>
                <a:r>
                  <a:rPr lang="en-US" sz="2900" dirty="0"/>
                  <a:t>vector("queen")</a:t>
                </a:r>
              </a:p>
              <a:p>
                <a:r>
                  <a:rPr lang="en-US" dirty="0"/>
                  <a:t>This can be used to help solve </a:t>
                </a:r>
                <a:r>
                  <a:rPr lang="en-US" b="1" dirty="0"/>
                  <a:t>analogies</a:t>
                </a:r>
                <a:r>
                  <a:rPr lang="en-US" dirty="0"/>
                  <a:t>! For example, consider the analogy: "king" : "man" as ? : "woman"</a:t>
                </a:r>
              </a:p>
              <a:p>
                <a:r>
                  <a:rPr lang="en-US" dirty="0"/>
                  <a:t>You can compute the left-hand side of the approximation above and find the closest embedding</a:t>
                </a:r>
              </a:p>
              <a:p>
                <a:r>
                  <a:rPr lang="en-US" dirty="0"/>
                  <a:t>In practice, you have to add something a bit hacky to the process to ensure that the answer is not one of the three original terms (and in some cases, not a simple morphological variant)</a:t>
                </a:r>
              </a:p>
              <a:p>
                <a:r>
                  <a:rPr lang="en-US" dirty="0"/>
                  <a:t>An example, involving world capitals, is:</a:t>
                </a:r>
              </a:p>
              <a:p>
                <a:pPr marL="457200" lvl="1" indent="0">
                  <a:buNone/>
                </a:pPr>
                <a:r>
                  <a:rPr lang="es-ES" sz="2900" dirty="0"/>
                  <a:t>vector("Paris") - vector("France") + vector("Italy") ≈ vector("Rome")</a:t>
                </a:r>
                <a:endParaRPr lang="en-US" sz="2900" dirty="0"/>
              </a:p>
              <a:p>
                <a:r>
                  <a:rPr lang="en-US" dirty="0"/>
                  <a:t>Keep in mind, again, that word embeddings were not trained to do this sort of thing</a:t>
                </a:r>
              </a:p>
              <a:p>
                <a:r>
                  <a:rPr lang="en-US" dirty="0"/>
                  <a:t>In fact, while researchers speculate as to why this works, several have generally admitted that we do not know!</a:t>
                </a:r>
              </a:p>
            </p:txBody>
          </p:sp>
        </mc:Choice>
        <mc:Fallback>
          <p:sp>
            <p:nvSpPr>
              <p:cNvPr id="3" name="Content Placeholder 2">
                <a:extLst>
                  <a:ext uri="{FF2B5EF4-FFF2-40B4-BE49-F238E27FC236}">
                    <a16:creationId xmlns:a16="http://schemas.microsoft.com/office/drawing/2014/main" id="{84E30AE3-C54A-4E3F-BDF3-960CC7B035C5}"/>
                  </a:ext>
                </a:extLst>
              </p:cNvPr>
              <p:cNvSpPr>
                <a:spLocks noGrp="1" noRot="1" noChangeAspect="1" noMove="1" noResize="1" noEditPoints="1" noAdjustHandles="1" noChangeArrowheads="1" noChangeShapeType="1" noTextEdit="1"/>
              </p:cNvSpPr>
              <p:nvPr>
                <p:ph idx="1"/>
              </p:nvPr>
            </p:nvSpPr>
            <p:spPr>
              <a:blipFill>
                <a:blip r:embed="rId2"/>
                <a:stretch>
                  <a:fillRect l="-406" t="-2241" r="-522" b="-1541"/>
                </a:stretch>
              </a:blipFill>
            </p:spPr>
            <p:txBody>
              <a:bodyPr/>
              <a:lstStyle/>
              <a:p>
                <a:r>
                  <a:rPr lang="en-US">
                    <a:noFill/>
                  </a:rPr>
                  <a:t> </a:t>
                </a:r>
              </a:p>
            </p:txBody>
          </p:sp>
        </mc:Fallback>
      </mc:AlternateContent>
    </p:spTree>
    <p:extLst>
      <p:ext uri="{BB962C8B-B14F-4D97-AF65-F5344CB8AC3E}">
        <p14:creationId xmlns:p14="http://schemas.microsoft.com/office/powerpoint/2010/main" val="2827125286"/>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6245909-B035-40A2-B791-B47A6B1068B4}"/>
              </a:ext>
            </a:extLst>
          </p:cNvPr>
          <p:cNvSpPr>
            <a:spLocks noGrp="1"/>
          </p:cNvSpPr>
          <p:nvPr>
            <p:ph type="title"/>
          </p:nvPr>
        </p:nvSpPr>
        <p:spPr/>
        <p:txBody>
          <a:bodyPr/>
          <a:lstStyle/>
          <a:p>
            <a:r>
              <a:rPr lang="en-US" dirty="0"/>
              <a:t>Historical Semantics and Embeddings</a:t>
            </a:r>
          </a:p>
        </p:txBody>
      </p:sp>
      <p:sp>
        <p:nvSpPr>
          <p:cNvPr id="3" name="Content Placeholder 2">
            <a:extLst>
              <a:ext uri="{FF2B5EF4-FFF2-40B4-BE49-F238E27FC236}">
                <a16:creationId xmlns:a16="http://schemas.microsoft.com/office/drawing/2014/main" id="{EC9E205B-5CCD-4F96-9DC7-0FC375659B7F}"/>
              </a:ext>
            </a:extLst>
          </p:cNvPr>
          <p:cNvSpPr>
            <a:spLocks noGrp="1"/>
          </p:cNvSpPr>
          <p:nvPr>
            <p:ph idx="1"/>
          </p:nvPr>
        </p:nvSpPr>
        <p:spPr/>
        <p:txBody>
          <a:bodyPr>
            <a:normAutofit/>
          </a:bodyPr>
          <a:lstStyle/>
          <a:p>
            <a:r>
              <a:rPr lang="en-US" sz="2400" dirty="0"/>
              <a:t>By learning embeddings using related corpora from different time periods, we can study how meanings of some words have changed over time</a:t>
            </a:r>
          </a:p>
          <a:p>
            <a:r>
              <a:rPr lang="en-US" sz="2400" dirty="0"/>
              <a:t>This figure demonstrates that by showing portions of relevant t-SNE plots</a:t>
            </a:r>
          </a:p>
        </p:txBody>
      </p:sp>
      <p:pic>
        <p:nvPicPr>
          <p:cNvPr id="8" name="Picture 7" descr="Diagram&#10;&#10;Description automatically generated">
            <a:extLst>
              <a:ext uri="{FF2B5EF4-FFF2-40B4-BE49-F238E27FC236}">
                <a16:creationId xmlns:a16="http://schemas.microsoft.com/office/drawing/2014/main" id="{BCDD7791-AEBD-B88C-EC34-FAC3AA8EA3CD}"/>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038350" y="3162792"/>
            <a:ext cx="8115300" cy="2676525"/>
          </a:xfrm>
          <a:prstGeom prst="rect">
            <a:avLst/>
          </a:prstGeom>
        </p:spPr>
      </p:pic>
    </p:spTree>
    <p:extLst>
      <p:ext uri="{BB962C8B-B14F-4D97-AF65-F5344CB8AC3E}">
        <p14:creationId xmlns:p14="http://schemas.microsoft.com/office/powerpoint/2010/main" val="394718298"/>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A20C8B8-7D19-443F-A30B-C8C10361ECAD}"/>
              </a:ext>
            </a:extLst>
          </p:cNvPr>
          <p:cNvSpPr>
            <a:spLocks noGrp="1"/>
          </p:cNvSpPr>
          <p:nvPr>
            <p:ph type="title"/>
          </p:nvPr>
        </p:nvSpPr>
        <p:spPr/>
        <p:txBody>
          <a:bodyPr/>
          <a:lstStyle/>
          <a:p>
            <a:r>
              <a:rPr lang="en-US" dirty="0"/>
              <a:t>Evaluating Word Embeddings</a:t>
            </a:r>
          </a:p>
        </p:txBody>
      </p:sp>
      <p:sp>
        <p:nvSpPr>
          <p:cNvPr id="3" name="Content Placeholder 2">
            <a:extLst>
              <a:ext uri="{FF2B5EF4-FFF2-40B4-BE49-F238E27FC236}">
                <a16:creationId xmlns:a16="http://schemas.microsoft.com/office/drawing/2014/main" id="{59BF70EE-EDB3-4434-B31F-1A0516BAD59D}"/>
              </a:ext>
            </a:extLst>
          </p:cNvPr>
          <p:cNvSpPr>
            <a:spLocks noGrp="1"/>
          </p:cNvSpPr>
          <p:nvPr>
            <p:ph idx="1"/>
          </p:nvPr>
        </p:nvSpPr>
        <p:spPr/>
        <p:txBody>
          <a:bodyPr>
            <a:normAutofit fontScale="62500" lnSpcReduction="20000"/>
          </a:bodyPr>
          <a:lstStyle/>
          <a:p>
            <a:r>
              <a:rPr lang="en-US" dirty="0"/>
              <a:t>There are various ways to </a:t>
            </a:r>
            <a:r>
              <a:rPr lang="en-US" b="1" dirty="0"/>
              <a:t>evaluate</a:t>
            </a:r>
            <a:r>
              <a:rPr lang="en-US" dirty="0"/>
              <a:t> word embeddings</a:t>
            </a:r>
          </a:p>
          <a:p>
            <a:r>
              <a:rPr lang="en-US" dirty="0"/>
              <a:t>Obviously, they can be evaluated on the exact task they are trained for, which would be an example of </a:t>
            </a:r>
            <a:r>
              <a:rPr lang="en-US" b="1" dirty="0"/>
              <a:t>intrinsic evaluation</a:t>
            </a:r>
          </a:p>
          <a:p>
            <a:r>
              <a:rPr lang="en-US" dirty="0"/>
              <a:t>For example, word2vec can be evaluated based on how well we can predict nearby words</a:t>
            </a:r>
          </a:p>
          <a:p>
            <a:r>
              <a:rPr lang="en-US" dirty="0"/>
              <a:t>However, this task is not particularly useful, and this method of evaluation would not allow us to fairly compare word2vec to other types of embeddings trained for different purposes</a:t>
            </a:r>
          </a:p>
          <a:p>
            <a:r>
              <a:rPr lang="en-US" dirty="0"/>
              <a:t>Word similarity scores can be correlated to human judgements of word similarity (this was a somewhat common way to evaluate word embeddings in practice, at least when they first started to become popular)</a:t>
            </a:r>
          </a:p>
          <a:p>
            <a:r>
              <a:rPr lang="en-US" dirty="0"/>
              <a:t>The embeddings can be evaluated with word analogy tasks</a:t>
            </a:r>
          </a:p>
          <a:p>
            <a:r>
              <a:rPr lang="en-US" dirty="0"/>
              <a:t>Perhaps most importantly, the embeddings can be used for other, more complex tasks, and the performance on those tasks can then be evaluated</a:t>
            </a:r>
          </a:p>
          <a:p>
            <a:r>
              <a:rPr lang="en-US" dirty="0"/>
              <a:t>Examples of tasks that rely on embeddings include text categorization, machine translation, question answering, etc.</a:t>
            </a:r>
          </a:p>
          <a:p>
            <a:r>
              <a:rPr lang="en-US" dirty="0"/>
              <a:t>Techniques that use complex tasks to evaluate word embeddings are examples of </a:t>
            </a:r>
            <a:r>
              <a:rPr lang="en-US" b="1" dirty="0"/>
              <a:t>extrinsic evaluation</a:t>
            </a:r>
            <a:r>
              <a:rPr lang="en-US" dirty="0"/>
              <a:t>; this is more complicated and generally involves much more time and effort, but it is what we really care about</a:t>
            </a:r>
          </a:p>
          <a:p>
            <a:r>
              <a:rPr lang="en-US" dirty="0"/>
              <a:t>We will discuss the use of word embeddings for various tasks in our later topics</a:t>
            </a:r>
          </a:p>
        </p:txBody>
      </p:sp>
    </p:spTree>
    <p:extLst>
      <p:ext uri="{BB962C8B-B14F-4D97-AF65-F5344CB8AC3E}">
        <p14:creationId xmlns:p14="http://schemas.microsoft.com/office/powerpoint/2010/main" val="548004278"/>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E36C439-660C-4DD7-9539-52AD5815F47D}"/>
              </a:ext>
            </a:extLst>
          </p:cNvPr>
          <p:cNvSpPr>
            <a:spLocks noGrp="1"/>
          </p:cNvSpPr>
          <p:nvPr>
            <p:ph type="title"/>
          </p:nvPr>
        </p:nvSpPr>
        <p:spPr/>
        <p:txBody>
          <a:bodyPr/>
          <a:lstStyle/>
          <a:p>
            <a:r>
              <a:rPr lang="en-US" dirty="0"/>
              <a:t>Other Methods of Producing Embeddings</a:t>
            </a:r>
          </a:p>
        </p:txBody>
      </p:sp>
      <p:sp>
        <p:nvSpPr>
          <p:cNvPr id="3" name="Content Placeholder 2">
            <a:extLst>
              <a:ext uri="{FF2B5EF4-FFF2-40B4-BE49-F238E27FC236}">
                <a16:creationId xmlns:a16="http://schemas.microsoft.com/office/drawing/2014/main" id="{06020E7C-1C52-40CD-92BC-8108A9279671}"/>
              </a:ext>
            </a:extLst>
          </p:cNvPr>
          <p:cNvSpPr>
            <a:spLocks noGrp="1"/>
          </p:cNvSpPr>
          <p:nvPr>
            <p:ph idx="1"/>
          </p:nvPr>
        </p:nvSpPr>
        <p:spPr/>
        <p:txBody>
          <a:bodyPr>
            <a:normAutofit fontScale="77500" lnSpcReduction="20000"/>
          </a:bodyPr>
          <a:lstStyle/>
          <a:p>
            <a:r>
              <a:rPr lang="en-US" dirty="0"/>
              <a:t>Since word2vec, various other methods of producing word embeddings have been created</a:t>
            </a:r>
          </a:p>
          <a:p>
            <a:r>
              <a:rPr lang="en-US" dirty="0"/>
              <a:t>Another popular method developed about a year after word2vec was called </a:t>
            </a:r>
            <a:r>
              <a:rPr lang="en-US" i="1" dirty="0"/>
              <a:t>Global Vectors for Word Representation</a:t>
            </a:r>
            <a:r>
              <a:rPr lang="en-US" dirty="0"/>
              <a:t> (GloVe), developed by a research group at Stanford</a:t>
            </a:r>
          </a:p>
          <a:p>
            <a:r>
              <a:rPr lang="en-US" dirty="0"/>
              <a:t>GloVe is similar to word2vec in that it produces static word embeddings for each word or token in a vocabulary</a:t>
            </a:r>
          </a:p>
          <a:p>
            <a:r>
              <a:rPr lang="en-US" dirty="0"/>
              <a:t>We are not going to cover the method used by GloVe, but it is based on ratios of word co-occurrence probabilities</a:t>
            </a:r>
          </a:p>
          <a:p>
            <a:r>
              <a:rPr lang="en-US" dirty="0"/>
              <a:t>Other methods build word embeddings out of </a:t>
            </a:r>
            <a:r>
              <a:rPr lang="en-US" i="1" dirty="0"/>
              <a:t>character embeddings</a:t>
            </a:r>
            <a:r>
              <a:rPr lang="en-US" dirty="0"/>
              <a:t> or other </a:t>
            </a:r>
            <a:r>
              <a:rPr lang="en-US" i="1" dirty="0"/>
              <a:t>sub-word embeddings</a:t>
            </a:r>
            <a:r>
              <a:rPr lang="en-US" dirty="0"/>
              <a:t>; one example is called </a:t>
            </a:r>
            <a:r>
              <a:rPr lang="en-US" i="1" dirty="0"/>
              <a:t>fasttext</a:t>
            </a:r>
            <a:r>
              <a:rPr lang="en-US" dirty="0"/>
              <a:t>; we will not cover fasttext in this course</a:t>
            </a:r>
          </a:p>
          <a:p>
            <a:r>
              <a:rPr lang="en-US" dirty="0"/>
              <a:t>More recent methods produce </a:t>
            </a:r>
            <a:r>
              <a:rPr lang="en-US" i="1" dirty="0"/>
              <a:t>contextual word embeddings</a:t>
            </a:r>
            <a:r>
              <a:rPr lang="en-US" dirty="0"/>
              <a:t>; examples include </a:t>
            </a:r>
            <a:r>
              <a:rPr lang="en-US" i="1" dirty="0"/>
              <a:t>ELMo</a:t>
            </a:r>
            <a:r>
              <a:rPr lang="en-US" dirty="0"/>
              <a:t> (which uses </a:t>
            </a:r>
            <a:r>
              <a:rPr lang="en-US" i="1" dirty="0"/>
              <a:t>LSTMs</a:t>
            </a:r>
            <a:r>
              <a:rPr lang="en-US" dirty="0"/>
              <a:t>) and </a:t>
            </a:r>
            <a:r>
              <a:rPr lang="en-US" i="1" dirty="0"/>
              <a:t>BERT</a:t>
            </a:r>
            <a:r>
              <a:rPr lang="en-US" dirty="0"/>
              <a:t> and </a:t>
            </a:r>
            <a:r>
              <a:rPr lang="en-US" i="1" dirty="0"/>
              <a:t>GPT</a:t>
            </a:r>
            <a:r>
              <a:rPr lang="en-US" dirty="0"/>
              <a:t> (which use </a:t>
            </a:r>
            <a:r>
              <a:rPr lang="en-US" i="1" dirty="0"/>
              <a:t>transformers</a:t>
            </a:r>
            <a:r>
              <a:rPr lang="en-US" dirty="0"/>
              <a:t>)</a:t>
            </a:r>
          </a:p>
          <a:p>
            <a:r>
              <a:rPr lang="en-US" dirty="0"/>
              <a:t>We will cover these methods as part of future topics</a:t>
            </a:r>
          </a:p>
        </p:txBody>
      </p:sp>
    </p:spTree>
    <p:extLst>
      <p:ext uri="{BB962C8B-B14F-4D97-AF65-F5344CB8AC3E}">
        <p14:creationId xmlns:p14="http://schemas.microsoft.com/office/powerpoint/2010/main" val="3113350926"/>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8162</TotalTime>
  <Words>5812</Words>
  <Application>Microsoft Office PowerPoint</Application>
  <PresentationFormat>Widescreen</PresentationFormat>
  <Paragraphs>314</Paragraphs>
  <Slides>39</Slides>
  <Notes>0</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39</vt:i4>
      </vt:variant>
    </vt:vector>
  </HeadingPairs>
  <TitlesOfParts>
    <vt:vector size="44" baseType="lpstr">
      <vt:lpstr>Arial</vt:lpstr>
      <vt:lpstr>Calibri</vt:lpstr>
      <vt:lpstr>Calibri Light</vt:lpstr>
      <vt:lpstr>Cambria Math</vt:lpstr>
      <vt:lpstr>Office Theme</vt:lpstr>
      <vt:lpstr>ECE467: Natural Language Processing</vt:lpstr>
      <vt:lpstr>If you are following along in the book…</vt:lpstr>
      <vt:lpstr>An Older Technique</vt:lpstr>
      <vt:lpstr>Revisiting the Term-document Matrix</vt:lpstr>
      <vt:lpstr>Interpreting a term-document matrix</vt:lpstr>
      <vt:lpstr>Semi-Modern Word Embeddings</vt:lpstr>
      <vt:lpstr>Pre-word-embedding Neural Networks</vt:lpstr>
      <vt:lpstr>Problems with Pre-word-embedding NNs</vt:lpstr>
      <vt:lpstr>Advantages of Word Embeddings for NNs</vt:lpstr>
      <vt:lpstr>Language Models and N-grams</vt:lpstr>
      <vt:lpstr>NLG with N-grams: Trained on Shakespeare</vt:lpstr>
      <vt:lpstr>NLG with N-Grams: Trained on the WSJ</vt:lpstr>
      <vt:lpstr>Neural Language Models</vt:lpstr>
      <vt:lpstr>Neural Language Model: Example 1</vt:lpstr>
      <vt:lpstr>Notes About the First NLM’s Architecture</vt:lpstr>
      <vt:lpstr>Training the First NLM</vt:lpstr>
      <vt:lpstr>Advantages of Neural Language Models</vt:lpstr>
      <vt:lpstr>Using the NN to Learn the Embeddings</vt:lpstr>
      <vt:lpstr>Neural Language Model: Example 2</vt:lpstr>
      <vt:lpstr>Notes About the Second NLM’s Architecture</vt:lpstr>
      <vt:lpstr>Advantages of Word Embeddings in General</vt:lpstr>
      <vt:lpstr>Word2vec</vt:lpstr>
      <vt:lpstr>Two word2vec models</vt:lpstr>
      <vt:lpstr>The Skip-gram Model Learns Two Embeddings</vt:lpstr>
      <vt:lpstr>Learning the Skip-Gram Model Matrices</vt:lpstr>
      <vt:lpstr>Word2vec Matrices (from older draft of J&amp;M)</vt:lpstr>
      <vt:lpstr>Word2vec Skim-gram Model as a NN</vt:lpstr>
      <vt:lpstr>Word2vec as NN (from older draft of J&amp;M)</vt:lpstr>
      <vt:lpstr>Skip-gram with Negative Sampling</vt:lpstr>
      <vt:lpstr>Negative Sampling Example</vt:lpstr>
      <vt:lpstr>Estimating Probabilities using SGNS</vt:lpstr>
      <vt:lpstr>Training SGNS</vt:lpstr>
      <vt:lpstr>Embeddings for Word Similarity</vt:lpstr>
      <vt:lpstr>Visualizing Word Embeddings</vt:lpstr>
      <vt:lpstr>Word Embeddings Visualized (t-SNE plot)</vt:lpstr>
      <vt:lpstr>Differences Between Embeddings (examples)</vt:lpstr>
      <vt:lpstr>Historical Semantics and Embeddings</vt:lpstr>
      <vt:lpstr>Evaluating Word Embeddings</vt:lpstr>
      <vt:lpstr>Other Methods of Producing Embeddings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Word Embeddings, Word2vec, and Neural Language Models</dc:title>
  <dc:creator>Carl Sable</dc:creator>
  <cp:lastModifiedBy>Carl Sable</cp:lastModifiedBy>
  <cp:revision>152</cp:revision>
  <dcterms:created xsi:type="dcterms:W3CDTF">2020-04-10T02:47:28Z</dcterms:created>
  <dcterms:modified xsi:type="dcterms:W3CDTF">2024-10-04T21:31:13Z</dcterms:modified>
</cp:coreProperties>
</file>