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2" r:id="rId9"/>
    <p:sldId id="264" r:id="rId10"/>
    <p:sldId id="292" r:id="rId11"/>
    <p:sldId id="265" r:id="rId12"/>
    <p:sldId id="266" r:id="rId13"/>
    <p:sldId id="267" r:id="rId14"/>
    <p:sldId id="268" r:id="rId15"/>
    <p:sldId id="269" r:id="rId16"/>
    <p:sldId id="270" r:id="rId17"/>
    <p:sldId id="293" r:id="rId18"/>
    <p:sldId id="294" r:id="rId19"/>
    <p:sldId id="273" r:id="rId20"/>
    <p:sldId id="272" r:id="rId21"/>
    <p:sldId id="271" r:id="rId22"/>
    <p:sldId id="274" r:id="rId23"/>
    <p:sldId id="275" r:id="rId24"/>
    <p:sldId id="276" r:id="rId25"/>
    <p:sldId id="277" r:id="rId26"/>
    <p:sldId id="278" r:id="rId27"/>
    <p:sldId id="279" r:id="rId28"/>
    <p:sldId id="280" r:id="rId29"/>
    <p:sldId id="281" r:id="rId30"/>
    <p:sldId id="282" r:id="rId31"/>
    <p:sldId id="283" r:id="rId32"/>
    <p:sldId id="284" r:id="rId33"/>
    <p:sldId id="287" r:id="rId34"/>
    <p:sldId id="289" r:id="rId35"/>
    <p:sldId id="291" r:id="rId36"/>
    <p:sldId id="290" r:id="rId37"/>
    <p:sldId id="285"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0" d="100"/>
          <a:sy n="80" d="100"/>
        </p:scale>
        <p:origin x="9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0C0A1-FAD4-4EE1-9D57-9179E1D6C7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1976230-8694-440D-9D32-6FE2881800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90B2D7B-D480-4DC1-8832-1D81753E18F8}"/>
              </a:ext>
            </a:extLst>
          </p:cNvPr>
          <p:cNvSpPr>
            <a:spLocks noGrp="1"/>
          </p:cNvSpPr>
          <p:nvPr>
            <p:ph type="dt" sz="half" idx="10"/>
          </p:nvPr>
        </p:nvSpPr>
        <p:spPr/>
        <p:txBody>
          <a:bodyPr/>
          <a:lstStyle/>
          <a:p>
            <a:fld id="{A3BB5311-5921-4577-B917-D6009D527C8C}" type="datetimeFigureOut">
              <a:rPr lang="en-US" smtClean="0"/>
              <a:t>9/7/2024</a:t>
            </a:fld>
            <a:endParaRPr lang="en-US"/>
          </a:p>
        </p:txBody>
      </p:sp>
      <p:sp>
        <p:nvSpPr>
          <p:cNvPr id="5" name="Footer Placeholder 4">
            <a:extLst>
              <a:ext uri="{FF2B5EF4-FFF2-40B4-BE49-F238E27FC236}">
                <a16:creationId xmlns:a16="http://schemas.microsoft.com/office/drawing/2014/main" id="{BDB74468-C5FC-4D44-8D30-CF11C1DB60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F555F5-CE4C-4382-B8D9-2211829A708B}"/>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996462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36450-820A-4EC7-BA13-A9EE0CD3F6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16F609-E533-483D-9F02-66C52E4BDB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90466F-AB40-4468-90FE-B989C41F4FB5}"/>
              </a:ext>
            </a:extLst>
          </p:cNvPr>
          <p:cNvSpPr>
            <a:spLocks noGrp="1"/>
          </p:cNvSpPr>
          <p:nvPr>
            <p:ph type="dt" sz="half" idx="10"/>
          </p:nvPr>
        </p:nvSpPr>
        <p:spPr/>
        <p:txBody>
          <a:bodyPr/>
          <a:lstStyle/>
          <a:p>
            <a:fld id="{A3BB5311-5921-4577-B917-D6009D527C8C}" type="datetimeFigureOut">
              <a:rPr lang="en-US" smtClean="0"/>
              <a:t>9/7/2024</a:t>
            </a:fld>
            <a:endParaRPr lang="en-US"/>
          </a:p>
        </p:txBody>
      </p:sp>
      <p:sp>
        <p:nvSpPr>
          <p:cNvPr id="5" name="Footer Placeholder 4">
            <a:extLst>
              <a:ext uri="{FF2B5EF4-FFF2-40B4-BE49-F238E27FC236}">
                <a16:creationId xmlns:a16="http://schemas.microsoft.com/office/drawing/2014/main" id="{4108929B-801C-472A-A9D4-DC0ED97242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9556BE-945E-4FF4-BB90-3F506D4163DF}"/>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1821792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298D-90BE-4099-BFE4-2898CC75EA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B1CF85-EB29-4235-9679-DA14CD417FE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202F51-27C7-4A73-88DF-58C4E6B831A6}"/>
              </a:ext>
            </a:extLst>
          </p:cNvPr>
          <p:cNvSpPr>
            <a:spLocks noGrp="1"/>
          </p:cNvSpPr>
          <p:nvPr>
            <p:ph type="dt" sz="half" idx="10"/>
          </p:nvPr>
        </p:nvSpPr>
        <p:spPr/>
        <p:txBody>
          <a:bodyPr/>
          <a:lstStyle/>
          <a:p>
            <a:fld id="{A3BB5311-5921-4577-B917-D6009D527C8C}" type="datetimeFigureOut">
              <a:rPr lang="en-US" smtClean="0"/>
              <a:t>9/7/2024</a:t>
            </a:fld>
            <a:endParaRPr lang="en-US"/>
          </a:p>
        </p:txBody>
      </p:sp>
      <p:sp>
        <p:nvSpPr>
          <p:cNvPr id="5" name="Footer Placeholder 4">
            <a:extLst>
              <a:ext uri="{FF2B5EF4-FFF2-40B4-BE49-F238E27FC236}">
                <a16:creationId xmlns:a16="http://schemas.microsoft.com/office/drawing/2014/main" id="{4E8E513A-D7CD-48F2-ACCC-FD601C34B0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5342D2-809C-4309-834F-6A5A27DA6BC0}"/>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1478949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B3B14-19AB-4609-A56E-432860FA30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4930A4-56F5-40EC-A93F-56EBF2F416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202262-9077-40E4-A936-76230CAC0E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EE1EDA4-0A50-4D63-A90E-5330015600BF}"/>
              </a:ext>
            </a:extLst>
          </p:cNvPr>
          <p:cNvSpPr>
            <a:spLocks noGrp="1"/>
          </p:cNvSpPr>
          <p:nvPr>
            <p:ph type="dt" sz="half" idx="10"/>
          </p:nvPr>
        </p:nvSpPr>
        <p:spPr/>
        <p:txBody>
          <a:bodyPr/>
          <a:lstStyle/>
          <a:p>
            <a:fld id="{A3BB5311-5921-4577-B917-D6009D527C8C}" type="datetimeFigureOut">
              <a:rPr lang="en-US" smtClean="0"/>
              <a:t>9/7/2024</a:t>
            </a:fld>
            <a:endParaRPr lang="en-US"/>
          </a:p>
        </p:txBody>
      </p:sp>
      <p:sp>
        <p:nvSpPr>
          <p:cNvPr id="6" name="Footer Placeholder 5">
            <a:extLst>
              <a:ext uri="{FF2B5EF4-FFF2-40B4-BE49-F238E27FC236}">
                <a16:creationId xmlns:a16="http://schemas.microsoft.com/office/drawing/2014/main" id="{438D1F76-704F-411C-A47E-FA725BB13D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9C8507-A088-4E94-9C71-A9471891906F}"/>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3545479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5C776-822B-465C-980A-47D2E6F3C2D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3D073D6-2864-480A-88B4-75FA35F47C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6AFDC6-D8B6-4399-9321-4F74C676F28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9A435C-52CC-4291-8696-57C662B337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FE23A7-BC79-45A2-A8FB-F233E9EAA1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C718518-0675-4F0E-9A11-631685327107}"/>
              </a:ext>
            </a:extLst>
          </p:cNvPr>
          <p:cNvSpPr>
            <a:spLocks noGrp="1"/>
          </p:cNvSpPr>
          <p:nvPr>
            <p:ph type="dt" sz="half" idx="10"/>
          </p:nvPr>
        </p:nvSpPr>
        <p:spPr/>
        <p:txBody>
          <a:bodyPr/>
          <a:lstStyle/>
          <a:p>
            <a:fld id="{A3BB5311-5921-4577-B917-D6009D527C8C}" type="datetimeFigureOut">
              <a:rPr lang="en-US" smtClean="0"/>
              <a:t>9/7/2024</a:t>
            </a:fld>
            <a:endParaRPr lang="en-US"/>
          </a:p>
        </p:txBody>
      </p:sp>
      <p:sp>
        <p:nvSpPr>
          <p:cNvPr id="8" name="Footer Placeholder 7">
            <a:extLst>
              <a:ext uri="{FF2B5EF4-FFF2-40B4-BE49-F238E27FC236}">
                <a16:creationId xmlns:a16="http://schemas.microsoft.com/office/drawing/2014/main" id="{D5F2BCDD-012D-49E1-9563-482AB4D9F97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42D18A-0B44-4B98-AC65-088FDA23567A}"/>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1211457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B0687-9206-4DBD-8414-0425C374644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46B1366-8465-46A1-A69F-3FBF8B08C497}"/>
              </a:ext>
            </a:extLst>
          </p:cNvPr>
          <p:cNvSpPr>
            <a:spLocks noGrp="1"/>
          </p:cNvSpPr>
          <p:nvPr>
            <p:ph type="dt" sz="half" idx="10"/>
          </p:nvPr>
        </p:nvSpPr>
        <p:spPr/>
        <p:txBody>
          <a:bodyPr/>
          <a:lstStyle/>
          <a:p>
            <a:fld id="{A3BB5311-5921-4577-B917-D6009D527C8C}" type="datetimeFigureOut">
              <a:rPr lang="en-US" smtClean="0"/>
              <a:t>9/7/2024</a:t>
            </a:fld>
            <a:endParaRPr lang="en-US"/>
          </a:p>
        </p:txBody>
      </p:sp>
      <p:sp>
        <p:nvSpPr>
          <p:cNvPr id="4" name="Footer Placeholder 3">
            <a:extLst>
              <a:ext uri="{FF2B5EF4-FFF2-40B4-BE49-F238E27FC236}">
                <a16:creationId xmlns:a16="http://schemas.microsoft.com/office/drawing/2014/main" id="{D86032BA-BB33-4FF9-B491-7C74C1574AB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1F6E270-D52E-4131-B30E-A7FC1790855A}"/>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3580331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21A08D-9377-4CCC-A7A0-82D0C84B580A}"/>
              </a:ext>
            </a:extLst>
          </p:cNvPr>
          <p:cNvSpPr>
            <a:spLocks noGrp="1"/>
          </p:cNvSpPr>
          <p:nvPr>
            <p:ph type="dt" sz="half" idx="10"/>
          </p:nvPr>
        </p:nvSpPr>
        <p:spPr/>
        <p:txBody>
          <a:bodyPr/>
          <a:lstStyle/>
          <a:p>
            <a:fld id="{A3BB5311-5921-4577-B917-D6009D527C8C}" type="datetimeFigureOut">
              <a:rPr lang="en-US" smtClean="0"/>
              <a:t>9/7/2024</a:t>
            </a:fld>
            <a:endParaRPr lang="en-US"/>
          </a:p>
        </p:txBody>
      </p:sp>
      <p:sp>
        <p:nvSpPr>
          <p:cNvPr id="3" name="Footer Placeholder 2">
            <a:extLst>
              <a:ext uri="{FF2B5EF4-FFF2-40B4-BE49-F238E27FC236}">
                <a16:creationId xmlns:a16="http://schemas.microsoft.com/office/drawing/2014/main" id="{5022F89E-0A87-4914-8394-6ABB998BDE4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597C292-C921-43B4-9FC2-F94B55772127}"/>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16019300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60EC2-1AEB-46BB-B2E5-42543E7B30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0AF70AC-A953-46CC-B4AA-2CF127FD74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A38575-213D-4154-9D34-A267207B98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9A522F-BB72-4177-92B3-7B09FFB2E599}"/>
              </a:ext>
            </a:extLst>
          </p:cNvPr>
          <p:cNvSpPr>
            <a:spLocks noGrp="1"/>
          </p:cNvSpPr>
          <p:nvPr>
            <p:ph type="dt" sz="half" idx="10"/>
          </p:nvPr>
        </p:nvSpPr>
        <p:spPr/>
        <p:txBody>
          <a:bodyPr/>
          <a:lstStyle/>
          <a:p>
            <a:fld id="{A3BB5311-5921-4577-B917-D6009D527C8C}" type="datetimeFigureOut">
              <a:rPr lang="en-US" smtClean="0"/>
              <a:t>9/7/2024</a:t>
            </a:fld>
            <a:endParaRPr lang="en-US"/>
          </a:p>
        </p:txBody>
      </p:sp>
      <p:sp>
        <p:nvSpPr>
          <p:cNvPr id="6" name="Footer Placeholder 5">
            <a:extLst>
              <a:ext uri="{FF2B5EF4-FFF2-40B4-BE49-F238E27FC236}">
                <a16:creationId xmlns:a16="http://schemas.microsoft.com/office/drawing/2014/main" id="{76D43942-1653-4038-963E-C248434021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0C22CA-78BF-46FF-9D11-C4D9F8DD394B}"/>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2596998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2EA95-95D7-46BA-B905-F7DB6EA28C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9F4AF9C-A3A1-40FB-95DE-66249A5D02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8407986-6686-4A8A-97C6-443359005F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7BBE5E-9469-4944-9C68-88A018E88550}"/>
              </a:ext>
            </a:extLst>
          </p:cNvPr>
          <p:cNvSpPr>
            <a:spLocks noGrp="1"/>
          </p:cNvSpPr>
          <p:nvPr>
            <p:ph type="dt" sz="half" idx="10"/>
          </p:nvPr>
        </p:nvSpPr>
        <p:spPr/>
        <p:txBody>
          <a:bodyPr/>
          <a:lstStyle/>
          <a:p>
            <a:fld id="{A3BB5311-5921-4577-B917-D6009D527C8C}" type="datetimeFigureOut">
              <a:rPr lang="en-US" smtClean="0"/>
              <a:t>9/7/2024</a:t>
            </a:fld>
            <a:endParaRPr lang="en-US"/>
          </a:p>
        </p:txBody>
      </p:sp>
      <p:sp>
        <p:nvSpPr>
          <p:cNvPr id="6" name="Footer Placeholder 5">
            <a:extLst>
              <a:ext uri="{FF2B5EF4-FFF2-40B4-BE49-F238E27FC236}">
                <a16:creationId xmlns:a16="http://schemas.microsoft.com/office/drawing/2014/main" id="{4CED0C81-45A8-496E-9260-ACE6183149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9A4CAD-9E50-4196-9ADB-D22C32057C26}"/>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1576731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5AA0B-5556-436C-84DC-15F9F58C091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C75A013-5A47-4D94-92AF-3EE7E2C3BCE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B05958-E617-4340-A296-E1F8F241CAE9}"/>
              </a:ext>
            </a:extLst>
          </p:cNvPr>
          <p:cNvSpPr>
            <a:spLocks noGrp="1"/>
          </p:cNvSpPr>
          <p:nvPr>
            <p:ph type="dt" sz="half" idx="10"/>
          </p:nvPr>
        </p:nvSpPr>
        <p:spPr/>
        <p:txBody>
          <a:bodyPr/>
          <a:lstStyle/>
          <a:p>
            <a:fld id="{A3BB5311-5921-4577-B917-D6009D527C8C}" type="datetimeFigureOut">
              <a:rPr lang="en-US" smtClean="0"/>
              <a:t>9/7/2024</a:t>
            </a:fld>
            <a:endParaRPr lang="en-US"/>
          </a:p>
        </p:txBody>
      </p:sp>
      <p:sp>
        <p:nvSpPr>
          <p:cNvPr id="5" name="Footer Placeholder 4">
            <a:extLst>
              <a:ext uri="{FF2B5EF4-FFF2-40B4-BE49-F238E27FC236}">
                <a16:creationId xmlns:a16="http://schemas.microsoft.com/office/drawing/2014/main" id="{5EC8BC71-A530-42E7-A99A-EE28E1EC31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AC9028-53BD-45E2-B35F-9E8FA5365AD7}"/>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2906536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830E799-4F94-4190-A789-4F68FE5568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100D477-9ED1-4EF8-A181-7BDDF9932D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82F7AD-C960-44DA-B886-9FFDF0A72149}"/>
              </a:ext>
            </a:extLst>
          </p:cNvPr>
          <p:cNvSpPr>
            <a:spLocks noGrp="1"/>
          </p:cNvSpPr>
          <p:nvPr>
            <p:ph type="dt" sz="half" idx="10"/>
          </p:nvPr>
        </p:nvSpPr>
        <p:spPr/>
        <p:txBody>
          <a:bodyPr/>
          <a:lstStyle/>
          <a:p>
            <a:fld id="{A3BB5311-5921-4577-B917-D6009D527C8C}" type="datetimeFigureOut">
              <a:rPr lang="en-US" smtClean="0"/>
              <a:t>9/7/2024</a:t>
            </a:fld>
            <a:endParaRPr lang="en-US"/>
          </a:p>
        </p:txBody>
      </p:sp>
      <p:sp>
        <p:nvSpPr>
          <p:cNvPr id="5" name="Footer Placeholder 4">
            <a:extLst>
              <a:ext uri="{FF2B5EF4-FFF2-40B4-BE49-F238E27FC236}">
                <a16:creationId xmlns:a16="http://schemas.microsoft.com/office/drawing/2014/main" id="{24D416C7-163E-403A-9785-FA605B7480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FC1D67-F348-4EF2-A7A0-5FC31D2E474D}"/>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4058813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0B478F-D5D7-460C-8762-62C9D7BEE2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0E861A8-AD8A-4E42-8FFF-8A5D039E28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862C72-92AF-4587-B616-40231D228E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BB5311-5921-4577-B917-D6009D527C8C}" type="datetimeFigureOut">
              <a:rPr lang="en-US" smtClean="0"/>
              <a:t>9/7/2024</a:t>
            </a:fld>
            <a:endParaRPr lang="en-US"/>
          </a:p>
        </p:txBody>
      </p:sp>
      <p:sp>
        <p:nvSpPr>
          <p:cNvPr id="5" name="Footer Placeholder 4">
            <a:extLst>
              <a:ext uri="{FF2B5EF4-FFF2-40B4-BE49-F238E27FC236}">
                <a16:creationId xmlns:a16="http://schemas.microsoft.com/office/drawing/2014/main" id="{A66C72FE-7B37-409D-AC4B-F31B84B10B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470C744-F89D-4924-A3BE-382951F990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A839C6-3679-4BF6-96F6-FDEEB5A5242A}" type="slidenum">
              <a:rPr lang="en-US" smtClean="0"/>
              <a:t>‹#›</a:t>
            </a:fld>
            <a:endParaRPr lang="en-US"/>
          </a:p>
        </p:txBody>
      </p:sp>
    </p:spTree>
    <p:extLst>
      <p:ext uri="{BB962C8B-B14F-4D97-AF65-F5344CB8AC3E}">
        <p14:creationId xmlns:p14="http://schemas.microsoft.com/office/powerpoint/2010/main" val="15030242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ECE467: Natural Language Processing</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fontScale="62500" lnSpcReduction="20000"/>
          </a:bodyPr>
          <a:lstStyle/>
          <a:p>
            <a:r>
              <a:rPr lang="en-US" sz="6000" dirty="0"/>
              <a:t>Vector Space Models,</a:t>
            </a:r>
          </a:p>
          <a:p>
            <a:r>
              <a:rPr lang="en-US" sz="6000" dirty="0"/>
              <a:t>Information Retrieval,</a:t>
            </a:r>
          </a:p>
          <a:p>
            <a:r>
              <a:rPr lang="en-US" sz="6000" dirty="0"/>
              <a:t>and Text Categorization</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C9279-4C3F-49BE-BB60-3219A8E94117}"/>
              </a:ext>
            </a:extLst>
          </p:cNvPr>
          <p:cNvSpPr>
            <a:spLocks noGrp="1"/>
          </p:cNvSpPr>
          <p:nvPr>
            <p:ph type="title"/>
          </p:nvPr>
        </p:nvSpPr>
        <p:spPr/>
        <p:txBody>
          <a:bodyPr/>
          <a:lstStyle/>
          <a:p>
            <a:r>
              <a:rPr lang="en-US" dirty="0"/>
              <a:t>If you are following along in the book…</a:t>
            </a:r>
          </a:p>
        </p:txBody>
      </p:sp>
      <p:sp>
        <p:nvSpPr>
          <p:cNvPr id="3" name="Content Placeholder 2">
            <a:extLst>
              <a:ext uri="{FF2B5EF4-FFF2-40B4-BE49-F238E27FC236}">
                <a16:creationId xmlns:a16="http://schemas.microsoft.com/office/drawing/2014/main" id="{DFE66281-60CC-4F5E-86C4-11099CFBB970}"/>
              </a:ext>
            </a:extLst>
          </p:cNvPr>
          <p:cNvSpPr>
            <a:spLocks noGrp="1"/>
          </p:cNvSpPr>
          <p:nvPr>
            <p:ph idx="1"/>
          </p:nvPr>
        </p:nvSpPr>
        <p:spPr/>
        <p:txBody>
          <a:bodyPr>
            <a:normAutofit fontScale="62500" lnSpcReduction="20000"/>
          </a:bodyPr>
          <a:lstStyle/>
          <a:p>
            <a:r>
              <a:rPr lang="en-US" dirty="0"/>
              <a:t>Part of this topic, on </a:t>
            </a:r>
            <a:r>
              <a:rPr lang="en-US" b="1" dirty="0"/>
              <a:t>vector space models</a:t>
            </a:r>
            <a:r>
              <a:rPr lang="en-US" dirty="0"/>
              <a:t>, is related to Sections 6.3 through 6.5 of the current draft of the textbook</a:t>
            </a:r>
          </a:p>
          <a:p>
            <a:r>
              <a:rPr lang="en-US" b="1" dirty="0"/>
              <a:t>Information retrieval</a:t>
            </a:r>
            <a:r>
              <a:rPr lang="en-US" dirty="0"/>
              <a:t> (IR) is mentioned throughout various chapters, and the conventional approach to IR is discussed in Section 14.1 of the current draft</a:t>
            </a:r>
          </a:p>
          <a:p>
            <a:r>
              <a:rPr lang="en-US" dirty="0"/>
              <a:t>Section 14.2 discussed new methods of IR, and the rest of the chapter relates to </a:t>
            </a:r>
            <a:r>
              <a:rPr lang="en-US" i="1" dirty="0"/>
              <a:t>question answering</a:t>
            </a:r>
            <a:r>
              <a:rPr lang="en-US" dirty="0"/>
              <a:t> (QA)</a:t>
            </a:r>
          </a:p>
          <a:p>
            <a:r>
              <a:rPr lang="en-US" dirty="0"/>
              <a:t>We will cover QA later in the course, although the methods I am currently planning to discuss are different than those discussed in the newest draft of the textbook</a:t>
            </a:r>
          </a:p>
          <a:p>
            <a:r>
              <a:rPr lang="en-US" dirty="0"/>
              <a:t>The </a:t>
            </a:r>
            <a:r>
              <a:rPr lang="en-US" i="1" dirty="0"/>
              <a:t>naïve Bayes</a:t>
            </a:r>
            <a:r>
              <a:rPr lang="en-US" dirty="0"/>
              <a:t> approach to </a:t>
            </a:r>
            <a:r>
              <a:rPr lang="en-US" b="1" dirty="0"/>
              <a:t>text categorization</a:t>
            </a:r>
            <a:r>
              <a:rPr lang="en-US" dirty="0"/>
              <a:t> is the subject of Chapter 4 of the textbook, and part of this topic is related to Sections 4.1 through 4.8</a:t>
            </a:r>
          </a:p>
          <a:p>
            <a:r>
              <a:rPr lang="en-US" dirty="0"/>
              <a:t>Other methods of text categorization are not discussed in the book (earlier versions of the textbook were also weak on this topic as well, in my opinion)</a:t>
            </a:r>
          </a:p>
          <a:p>
            <a:r>
              <a:rPr lang="en-US" dirty="0"/>
              <a:t>Information retrieval and text categorization (especially the latter) are highly related to the work I personally did as a graduate student</a:t>
            </a:r>
          </a:p>
          <a:p>
            <a:r>
              <a:rPr lang="en-US" dirty="0"/>
              <a:t>Therefore, I have only partially relied on the textbook for this topic, and I have largely relied on my own knowledge</a:t>
            </a:r>
          </a:p>
          <a:p>
            <a:endParaRPr lang="en-US" dirty="0"/>
          </a:p>
        </p:txBody>
      </p:sp>
    </p:spTree>
    <p:extLst>
      <p:ext uri="{BB962C8B-B14F-4D97-AF65-F5344CB8AC3E}">
        <p14:creationId xmlns:p14="http://schemas.microsoft.com/office/powerpoint/2010/main" val="953364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986D5-1B36-4378-9ED2-97F11A036ECF}"/>
              </a:ext>
            </a:extLst>
          </p:cNvPr>
          <p:cNvSpPr>
            <a:spLocks noGrp="1"/>
          </p:cNvSpPr>
          <p:nvPr>
            <p:ph type="title"/>
          </p:nvPr>
        </p:nvSpPr>
        <p:spPr/>
        <p:txBody>
          <a:bodyPr/>
          <a:lstStyle/>
          <a:p>
            <a:r>
              <a:rPr lang="en-US" dirty="0"/>
              <a:t>Information Retrieval</a:t>
            </a:r>
          </a:p>
        </p:txBody>
      </p:sp>
      <p:sp>
        <p:nvSpPr>
          <p:cNvPr id="3" name="Content Placeholder 2">
            <a:extLst>
              <a:ext uri="{FF2B5EF4-FFF2-40B4-BE49-F238E27FC236}">
                <a16:creationId xmlns:a16="http://schemas.microsoft.com/office/drawing/2014/main" id="{951F8106-A47B-4F6F-BA60-3F2BC91FF413}"/>
              </a:ext>
            </a:extLst>
          </p:cNvPr>
          <p:cNvSpPr>
            <a:spLocks noGrp="1"/>
          </p:cNvSpPr>
          <p:nvPr>
            <p:ph idx="1"/>
          </p:nvPr>
        </p:nvSpPr>
        <p:spPr/>
        <p:txBody>
          <a:bodyPr>
            <a:normAutofit fontScale="62500" lnSpcReduction="20000"/>
          </a:bodyPr>
          <a:lstStyle/>
          <a:p>
            <a:r>
              <a:rPr lang="en-US" b="1" dirty="0"/>
              <a:t>Information retrieval </a:t>
            </a:r>
            <a:r>
              <a:rPr lang="en-US" dirty="0"/>
              <a:t>(</a:t>
            </a:r>
            <a:r>
              <a:rPr lang="en-US" b="1" dirty="0"/>
              <a:t>IR</a:t>
            </a:r>
            <a:r>
              <a:rPr lang="en-US" dirty="0"/>
              <a:t>) is the task of returning, or retrieving, relevant </a:t>
            </a:r>
            <a:r>
              <a:rPr lang="en-US" b="1" dirty="0"/>
              <a:t>documents</a:t>
            </a:r>
            <a:r>
              <a:rPr lang="en-US" dirty="0"/>
              <a:t> in response to a particular natural language </a:t>
            </a:r>
            <a:r>
              <a:rPr lang="en-US" b="1" dirty="0"/>
              <a:t>query</a:t>
            </a:r>
          </a:p>
          <a:p>
            <a:r>
              <a:rPr lang="en-US" dirty="0"/>
              <a:t>A document in the context of IR can generally pertain to all types of media, including text, photographs, audio, video, etc.</a:t>
            </a:r>
          </a:p>
          <a:p>
            <a:r>
              <a:rPr lang="en-US" dirty="0"/>
              <a:t>In this course, we are only concerned with the retrieval of text documents (or at least, documents that contain text)</a:t>
            </a:r>
          </a:p>
          <a:p>
            <a:r>
              <a:rPr lang="en-US" dirty="0"/>
              <a:t>Depending on the application, these text documents might be web pages, news articles, technical papers, encyclopedia entries, or smaller units such as paragraphs or sentences</a:t>
            </a:r>
          </a:p>
          <a:p>
            <a:r>
              <a:rPr lang="en-US" dirty="0"/>
              <a:t>A </a:t>
            </a:r>
            <a:r>
              <a:rPr lang="en-US" i="1" dirty="0"/>
              <a:t>collection</a:t>
            </a:r>
            <a:r>
              <a:rPr lang="en-US" dirty="0"/>
              <a:t> refers to a set of documents being used to satisfy user requests</a:t>
            </a:r>
          </a:p>
          <a:p>
            <a:r>
              <a:rPr lang="en-US" dirty="0"/>
              <a:t>A </a:t>
            </a:r>
            <a:r>
              <a:rPr lang="en-US" i="1" dirty="0"/>
              <a:t>term</a:t>
            </a:r>
            <a:r>
              <a:rPr lang="en-US" dirty="0"/>
              <a:t> refers to a lexical item (typically a </a:t>
            </a:r>
            <a:r>
              <a:rPr lang="en-US" i="1" dirty="0"/>
              <a:t>word</a:t>
            </a:r>
            <a:r>
              <a:rPr lang="en-US" dirty="0"/>
              <a:t> or </a:t>
            </a:r>
            <a:r>
              <a:rPr lang="en-US" i="1" dirty="0"/>
              <a:t>token</a:t>
            </a:r>
            <a:r>
              <a:rPr lang="en-US" dirty="0"/>
              <a:t>, but optionally phrases) that occurs in the collection</a:t>
            </a:r>
          </a:p>
          <a:p>
            <a:r>
              <a:rPr lang="en-US" dirty="0"/>
              <a:t>The textbook says that a query "represents a user's information need expressed as a set of terms"</a:t>
            </a:r>
          </a:p>
          <a:p>
            <a:r>
              <a:rPr lang="en-US" dirty="0"/>
              <a:t>I add: However, for NLP applications, the user is generally not constrained to use terms from the collection when they express their query; they can type whatever they want</a:t>
            </a:r>
          </a:p>
          <a:p>
            <a:r>
              <a:rPr lang="en-US" dirty="0"/>
              <a:t>IR has been an extremely important application of NLP; some colleges have offered entire courses on IR</a:t>
            </a:r>
          </a:p>
          <a:p>
            <a:r>
              <a:rPr lang="en-US" dirty="0"/>
              <a:t>Although modern methods of IR make use of embeddings, conventional methods also worked quite well (clearly, web search engines such as Google were popular long before deep learning!)</a:t>
            </a:r>
          </a:p>
        </p:txBody>
      </p:sp>
    </p:spTree>
    <p:extLst>
      <p:ext uri="{BB962C8B-B14F-4D97-AF65-F5344CB8AC3E}">
        <p14:creationId xmlns:p14="http://schemas.microsoft.com/office/powerpoint/2010/main" val="12440734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88107-AC00-4603-B2A4-27148054A563}"/>
              </a:ext>
            </a:extLst>
          </p:cNvPr>
          <p:cNvSpPr>
            <a:spLocks noGrp="1"/>
          </p:cNvSpPr>
          <p:nvPr>
            <p:ph type="title"/>
          </p:nvPr>
        </p:nvSpPr>
        <p:spPr/>
        <p:txBody>
          <a:bodyPr/>
          <a:lstStyle/>
          <a:p>
            <a:r>
              <a:rPr lang="en-US" dirty="0"/>
              <a:t>Conventional IR</a:t>
            </a:r>
          </a:p>
        </p:txBody>
      </p:sp>
      <p:sp>
        <p:nvSpPr>
          <p:cNvPr id="3" name="Content Placeholder 2">
            <a:extLst>
              <a:ext uri="{FF2B5EF4-FFF2-40B4-BE49-F238E27FC236}">
                <a16:creationId xmlns:a16="http://schemas.microsoft.com/office/drawing/2014/main" id="{E8C8AED7-6B2A-4707-9FCF-F03B220052FC}"/>
              </a:ext>
            </a:extLst>
          </p:cNvPr>
          <p:cNvSpPr>
            <a:spLocks noGrp="1"/>
          </p:cNvSpPr>
          <p:nvPr>
            <p:ph idx="1"/>
          </p:nvPr>
        </p:nvSpPr>
        <p:spPr/>
        <p:txBody>
          <a:bodyPr>
            <a:normAutofit fontScale="92500" lnSpcReduction="20000"/>
          </a:bodyPr>
          <a:lstStyle/>
          <a:p>
            <a:r>
              <a:rPr lang="en-US" dirty="0"/>
              <a:t>The earliest IR systems only allowed Boolean queries; e.g., "information AND retrieval AND NOT vector"</a:t>
            </a:r>
          </a:p>
          <a:p>
            <a:r>
              <a:rPr lang="en-US" dirty="0"/>
              <a:t>However, this approach has multiple short comings, and we will not discuss it further</a:t>
            </a:r>
          </a:p>
          <a:p>
            <a:r>
              <a:rPr lang="en-US" dirty="0"/>
              <a:t>Many conventional IR systems assume that the meaning of a document resides solely in the set of terms that it contains</a:t>
            </a:r>
          </a:p>
          <a:p>
            <a:r>
              <a:rPr lang="en-US" dirty="0"/>
              <a:t>Because such systems ignore syntactic (and arguably, semantic) information, these are often said to use </a:t>
            </a:r>
            <a:r>
              <a:rPr lang="en-US" b="1" dirty="0"/>
              <a:t>bag-of-words</a:t>
            </a:r>
            <a:r>
              <a:rPr lang="en-US" dirty="0"/>
              <a:t> approaches</a:t>
            </a:r>
          </a:p>
          <a:p>
            <a:r>
              <a:rPr lang="en-US" dirty="0"/>
              <a:t>We will see that conventional text categorization methods also use bag-of-words approaches</a:t>
            </a:r>
          </a:p>
          <a:p>
            <a:r>
              <a:rPr lang="en-US" dirty="0"/>
              <a:t>Some modern NLP IT systems involving </a:t>
            </a:r>
            <a:r>
              <a:rPr lang="en-US" i="1" dirty="0"/>
              <a:t>embeddings</a:t>
            </a:r>
            <a:r>
              <a:rPr lang="en-US" dirty="0"/>
              <a:t> also make a bag-of-words assumption, if the ordering of embeddings is not considered</a:t>
            </a:r>
          </a:p>
        </p:txBody>
      </p:sp>
    </p:spTree>
    <p:extLst>
      <p:ext uri="{BB962C8B-B14F-4D97-AF65-F5344CB8AC3E}">
        <p14:creationId xmlns:p14="http://schemas.microsoft.com/office/powerpoint/2010/main" val="33389456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12B29-7EE8-416D-B06F-90DA69B8F5AD}"/>
              </a:ext>
            </a:extLst>
          </p:cNvPr>
          <p:cNvSpPr>
            <a:spLocks noGrp="1"/>
          </p:cNvSpPr>
          <p:nvPr>
            <p:ph type="title"/>
          </p:nvPr>
        </p:nvSpPr>
        <p:spPr/>
        <p:txBody>
          <a:bodyPr/>
          <a:lstStyle/>
          <a:p>
            <a:r>
              <a:rPr lang="en-US" dirty="0"/>
              <a:t>Vector Space Models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A04F05A8-051E-4764-A563-1831D5FF5189}"/>
                  </a:ext>
                </a:extLst>
              </p:cNvPr>
              <p:cNvSpPr>
                <a:spLocks noGrp="1"/>
              </p:cNvSpPr>
              <p:nvPr>
                <p:ph idx="1"/>
              </p:nvPr>
            </p:nvSpPr>
            <p:spPr/>
            <p:txBody>
              <a:bodyPr>
                <a:normAutofit fontScale="62500" lnSpcReduction="20000"/>
              </a:bodyPr>
              <a:lstStyle/>
              <a:p>
                <a:r>
                  <a:rPr lang="en-US" dirty="0"/>
                  <a:t>In the </a:t>
                </a:r>
                <a:r>
                  <a:rPr lang="en-US" b="1" dirty="0"/>
                  <a:t>vector space model </a:t>
                </a:r>
                <a:r>
                  <a:rPr lang="en-US" dirty="0"/>
                  <a:t>of IR, documents and queries are represented as vectors</a:t>
                </a:r>
                <a:endParaRPr lang="en-US" i="1" dirty="0"/>
              </a:p>
              <a:p>
                <a:r>
                  <a:rPr lang="en-US" dirty="0"/>
                  <a:t>Each location in each vector corresponds to one </a:t>
                </a:r>
                <a:r>
                  <a:rPr lang="en-US" b="1" dirty="0"/>
                  <a:t>term</a:t>
                </a:r>
                <a:r>
                  <a:rPr lang="en-US" dirty="0"/>
                  <a:t> (typically related to a word in conventional NLP) that occurs in the collection</a:t>
                </a:r>
              </a:p>
              <a:p>
                <a:r>
                  <a:rPr lang="en-US" dirty="0"/>
                  <a:t>The value associated with each term is called the </a:t>
                </a:r>
                <a:r>
                  <a:rPr lang="en-US" b="1" dirty="0"/>
                  <a:t>term weight</a:t>
                </a:r>
                <a:r>
                  <a:rPr lang="en-US" dirty="0"/>
                  <a:t>; the term weight is often a function of the term's frequency, possibly combined with other factors (we'll discuss this more soon)</a:t>
                </a:r>
              </a:p>
              <a:p>
                <a:r>
                  <a:rPr lang="en-US" dirty="0"/>
                  <a:t>Generally, we can represent a document vector, d</a:t>
                </a:r>
                <a:r>
                  <a:rPr lang="en-US" baseline="-25000" dirty="0"/>
                  <a:t>j</a:t>
                </a:r>
                <a:r>
                  <a:rPr lang="en-US" dirty="0"/>
                  <a:t>, as follows: </a:t>
                </a:r>
                <a14:m>
                  <m:oMath xmlns:m="http://schemas.openxmlformats.org/officeDocument/2006/math">
                    <m:sSub>
                      <m:sSubPr>
                        <m:ctrlPr>
                          <a:rPr lang="en-US" sz="2900" i="1" smtClean="0">
                            <a:effectLst/>
                            <a:latin typeface="Cambria Math" panose="020405030504060302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d</m:t>
                        </m:r>
                      </m:e>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j</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i="1">
                            <a:effectLst/>
                            <a:latin typeface="Cambria Math" panose="020405030504060302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w</m:t>
                        </m:r>
                      </m:e>
                      <m: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1,</m:t>
                        </m:r>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j</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i="1">
                            <a:effectLst/>
                            <a:latin typeface="Cambria Math" panose="020405030504060302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w</m:t>
                        </m:r>
                      </m:e>
                      <m: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2,</m:t>
                        </m:r>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j</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i="1">
                            <a:effectLst/>
                            <a:latin typeface="Cambria Math" panose="020405030504060302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w</m:t>
                        </m:r>
                      </m:e>
                      <m: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3,</m:t>
                        </m:r>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j</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i="1">
                            <a:effectLst/>
                            <a:latin typeface="Cambria Math" panose="020405030504060302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N</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j</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oMath>
                </a14:m>
                <a:endParaRPr lang="en-US" sz="2900" dirty="0"/>
              </a:p>
              <a:p>
                <a:r>
                  <a:rPr lang="en-US" dirty="0"/>
                  <a:t>N, the number of dimensions in the vector, is equal to the number of distinct terms that occur in the collection (i.e., the vocabulary size), and w</a:t>
                </a:r>
                <a:r>
                  <a:rPr lang="en-US" baseline="-25000" dirty="0"/>
                  <a:t>i,j</a:t>
                </a:r>
                <a:r>
                  <a:rPr lang="en-US" dirty="0"/>
                  <a:t> is the term weight that term i is assigned in document j</a:t>
                </a:r>
              </a:p>
              <a:p>
                <a:r>
                  <a:rPr lang="en-US" dirty="0"/>
                  <a:t>N can often be in the tens or hundreds of thousands</a:t>
                </a:r>
              </a:p>
              <a:p>
                <a:r>
                  <a:rPr lang="en-US" dirty="0"/>
                  <a:t>Other text sequences, including queries, can be represented as vectors in the same manner</a:t>
                </a:r>
              </a:p>
              <a:p>
                <a:r>
                  <a:rPr lang="en-US" dirty="0"/>
                  <a:t>However, most documents will not contain most of the possible terms that can occur (and hence, </a:t>
                </a:r>
                <a:r>
                  <a:rPr lang="en-US" i="1" dirty="0"/>
                  <a:t>most of the term weights will be zero</a:t>
                </a:r>
                <a:r>
                  <a:rPr lang="en-US" dirty="0"/>
                  <a:t>); i.e., </a:t>
                </a:r>
                <a:r>
                  <a:rPr lang="en-US" i="1" dirty="0"/>
                  <a:t>the vectors are sparse</a:t>
                </a:r>
              </a:p>
              <a:p>
                <a:r>
                  <a:rPr lang="en-US" dirty="0"/>
                  <a:t>In practice, representations are used which do not require us to store all the zeros; we'll also discuss this more soon</a:t>
                </a:r>
              </a:p>
              <a:p>
                <a:r>
                  <a:rPr lang="en-US" dirty="0"/>
                  <a:t>I add: For general machine learning applications, document vectors often include weights of more general </a:t>
                </a:r>
                <a:r>
                  <a:rPr lang="en-US" b="1" dirty="0"/>
                  <a:t>features</a:t>
                </a:r>
                <a:r>
                  <a:rPr lang="en-US" dirty="0"/>
                  <a:t>; for many conventional NLP applications, the features are the terms or words in a document</a:t>
                </a:r>
              </a:p>
            </p:txBody>
          </p:sp>
        </mc:Choice>
        <mc:Fallback>
          <p:sp>
            <p:nvSpPr>
              <p:cNvPr id="3" name="Content Placeholder 2">
                <a:extLst>
                  <a:ext uri="{FF2B5EF4-FFF2-40B4-BE49-F238E27FC236}">
                    <a16:creationId xmlns:a16="http://schemas.microsoft.com/office/drawing/2014/main" id="{A04F05A8-051E-4764-A563-1831D5FF5189}"/>
                  </a:ext>
                </a:extLst>
              </p:cNvPr>
              <p:cNvSpPr>
                <a:spLocks noGrp="1" noRot="1" noChangeAspect="1" noMove="1" noResize="1" noEditPoints="1" noAdjustHandles="1" noChangeArrowheads="1" noChangeShapeType="1" noTextEdit="1"/>
              </p:cNvSpPr>
              <p:nvPr>
                <p:ph idx="1"/>
              </p:nvPr>
            </p:nvSpPr>
            <p:spPr>
              <a:blipFill>
                <a:blip r:embed="rId2"/>
                <a:stretch>
                  <a:fillRect l="-406" t="-2241" b="-1961"/>
                </a:stretch>
              </a:blipFill>
            </p:spPr>
            <p:txBody>
              <a:bodyPr/>
              <a:lstStyle/>
              <a:p>
                <a:r>
                  <a:rPr lang="en-US">
                    <a:noFill/>
                  </a:rPr>
                  <a:t> </a:t>
                </a:r>
              </a:p>
            </p:txBody>
          </p:sp>
        </mc:Fallback>
      </mc:AlternateContent>
    </p:spTree>
    <p:extLst>
      <p:ext uri="{BB962C8B-B14F-4D97-AF65-F5344CB8AC3E}">
        <p14:creationId xmlns:p14="http://schemas.microsoft.com/office/powerpoint/2010/main" val="3898055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A78BC-D88C-40B9-AC91-05E0EA70AC1C}"/>
              </a:ext>
            </a:extLst>
          </p:cNvPr>
          <p:cNvSpPr>
            <a:spLocks noGrp="1"/>
          </p:cNvSpPr>
          <p:nvPr>
            <p:ph type="title"/>
          </p:nvPr>
        </p:nvSpPr>
        <p:spPr/>
        <p:txBody>
          <a:bodyPr/>
          <a:lstStyle/>
          <a:p>
            <a:r>
              <a:rPr lang="en-US" dirty="0"/>
              <a:t>Measuring Similarity Between Vectors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E933F67-2B43-4024-95EE-1C07224BACA7}"/>
                  </a:ext>
                </a:extLst>
              </p:cNvPr>
              <p:cNvSpPr>
                <a:spLocks noGrp="1"/>
              </p:cNvSpPr>
              <p:nvPr>
                <p:ph idx="1"/>
              </p:nvPr>
            </p:nvSpPr>
            <p:spPr/>
            <p:txBody>
              <a:bodyPr>
                <a:normAutofit fontScale="70000" lnSpcReduction="20000"/>
              </a:bodyPr>
              <a:lstStyle/>
              <a:p>
                <a:r>
                  <a:rPr lang="en-US" dirty="0"/>
                  <a:t>The </a:t>
                </a:r>
                <a:r>
                  <a:rPr lang="en-US" b="1" dirty="0"/>
                  <a:t>cosine similarity metric</a:t>
                </a:r>
                <a:r>
                  <a:rPr lang="en-US" dirty="0"/>
                  <a:t> is often used in IR to measure the similarity between two vectors</a:t>
                </a:r>
              </a:p>
              <a:p>
                <a:r>
                  <a:rPr lang="en-US" dirty="0"/>
                  <a:t>For example, the similarity between a query vector and a document vector from the collection can be measured as:</a:t>
                </a:r>
              </a:p>
              <a:p>
                <a:pPr marL="0" indent="0">
                  <a:buNone/>
                </a:pPr>
                <a14:m>
                  <m:oMathPara xmlns:m="http://schemas.openxmlformats.org/officeDocument/2006/math">
                    <m:oMathParaPr>
                      <m:jc m:val="centerGroup"/>
                    </m:oMathParaPr>
                    <m:oMath xmlns:m="http://schemas.openxmlformats.org/officeDocument/2006/math">
                      <m:r>
                        <m:rPr>
                          <m:sty m:val="p"/>
                        </m:rPr>
                        <a:rPr lang="en-US" sz="1800" i="0" smtClean="0">
                          <a:effectLst/>
                          <a:latin typeface="Cambria Math" panose="02040503050406030204" pitchFamily="18" charset="0"/>
                          <a:ea typeface="Malgun Gothic" panose="020B0503020000020004" pitchFamily="34" charset="-127"/>
                          <a:cs typeface="Times New Roman" panose="02020603050405020304" pitchFamily="18" charset="0"/>
                        </a:rPr>
                        <m:t>sim</m:t>
                      </m:r>
                      <m:d>
                        <m:dPr>
                          <m:ctrlPr>
                            <a:rPr lang="en-US" i="1">
                              <a:effectLst/>
                              <a:latin typeface="Cambria Math" panose="02040503050406030204" pitchFamily="18" charset="0"/>
                            </a:rPr>
                          </m:ctrlPr>
                        </m:dPr>
                        <m:e>
                          <m:acc>
                            <m:accPr>
                              <m:chr m:val="⃗"/>
                              <m:ctrlPr>
                                <a:rPr lang="en-US" i="1">
                                  <a:effectLst/>
                                  <a:latin typeface="Cambria Math" panose="02040503050406030204" pitchFamily="18" charset="0"/>
                                </a:rPr>
                              </m:ctrlPr>
                            </m:acc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q</m:t>
                              </m:r>
                            </m:e>
                          </m:acc>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acc>
                            <m:accPr>
                              <m:chr m:val="⃗"/>
                              <m:ctrlPr>
                                <a:rPr lang="en-US" i="1">
                                  <a:effectLst/>
                                  <a:latin typeface="Cambria Math" panose="02040503050406030204" pitchFamily="18" charset="0"/>
                                </a:rPr>
                              </m:ctrlPr>
                            </m:accPr>
                            <m:e>
                              <m:sSub>
                                <m:sSubPr>
                                  <m:ctrlPr>
                                    <a:rPr lang="en-US" i="1">
                                      <a:effectLst/>
                                      <a:latin typeface="Cambria Math" panose="02040503050406030204" pitchFamily="18" charset="0"/>
                                    </a:rPr>
                                  </m:ctrlPr>
                                </m:sSub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d</m:t>
                                  </m:r>
                                </m:e>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j</m:t>
                                  </m:r>
                                </m:sub>
                              </m:sSub>
                            </m:e>
                          </m:acc>
                        </m:e>
                      </m:d>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f>
                        <m:fPr>
                          <m:ctrlPr>
                            <a:rPr lang="en-US" i="1">
                              <a:effectLst/>
                              <a:latin typeface="Cambria Math" panose="02040503050406030204" pitchFamily="18" charset="0"/>
                            </a:rPr>
                          </m:ctrlPr>
                        </m:fPr>
                        <m:num>
                          <m:nary>
                            <m:naryPr>
                              <m:chr m:val="∑"/>
                              <m:limLoc m:val="undOvr"/>
                              <m:ctrlPr>
                                <a:rPr lang="en-US" i="1">
                                  <a:effectLst/>
                                  <a:latin typeface="Cambria Math" panose="02040503050406030204" pitchFamily="18" charset="0"/>
                                </a:rPr>
                              </m:ctrlPr>
                            </m:naryPr>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N</m:t>
                              </m:r>
                            </m:sup>
                            <m:e>
                              <m:sSub>
                                <m:sSubPr>
                                  <m:ctrlPr>
                                    <a:rPr lang="en-US" i="1">
                                      <a:effectLst/>
                                      <a:latin typeface="Cambria Math" panose="02040503050406030204" pitchFamily="18" charset="0"/>
                                    </a:rPr>
                                  </m:ctrlPr>
                                </m:sSub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q</m:t>
                                  </m:r>
                                </m:sub>
                              </m:sSub>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i="1">
                                      <a:effectLst/>
                                      <a:latin typeface="Cambria Math" panose="02040503050406030204" pitchFamily="18" charset="0"/>
                                    </a:rPr>
                                  </m:ctrlPr>
                                </m:sSub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j</m:t>
                                  </m:r>
                                </m:sub>
                              </m:sSub>
                            </m:e>
                          </m:nary>
                        </m:num>
                        <m:den>
                          <m:rad>
                            <m:radPr>
                              <m:degHide m:val="on"/>
                              <m:ctrlPr>
                                <a:rPr lang="en-US" i="1">
                                  <a:effectLst/>
                                  <a:latin typeface="Cambria Math" panose="02040503050406030204" pitchFamily="18" charset="0"/>
                                </a:rPr>
                              </m:ctrlPr>
                            </m:radPr>
                            <m:deg/>
                            <m:e>
                              <m:nary>
                                <m:naryPr>
                                  <m:chr m:val="∑"/>
                                  <m:limLoc m:val="undOvr"/>
                                  <m:ctrlPr>
                                    <a:rPr lang="en-US" i="1">
                                      <a:effectLst/>
                                      <a:latin typeface="Cambria Math" panose="02040503050406030204" pitchFamily="18" charset="0"/>
                                    </a:rPr>
                                  </m:ctrlPr>
                                </m:naryPr>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N</m:t>
                                  </m:r>
                                </m:sup>
                                <m:e>
                                  <m:sSubSup>
                                    <m:sSubSupPr>
                                      <m:ctrlPr>
                                        <a:rPr lang="en-US" i="1">
                                          <a:effectLst/>
                                          <a:latin typeface="Cambria Math" panose="02040503050406030204" pitchFamily="18" charset="0"/>
                                        </a:rPr>
                                      </m:ctrlPr>
                                    </m:sSubSup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q</m:t>
                                      </m:r>
                                    </m:sub>
                                    <m:sup>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2</m:t>
                                      </m:r>
                                    </m:sup>
                                  </m:sSubSup>
                                </m:e>
                              </m:nary>
                            </m:e>
                          </m:rad>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rad>
                            <m:radPr>
                              <m:degHide m:val="on"/>
                              <m:ctrlPr>
                                <a:rPr lang="en-US" i="1">
                                  <a:effectLst/>
                                  <a:latin typeface="Cambria Math" panose="02040503050406030204" pitchFamily="18" charset="0"/>
                                </a:rPr>
                              </m:ctrlPr>
                            </m:radPr>
                            <m:deg/>
                            <m:e>
                              <m:nary>
                                <m:naryPr>
                                  <m:chr m:val="∑"/>
                                  <m:limLoc m:val="undOvr"/>
                                  <m:ctrlPr>
                                    <a:rPr lang="en-US" i="1">
                                      <a:effectLst/>
                                      <a:latin typeface="Cambria Math" panose="02040503050406030204" pitchFamily="18" charset="0"/>
                                    </a:rPr>
                                  </m:ctrlPr>
                                </m:naryPr>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N</m:t>
                                  </m:r>
                                </m:sup>
                                <m:e>
                                  <m:sSubSup>
                                    <m:sSubSupPr>
                                      <m:ctrlPr>
                                        <a:rPr lang="en-US" i="1">
                                          <a:effectLst/>
                                          <a:latin typeface="Cambria Math" panose="02040503050406030204" pitchFamily="18" charset="0"/>
                                        </a:rPr>
                                      </m:ctrlPr>
                                    </m:sSubSup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j</m:t>
                                      </m:r>
                                    </m:sub>
                                    <m:sup>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2</m:t>
                                      </m:r>
                                    </m:sup>
                                  </m:sSubSup>
                                </m:e>
                              </m:nary>
                            </m:e>
                          </m:rad>
                        </m:den>
                      </m:f>
                    </m:oMath>
                  </m:oMathPara>
                </a14:m>
                <a:endParaRPr lang="en-US" dirty="0"/>
              </a:p>
              <a:p>
                <a:r>
                  <a:rPr lang="en-US" dirty="0"/>
                  <a:t>Another way to think of the cosine measure is as a normalized dot product; that is, it is equal to the dot product of the two vectors divided by their lengths</a:t>
                </a:r>
              </a:p>
              <a:p>
                <a:r>
                  <a:rPr lang="en-US" dirty="0"/>
                  <a:t>I add: In practice, it makes more sense to normalize all the document vectors ahead of time</a:t>
                </a:r>
              </a:p>
              <a:p>
                <a:r>
                  <a:rPr lang="en-US" dirty="0"/>
                  <a:t>I further add: You can optionally normalize the query vector for IR, but this may not be necessary if you are just interested in ranking documents based on similarities</a:t>
                </a:r>
              </a:p>
              <a:p>
                <a:r>
                  <a:rPr lang="en-US" dirty="0"/>
                  <a:t>This characterization of documents, queries, and similarity provides the basis for an IR system</a:t>
                </a:r>
              </a:p>
              <a:p>
                <a:r>
                  <a:rPr lang="en-US" dirty="0"/>
                  <a:t>The IR system accepts a user's query, creates a vector representation of it, compares it to the vectors representing all known documents, and sorts the results</a:t>
                </a:r>
              </a:p>
              <a:p>
                <a:endParaRPr lang="en-US" dirty="0"/>
              </a:p>
            </p:txBody>
          </p:sp>
        </mc:Choice>
        <mc:Fallback xmlns="">
          <p:sp>
            <p:nvSpPr>
              <p:cNvPr id="3" name="Content Placeholder 2">
                <a:extLst>
                  <a:ext uri="{FF2B5EF4-FFF2-40B4-BE49-F238E27FC236}">
                    <a16:creationId xmlns:a16="http://schemas.microsoft.com/office/drawing/2014/main" id="{EE933F67-2B43-4024-95EE-1C07224BACA7}"/>
                  </a:ext>
                </a:extLst>
              </p:cNvPr>
              <p:cNvSpPr>
                <a:spLocks noGrp="1" noRot="1" noChangeAspect="1" noMove="1" noResize="1" noEditPoints="1" noAdjustHandles="1" noChangeArrowheads="1" noChangeShapeType="1" noTextEdit="1"/>
              </p:cNvSpPr>
              <p:nvPr>
                <p:ph idx="1"/>
              </p:nvPr>
            </p:nvSpPr>
            <p:spPr>
              <a:blipFill>
                <a:blip r:embed="rId2"/>
                <a:stretch>
                  <a:fillRect l="-522" t="-2521"/>
                </a:stretch>
              </a:blipFill>
            </p:spPr>
            <p:txBody>
              <a:bodyPr/>
              <a:lstStyle/>
              <a:p>
                <a:r>
                  <a:rPr lang="en-US">
                    <a:noFill/>
                  </a:rPr>
                  <a:t> </a:t>
                </a:r>
              </a:p>
            </p:txBody>
          </p:sp>
        </mc:Fallback>
      </mc:AlternateContent>
    </p:spTree>
    <p:extLst>
      <p:ext uri="{BB962C8B-B14F-4D97-AF65-F5344CB8AC3E}">
        <p14:creationId xmlns:p14="http://schemas.microsoft.com/office/powerpoint/2010/main" val="1622407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5FEDD-EA95-45E2-92AB-6BD9ECFB0E39}"/>
              </a:ext>
            </a:extLst>
          </p:cNvPr>
          <p:cNvSpPr>
            <a:spLocks noGrp="1"/>
          </p:cNvSpPr>
          <p:nvPr>
            <p:ph type="title"/>
          </p:nvPr>
        </p:nvSpPr>
        <p:spPr/>
        <p:txBody>
          <a:bodyPr/>
          <a:lstStyle/>
          <a:p>
            <a:r>
              <a:rPr lang="en-US" dirty="0"/>
              <a:t>Term-document Matrices</a:t>
            </a:r>
          </a:p>
        </p:txBody>
      </p:sp>
      <p:sp>
        <p:nvSpPr>
          <p:cNvPr id="3" name="Content Placeholder 2">
            <a:extLst>
              <a:ext uri="{FF2B5EF4-FFF2-40B4-BE49-F238E27FC236}">
                <a16:creationId xmlns:a16="http://schemas.microsoft.com/office/drawing/2014/main" id="{621FB926-857F-44A2-BEB7-2482E638AAAA}"/>
              </a:ext>
            </a:extLst>
          </p:cNvPr>
          <p:cNvSpPr>
            <a:spLocks noGrp="1"/>
          </p:cNvSpPr>
          <p:nvPr>
            <p:ph idx="1"/>
          </p:nvPr>
        </p:nvSpPr>
        <p:spPr/>
        <p:txBody>
          <a:bodyPr>
            <a:normAutofit fontScale="85000" lnSpcReduction="20000"/>
          </a:bodyPr>
          <a:lstStyle/>
          <a:p>
            <a:r>
              <a:rPr lang="en-US" dirty="0"/>
              <a:t>We can also consider the entire collection of documents to be represented as a </a:t>
            </a:r>
            <a:r>
              <a:rPr lang="en-US" i="1" dirty="0"/>
              <a:t>sparse matrix</a:t>
            </a:r>
            <a:r>
              <a:rPr lang="en-US" dirty="0"/>
              <a:t> of weights, where w</a:t>
            </a:r>
            <a:r>
              <a:rPr lang="en-US" baseline="-25000" dirty="0"/>
              <a:t>i,j</a:t>
            </a:r>
            <a:r>
              <a:rPr lang="en-US" dirty="0"/>
              <a:t> represents the weight of term i in document j</a:t>
            </a:r>
          </a:p>
          <a:p>
            <a:r>
              <a:rPr lang="en-US" dirty="0"/>
              <a:t>This is known as a </a:t>
            </a:r>
            <a:r>
              <a:rPr lang="en-US" b="1" dirty="0"/>
              <a:t>term-document matrix</a:t>
            </a:r>
          </a:p>
          <a:p>
            <a:r>
              <a:rPr lang="en-US" dirty="0"/>
              <a:t>Here is a simple example of a small term-document matrix:</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Each column represents a document in the collection and each row represents a term</a:t>
            </a:r>
          </a:p>
          <a:p>
            <a:r>
              <a:rPr lang="en-US" dirty="0"/>
              <a:t>In a real term-document matrix, most term weights would be 0</a:t>
            </a:r>
          </a:p>
        </p:txBody>
      </p:sp>
      <p:pic>
        <p:nvPicPr>
          <p:cNvPr id="4" name="Content Placeholder 4">
            <a:extLst>
              <a:ext uri="{FF2B5EF4-FFF2-40B4-BE49-F238E27FC236}">
                <a16:creationId xmlns:a16="http://schemas.microsoft.com/office/drawing/2014/main" id="{7E45D6DB-CC88-45E8-B2C3-5F8B5193AC60}"/>
              </a:ext>
            </a:extLst>
          </p:cNvPr>
          <p:cNvPicPr>
            <a:picLocks noChangeAspect="1"/>
          </p:cNvPicPr>
          <p:nvPr/>
        </p:nvPicPr>
        <p:blipFill>
          <a:blip r:embed="rId2"/>
          <a:stretch>
            <a:fillRect/>
          </a:stretch>
        </p:blipFill>
        <p:spPr>
          <a:xfrm>
            <a:off x="2194543" y="3138997"/>
            <a:ext cx="7802913" cy="1947041"/>
          </a:xfrm>
          <a:prstGeom prst="rect">
            <a:avLst/>
          </a:prstGeom>
        </p:spPr>
      </p:pic>
    </p:spTree>
    <p:extLst>
      <p:ext uri="{BB962C8B-B14F-4D97-AF65-F5344CB8AC3E}">
        <p14:creationId xmlns:p14="http://schemas.microsoft.com/office/powerpoint/2010/main" val="2820574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38E68-D68B-4B4F-80F3-70F9DA52E864}"/>
              </a:ext>
            </a:extLst>
          </p:cNvPr>
          <p:cNvSpPr>
            <a:spLocks noGrp="1"/>
          </p:cNvSpPr>
          <p:nvPr>
            <p:ph type="title"/>
          </p:nvPr>
        </p:nvSpPr>
        <p:spPr/>
        <p:txBody>
          <a:bodyPr/>
          <a:lstStyle/>
          <a:p>
            <a:r>
              <a:rPr lang="en-US" dirty="0"/>
              <a:t>Inverted Indexes</a:t>
            </a:r>
          </a:p>
        </p:txBody>
      </p:sp>
      <p:sp>
        <p:nvSpPr>
          <p:cNvPr id="7" name="Content Placeholder 6">
            <a:extLst>
              <a:ext uri="{FF2B5EF4-FFF2-40B4-BE49-F238E27FC236}">
                <a16:creationId xmlns:a16="http://schemas.microsoft.com/office/drawing/2014/main" id="{4AB4622D-1D2E-491C-BCC5-71248651E3C4}"/>
              </a:ext>
            </a:extLst>
          </p:cNvPr>
          <p:cNvSpPr>
            <a:spLocks noGrp="1"/>
          </p:cNvSpPr>
          <p:nvPr>
            <p:ph idx="1"/>
          </p:nvPr>
        </p:nvSpPr>
        <p:spPr/>
        <p:txBody>
          <a:bodyPr>
            <a:normAutofit fontScale="92500" lnSpcReduction="20000"/>
          </a:bodyPr>
          <a:lstStyle/>
          <a:p>
            <a:r>
              <a:rPr lang="en-US" dirty="0"/>
              <a:t>In practice, you do not store the entire matrix, since it is huge and sparse</a:t>
            </a:r>
          </a:p>
          <a:p>
            <a:r>
              <a:rPr lang="en-US" dirty="0"/>
              <a:t>Rather, you use a data structure called an </a:t>
            </a:r>
            <a:r>
              <a:rPr lang="en-US" b="1" dirty="0"/>
              <a:t>inverted index </a:t>
            </a:r>
            <a:endParaRPr lang="en-US" dirty="0"/>
          </a:p>
          <a:p>
            <a:r>
              <a:rPr lang="en-US" dirty="0"/>
              <a:t>The inverted index efficiently maps each term in the vocabulary to a list of document IDs (or some other reference to relevant documents)</a:t>
            </a:r>
          </a:p>
          <a:p>
            <a:r>
              <a:rPr lang="en-US" dirty="0"/>
              <a:t>Each entry in the list represents a document in which the term appears at least once</a:t>
            </a:r>
          </a:p>
          <a:p>
            <a:r>
              <a:rPr lang="en-US" dirty="0"/>
              <a:t>Each entry in the list can also optionally include the term's count or weight in the document and/or a list of the term's positions in the document</a:t>
            </a:r>
          </a:p>
          <a:p>
            <a:r>
              <a:rPr lang="en-US" dirty="0"/>
              <a:t>Including positions is important if you want the user to be able to search for exact phrases (I'll discuss how this can be done in class)</a:t>
            </a:r>
          </a:p>
          <a:p>
            <a:r>
              <a:rPr lang="en-US" dirty="0"/>
              <a:t>An inverted index is often implemented as a </a:t>
            </a:r>
            <a:r>
              <a:rPr lang="en-US" i="1" dirty="0"/>
              <a:t>hash table</a:t>
            </a:r>
            <a:r>
              <a:rPr lang="en-US" dirty="0"/>
              <a:t> (the book refers to it a </a:t>
            </a:r>
            <a:r>
              <a:rPr lang="en-US" i="1" dirty="0"/>
              <a:t>dictionary</a:t>
            </a:r>
            <a:r>
              <a:rPr lang="en-US" dirty="0"/>
              <a:t>)</a:t>
            </a:r>
          </a:p>
        </p:txBody>
      </p:sp>
    </p:spTree>
    <p:extLst>
      <p:ext uri="{BB962C8B-B14F-4D97-AF65-F5344CB8AC3E}">
        <p14:creationId xmlns:p14="http://schemas.microsoft.com/office/powerpoint/2010/main" val="106871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0915B-DF1A-41E0-BDB7-6A2E881CC217}"/>
              </a:ext>
            </a:extLst>
          </p:cNvPr>
          <p:cNvSpPr>
            <a:spLocks noGrp="1"/>
          </p:cNvSpPr>
          <p:nvPr>
            <p:ph type="title"/>
          </p:nvPr>
        </p:nvSpPr>
        <p:spPr/>
        <p:txBody>
          <a:bodyPr/>
          <a:lstStyle/>
          <a:p>
            <a:r>
              <a:rPr lang="en-US" dirty="0"/>
              <a:t>TF and IDF</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2698FB86-9BF3-4CEE-B138-4BFE33C661E9}"/>
                  </a:ext>
                </a:extLst>
              </p:cNvPr>
              <p:cNvSpPr>
                <a:spLocks noGrp="1"/>
              </p:cNvSpPr>
              <p:nvPr>
                <p:ph idx="1"/>
              </p:nvPr>
            </p:nvSpPr>
            <p:spPr/>
            <p:txBody>
              <a:bodyPr>
                <a:normAutofit fontScale="62500" lnSpcReduction="20000"/>
              </a:bodyPr>
              <a:lstStyle/>
              <a:p>
                <a:r>
                  <a:rPr lang="en-US" dirty="0"/>
                  <a:t>Book (previous edition): "The method used to assign term weights in the document and query vectors has an enormous impact on the effectiveness of a retrieval system."</a:t>
                </a:r>
              </a:p>
              <a:p>
                <a:r>
                  <a:rPr lang="en-US" dirty="0"/>
                  <a:t>Using </a:t>
                </a:r>
                <a:r>
                  <a:rPr lang="en-US" b="1" dirty="0"/>
                  <a:t>term frequency</a:t>
                </a:r>
                <a:r>
                  <a:rPr lang="en-US" dirty="0"/>
                  <a:t> (TF) as one component of the term weight reflects the intuition that terms that occur frequently within a document should have higher weight</a:t>
                </a:r>
              </a:p>
              <a:p>
                <a:pPr lvl="1"/>
                <a:r>
                  <a:rPr lang="en-US" dirty="0"/>
                  <a:t>In Section 6.5 of the textbook, on TF*IDF for term weights in vector space models, it is stated that the TF for a term, t, in a document, d could just be the count of the word in the document, i.e., tf</a:t>
                </a:r>
                <a:r>
                  <a:rPr lang="en-US" baseline="-25000" dirty="0"/>
                  <a:t>i,d</a:t>
                </a:r>
                <a:r>
                  <a:rPr lang="en-US" dirty="0"/>
                  <a:t> = count(t, d)</a:t>
                </a:r>
              </a:p>
              <a:p>
                <a:pPr lvl="1"/>
                <a:r>
                  <a:rPr lang="en-US" dirty="0"/>
                  <a:t>Section 6.5 also specifies an alternative formula to "squash" the value: </a:t>
                </a:r>
                <a14:m>
                  <m:oMath xmlns:m="http://schemas.openxmlformats.org/officeDocument/2006/math">
                    <m:sSub>
                      <m:sSubPr>
                        <m:ctrlPr>
                          <a:rPr lang="en-US" smtClean="0">
                            <a:latin typeface="Cambria Math" panose="02040503050406030204" pitchFamily="18" charset="0"/>
                          </a:rPr>
                        </m:ctrlPr>
                      </m:sSubPr>
                      <m:e>
                        <m:r>
                          <m:rPr>
                            <m:sty m:val="p"/>
                          </m:rPr>
                          <a:rPr lang="en-US" b="0" i="0" smtClean="0">
                            <a:latin typeface="Cambria Math" panose="02040503050406030204" pitchFamily="18" charset="0"/>
                          </a:rPr>
                          <m:t>tf</m:t>
                        </m:r>
                      </m:e>
                      <m:sub>
                        <m:r>
                          <m:rPr>
                            <m:sty m:val="p"/>
                          </m:rPr>
                          <a:rPr lang="en-US" b="0" i="0" smtClean="0">
                            <a:latin typeface="Cambria Math" panose="02040503050406030204" pitchFamily="18" charset="0"/>
                          </a:rPr>
                          <m:t>i</m:t>
                        </m:r>
                        <m:r>
                          <a:rPr lang="en-US" b="0" i="0" smtClean="0">
                            <a:latin typeface="Cambria Math" panose="02040503050406030204" pitchFamily="18" charset="0"/>
                          </a:rPr>
                          <m:t>,</m:t>
                        </m:r>
                        <m:r>
                          <m:rPr>
                            <m:sty m:val="p"/>
                          </m:rPr>
                          <a:rPr lang="en-US" b="0" i="0" smtClean="0">
                            <a:latin typeface="Cambria Math" panose="02040503050406030204" pitchFamily="18" charset="0"/>
                          </a:rPr>
                          <m:t>d</m:t>
                        </m:r>
                      </m:sub>
                    </m:sSub>
                    <m:r>
                      <a:rPr lang="en-US" b="0" i="1" smtClean="0">
                        <a:latin typeface="Cambria Math" panose="02040503050406030204" pitchFamily="18" charset="0"/>
                      </a:rPr>
                      <m:t>=</m:t>
                    </m:r>
                    <m:d>
                      <m:dPr>
                        <m:begChr m:val="{"/>
                        <m:endChr m:val=""/>
                        <m:ctrlPr>
                          <a:rPr lang="en-US" b="0" smtClean="0">
                            <a:latin typeface="Cambria Math" panose="02040503050406030204" pitchFamily="18" charset="0"/>
                          </a:rPr>
                        </m:ctrlPr>
                      </m:dPr>
                      <m:e>
                        <m:m>
                          <m:mPr>
                            <m:mcs>
                              <m:mc>
                                <m:mcPr>
                                  <m:count m:val="2"/>
                                  <m:mcJc m:val="center"/>
                                </m:mcPr>
                              </m:mc>
                            </m:mcs>
                            <m:ctrlPr>
                              <a:rPr lang="en-US" b="0" smtClean="0">
                                <a:latin typeface="Cambria Math" panose="02040503050406030204" pitchFamily="18" charset="0"/>
                              </a:rPr>
                            </m:ctrlPr>
                          </m:mPr>
                          <m:mr>
                            <m:e>
                              <m:r>
                                <m:rPr>
                                  <m:brk m:alnAt="7"/>
                                </m:rPr>
                                <a:rPr lang="en-US" b="0" i="0" smtClean="0">
                                  <a:latin typeface="Cambria Math" panose="02040503050406030204" pitchFamily="18" charset="0"/>
                                </a:rPr>
                                <m:t>1+</m:t>
                              </m:r>
                              <m:func>
                                <m:funcPr>
                                  <m:ctrlPr>
                                    <a:rPr lang="en-US" b="0" smtClean="0">
                                      <a:latin typeface="Cambria Math" panose="02040503050406030204" pitchFamily="18" charset="0"/>
                                    </a:rPr>
                                  </m:ctrlPr>
                                </m:funcPr>
                                <m:fName>
                                  <m:sSub>
                                    <m:sSubPr>
                                      <m:ctrlPr>
                                        <a:rPr lang="en-US" b="0" smtClean="0">
                                          <a:latin typeface="Cambria Math" panose="02040503050406030204" pitchFamily="18" charset="0"/>
                                        </a:rPr>
                                      </m:ctrlPr>
                                    </m:sSubPr>
                                    <m:e>
                                      <m:r>
                                        <m:rPr>
                                          <m:sty m:val="p"/>
                                          <m:brk m:alnAt="7"/>
                                        </m:rPr>
                                        <a:rPr lang="en-US" b="0" i="0" smtClean="0">
                                          <a:latin typeface="Cambria Math" panose="02040503050406030204" pitchFamily="18" charset="0"/>
                                        </a:rPr>
                                        <m:t>log</m:t>
                                      </m:r>
                                    </m:e>
                                    <m:sub>
                                      <m:r>
                                        <a:rPr lang="en-US" b="0" i="0" smtClean="0">
                                          <a:latin typeface="Cambria Math" panose="02040503050406030204" pitchFamily="18" charset="0"/>
                                        </a:rPr>
                                        <m:t>10</m:t>
                                      </m:r>
                                    </m:sub>
                                  </m:sSub>
                                </m:fName>
                                <m:e>
                                  <m:r>
                                    <m:rPr>
                                      <m:sty m:val="p"/>
                                    </m:rPr>
                                    <a:rPr lang="en-US" b="0" i="0" smtClean="0">
                                      <a:latin typeface="Cambria Math" panose="02040503050406030204" pitchFamily="18" charset="0"/>
                                    </a:rPr>
                                    <m:t>count</m:t>
                                  </m:r>
                                  <m:d>
                                    <m:dPr>
                                      <m:ctrlPr>
                                        <a:rPr lang="en-US" b="0" smtClean="0">
                                          <a:latin typeface="Cambria Math" panose="02040503050406030204" pitchFamily="18" charset="0"/>
                                        </a:rPr>
                                      </m:ctrlPr>
                                    </m:dPr>
                                    <m:e>
                                      <m:r>
                                        <m:rPr>
                                          <m:sty m:val="p"/>
                                        </m:rPr>
                                        <a:rPr lang="en-US" b="0" i="0" smtClean="0">
                                          <a:latin typeface="Cambria Math" panose="02040503050406030204" pitchFamily="18" charset="0"/>
                                        </a:rPr>
                                        <m:t>t</m:t>
                                      </m:r>
                                      <m:r>
                                        <a:rPr lang="en-US" b="0" i="0" smtClean="0">
                                          <a:latin typeface="Cambria Math" panose="02040503050406030204" pitchFamily="18" charset="0"/>
                                        </a:rPr>
                                        <m:t>,</m:t>
                                      </m:r>
                                      <m:r>
                                        <m:rPr>
                                          <m:sty m:val="p"/>
                                        </m:rPr>
                                        <a:rPr lang="en-US" b="0" i="0" smtClean="0">
                                          <a:latin typeface="Cambria Math" panose="02040503050406030204" pitchFamily="18" charset="0"/>
                                        </a:rPr>
                                        <m:t>d</m:t>
                                      </m:r>
                                    </m:e>
                                  </m:d>
                                </m:e>
                              </m:func>
                            </m:e>
                            <m:e>
                              <m:r>
                                <m:rPr>
                                  <m:sty m:val="p"/>
                                </m:rPr>
                                <a:rPr lang="en-US" i="0">
                                  <a:latin typeface="Cambria Math" panose="02040503050406030204" pitchFamily="18" charset="0"/>
                                </a:rPr>
                                <m:t>if</m:t>
                              </m:r>
                              <m:r>
                                <a:rPr lang="en-US" b="0" i="0" smtClean="0">
                                  <a:latin typeface="Cambria Math" panose="02040503050406030204" pitchFamily="18" charset="0"/>
                                </a:rPr>
                                <m:t> </m:t>
                              </m:r>
                              <m:r>
                                <m:rPr>
                                  <m:sty m:val="p"/>
                                </m:rPr>
                                <a:rPr lang="en-US" i="0">
                                  <a:latin typeface="Cambria Math" panose="02040503050406030204" pitchFamily="18" charset="0"/>
                                </a:rPr>
                                <m:t>count</m:t>
                              </m:r>
                              <m:d>
                                <m:dPr>
                                  <m:ctrlPr>
                                    <a:rPr lang="en-US">
                                      <a:latin typeface="Cambria Math" panose="02040503050406030204" pitchFamily="18" charset="0"/>
                                    </a:rPr>
                                  </m:ctrlPr>
                                </m:dPr>
                                <m:e>
                                  <m:r>
                                    <m:rPr>
                                      <m:sty m:val="p"/>
                                    </m:rPr>
                                    <a:rPr lang="en-US" i="0">
                                      <a:latin typeface="Cambria Math" panose="02040503050406030204" pitchFamily="18" charset="0"/>
                                    </a:rPr>
                                    <m:t>t</m:t>
                                  </m:r>
                                  <m:r>
                                    <a:rPr lang="en-US" i="0">
                                      <a:latin typeface="Cambria Math" panose="02040503050406030204" pitchFamily="18" charset="0"/>
                                    </a:rPr>
                                    <m:t>,</m:t>
                                  </m:r>
                                  <m:r>
                                    <m:rPr>
                                      <m:sty m:val="p"/>
                                    </m:rPr>
                                    <a:rPr lang="en-US" i="0">
                                      <a:latin typeface="Cambria Math" panose="02040503050406030204" pitchFamily="18" charset="0"/>
                                    </a:rPr>
                                    <m:t>d</m:t>
                                  </m:r>
                                </m:e>
                              </m:d>
                              <m:r>
                                <a:rPr lang="en-US" b="0" i="0" smtClean="0">
                                  <a:latin typeface="Cambria Math" panose="02040503050406030204" pitchFamily="18" charset="0"/>
                                </a:rPr>
                                <m:t>&gt;0</m:t>
                              </m:r>
                            </m:e>
                          </m:mr>
                          <m:mr>
                            <m:e>
                              <m:r>
                                <a:rPr lang="en-US" b="0" i="0" smtClean="0">
                                  <a:latin typeface="Cambria Math" panose="02040503050406030204" pitchFamily="18" charset="0"/>
                                </a:rPr>
                                <m:t>0</m:t>
                              </m:r>
                            </m:e>
                            <m:e>
                              <m:r>
                                <m:rPr>
                                  <m:sty m:val="p"/>
                                </m:rPr>
                                <a:rPr lang="en-US" b="0" i="0" smtClean="0">
                                  <a:latin typeface="Cambria Math" panose="02040503050406030204" pitchFamily="18" charset="0"/>
                                </a:rPr>
                                <m:t>otherwise</m:t>
                              </m:r>
                            </m:e>
                          </m:mr>
                        </m:m>
                      </m:e>
                    </m:d>
                  </m:oMath>
                </a14:m>
                <a:endParaRPr lang="en-US" dirty="0"/>
              </a:p>
              <a:p>
                <a:pPr lvl="1"/>
                <a:r>
                  <a:rPr lang="en-US" dirty="0"/>
                  <a:t>Section 14.1, on IR, only the latter formula is specified; however, in my experience, the simple count was often used for TF in conventional NLP</a:t>
                </a:r>
              </a:p>
              <a:p>
                <a:r>
                  <a:rPr lang="en-US" dirty="0"/>
                  <a:t>One problem with using TF by itself as a word weight is that words that are frequent in general ("the", "of", etc.) should usually not have high weights</a:t>
                </a:r>
              </a:p>
              <a:p>
                <a:r>
                  <a:rPr lang="en-US" dirty="0"/>
                  <a:t>Using </a:t>
                </a:r>
                <a:r>
                  <a:rPr lang="en-US" b="1" dirty="0"/>
                  <a:t>inverse document frequency</a:t>
                </a:r>
                <a:r>
                  <a:rPr lang="en-US" dirty="0"/>
                  <a:t> (IDF) as another component of term weight reflects the intuition that more discriminant words (i.e., words that occur in fewer documents overall) should have higher weight</a:t>
                </a:r>
              </a:p>
              <a:p>
                <a:pPr lvl="1"/>
                <a:r>
                  <a:rPr lang="en-US" dirty="0"/>
                  <a:t>The IDF of a term is typically (but not always) defined as: </a:t>
                </a:r>
                <a14:m>
                  <m:oMath xmlns:m="http://schemas.openxmlformats.org/officeDocument/2006/math">
                    <m:sSub>
                      <m:sSubPr>
                        <m:ctrlPr>
                          <a:rPr lang="en-US" i="1" smtClean="0">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i="0">
                            <a:effectLst/>
                            <a:latin typeface="Cambria Math" panose="02040503050406030204" pitchFamily="18" charset="0"/>
                            <a:ea typeface="Malgun Gothic" panose="020B0503020000020004" pitchFamily="34" charset="-127"/>
                            <a:cs typeface="Times New Roman" panose="02020603050405020304" pitchFamily="18" charset="0"/>
                          </a:rPr>
                          <m:t>idf</m:t>
                        </m:r>
                      </m:e>
                      <m:sub>
                        <m:r>
                          <m:rPr>
                            <m:sty m:val="p"/>
                          </m:rPr>
                          <a:rPr lang="en-US"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i="0">
                        <a:effectLst/>
                        <a:latin typeface="Cambria Math" panose="02040503050406030204" pitchFamily="18" charset="0"/>
                        <a:ea typeface="Malgun Gothic" panose="020B0503020000020004" pitchFamily="34" charset="-127"/>
                        <a:cs typeface="Times New Roman" panose="02020603050405020304" pitchFamily="18" charset="0"/>
                      </a:rPr>
                      <m:t>=</m:t>
                    </m:r>
                    <m:func>
                      <m:funcPr>
                        <m:ctrlPr>
                          <a:rPr lang="en-US" i="1">
                            <a:effectLst/>
                            <a:latin typeface="Cambria Math" panose="02040503050406030204" pitchFamily="18" charset="0"/>
                            <a:ea typeface="Malgun Gothic" panose="020B0503020000020004" pitchFamily="34" charset="-127"/>
                            <a:cs typeface="Times New Roman" panose="02020603050405020304" pitchFamily="18" charset="0"/>
                          </a:rPr>
                        </m:ctrlPr>
                      </m:funcPr>
                      <m:fName>
                        <m:sSub>
                          <m:sSubPr>
                            <m:ctrlPr>
                              <a:rPr lang="en-US"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i="0">
                                <a:effectLst/>
                                <a:latin typeface="Cambria Math" panose="02040503050406030204" pitchFamily="18" charset="0"/>
                                <a:ea typeface="Malgun Gothic" panose="020B0503020000020004" pitchFamily="34" charset="-127"/>
                                <a:cs typeface="Times New Roman" panose="02020603050405020304" pitchFamily="18" charset="0"/>
                              </a:rPr>
                              <m:t>log</m:t>
                            </m:r>
                          </m:e>
                          <m:sub>
                            <m:r>
                              <a:rPr lang="en-US" i="0">
                                <a:effectLst/>
                                <a:latin typeface="Cambria Math" panose="02040503050406030204" pitchFamily="18" charset="0"/>
                                <a:ea typeface="Malgun Gothic" panose="020B0503020000020004" pitchFamily="34" charset="-127"/>
                                <a:cs typeface="Times New Roman" panose="02020603050405020304" pitchFamily="18" charset="0"/>
                              </a:rPr>
                              <m:t>10</m:t>
                            </m:r>
                          </m:sub>
                        </m:sSub>
                      </m:fName>
                      <m:e>
                        <m:f>
                          <m:fPr>
                            <m:ctrlPr>
                              <a:rPr lang="en-US" i="1">
                                <a:effectLst/>
                                <a:latin typeface="Cambria Math" panose="02040503050406030204" pitchFamily="18" charset="0"/>
                                <a:ea typeface="Malgun Gothic" panose="020B0503020000020004" pitchFamily="34" charset="-127"/>
                                <a:cs typeface="Times New Roman" panose="02020603050405020304" pitchFamily="18" charset="0"/>
                              </a:rPr>
                            </m:ctrlPr>
                          </m:fPr>
                          <m:num>
                            <m:r>
                              <m:rPr>
                                <m:sty m:val="p"/>
                              </m:rPr>
                              <a:rPr lang="en-US" i="0">
                                <a:effectLst/>
                                <a:latin typeface="Cambria Math" panose="02040503050406030204" pitchFamily="18" charset="0"/>
                                <a:ea typeface="Malgun Gothic" panose="020B0503020000020004" pitchFamily="34" charset="-127"/>
                                <a:cs typeface="Times New Roman" panose="02020603050405020304" pitchFamily="18" charset="0"/>
                              </a:rPr>
                              <m:t>N</m:t>
                            </m:r>
                          </m:num>
                          <m:den>
                            <m:sSub>
                              <m:sSubPr>
                                <m:ctrlPr>
                                  <a:rPr lang="en-US"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i="0">
                                    <a:effectLst/>
                                    <a:latin typeface="Cambria Math" panose="02040503050406030204" pitchFamily="18" charset="0"/>
                                    <a:ea typeface="Malgun Gothic" panose="020B0503020000020004" pitchFamily="34" charset="-127"/>
                                    <a:cs typeface="Times New Roman" panose="02020603050405020304" pitchFamily="18" charset="0"/>
                                  </a:rPr>
                                  <m:t>df</m:t>
                                </m:r>
                              </m:e>
                              <m:sub>
                                <m:r>
                                  <m:rPr>
                                    <m:sty m:val="p"/>
                                  </m:rPr>
                                  <a:rPr lang="en-US" i="0">
                                    <a:effectLst/>
                                    <a:latin typeface="Cambria Math" panose="02040503050406030204" pitchFamily="18" charset="0"/>
                                    <a:ea typeface="Malgun Gothic" panose="020B0503020000020004" pitchFamily="34" charset="-127"/>
                                    <a:cs typeface="Times New Roman" panose="02020603050405020304" pitchFamily="18" charset="0"/>
                                  </a:rPr>
                                  <m:t>i</m:t>
                                </m:r>
                              </m:sub>
                            </m:sSub>
                          </m:den>
                        </m:f>
                      </m:e>
                    </m:func>
                  </m:oMath>
                </a14:m>
                <a:endParaRPr lang="en-US" dirty="0">
                  <a:effectLst/>
                  <a:latin typeface="Times New Roman" panose="02020603050405020304" pitchFamily="18" charset="0"/>
                  <a:ea typeface="Malgun Gothic" panose="020B0503020000020004" pitchFamily="34" charset="-127"/>
                  <a:cs typeface="Times New Roman" panose="02020603050405020304" pitchFamily="18" charset="0"/>
                </a:endParaRPr>
              </a:p>
              <a:p>
                <a:pPr lvl="1"/>
                <a:r>
                  <a:rPr lang="en-US" dirty="0"/>
                  <a:t>Here, N is the total number of documents in the collection, i is the index of a term from the vocabulary, and df</a:t>
                </a:r>
                <a:r>
                  <a:rPr lang="en-US" baseline="-25000" dirty="0"/>
                  <a:t>i</a:t>
                </a:r>
                <a:r>
                  <a:rPr lang="en-US" dirty="0"/>
                  <a:t> is the term's </a:t>
                </a:r>
                <a:r>
                  <a:rPr lang="en-US" i="1" dirty="0"/>
                  <a:t>document frequency</a:t>
                </a:r>
                <a:r>
                  <a:rPr lang="en-US" dirty="0"/>
                  <a:t>, which is the number of documents in the collection in which term i occurs at least once</a:t>
                </a:r>
              </a:p>
            </p:txBody>
          </p:sp>
        </mc:Choice>
        <mc:Fallback>
          <p:sp>
            <p:nvSpPr>
              <p:cNvPr id="3" name="Content Placeholder 2">
                <a:extLst>
                  <a:ext uri="{FF2B5EF4-FFF2-40B4-BE49-F238E27FC236}">
                    <a16:creationId xmlns:a16="http://schemas.microsoft.com/office/drawing/2014/main" id="{2698FB86-9BF3-4CEE-B138-4BFE33C661E9}"/>
                  </a:ext>
                </a:extLst>
              </p:cNvPr>
              <p:cNvSpPr>
                <a:spLocks noGrp="1" noRot="1" noChangeAspect="1" noMove="1" noResize="1" noEditPoints="1" noAdjustHandles="1" noChangeArrowheads="1" noChangeShapeType="1" noTextEdit="1"/>
              </p:cNvSpPr>
              <p:nvPr>
                <p:ph idx="1"/>
              </p:nvPr>
            </p:nvSpPr>
            <p:spPr>
              <a:blipFill>
                <a:blip r:embed="rId2"/>
                <a:stretch>
                  <a:fillRect l="-406" t="-2241" r="-174"/>
                </a:stretch>
              </a:blipFill>
            </p:spPr>
            <p:txBody>
              <a:bodyPr/>
              <a:lstStyle/>
              <a:p>
                <a:r>
                  <a:rPr lang="en-US">
                    <a:noFill/>
                  </a:rPr>
                  <a:t> </a:t>
                </a:r>
              </a:p>
            </p:txBody>
          </p:sp>
        </mc:Fallback>
      </mc:AlternateContent>
    </p:spTree>
    <p:extLst>
      <p:ext uri="{BB962C8B-B14F-4D97-AF65-F5344CB8AC3E}">
        <p14:creationId xmlns:p14="http://schemas.microsoft.com/office/powerpoint/2010/main" val="30222937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15516-002D-60D3-EB56-B4220919B2FA}"/>
              </a:ext>
            </a:extLst>
          </p:cNvPr>
          <p:cNvSpPr>
            <a:spLocks noGrp="1"/>
          </p:cNvSpPr>
          <p:nvPr>
            <p:ph type="title"/>
          </p:nvPr>
        </p:nvSpPr>
        <p:spPr/>
        <p:txBody>
          <a:bodyPr/>
          <a:lstStyle/>
          <a:p>
            <a:r>
              <a:rPr lang="en-US" dirty="0"/>
              <a:t>TF*IDF</a:t>
            </a:r>
          </a:p>
        </p:txBody>
      </p:sp>
      <p:sp>
        <p:nvSpPr>
          <p:cNvPr id="3" name="Content Placeholder 2">
            <a:extLst>
              <a:ext uri="{FF2B5EF4-FFF2-40B4-BE49-F238E27FC236}">
                <a16:creationId xmlns:a16="http://schemas.microsoft.com/office/drawing/2014/main" id="{0610E4EB-FC11-0BEC-BC81-EF1C41F72D92}"/>
              </a:ext>
            </a:extLst>
          </p:cNvPr>
          <p:cNvSpPr>
            <a:spLocks noGrp="1"/>
          </p:cNvSpPr>
          <p:nvPr>
            <p:ph idx="1"/>
          </p:nvPr>
        </p:nvSpPr>
        <p:spPr/>
        <p:txBody>
          <a:bodyPr>
            <a:normAutofit fontScale="77500" lnSpcReduction="20000"/>
          </a:bodyPr>
          <a:lstStyle/>
          <a:p>
            <a:r>
              <a:rPr lang="en-US" dirty="0"/>
              <a:t>Combining TF and IDF leads to the common scheme known as </a:t>
            </a:r>
            <a:r>
              <a:rPr lang="en-US" b="1" dirty="0"/>
              <a:t>TF*IDF</a:t>
            </a:r>
            <a:r>
              <a:rPr lang="en-US" dirty="0"/>
              <a:t> weighting (our textbook denotes this as tf-idf)</a:t>
            </a:r>
          </a:p>
          <a:p>
            <a:r>
              <a:rPr lang="en-US" dirty="0"/>
              <a:t>To combine the TF and IDF into a single weight, we simply multiply the two</a:t>
            </a:r>
          </a:p>
          <a:p>
            <a:r>
              <a:rPr lang="en-US" dirty="0"/>
              <a:t>Thus, the term weight of word i in document j becomes: w</a:t>
            </a:r>
            <a:r>
              <a:rPr lang="en-US" baseline="-25000" dirty="0"/>
              <a:t>i,j</a:t>
            </a:r>
            <a:r>
              <a:rPr lang="en-US" dirty="0"/>
              <a:t>=tf</a:t>
            </a:r>
            <a:r>
              <a:rPr lang="en-US" baseline="-25000" dirty="0"/>
              <a:t>i,j</a:t>
            </a:r>
            <a:r>
              <a:rPr lang="en-US" dirty="0"/>
              <a:t>*idf</a:t>
            </a:r>
            <a:r>
              <a:rPr lang="en-US" baseline="-25000" dirty="0"/>
              <a:t>i</a:t>
            </a:r>
          </a:p>
          <a:p>
            <a:r>
              <a:rPr lang="en-US" dirty="0"/>
              <a:t>With this weighting scheme, the highest weights are assigned to words that are frequent in the current document but rare throughout the collection as a whole</a:t>
            </a:r>
          </a:p>
          <a:p>
            <a:r>
              <a:rPr lang="en-US" dirty="0"/>
              <a:t>The book also discusses one alternative weighting scheme, called BM25, that they call "a slightly more powerful variant" of TF*IDF; we will not discuss this</a:t>
            </a:r>
          </a:p>
          <a:p>
            <a:r>
              <a:rPr lang="en-US" dirty="0"/>
              <a:t>Book (previous edition): "With some minor variations, this tf-idf weighting scheme is used to assign term weights to documents in nearly all vector-space-retrieval models."</a:t>
            </a:r>
          </a:p>
          <a:p>
            <a:r>
              <a:rPr lang="en-US" dirty="0"/>
              <a:t>This is no longer true, but it is worth noting how dominant TF*IDF used to be in NLP</a:t>
            </a:r>
          </a:p>
          <a:p>
            <a:r>
              <a:rPr lang="en-US" dirty="0"/>
              <a:t>I add: When I was a graduate student, many state-of-the-art applications (at that time) used Bayesian approaches; I'd say that most of the rest relied on TF*IDF in some form</a:t>
            </a:r>
          </a:p>
        </p:txBody>
      </p:sp>
    </p:spTree>
    <p:extLst>
      <p:ext uri="{BB962C8B-B14F-4D97-AF65-F5344CB8AC3E}">
        <p14:creationId xmlns:p14="http://schemas.microsoft.com/office/powerpoint/2010/main" val="13787883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9937D-A567-49E6-99A8-4FABD0974B19}"/>
              </a:ext>
            </a:extLst>
          </p:cNvPr>
          <p:cNvSpPr>
            <a:spLocks noGrp="1"/>
          </p:cNvSpPr>
          <p:nvPr>
            <p:ph type="title"/>
          </p:nvPr>
        </p:nvSpPr>
        <p:spPr/>
        <p:txBody>
          <a:bodyPr/>
          <a:lstStyle/>
          <a:p>
            <a:r>
              <a:rPr lang="en-US" dirty="0"/>
              <a:t>A TF*IDF-based IR System</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E311F17A-AB5D-409C-86D0-5432870A4068}"/>
                  </a:ext>
                </a:extLst>
              </p:cNvPr>
              <p:cNvSpPr>
                <a:spLocks noGrp="1"/>
              </p:cNvSpPr>
              <p:nvPr>
                <p:ph idx="1"/>
              </p:nvPr>
            </p:nvSpPr>
            <p:spPr/>
            <p:txBody>
              <a:bodyPr>
                <a:normAutofit fontScale="62500" lnSpcReduction="20000"/>
              </a:bodyPr>
              <a:lstStyle/>
              <a:p>
                <a:r>
                  <a:rPr lang="en-US" i="0" dirty="0">
                    <a:effectLst/>
                    <a:ea typeface="Malgun Gothic" panose="020B0503020000020004" pitchFamily="34" charset="-127"/>
                    <a:cs typeface="Times New Roman" panose="02020603050405020304" pitchFamily="18" charset="0"/>
                  </a:rPr>
                  <a:t>Using TF*IDF weights and only iterating over the words with non-zero weight, we obtain:</a:t>
                </a:r>
              </a:p>
              <a:p>
                <a:pPr marL="0" indent="0">
                  <a:lnSpc>
                    <a:spcPct val="120000"/>
                  </a:lnSpc>
                  <a:buNone/>
                </a:pPr>
                <a14:m>
                  <m:oMathPara xmlns:m="http://schemas.openxmlformats.org/officeDocument/2006/math">
                    <m:oMathParaPr>
                      <m:jc m:val="centerGroup"/>
                    </m:oMathParaPr>
                    <m:oMath xmlns:m="http://schemas.openxmlformats.org/officeDocument/2006/math">
                      <m:r>
                        <m:rPr>
                          <m:sty m:val="p"/>
                        </m:rPr>
                        <a:rPr lang="en-US" sz="2600" i="0" smtClean="0">
                          <a:effectLst/>
                          <a:latin typeface="Cambria Math" panose="02040503050406030204" pitchFamily="18" charset="0"/>
                          <a:ea typeface="Malgun Gothic" panose="020B0503020000020004" pitchFamily="34" charset="-127"/>
                          <a:cs typeface="Times New Roman" panose="02020603050405020304" pitchFamily="18" charset="0"/>
                        </a:rPr>
                        <m:t>sim</m:t>
                      </m:r>
                      <m:d>
                        <m:dPr>
                          <m:ctrlPr>
                            <a:rPr lang="en-US" sz="2600" i="1">
                              <a:effectLst/>
                              <a:latin typeface="Cambria Math" panose="02040503050406030204" pitchFamily="18" charset="0"/>
                              <a:ea typeface="Malgun Gothic" panose="020B0503020000020004" pitchFamily="34" charset="-127"/>
                              <a:cs typeface="Times New Roman" panose="02020603050405020304" pitchFamily="18" charset="0"/>
                            </a:rPr>
                          </m:ctrlPr>
                        </m:dPr>
                        <m:e>
                          <m:acc>
                            <m:accPr>
                              <m:chr m:val="⃗"/>
                              <m:ctrlPr>
                                <a:rPr lang="en-US" sz="2600" i="1">
                                  <a:effectLst/>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q</m:t>
                              </m:r>
                            </m:e>
                          </m:acc>
                          <m:r>
                            <a:rPr lang="en-US" sz="2600" i="0">
                              <a:effectLst/>
                              <a:latin typeface="Cambria Math" panose="02040503050406030204" pitchFamily="18" charset="0"/>
                              <a:ea typeface="Malgun Gothic" panose="020B0503020000020004" pitchFamily="34" charset="-127"/>
                              <a:cs typeface="Times New Roman" panose="02020603050405020304" pitchFamily="18" charset="0"/>
                            </a:rPr>
                            <m:t>,</m:t>
                          </m:r>
                          <m:acc>
                            <m:accPr>
                              <m:chr m:val="⃗"/>
                              <m:ctrlPr>
                                <a:rPr lang="en-US" sz="2600" i="1">
                                  <a:effectLst/>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d</m:t>
                              </m:r>
                            </m:e>
                          </m:acc>
                        </m:e>
                      </m:d>
                      <m:r>
                        <a:rPr lang="en-US" sz="2600" i="0">
                          <a:effectLst/>
                          <a:latin typeface="Cambria Math" panose="02040503050406030204" pitchFamily="18" charset="0"/>
                          <a:ea typeface="Malgun Gothic" panose="020B0503020000020004" pitchFamily="34" charset="-127"/>
                          <a:cs typeface="Times New Roman" panose="02020603050405020304" pitchFamily="18" charset="0"/>
                        </a:rPr>
                        <m:t>=</m:t>
                      </m:r>
                      <m:f>
                        <m:fPr>
                          <m:ctrlPr>
                            <a:rPr lang="en-US" sz="2600" i="1">
                              <a:effectLst/>
                              <a:latin typeface="Cambria Math" panose="02040503050406030204" pitchFamily="18" charset="0"/>
                              <a:ea typeface="Malgun Gothic" panose="020B0503020000020004" pitchFamily="34" charset="-127"/>
                              <a:cs typeface="Times New Roman" panose="02020603050405020304" pitchFamily="18" charset="0"/>
                            </a:rPr>
                          </m:ctrlPr>
                        </m:fPr>
                        <m:num>
                          <m:nary>
                            <m:naryPr>
                              <m:chr m:val="∑"/>
                              <m:limLoc m:val="undOvr"/>
                              <m:supHide m:val="on"/>
                              <m:ctrlPr>
                                <a:rPr lang="en-US" sz="2600" i="1">
                                  <a:effectLst/>
                                  <a:latin typeface="Cambria Math" panose="02040503050406030204" pitchFamily="18" charset="0"/>
                                  <a:ea typeface="Malgun Gothic" panose="020B0503020000020004" pitchFamily="34" charset="-127"/>
                                  <a:cs typeface="Times New Roman" panose="02020603050405020304" pitchFamily="18" charset="0"/>
                                </a:rPr>
                              </m:ctrlPr>
                            </m:naryPr>
                            <m:sub>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w</m:t>
                              </m:r>
                              <m:r>
                                <a:rPr lang="en-US" sz="26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q</m:t>
                              </m:r>
                              <m:r>
                                <a:rPr lang="en-US" sz="26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d</m:t>
                              </m:r>
                            </m:sub>
                            <m:sup/>
                            <m:e>
                              <m:sSub>
                                <m:sSubPr>
                                  <m:ctrlPr>
                                    <a:rPr lang="en-US" sz="26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tf</m:t>
                                  </m:r>
                                </m:e>
                                <m:sub>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w</m:t>
                                  </m:r>
                                  <m:r>
                                    <a:rPr lang="en-US" sz="26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q</m:t>
                                  </m:r>
                                </m:sub>
                              </m:sSub>
                              <m:r>
                                <a:rPr lang="en-US" sz="26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6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tf</m:t>
                                  </m:r>
                                </m:e>
                                <m:sub>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w</m:t>
                                  </m:r>
                                  <m:r>
                                    <a:rPr lang="en-US" sz="26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d</m:t>
                                  </m:r>
                                </m:sub>
                              </m:sSub>
                              <m:sSup>
                                <m:sSupPr>
                                  <m:ctrlPr>
                                    <a:rPr lang="en-US" sz="2600" i="1">
                                      <a:effectLst/>
                                      <a:latin typeface="Cambria Math" panose="02040503050406030204" pitchFamily="18" charset="0"/>
                                      <a:ea typeface="Malgun Gothic" panose="020B0503020000020004" pitchFamily="34" charset="-127"/>
                                      <a:cs typeface="Times New Roman" panose="02020603050405020304" pitchFamily="18" charset="0"/>
                                    </a:rPr>
                                  </m:ctrlPr>
                                </m:sSupPr>
                                <m:e>
                                  <m:r>
                                    <a:rPr lang="en-US" sz="26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6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idf</m:t>
                                      </m:r>
                                    </m:e>
                                    <m:sub>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w</m:t>
                                      </m:r>
                                    </m:sub>
                                  </m:sSub>
                                  <m:r>
                                    <a:rPr lang="en-US" sz="2600" i="0">
                                      <a:effectLst/>
                                      <a:latin typeface="Cambria Math" panose="02040503050406030204" pitchFamily="18" charset="0"/>
                                      <a:ea typeface="Malgun Gothic" panose="020B0503020000020004" pitchFamily="34" charset="-127"/>
                                      <a:cs typeface="Times New Roman" panose="02020603050405020304" pitchFamily="18" charset="0"/>
                                    </a:rPr>
                                    <m:t>)</m:t>
                                  </m:r>
                                </m:e>
                                <m:sup>
                                  <m:r>
                                    <a:rPr lang="en-US" sz="2600" i="0">
                                      <a:effectLst/>
                                      <a:latin typeface="Cambria Math" panose="02040503050406030204" pitchFamily="18" charset="0"/>
                                      <a:ea typeface="Malgun Gothic" panose="020B0503020000020004" pitchFamily="34" charset="-127"/>
                                      <a:cs typeface="Times New Roman" panose="02020603050405020304" pitchFamily="18" charset="0"/>
                                    </a:rPr>
                                    <m:t>2</m:t>
                                  </m:r>
                                </m:sup>
                              </m:sSup>
                            </m:e>
                          </m:nary>
                        </m:num>
                        <m:den>
                          <m:rad>
                            <m:radPr>
                              <m:degHide m:val="on"/>
                              <m:ctrlPr>
                                <a:rPr lang="en-US" sz="2600" i="1">
                                  <a:effectLst/>
                                  <a:latin typeface="Cambria Math" panose="02040503050406030204" pitchFamily="18" charset="0"/>
                                  <a:ea typeface="Malgun Gothic" panose="020B0503020000020004" pitchFamily="34" charset="-127"/>
                                  <a:cs typeface="Times New Roman" panose="02020603050405020304" pitchFamily="18" charset="0"/>
                                </a:rPr>
                              </m:ctrlPr>
                            </m:radPr>
                            <m:deg/>
                            <m:e>
                              <m:nary>
                                <m:naryPr>
                                  <m:chr m:val="∑"/>
                                  <m:limLoc m:val="undOvr"/>
                                  <m:supHide m:val="on"/>
                                  <m:ctrlPr>
                                    <a:rPr lang="en-US" sz="2600" i="1">
                                      <a:effectLst/>
                                      <a:latin typeface="Cambria Math" panose="02040503050406030204" pitchFamily="18" charset="0"/>
                                      <a:ea typeface="Malgun Gothic" panose="020B0503020000020004" pitchFamily="34" charset="-127"/>
                                      <a:cs typeface="Times New Roman" panose="02020603050405020304" pitchFamily="18" charset="0"/>
                                    </a:rPr>
                                  </m:ctrlPr>
                                </m:naryPr>
                                <m:sub>
                                  <m:sSub>
                                    <m:sSubPr>
                                      <m:ctrlPr>
                                        <a:rPr lang="en-US" sz="26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q</m:t>
                                      </m:r>
                                    </m:e>
                                    <m:sub>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26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q</m:t>
                                  </m:r>
                                </m:sub>
                                <m:sup/>
                                <m:e>
                                  <m:sSup>
                                    <m:sSupPr>
                                      <m:ctrlPr>
                                        <a:rPr lang="en-US" sz="2600" i="1">
                                          <a:effectLst/>
                                          <a:latin typeface="Cambria Math" panose="02040503050406030204" pitchFamily="18" charset="0"/>
                                          <a:ea typeface="Malgun Gothic" panose="020B0503020000020004" pitchFamily="34" charset="-127"/>
                                          <a:cs typeface="Times New Roman" panose="02020603050405020304" pitchFamily="18" charset="0"/>
                                        </a:rPr>
                                      </m:ctrlPr>
                                    </m:sSupPr>
                                    <m:e>
                                      <m:r>
                                        <a:rPr lang="en-US" sz="26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6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tf</m:t>
                                          </m:r>
                                        </m:e>
                                        <m:sub>
                                          <m:sSub>
                                            <m:sSubPr>
                                              <m:ctrlPr>
                                                <a:rPr lang="en-US" sz="26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q</m:t>
                                              </m:r>
                                            </m:e>
                                            <m:sub>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26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q</m:t>
                                          </m:r>
                                        </m:sub>
                                      </m:sSub>
                                      <m:r>
                                        <a:rPr lang="en-US" sz="26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6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idf</m:t>
                                          </m:r>
                                        </m:e>
                                        <m:sub>
                                          <m:sSub>
                                            <m:sSubPr>
                                              <m:ctrlPr>
                                                <a:rPr lang="en-US" sz="26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q</m:t>
                                              </m:r>
                                            </m:e>
                                            <m:sub>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i</m:t>
                                              </m:r>
                                            </m:sub>
                                          </m:sSub>
                                        </m:sub>
                                      </m:sSub>
                                      <m:r>
                                        <a:rPr lang="en-US" sz="2600" i="0">
                                          <a:effectLst/>
                                          <a:latin typeface="Cambria Math" panose="02040503050406030204" pitchFamily="18" charset="0"/>
                                          <a:ea typeface="Malgun Gothic" panose="020B0503020000020004" pitchFamily="34" charset="-127"/>
                                          <a:cs typeface="Times New Roman" panose="02020603050405020304" pitchFamily="18" charset="0"/>
                                        </a:rPr>
                                        <m:t>)</m:t>
                                      </m:r>
                                    </m:e>
                                    <m:sup>
                                      <m:r>
                                        <a:rPr lang="en-US" sz="2600" i="0">
                                          <a:effectLst/>
                                          <a:latin typeface="Cambria Math" panose="02040503050406030204" pitchFamily="18" charset="0"/>
                                          <a:ea typeface="Malgun Gothic" panose="020B0503020000020004" pitchFamily="34" charset="-127"/>
                                          <a:cs typeface="Times New Roman" panose="02020603050405020304" pitchFamily="18" charset="0"/>
                                        </a:rPr>
                                        <m:t>2</m:t>
                                      </m:r>
                                    </m:sup>
                                  </m:sSup>
                                </m:e>
                              </m:nary>
                            </m:e>
                          </m:rad>
                          <m:r>
                            <a:rPr lang="en-US" sz="2600" i="0">
                              <a:effectLst/>
                              <a:latin typeface="Cambria Math" panose="02040503050406030204" pitchFamily="18" charset="0"/>
                              <a:ea typeface="Malgun Gothic" panose="020B0503020000020004" pitchFamily="34" charset="-127"/>
                              <a:cs typeface="Times New Roman" panose="02020603050405020304" pitchFamily="18" charset="0"/>
                            </a:rPr>
                            <m:t>∗</m:t>
                          </m:r>
                          <m:rad>
                            <m:radPr>
                              <m:degHide m:val="on"/>
                              <m:ctrlPr>
                                <a:rPr lang="en-US" sz="2600" i="1">
                                  <a:effectLst/>
                                  <a:latin typeface="Cambria Math" panose="02040503050406030204" pitchFamily="18" charset="0"/>
                                  <a:ea typeface="Malgun Gothic" panose="020B0503020000020004" pitchFamily="34" charset="-127"/>
                                  <a:cs typeface="Times New Roman" panose="02020603050405020304" pitchFamily="18" charset="0"/>
                                </a:rPr>
                              </m:ctrlPr>
                            </m:radPr>
                            <m:deg/>
                            <m:e>
                              <m:nary>
                                <m:naryPr>
                                  <m:chr m:val="∑"/>
                                  <m:limLoc m:val="undOvr"/>
                                  <m:supHide m:val="on"/>
                                  <m:ctrlPr>
                                    <a:rPr lang="en-US" sz="2600" i="1">
                                      <a:effectLst/>
                                      <a:latin typeface="Cambria Math" panose="02040503050406030204" pitchFamily="18" charset="0"/>
                                      <a:ea typeface="Malgun Gothic" panose="020B0503020000020004" pitchFamily="34" charset="-127"/>
                                      <a:cs typeface="Times New Roman" panose="02020603050405020304" pitchFamily="18" charset="0"/>
                                    </a:rPr>
                                  </m:ctrlPr>
                                </m:naryPr>
                                <m:sub>
                                  <m:sSub>
                                    <m:sSubPr>
                                      <m:ctrlPr>
                                        <a:rPr lang="en-US" sz="26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d</m:t>
                                      </m:r>
                                    </m:e>
                                    <m:sub>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26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d</m:t>
                                  </m:r>
                                </m:sub>
                                <m:sup/>
                                <m:e>
                                  <m:sSup>
                                    <m:sSupPr>
                                      <m:ctrlPr>
                                        <a:rPr lang="en-US" sz="2600" i="1">
                                          <a:effectLst/>
                                          <a:latin typeface="Cambria Math" panose="02040503050406030204" pitchFamily="18" charset="0"/>
                                          <a:ea typeface="Malgun Gothic" panose="020B0503020000020004" pitchFamily="34" charset="-127"/>
                                          <a:cs typeface="Times New Roman" panose="02020603050405020304" pitchFamily="18" charset="0"/>
                                        </a:rPr>
                                      </m:ctrlPr>
                                    </m:sSupPr>
                                    <m:e>
                                      <m:r>
                                        <a:rPr lang="en-US" sz="26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6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tf</m:t>
                                          </m:r>
                                        </m:e>
                                        <m:sub>
                                          <m:sSub>
                                            <m:sSubPr>
                                              <m:ctrlPr>
                                                <a:rPr lang="en-US" sz="26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d</m:t>
                                              </m:r>
                                            </m:e>
                                            <m:sub>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26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d</m:t>
                                          </m:r>
                                        </m:sub>
                                      </m:sSub>
                                      <m:r>
                                        <a:rPr lang="en-US" sz="26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6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idf</m:t>
                                          </m:r>
                                        </m:e>
                                        <m:sub>
                                          <m:sSub>
                                            <m:sSubPr>
                                              <m:ctrlPr>
                                                <a:rPr lang="en-US" sz="26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d</m:t>
                                              </m:r>
                                            </m:e>
                                            <m:sub>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i</m:t>
                                              </m:r>
                                            </m:sub>
                                          </m:sSub>
                                        </m:sub>
                                      </m:sSub>
                                      <m:r>
                                        <a:rPr lang="en-US" sz="2600" i="0">
                                          <a:effectLst/>
                                          <a:latin typeface="Cambria Math" panose="02040503050406030204" pitchFamily="18" charset="0"/>
                                          <a:ea typeface="Malgun Gothic" panose="020B0503020000020004" pitchFamily="34" charset="-127"/>
                                          <a:cs typeface="Times New Roman" panose="02020603050405020304" pitchFamily="18" charset="0"/>
                                        </a:rPr>
                                        <m:t>)</m:t>
                                      </m:r>
                                    </m:e>
                                    <m:sup>
                                      <m:r>
                                        <a:rPr lang="en-US" sz="2600" i="0">
                                          <a:effectLst/>
                                          <a:latin typeface="Cambria Math" panose="02040503050406030204" pitchFamily="18" charset="0"/>
                                          <a:ea typeface="Malgun Gothic" panose="020B0503020000020004" pitchFamily="34" charset="-127"/>
                                          <a:cs typeface="Times New Roman" panose="02020603050405020304" pitchFamily="18" charset="0"/>
                                        </a:rPr>
                                        <m:t>2</m:t>
                                      </m:r>
                                    </m:sup>
                                  </m:sSup>
                                </m:e>
                              </m:nary>
                            </m:e>
                          </m:rad>
                        </m:den>
                      </m:f>
                    </m:oMath>
                  </m:oMathPara>
                </a14:m>
                <a:endParaRPr lang="en-US" sz="2100" dirty="0"/>
              </a:p>
              <a:p>
                <a:r>
                  <a:rPr lang="en-US" dirty="0"/>
                  <a:t>Note that the summation in the numerator only needs to loop through words in the query (and there are generally very few)</a:t>
                </a:r>
              </a:p>
              <a:p>
                <a:r>
                  <a:rPr lang="en-US" dirty="0"/>
                  <a:t>The denominator normalizes the vectors</a:t>
                </a:r>
              </a:p>
              <a:p>
                <a:r>
                  <a:rPr lang="en-US" dirty="0"/>
                  <a:t>I add: Assuming that documents in the collection have been pre-normalized, the second part of the denominator can be left out; if we also only care about rankings, the entire denominator can be left out</a:t>
                </a:r>
              </a:p>
              <a:p>
                <a:r>
                  <a:rPr lang="en-US" dirty="0"/>
                  <a:t>In practice, given a query, an IR system using the vector space model can therefore proceed as follows:</a:t>
                </a:r>
              </a:p>
              <a:p>
                <a:pPr lvl="1"/>
                <a:r>
                  <a:rPr lang="en-US" sz="2600" dirty="0"/>
                  <a:t>Loop through the terms in the query</a:t>
                </a:r>
              </a:p>
              <a:p>
                <a:pPr lvl="1"/>
                <a:r>
                  <a:rPr lang="en-US" sz="2600" dirty="0"/>
                  <a:t>For each term, use an inverted index to find all documents from the collection containing the term</a:t>
                </a:r>
              </a:p>
              <a:p>
                <a:pPr lvl="1"/>
                <a:r>
                  <a:rPr lang="en-US" sz="2600" dirty="0"/>
                  <a:t>Add to the similarity score of each document that contains each query word (using the numerator above)</a:t>
                </a:r>
              </a:p>
              <a:p>
                <a:pPr lvl="1"/>
                <a:r>
                  <a:rPr lang="en-US" sz="2600" dirty="0"/>
                  <a:t>At the end, sort the documents based on their similarities to the query</a:t>
                </a:r>
              </a:p>
            </p:txBody>
          </p:sp>
        </mc:Choice>
        <mc:Fallback>
          <p:sp>
            <p:nvSpPr>
              <p:cNvPr id="3" name="Content Placeholder 2">
                <a:extLst>
                  <a:ext uri="{FF2B5EF4-FFF2-40B4-BE49-F238E27FC236}">
                    <a16:creationId xmlns:a16="http://schemas.microsoft.com/office/drawing/2014/main" id="{E311F17A-AB5D-409C-86D0-5432870A4068}"/>
                  </a:ext>
                </a:extLst>
              </p:cNvPr>
              <p:cNvSpPr>
                <a:spLocks noGrp="1" noRot="1" noChangeAspect="1" noMove="1" noResize="1" noEditPoints="1" noAdjustHandles="1" noChangeArrowheads="1" noChangeShapeType="1" noTextEdit="1"/>
              </p:cNvSpPr>
              <p:nvPr>
                <p:ph idx="1"/>
              </p:nvPr>
            </p:nvSpPr>
            <p:spPr>
              <a:blipFill>
                <a:blip r:embed="rId2"/>
                <a:stretch>
                  <a:fillRect l="-406" t="-2241"/>
                </a:stretch>
              </a:blipFill>
            </p:spPr>
            <p:txBody>
              <a:bodyPr/>
              <a:lstStyle/>
              <a:p>
                <a:r>
                  <a:rPr lang="en-US">
                    <a:noFill/>
                  </a:rPr>
                  <a:t> </a:t>
                </a:r>
              </a:p>
            </p:txBody>
          </p:sp>
        </mc:Fallback>
      </mc:AlternateContent>
    </p:spTree>
    <p:extLst>
      <p:ext uri="{BB962C8B-B14F-4D97-AF65-F5344CB8AC3E}">
        <p14:creationId xmlns:p14="http://schemas.microsoft.com/office/powerpoint/2010/main" val="29543360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F5DA4-099A-450A-8881-A04B086168DA}"/>
              </a:ext>
            </a:extLst>
          </p:cNvPr>
          <p:cNvSpPr>
            <a:spLocks noGrp="1"/>
          </p:cNvSpPr>
          <p:nvPr>
            <p:ph type="title"/>
          </p:nvPr>
        </p:nvSpPr>
        <p:spPr/>
        <p:txBody>
          <a:bodyPr/>
          <a:lstStyle/>
          <a:p>
            <a:r>
              <a:rPr lang="en-US" dirty="0"/>
              <a:t>Other Issues</a:t>
            </a:r>
          </a:p>
        </p:txBody>
      </p:sp>
      <p:sp>
        <p:nvSpPr>
          <p:cNvPr id="3" name="Content Placeholder 2">
            <a:extLst>
              <a:ext uri="{FF2B5EF4-FFF2-40B4-BE49-F238E27FC236}">
                <a16:creationId xmlns:a16="http://schemas.microsoft.com/office/drawing/2014/main" id="{EE278CD3-DB80-469C-BBDC-A752BEE0B2AE}"/>
              </a:ext>
            </a:extLst>
          </p:cNvPr>
          <p:cNvSpPr>
            <a:spLocks noGrp="1"/>
          </p:cNvSpPr>
          <p:nvPr>
            <p:ph idx="1"/>
          </p:nvPr>
        </p:nvSpPr>
        <p:spPr/>
        <p:txBody>
          <a:bodyPr>
            <a:normAutofit fontScale="62500" lnSpcReduction="20000"/>
          </a:bodyPr>
          <a:lstStyle/>
          <a:p>
            <a:r>
              <a:rPr lang="en-US" dirty="0"/>
              <a:t>As with other NLP applications, we need to decide whether an IR system should apply </a:t>
            </a:r>
            <a:r>
              <a:rPr lang="en-US" i="1" dirty="0"/>
              <a:t>stemming</a:t>
            </a:r>
            <a:r>
              <a:rPr lang="en-US" dirty="0"/>
              <a:t> (common), apply </a:t>
            </a:r>
            <a:r>
              <a:rPr lang="en-US" i="1" dirty="0"/>
              <a:t>lemmatization</a:t>
            </a:r>
            <a:r>
              <a:rPr lang="en-US" dirty="0"/>
              <a:t> (not common), convert all letters to the same case, etc.</a:t>
            </a:r>
          </a:p>
          <a:p>
            <a:r>
              <a:rPr lang="en-US" dirty="0"/>
              <a:t>Whichever </a:t>
            </a:r>
            <a:r>
              <a:rPr lang="en-US" i="1" dirty="0"/>
              <a:t>text normalization</a:t>
            </a:r>
            <a:r>
              <a:rPr lang="en-US" dirty="0"/>
              <a:t> techniques were applied to the collection must also be applied to the query</a:t>
            </a:r>
          </a:p>
          <a:p>
            <a:r>
              <a:rPr lang="en-US" dirty="0"/>
              <a:t>Many conventional IR systems also use </a:t>
            </a:r>
            <a:r>
              <a:rPr lang="en-US" i="1" dirty="0"/>
              <a:t>stop lists</a:t>
            </a:r>
            <a:r>
              <a:rPr lang="en-US" dirty="0"/>
              <a:t>, containing </a:t>
            </a:r>
            <a:r>
              <a:rPr lang="en-US" i="1" dirty="0"/>
              <a:t>stop words</a:t>
            </a:r>
            <a:r>
              <a:rPr lang="en-US" dirty="0"/>
              <a:t>, which are lists of very common words to exclude from the computation</a:t>
            </a:r>
          </a:p>
          <a:p>
            <a:r>
              <a:rPr lang="en-US" dirty="0"/>
              <a:t>This doesn't change results much, since these words tend to have very low IDF values; this could make the system more efficient, but makes it more difficult to search for phrases</a:t>
            </a:r>
          </a:p>
          <a:p>
            <a:r>
              <a:rPr lang="en-US" dirty="0"/>
              <a:t>Some conventional IR systems applied </a:t>
            </a:r>
            <a:r>
              <a:rPr lang="en-US" i="1" dirty="0"/>
              <a:t>query expansion</a:t>
            </a:r>
            <a:r>
              <a:rPr lang="en-US" dirty="0"/>
              <a:t>, which adds synonyms of query terms, or other related words, to the queries to help locate relevant documents that don't use overlapping terms</a:t>
            </a:r>
          </a:p>
          <a:p>
            <a:r>
              <a:rPr lang="en-US" dirty="0"/>
              <a:t>The vector space model is not the only way to implement a conventional IR system; another approach (more common for earlier IR systems) relies on a </a:t>
            </a:r>
            <a:r>
              <a:rPr lang="en-US" i="1" dirty="0"/>
              <a:t>Bayesian model</a:t>
            </a:r>
            <a:r>
              <a:rPr lang="en-US" dirty="0"/>
              <a:t>, but we will not cover Bayesian methods for IR</a:t>
            </a:r>
            <a:endParaRPr lang="en-US" i="1" dirty="0"/>
          </a:p>
          <a:p>
            <a:r>
              <a:rPr lang="en-US" dirty="0"/>
              <a:t>For text categorization, we will consider a Bayesian approach called </a:t>
            </a:r>
            <a:r>
              <a:rPr lang="en-US" i="1" dirty="0"/>
              <a:t>naïve Bayes</a:t>
            </a:r>
            <a:r>
              <a:rPr lang="en-US" dirty="0"/>
              <a:t>, plus two other approaches</a:t>
            </a:r>
          </a:p>
          <a:p>
            <a:r>
              <a:rPr lang="en-US" dirty="0"/>
              <a:t>Another important issue is how to </a:t>
            </a:r>
            <a:r>
              <a:rPr lang="en-US" i="1" dirty="0"/>
              <a:t>evaluate</a:t>
            </a:r>
            <a:r>
              <a:rPr lang="en-US" dirty="0"/>
              <a:t> the performance of IR systems; the textbook covers evaluation of IR in section 14.1.4 (current draft), but we will mostly skip this (I'll talk about it a little in class)</a:t>
            </a:r>
          </a:p>
          <a:p>
            <a:r>
              <a:rPr lang="en-US" dirty="0"/>
              <a:t>We will discuss how to evaluate text categorization systems later in the topic, which uses some of the same metrics, but text categorization doesn't share all the issues that make evaluation of IR more difficult</a:t>
            </a:r>
          </a:p>
        </p:txBody>
      </p:sp>
    </p:spTree>
    <p:extLst>
      <p:ext uri="{BB962C8B-B14F-4D97-AF65-F5344CB8AC3E}">
        <p14:creationId xmlns:p14="http://schemas.microsoft.com/office/powerpoint/2010/main" val="7778218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8A076-1642-44B0-AB74-1B5CCC431721}"/>
              </a:ext>
            </a:extLst>
          </p:cNvPr>
          <p:cNvSpPr>
            <a:spLocks noGrp="1"/>
          </p:cNvSpPr>
          <p:nvPr>
            <p:ph type="title"/>
          </p:nvPr>
        </p:nvSpPr>
        <p:spPr/>
        <p:txBody>
          <a:bodyPr/>
          <a:lstStyle/>
          <a:p>
            <a:r>
              <a:rPr lang="en-US" dirty="0"/>
              <a:t>Ranking Web Pages</a:t>
            </a:r>
          </a:p>
        </p:txBody>
      </p:sp>
      <p:sp>
        <p:nvSpPr>
          <p:cNvPr id="3" name="Content Placeholder 2">
            <a:extLst>
              <a:ext uri="{FF2B5EF4-FFF2-40B4-BE49-F238E27FC236}">
                <a16:creationId xmlns:a16="http://schemas.microsoft.com/office/drawing/2014/main" id="{AB12A977-A927-4615-9B47-4F0282B92A59}"/>
              </a:ext>
            </a:extLst>
          </p:cNvPr>
          <p:cNvSpPr>
            <a:spLocks noGrp="1"/>
          </p:cNvSpPr>
          <p:nvPr>
            <p:ph idx="1"/>
          </p:nvPr>
        </p:nvSpPr>
        <p:spPr/>
        <p:txBody>
          <a:bodyPr>
            <a:normAutofit fontScale="62500" lnSpcReduction="20000"/>
          </a:bodyPr>
          <a:lstStyle/>
          <a:p>
            <a:r>
              <a:rPr lang="en-US" dirty="0"/>
              <a:t>I add: Another issue not discussed in the textbook is ranking algorithms that are specific to web search (e.g., how Google ranks its results)</a:t>
            </a:r>
          </a:p>
          <a:p>
            <a:r>
              <a:rPr lang="en-US" dirty="0"/>
              <a:t>Such ranking could just be based on similarity metrics (e.g., sort the magnitudes using the cosine metric to compare TF*IDF vectors)</a:t>
            </a:r>
          </a:p>
          <a:p>
            <a:r>
              <a:rPr lang="en-US" dirty="0"/>
              <a:t>Historically, early web retrieval search engines did this, but they could easily be fooled</a:t>
            </a:r>
          </a:p>
          <a:p>
            <a:r>
              <a:rPr lang="en-US" dirty="0"/>
              <a:t>Some websites, for example, put invisible, popular search terms in their pages to fool early search engines</a:t>
            </a:r>
          </a:p>
          <a:p>
            <a:r>
              <a:rPr lang="en-US" dirty="0"/>
              <a:t>Popular web search engines today view </a:t>
            </a:r>
            <a:r>
              <a:rPr lang="en-US" i="1" dirty="0"/>
              <a:t>the web as a directed graph</a:t>
            </a:r>
          </a:p>
          <a:p>
            <a:r>
              <a:rPr lang="en-US" dirty="0"/>
              <a:t>Intuitively, good pages will tend to be more popular and have more incoming directed links pointing to them relative to bad web pages</a:t>
            </a:r>
          </a:p>
          <a:p>
            <a:r>
              <a:rPr lang="en-US" dirty="0"/>
              <a:t>One example is the Hyperlinked-Induced Topic Search (HITS) algorithm, developed by Kleinberg in 1998</a:t>
            </a:r>
          </a:p>
          <a:p>
            <a:r>
              <a:rPr lang="en-US" dirty="0"/>
              <a:t>The HITS algorithm utilizes </a:t>
            </a:r>
            <a:r>
              <a:rPr lang="en-US" i="1" dirty="0"/>
              <a:t>authorities</a:t>
            </a:r>
            <a:r>
              <a:rPr lang="en-US" dirty="0"/>
              <a:t> (pages that have a lot of incoming links from other good pages) and </a:t>
            </a:r>
            <a:r>
              <a:rPr lang="en-US" i="1" dirty="0"/>
              <a:t>hubs</a:t>
            </a:r>
            <a:r>
              <a:rPr lang="en-US" dirty="0"/>
              <a:t> (pages that point to a lot of authorities)</a:t>
            </a:r>
          </a:p>
          <a:p>
            <a:r>
              <a:rPr lang="en-US" dirty="0"/>
              <a:t>Given a query, the algorithm first determines an initial set of web pages that are relevant to the query, and then uses an iterative approach to determine authorities and hubs</a:t>
            </a:r>
          </a:p>
          <a:p>
            <a:r>
              <a:rPr lang="en-US" dirty="0"/>
              <a:t>One drawback due to PageRank (which we will discuss on the next slide) is that HITS doesn't compute a websites score until after the initial retrieval phase</a:t>
            </a:r>
          </a:p>
        </p:txBody>
      </p:sp>
    </p:spTree>
    <p:extLst>
      <p:ext uri="{BB962C8B-B14F-4D97-AF65-F5344CB8AC3E}">
        <p14:creationId xmlns:p14="http://schemas.microsoft.com/office/powerpoint/2010/main" val="1006914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F51BC-5AD3-41B0-A5D0-E63BCB28C881}"/>
              </a:ext>
            </a:extLst>
          </p:cNvPr>
          <p:cNvSpPr>
            <a:spLocks noGrp="1"/>
          </p:cNvSpPr>
          <p:nvPr>
            <p:ph type="title"/>
          </p:nvPr>
        </p:nvSpPr>
        <p:spPr/>
        <p:txBody>
          <a:bodyPr/>
          <a:lstStyle/>
          <a:p>
            <a:r>
              <a:rPr lang="en-US" dirty="0"/>
              <a:t>PageRank</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9E267BA-1704-45A8-81DF-A3A0849795B4}"/>
                  </a:ext>
                </a:extLst>
              </p:cNvPr>
              <p:cNvSpPr>
                <a:spLocks noGrp="1"/>
              </p:cNvSpPr>
              <p:nvPr>
                <p:ph idx="1"/>
              </p:nvPr>
            </p:nvSpPr>
            <p:spPr/>
            <p:txBody>
              <a:bodyPr>
                <a:normAutofit fontScale="62500" lnSpcReduction="20000"/>
              </a:bodyPr>
              <a:lstStyle/>
              <a:p>
                <a:r>
                  <a:rPr lang="en-US" dirty="0"/>
                  <a:t>The PageRank algorithm was developed around the same time as HITS by Google's founders, Page and Brin (their original paper on PageRank cites the recently published Kleinberg paper)</a:t>
                </a:r>
              </a:p>
              <a:p>
                <a:r>
                  <a:rPr lang="en-US" dirty="0"/>
                  <a:t>PageRank also rates pages based on links, but the algorithm is not query-dependent, and therefore it is more efficient than HITS</a:t>
                </a:r>
              </a:p>
              <a:p>
                <a:r>
                  <a:rPr lang="en-US" dirty="0"/>
                  <a:t>PageRank uses the following formula: </a:t>
                </a:r>
                <a14:m>
                  <m:oMath xmlns:m="http://schemas.openxmlformats.org/officeDocument/2006/math">
                    <m:r>
                      <m:rPr>
                        <m:sty m:val="p"/>
                      </m:rPr>
                      <a:rPr lang="en-US" sz="2600" i="0" smtClean="0">
                        <a:effectLst/>
                        <a:latin typeface="Cambria Math" panose="02040503050406030204" pitchFamily="18" charset="0"/>
                        <a:ea typeface="Times New Roman" panose="02020603050405020304" pitchFamily="18" charset="0"/>
                        <a:cs typeface="Times New Roman" panose="02020603050405020304" pitchFamily="18" charset="0"/>
                      </a:rPr>
                      <m:t>PR</m:t>
                    </m:r>
                    <m:d>
                      <m:dPr>
                        <m:ctrlPr>
                          <a:rPr lang="en-US" sz="2600" i="1">
                            <a:effectLst/>
                            <a:latin typeface="Cambria Math" panose="02040503050406030204" pitchFamily="18" charset="0"/>
                            <a:ea typeface="Times New Roman" panose="02020603050405020304" pitchFamily="18" charset="0"/>
                            <a:cs typeface="Times New Roman" panose="02020603050405020304" pitchFamily="18" charset="0"/>
                          </a:rPr>
                        </m:ctrlPr>
                      </m:dPr>
                      <m:e>
                        <m:r>
                          <m:rPr>
                            <m:sty m:val="p"/>
                          </m:rPr>
                          <a:rPr lang="en-US" sz="2600" i="0">
                            <a:effectLst/>
                            <a:latin typeface="Cambria Math" panose="02040503050406030204" pitchFamily="18" charset="0"/>
                            <a:ea typeface="Times New Roman" panose="02020603050405020304" pitchFamily="18" charset="0"/>
                            <a:cs typeface="Times New Roman" panose="02020603050405020304" pitchFamily="18" charset="0"/>
                          </a:rPr>
                          <m:t>p</m:t>
                        </m:r>
                        <m:r>
                          <m:rPr>
                            <m:sty m:val="p"/>
                          </m:rPr>
                          <a:rPr lang="en-US" sz="2600" b="0" i="0" baseline="-25000" smtClean="0">
                            <a:effectLst/>
                            <a:latin typeface="Cambria Math" panose="02040503050406030204" pitchFamily="18" charset="0"/>
                            <a:ea typeface="Times New Roman" panose="02020603050405020304" pitchFamily="18" charset="0"/>
                            <a:cs typeface="Times New Roman" panose="02020603050405020304" pitchFamily="18" charset="0"/>
                          </a:rPr>
                          <m:t>i</m:t>
                        </m:r>
                      </m:e>
                    </m:d>
                    <m:r>
                      <a:rPr lang="en-US" sz="2600" i="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2600" i="1">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2600" i="0">
                            <a:effectLst/>
                            <a:latin typeface="Cambria Math" panose="02040503050406030204" pitchFamily="18" charset="0"/>
                            <a:ea typeface="Times New Roman" panose="02020603050405020304" pitchFamily="18" charset="0"/>
                            <a:cs typeface="Times New Roman" panose="02020603050405020304" pitchFamily="18" charset="0"/>
                          </a:rPr>
                          <m:t>1−</m:t>
                        </m:r>
                        <m:r>
                          <m:rPr>
                            <m:sty m:val="p"/>
                          </m:rPr>
                          <a:rPr lang="en-US" sz="2600" i="0">
                            <a:effectLst/>
                            <a:latin typeface="Cambria Math" panose="02040503050406030204" pitchFamily="18" charset="0"/>
                            <a:ea typeface="Times New Roman" panose="02020603050405020304" pitchFamily="18" charset="0"/>
                            <a:cs typeface="Times New Roman" panose="02020603050405020304" pitchFamily="18" charset="0"/>
                          </a:rPr>
                          <m:t>d</m:t>
                        </m:r>
                      </m:num>
                      <m:den>
                        <m:r>
                          <m:rPr>
                            <m:sty m:val="p"/>
                          </m:rPr>
                          <a:rPr lang="en-US" sz="2600" i="0">
                            <a:effectLst/>
                            <a:latin typeface="Cambria Math" panose="02040503050406030204" pitchFamily="18" charset="0"/>
                            <a:ea typeface="Times New Roman" panose="02020603050405020304" pitchFamily="18" charset="0"/>
                            <a:cs typeface="Times New Roman" panose="02020603050405020304" pitchFamily="18" charset="0"/>
                          </a:rPr>
                          <m:t>N</m:t>
                        </m:r>
                      </m:den>
                    </m:f>
                    <m:r>
                      <a:rPr lang="en-US" sz="2600" i="0">
                        <a:effectLst/>
                        <a:latin typeface="Cambria Math" panose="02040503050406030204" pitchFamily="18" charset="0"/>
                        <a:ea typeface="Times New Roman" panose="02020603050405020304" pitchFamily="18" charset="0"/>
                        <a:cs typeface="Times New Roman" panose="02020603050405020304" pitchFamily="18" charset="0"/>
                      </a:rPr>
                      <m:t>+</m:t>
                    </m:r>
                    <m:r>
                      <m:rPr>
                        <m:sty m:val="p"/>
                      </m:rPr>
                      <a:rPr lang="en-US" sz="2600" i="0">
                        <a:effectLst/>
                        <a:latin typeface="Cambria Math" panose="02040503050406030204" pitchFamily="18" charset="0"/>
                        <a:ea typeface="Times New Roman" panose="02020603050405020304" pitchFamily="18" charset="0"/>
                        <a:cs typeface="Times New Roman" panose="02020603050405020304" pitchFamily="18" charset="0"/>
                      </a:rPr>
                      <m:t>d</m:t>
                    </m:r>
                    <m:nary>
                      <m:naryPr>
                        <m:chr m:val="∑"/>
                        <m:limLoc m:val="undOvr"/>
                        <m:supHide m:val="on"/>
                        <m:ctrlPr>
                          <a:rPr lang="en-US" sz="2600" i="1">
                            <a:effectLst/>
                            <a:latin typeface="Cambria Math" panose="02040503050406030204" pitchFamily="18" charset="0"/>
                            <a:ea typeface="Times New Roman" panose="02020603050405020304" pitchFamily="18" charset="0"/>
                            <a:cs typeface="Times New Roman" panose="02020603050405020304" pitchFamily="18" charset="0"/>
                          </a:rPr>
                        </m:ctrlPr>
                      </m:naryPr>
                      <m:sub>
                        <m:sSub>
                          <m:sSubPr>
                            <m:ctrlPr>
                              <a:rPr lang="en-US" sz="2600" i="1" smtClean="0">
                                <a:effectLst/>
                                <a:latin typeface="Cambria Math" panose="02040503050406030204" pitchFamily="18" charset="0"/>
                                <a:cs typeface="Times New Roman" panose="02020603050405020304" pitchFamily="18" charset="0"/>
                              </a:rPr>
                            </m:ctrlPr>
                          </m:sSubPr>
                          <m:e>
                            <m:r>
                              <m:rPr>
                                <m:sty m:val="p"/>
                              </m:rPr>
                              <a:rPr lang="en-US" sz="2600" b="0" i="0" smtClean="0">
                                <a:effectLst/>
                                <a:latin typeface="Cambria Math" panose="02040503050406030204" pitchFamily="18" charset="0"/>
                                <a:cs typeface="Times New Roman" panose="02020603050405020304" pitchFamily="18" charset="0"/>
                              </a:rPr>
                              <m:t>p</m:t>
                            </m:r>
                          </m:e>
                          <m:sub>
                            <m:r>
                              <m:rPr>
                                <m:sty m:val="p"/>
                              </m:rPr>
                              <a:rPr lang="en-US" sz="2600" b="0" i="0" smtClean="0">
                                <a:effectLst/>
                                <a:latin typeface="Cambria Math" panose="02040503050406030204" pitchFamily="18" charset="0"/>
                                <a:cs typeface="Times New Roman" panose="02020603050405020304" pitchFamily="18" charset="0"/>
                              </a:rPr>
                              <m:t>j</m:t>
                            </m:r>
                          </m:sub>
                        </m:sSub>
                      </m:sub>
                      <m:sup/>
                      <m:e>
                        <m:f>
                          <m:fPr>
                            <m:ctrlPr>
                              <a:rPr lang="en-US" sz="2600" i="1" smtClean="0">
                                <a:effectLst/>
                                <a:latin typeface="Cambria Math" panose="02040503050406030204" pitchFamily="18" charset="0"/>
                                <a:ea typeface="Times New Roman" panose="02020603050405020304" pitchFamily="18" charset="0"/>
                                <a:cs typeface="Times New Roman" panose="02020603050405020304" pitchFamily="18" charset="0"/>
                              </a:rPr>
                            </m:ctrlPr>
                          </m:fPr>
                          <m:num>
                            <m:r>
                              <m:rPr>
                                <m:sty m:val="p"/>
                              </m:rPr>
                              <a:rPr lang="en-US" sz="2600" i="0">
                                <a:effectLst/>
                                <a:latin typeface="Cambria Math" panose="02040503050406030204" pitchFamily="18" charset="0"/>
                                <a:ea typeface="Times New Roman" panose="02020603050405020304" pitchFamily="18" charset="0"/>
                                <a:cs typeface="Times New Roman" panose="02020603050405020304" pitchFamily="18" charset="0"/>
                              </a:rPr>
                              <m:t>PR</m:t>
                            </m:r>
                            <m:r>
                              <a:rPr lang="en-US" sz="2600" i="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sz="2600" i="1">
                                    <a:effectLst/>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en-US" sz="2600" b="0" i="0" smtClean="0">
                                    <a:effectLst/>
                                    <a:latin typeface="Cambria Math" panose="02040503050406030204" pitchFamily="18" charset="0"/>
                                    <a:ea typeface="Times New Roman" panose="02020603050405020304" pitchFamily="18" charset="0"/>
                                    <a:cs typeface="Times New Roman" panose="02020603050405020304" pitchFamily="18" charset="0"/>
                                  </a:rPr>
                                  <m:t>p</m:t>
                                </m:r>
                              </m:e>
                              <m:sub>
                                <m:r>
                                  <m:rPr>
                                    <m:sty m:val="p"/>
                                  </m:rPr>
                                  <a:rPr lang="en-US" sz="2600" b="0" i="0" smtClean="0">
                                    <a:effectLst/>
                                    <a:latin typeface="Cambria Math" panose="02040503050406030204" pitchFamily="18" charset="0"/>
                                    <a:ea typeface="Times New Roman" panose="02020603050405020304" pitchFamily="18" charset="0"/>
                                    <a:cs typeface="Times New Roman" panose="02020603050405020304" pitchFamily="18" charset="0"/>
                                  </a:rPr>
                                  <m:t>j</m:t>
                                </m:r>
                              </m:sub>
                            </m:sSub>
                            <m:r>
                              <a:rPr lang="en-US" sz="2600" i="0">
                                <a:effectLst/>
                                <a:latin typeface="Cambria Math" panose="02040503050406030204" pitchFamily="18" charset="0"/>
                                <a:ea typeface="Times New Roman" panose="02020603050405020304" pitchFamily="18" charset="0"/>
                                <a:cs typeface="Times New Roman" panose="02020603050405020304" pitchFamily="18" charset="0"/>
                              </a:rPr>
                              <m:t>)</m:t>
                            </m:r>
                          </m:num>
                          <m:den>
                            <m:r>
                              <m:rPr>
                                <m:sty m:val="p"/>
                              </m:rPr>
                              <a:rPr lang="en-US" sz="2600" i="0">
                                <a:effectLst/>
                                <a:latin typeface="Cambria Math" panose="02040503050406030204" pitchFamily="18" charset="0"/>
                                <a:ea typeface="Times New Roman" panose="02020603050405020304" pitchFamily="18" charset="0"/>
                                <a:cs typeface="Times New Roman" panose="02020603050405020304" pitchFamily="18" charset="0"/>
                              </a:rPr>
                              <m:t>C</m:t>
                            </m:r>
                            <m:r>
                              <a:rPr lang="en-US" sz="2600" i="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sz="2600" i="1">
                                    <a:latin typeface="Cambria Math" panose="02040503050406030204" pitchFamily="18" charset="0"/>
                                    <a:cs typeface="Times New Roman" panose="02020603050405020304" pitchFamily="18" charset="0"/>
                                  </a:rPr>
                                </m:ctrlPr>
                              </m:sSubPr>
                              <m:e>
                                <m:r>
                                  <m:rPr>
                                    <m:sty m:val="p"/>
                                  </m:rPr>
                                  <a:rPr lang="en-US" sz="2600" b="0" i="0" smtClean="0">
                                    <a:latin typeface="Cambria Math" panose="02040503050406030204" pitchFamily="18" charset="0"/>
                                    <a:cs typeface="Times New Roman" panose="02020603050405020304" pitchFamily="18" charset="0"/>
                                  </a:rPr>
                                  <m:t>p</m:t>
                                </m:r>
                              </m:e>
                              <m:sub>
                                <m:r>
                                  <m:rPr>
                                    <m:sty m:val="p"/>
                                  </m:rPr>
                                  <a:rPr lang="en-US" sz="2600" b="0" i="0" smtClean="0">
                                    <a:latin typeface="Cambria Math" panose="02040503050406030204" pitchFamily="18" charset="0"/>
                                    <a:cs typeface="Times New Roman" panose="02020603050405020304" pitchFamily="18" charset="0"/>
                                  </a:rPr>
                                  <m:t>j</m:t>
                                </m:r>
                              </m:sub>
                            </m:sSub>
                            <m:r>
                              <a:rPr lang="en-US" sz="2600" i="0">
                                <a:effectLst/>
                                <a:latin typeface="Cambria Math" panose="02040503050406030204" pitchFamily="18" charset="0"/>
                                <a:ea typeface="Times New Roman" panose="02020603050405020304" pitchFamily="18" charset="0"/>
                                <a:cs typeface="Times New Roman" panose="02020603050405020304" pitchFamily="18" charset="0"/>
                              </a:rPr>
                              <m:t>)</m:t>
                            </m:r>
                          </m:den>
                        </m:f>
                      </m:e>
                    </m:nary>
                  </m:oMath>
                </a14:m>
                <a:endParaRPr lang="en-US" sz="2600" dirty="0"/>
              </a:p>
              <a:p>
                <a:pPr lvl="1"/>
                <a:r>
                  <a:rPr lang="en-US" dirty="0"/>
                  <a:t>Here, PR(p) is the PageRank of p, N is the total number of pages in the corpus being explored, p</a:t>
                </a:r>
                <a:r>
                  <a:rPr lang="en-US" baseline="-25000" dirty="0"/>
                  <a:t>j</a:t>
                </a:r>
                <a:r>
                  <a:rPr lang="en-US" dirty="0"/>
                  <a:t> are the pages that link to p</a:t>
                </a:r>
                <a:r>
                  <a:rPr lang="en-US" baseline="-25000" dirty="0"/>
                  <a:t>i</a:t>
                </a:r>
                <a:r>
                  <a:rPr lang="en-US" dirty="0"/>
                  <a:t>, and c(p</a:t>
                </a:r>
                <a:r>
                  <a:rPr lang="en-US" baseline="-25000" dirty="0"/>
                  <a:t>j</a:t>
                </a:r>
                <a:r>
                  <a:rPr lang="en-US" dirty="0"/>
                  <a:t>) is the count of the out-links on p</a:t>
                </a:r>
                <a:r>
                  <a:rPr lang="en-US" baseline="-25000" dirty="0"/>
                  <a:t>j</a:t>
                </a:r>
                <a:r>
                  <a:rPr lang="en-US" dirty="0"/>
                  <a:t>; d is a damping factor</a:t>
                </a:r>
              </a:p>
              <a:p>
                <a:pPr lvl="1"/>
                <a:r>
                  <a:rPr lang="en-US" dirty="0"/>
                  <a:t>To explain this, the textbook that I use for my AI course (previous edition) asks readers to imagine a web surfer starting at a random page</a:t>
                </a:r>
              </a:p>
              <a:p>
                <a:pPr lvl="1"/>
                <a:r>
                  <a:rPr lang="en-US" dirty="0"/>
                  <a:t>With probability d, they click on one of the links on their current page arbitrarily; with probability 1-d, they get bored and move to any random page on the web</a:t>
                </a:r>
              </a:p>
              <a:p>
                <a:pPr lvl="1"/>
                <a:r>
                  <a:rPr lang="en-US" dirty="0"/>
                  <a:t>PR(p) is related to the probability that the surfer will be at page p at any point in time</a:t>
                </a:r>
              </a:p>
              <a:p>
                <a:pPr lvl="1"/>
                <a:r>
                  <a:rPr lang="en-US" dirty="0"/>
                  <a:t>Since PageRank uses a recursive formula, computing it involves an iterative procedure; the algorithm starts assigning PR(p) = 1 to every page, and it iterates until convergence</a:t>
                </a:r>
              </a:p>
              <a:p>
                <a:r>
                  <a:rPr lang="en-US" dirty="0"/>
                  <a:t>Early versions of PageRank could be fooled by islands of web pages that linked to each other, but later versions could detect such islands and give them low scores</a:t>
                </a:r>
              </a:p>
              <a:p>
                <a:r>
                  <a:rPr lang="en-US" dirty="0"/>
                  <a:t>Currently, Google also uses other factors to rank pages, and their exact strategy is not public information, but sources indicate that some form of PageRank is still one of the important factors</a:t>
                </a:r>
              </a:p>
            </p:txBody>
          </p:sp>
        </mc:Choice>
        <mc:Fallback>
          <p:sp>
            <p:nvSpPr>
              <p:cNvPr id="3" name="Content Placeholder 2">
                <a:extLst>
                  <a:ext uri="{FF2B5EF4-FFF2-40B4-BE49-F238E27FC236}">
                    <a16:creationId xmlns:a16="http://schemas.microsoft.com/office/drawing/2014/main" id="{79E267BA-1704-45A8-81DF-A3A0849795B4}"/>
                  </a:ext>
                </a:extLst>
              </p:cNvPr>
              <p:cNvSpPr>
                <a:spLocks noGrp="1" noRot="1" noChangeAspect="1" noMove="1" noResize="1" noEditPoints="1" noAdjustHandles="1" noChangeArrowheads="1" noChangeShapeType="1" noTextEdit="1"/>
              </p:cNvSpPr>
              <p:nvPr>
                <p:ph idx="1"/>
              </p:nvPr>
            </p:nvSpPr>
            <p:spPr>
              <a:blipFill>
                <a:blip r:embed="rId2"/>
                <a:stretch>
                  <a:fillRect l="-406" t="-2241" r="-870"/>
                </a:stretch>
              </a:blipFill>
            </p:spPr>
            <p:txBody>
              <a:bodyPr/>
              <a:lstStyle/>
              <a:p>
                <a:r>
                  <a:rPr lang="en-US">
                    <a:noFill/>
                  </a:rPr>
                  <a:t> </a:t>
                </a:r>
              </a:p>
            </p:txBody>
          </p:sp>
        </mc:Fallback>
      </mc:AlternateContent>
    </p:spTree>
    <p:extLst>
      <p:ext uri="{BB962C8B-B14F-4D97-AF65-F5344CB8AC3E}">
        <p14:creationId xmlns:p14="http://schemas.microsoft.com/office/powerpoint/2010/main" val="23535565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FA7F9-F874-4565-9EB2-8AE93D1E57FF}"/>
              </a:ext>
            </a:extLst>
          </p:cNvPr>
          <p:cNvSpPr>
            <a:spLocks noGrp="1"/>
          </p:cNvSpPr>
          <p:nvPr>
            <p:ph type="title"/>
          </p:nvPr>
        </p:nvSpPr>
        <p:spPr/>
        <p:txBody>
          <a:bodyPr/>
          <a:lstStyle/>
          <a:p>
            <a:r>
              <a:rPr lang="en-US" dirty="0"/>
              <a:t>Text Categorization</a:t>
            </a:r>
          </a:p>
        </p:txBody>
      </p:sp>
      <p:sp>
        <p:nvSpPr>
          <p:cNvPr id="3" name="Content Placeholder 2">
            <a:extLst>
              <a:ext uri="{FF2B5EF4-FFF2-40B4-BE49-F238E27FC236}">
                <a16:creationId xmlns:a16="http://schemas.microsoft.com/office/drawing/2014/main" id="{615D20B4-C70C-4077-8049-5A3BDD10EB1E}"/>
              </a:ext>
            </a:extLst>
          </p:cNvPr>
          <p:cNvSpPr>
            <a:spLocks noGrp="1"/>
          </p:cNvSpPr>
          <p:nvPr>
            <p:ph idx="1"/>
          </p:nvPr>
        </p:nvSpPr>
        <p:spPr/>
        <p:txBody>
          <a:bodyPr>
            <a:normAutofit fontScale="70000" lnSpcReduction="20000"/>
          </a:bodyPr>
          <a:lstStyle/>
          <a:p>
            <a:r>
              <a:rPr lang="en-US" b="1" dirty="0"/>
              <a:t>Text categorization</a:t>
            </a:r>
            <a:r>
              <a:rPr lang="en-US" dirty="0"/>
              <a:t> (TC) is the automatic labeling of documents based on text contained in, or associated with, the documents into one or more </a:t>
            </a:r>
            <a:r>
              <a:rPr lang="en-US" i="1" dirty="0"/>
              <a:t>predefined categories</a:t>
            </a:r>
            <a:r>
              <a:rPr lang="en-US" dirty="0"/>
              <a:t>, a.k.a. </a:t>
            </a:r>
            <a:r>
              <a:rPr lang="en-US" i="1" dirty="0"/>
              <a:t>classes</a:t>
            </a:r>
          </a:p>
          <a:p>
            <a:r>
              <a:rPr lang="en-US" dirty="0"/>
              <a:t>Some sources use the term </a:t>
            </a:r>
            <a:r>
              <a:rPr lang="en-US" i="1" dirty="0"/>
              <a:t>text classification</a:t>
            </a:r>
            <a:r>
              <a:rPr lang="en-US" dirty="0"/>
              <a:t> to refer to this task; however, that term is also commonly used in a more general sense to include TC, IR, and sometimes </a:t>
            </a:r>
            <a:r>
              <a:rPr lang="en-US" i="1" dirty="0"/>
              <a:t>clustering</a:t>
            </a:r>
          </a:p>
          <a:p>
            <a:r>
              <a:rPr lang="en-US" dirty="0"/>
              <a:t>Some TC tasks assume that the categories are </a:t>
            </a:r>
            <a:r>
              <a:rPr lang="en-US" i="1" dirty="0"/>
              <a:t>independent</a:t>
            </a:r>
            <a:r>
              <a:rPr lang="en-US" dirty="0"/>
              <a:t>, i.e., </a:t>
            </a:r>
            <a:r>
              <a:rPr lang="en-US" i="1" dirty="0"/>
              <a:t>binary</a:t>
            </a:r>
            <a:r>
              <a:rPr lang="en-US" dirty="0"/>
              <a:t> or </a:t>
            </a:r>
            <a:r>
              <a:rPr lang="en-US" i="1" dirty="0"/>
              <a:t>Boolean</a:t>
            </a:r>
          </a:p>
          <a:p>
            <a:r>
              <a:rPr lang="en-US" dirty="0"/>
              <a:t>Each document can then be assigned to zero, one, or multiple categories; most of the conventional NLP literature on TC dealt with such categories</a:t>
            </a:r>
          </a:p>
          <a:p>
            <a:r>
              <a:rPr lang="en-US" dirty="0"/>
              <a:t>Other TC tasks assume </a:t>
            </a:r>
            <a:r>
              <a:rPr lang="en-US" i="1" dirty="0"/>
              <a:t>mutually exclusive and exhaustive</a:t>
            </a:r>
            <a:r>
              <a:rPr lang="en-US" dirty="0"/>
              <a:t> categories; each document is then assigned to exactly one category (the best fit)</a:t>
            </a:r>
          </a:p>
          <a:p>
            <a:r>
              <a:rPr lang="en-US" dirty="0"/>
              <a:t>If a task involves exactly two mutually exclusive and exhaustive categories (e.g., Indoor vs. Outdoor), you can alternatively view the task as involving one binary category</a:t>
            </a:r>
          </a:p>
          <a:p>
            <a:r>
              <a:rPr lang="en-US" dirty="0"/>
              <a:t>One special case of TC involves categories that form a </a:t>
            </a:r>
            <a:r>
              <a:rPr lang="en-US" i="1" dirty="0"/>
              <a:t>hierarchy</a:t>
            </a:r>
            <a:r>
              <a:rPr lang="en-US" dirty="0"/>
              <a:t> or </a:t>
            </a:r>
            <a:r>
              <a:rPr lang="en-US" i="1" dirty="0"/>
              <a:t>taxonomy</a:t>
            </a:r>
            <a:r>
              <a:rPr lang="en-US" dirty="0"/>
              <a:t>; a conventional example was the Yahoo! directory of web pages (which eventually became defunct)</a:t>
            </a:r>
          </a:p>
          <a:p>
            <a:r>
              <a:rPr lang="en-US" dirty="0"/>
              <a:t>Some researchers have found benefit using a ladder approach for this sort of categorization; each individual decision is simpler, but there are more stages at which an error might occur</a:t>
            </a:r>
          </a:p>
        </p:txBody>
      </p:sp>
    </p:spTree>
    <p:extLst>
      <p:ext uri="{BB962C8B-B14F-4D97-AF65-F5344CB8AC3E}">
        <p14:creationId xmlns:p14="http://schemas.microsoft.com/office/powerpoint/2010/main" val="7884178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8A059-5498-47A9-ABE5-F60258581D94}"/>
              </a:ext>
            </a:extLst>
          </p:cNvPr>
          <p:cNvSpPr>
            <a:spLocks noGrp="1"/>
          </p:cNvSpPr>
          <p:nvPr>
            <p:ph type="title"/>
          </p:nvPr>
        </p:nvSpPr>
        <p:spPr/>
        <p:txBody>
          <a:bodyPr/>
          <a:lstStyle/>
          <a:p>
            <a:r>
              <a:rPr lang="en-US" dirty="0"/>
              <a:t>Applications of Text Categorization</a:t>
            </a:r>
          </a:p>
        </p:txBody>
      </p:sp>
      <p:sp>
        <p:nvSpPr>
          <p:cNvPr id="3" name="Content Placeholder 2">
            <a:extLst>
              <a:ext uri="{FF2B5EF4-FFF2-40B4-BE49-F238E27FC236}">
                <a16:creationId xmlns:a16="http://schemas.microsoft.com/office/drawing/2014/main" id="{2A12DEB6-B986-40FC-84D7-4A372C91BAE0}"/>
              </a:ext>
            </a:extLst>
          </p:cNvPr>
          <p:cNvSpPr>
            <a:spLocks noGrp="1"/>
          </p:cNvSpPr>
          <p:nvPr>
            <p:ph idx="1"/>
          </p:nvPr>
        </p:nvSpPr>
        <p:spPr/>
        <p:txBody>
          <a:bodyPr>
            <a:normAutofit fontScale="77500" lnSpcReduction="20000"/>
          </a:bodyPr>
          <a:lstStyle/>
          <a:p>
            <a:r>
              <a:rPr lang="en-US" dirty="0"/>
              <a:t>Some (of the many) applications of text categorization include:</a:t>
            </a:r>
          </a:p>
          <a:p>
            <a:pPr lvl="1"/>
            <a:r>
              <a:rPr lang="en-US" dirty="0"/>
              <a:t>Classification of e-mail as spam or not spam (a.k.a. ham), i.e., </a:t>
            </a:r>
            <a:r>
              <a:rPr lang="en-US" i="1" dirty="0"/>
              <a:t>spam filtering</a:t>
            </a:r>
          </a:p>
          <a:p>
            <a:pPr lvl="1"/>
            <a:r>
              <a:rPr lang="en-US" dirty="0"/>
              <a:t>Classification of news into topical sections (e.g., Google News, Columbia Newsblaster)</a:t>
            </a:r>
          </a:p>
          <a:p>
            <a:pPr lvl="1"/>
            <a:r>
              <a:rPr lang="en-US" dirty="0"/>
              <a:t>Websites as pornography or not pornography</a:t>
            </a:r>
          </a:p>
          <a:p>
            <a:pPr lvl="1"/>
            <a:r>
              <a:rPr lang="en-US" dirty="0"/>
              <a:t>Reviews as positive or negative (a type of </a:t>
            </a:r>
            <a:r>
              <a:rPr lang="en-US" i="1" dirty="0"/>
              <a:t>sentiment classification</a:t>
            </a:r>
            <a:r>
              <a:rPr lang="en-US" dirty="0"/>
              <a:t>, which can also apply to tweets or news reports, and may involve more fine-grained categories)</a:t>
            </a:r>
          </a:p>
          <a:p>
            <a:pPr lvl="1"/>
            <a:r>
              <a:rPr lang="en-US" dirty="0"/>
              <a:t>Automatic grading of essays (actually used by ETS)</a:t>
            </a:r>
          </a:p>
          <a:p>
            <a:r>
              <a:rPr lang="en-US" dirty="0"/>
              <a:t>One interesting early application of text categorization was </a:t>
            </a:r>
            <a:r>
              <a:rPr lang="en-US" i="1" dirty="0"/>
              <a:t>authorship attribution</a:t>
            </a:r>
          </a:p>
          <a:p>
            <a:pPr lvl="1"/>
            <a:r>
              <a:rPr lang="en-US" dirty="0"/>
              <a:t>Mosteller and Wallace, statisticians from Harvard University and the University of Chicago, examined a subset of the Federalist Papers</a:t>
            </a:r>
          </a:p>
          <a:p>
            <a:pPr lvl="1"/>
            <a:r>
              <a:rPr lang="en-US" dirty="0"/>
              <a:t>They published their results in 1964 (some sources say 1963)</a:t>
            </a:r>
          </a:p>
          <a:p>
            <a:pPr lvl="1"/>
            <a:r>
              <a:rPr lang="en-US" dirty="0"/>
              <a:t>This work was related to an ongoing historical dispute about whether the author of these articles was James Madison or Alexander Hamilton</a:t>
            </a:r>
          </a:p>
          <a:p>
            <a:pPr lvl="1"/>
            <a:r>
              <a:rPr lang="en-US" dirty="0"/>
              <a:t>They used techniques that were very different than later conventional techniques, involving words such as "of" and "upon" (I'll discuss the approach more in class)</a:t>
            </a:r>
          </a:p>
          <a:p>
            <a:pPr lvl="1"/>
            <a:r>
              <a:rPr lang="en-US" dirty="0"/>
              <a:t>They definitively concluded that Madison was the author, and ended the dispute</a:t>
            </a:r>
          </a:p>
        </p:txBody>
      </p:sp>
    </p:spTree>
    <p:extLst>
      <p:ext uri="{BB962C8B-B14F-4D97-AF65-F5344CB8AC3E}">
        <p14:creationId xmlns:p14="http://schemas.microsoft.com/office/powerpoint/2010/main" val="20588772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41C07-AF8C-487D-99FD-16E5125B0A12}"/>
              </a:ext>
            </a:extLst>
          </p:cNvPr>
          <p:cNvSpPr>
            <a:spLocks noGrp="1"/>
          </p:cNvSpPr>
          <p:nvPr>
            <p:ph type="title"/>
          </p:nvPr>
        </p:nvSpPr>
        <p:spPr/>
        <p:txBody>
          <a:bodyPr/>
          <a:lstStyle/>
          <a:p>
            <a:r>
              <a:rPr lang="en-US" dirty="0"/>
              <a:t>Some Machine Learning Terminology</a:t>
            </a:r>
          </a:p>
        </p:txBody>
      </p:sp>
      <p:sp>
        <p:nvSpPr>
          <p:cNvPr id="3" name="Content Placeholder 2">
            <a:extLst>
              <a:ext uri="{FF2B5EF4-FFF2-40B4-BE49-F238E27FC236}">
                <a16:creationId xmlns:a16="http://schemas.microsoft.com/office/drawing/2014/main" id="{C3D678DB-F54F-4EDA-85D2-CBEBABCABC6A}"/>
              </a:ext>
            </a:extLst>
          </p:cNvPr>
          <p:cNvSpPr>
            <a:spLocks noGrp="1"/>
          </p:cNvSpPr>
          <p:nvPr>
            <p:ph idx="1"/>
          </p:nvPr>
        </p:nvSpPr>
        <p:spPr/>
        <p:txBody>
          <a:bodyPr>
            <a:normAutofit fontScale="70000" lnSpcReduction="20000"/>
          </a:bodyPr>
          <a:lstStyle/>
          <a:p>
            <a:r>
              <a:rPr lang="en-US" dirty="0"/>
              <a:t>As mentioned in the intro lecture, </a:t>
            </a:r>
            <a:r>
              <a:rPr lang="en-US" b="1" dirty="0"/>
              <a:t>artificial intelligence</a:t>
            </a:r>
            <a:r>
              <a:rPr lang="en-US" dirty="0"/>
              <a:t> (</a:t>
            </a:r>
            <a:r>
              <a:rPr lang="en-US" b="1" dirty="0"/>
              <a:t>AI</a:t>
            </a:r>
            <a:r>
              <a:rPr lang="en-US" dirty="0"/>
              <a:t>) is considered a subfield of computer science</a:t>
            </a:r>
          </a:p>
          <a:p>
            <a:r>
              <a:rPr lang="en-US" b="1" dirty="0"/>
              <a:t>Machine learning</a:t>
            </a:r>
            <a:r>
              <a:rPr lang="en-US" dirty="0"/>
              <a:t> (</a:t>
            </a:r>
            <a:r>
              <a:rPr lang="en-US" b="1" dirty="0"/>
              <a:t>ML</a:t>
            </a:r>
            <a:r>
              <a:rPr lang="en-US" dirty="0"/>
              <a:t>) and natural </a:t>
            </a:r>
            <a:r>
              <a:rPr lang="en-US" b="1" dirty="0"/>
              <a:t>language processing</a:t>
            </a:r>
            <a:r>
              <a:rPr lang="en-US" dirty="0"/>
              <a:t> (</a:t>
            </a:r>
            <a:r>
              <a:rPr lang="en-US" b="1" dirty="0"/>
              <a:t>NLP</a:t>
            </a:r>
            <a:r>
              <a:rPr lang="en-US" dirty="0"/>
              <a:t>) are both considered subfields of AI</a:t>
            </a:r>
          </a:p>
          <a:p>
            <a:r>
              <a:rPr lang="en-US" dirty="0"/>
              <a:t>Casually speaking, when a software system (or other </a:t>
            </a:r>
            <a:r>
              <a:rPr lang="en-US" i="1" dirty="0"/>
              <a:t>AI agent</a:t>
            </a:r>
            <a:r>
              <a:rPr lang="en-US" dirty="0"/>
              <a:t>) learns, that is an example of ML</a:t>
            </a:r>
          </a:p>
          <a:p>
            <a:r>
              <a:rPr lang="en-US" dirty="0"/>
              <a:t>In general, </a:t>
            </a:r>
            <a:r>
              <a:rPr lang="en-US" b="1" dirty="0"/>
              <a:t>parameters</a:t>
            </a:r>
            <a:r>
              <a:rPr lang="en-US" dirty="0"/>
              <a:t> of ML models are learned based on a </a:t>
            </a:r>
            <a:r>
              <a:rPr lang="en-US" b="1" dirty="0"/>
              <a:t>training set</a:t>
            </a:r>
          </a:p>
          <a:p>
            <a:r>
              <a:rPr lang="en-US" dirty="0"/>
              <a:t>An ML model can be evaluated using a </a:t>
            </a:r>
            <a:r>
              <a:rPr lang="en-US" b="1" dirty="0"/>
              <a:t>test set</a:t>
            </a:r>
            <a:endParaRPr lang="en-US" dirty="0"/>
          </a:p>
          <a:p>
            <a:r>
              <a:rPr lang="en-US" dirty="0"/>
              <a:t>There should be no overlap between the training set and the test set; if there is, this can introduce large inaccuracies and make a model seem much better than it really is</a:t>
            </a:r>
          </a:p>
          <a:p>
            <a:r>
              <a:rPr lang="en-US" dirty="0"/>
              <a:t>For models that include </a:t>
            </a:r>
            <a:r>
              <a:rPr lang="en-US" b="1" dirty="0"/>
              <a:t>hyperparameters</a:t>
            </a:r>
            <a:r>
              <a:rPr lang="en-US" dirty="0"/>
              <a:t> (we’ll see an example later), a </a:t>
            </a:r>
            <a:r>
              <a:rPr lang="en-US" i="1" dirty="0"/>
              <a:t>development set </a:t>
            </a:r>
            <a:r>
              <a:rPr lang="en-US" dirty="0"/>
              <a:t>(a.k.a. </a:t>
            </a:r>
            <a:r>
              <a:rPr lang="en-US" i="1" dirty="0"/>
              <a:t>tuning set</a:t>
            </a:r>
            <a:r>
              <a:rPr lang="en-US" dirty="0"/>
              <a:t> or </a:t>
            </a:r>
            <a:r>
              <a:rPr lang="en-US" i="1" dirty="0"/>
              <a:t>validation set</a:t>
            </a:r>
            <a:r>
              <a:rPr lang="en-US" dirty="0"/>
              <a:t>) which can be used to tune the hyperparameters</a:t>
            </a:r>
          </a:p>
          <a:p>
            <a:r>
              <a:rPr lang="en-US" dirty="0"/>
              <a:t>Another possibility for setting hyperparameters is to use </a:t>
            </a:r>
            <a:r>
              <a:rPr lang="en-US" i="1" dirty="0"/>
              <a:t>cross-validation</a:t>
            </a:r>
            <a:r>
              <a:rPr lang="en-US" dirty="0"/>
              <a:t> (I'll discuss this in class)</a:t>
            </a:r>
            <a:endParaRPr lang="en-US" i="1" dirty="0"/>
          </a:p>
          <a:p>
            <a:r>
              <a:rPr lang="en-US" dirty="0"/>
              <a:t>Broadly speaking, two important types of ML that we will encounter in this course are:</a:t>
            </a:r>
          </a:p>
          <a:p>
            <a:pPr lvl="1"/>
            <a:r>
              <a:rPr lang="en-US" b="1" dirty="0"/>
              <a:t>Supervised machine learning </a:t>
            </a:r>
            <a:r>
              <a:rPr lang="en-US" dirty="0"/>
              <a:t>involves learning a function that maps inputs to outputs based on a training set that includes </a:t>
            </a:r>
            <a:r>
              <a:rPr lang="en-US" i="1" dirty="0"/>
              <a:t>labeled examples</a:t>
            </a:r>
            <a:r>
              <a:rPr lang="en-US" dirty="0"/>
              <a:t> (we'll discuss this in more detailed on the next slide)</a:t>
            </a:r>
            <a:endParaRPr lang="en-US" i="1" dirty="0"/>
          </a:p>
          <a:p>
            <a:pPr lvl="1"/>
            <a:r>
              <a:rPr lang="en-US" b="1" dirty="0"/>
              <a:t>Unsupervised machine learning </a:t>
            </a:r>
            <a:r>
              <a:rPr lang="en-US" dirty="0"/>
              <a:t>involves learning patterns from a training set without labels</a:t>
            </a:r>
          </a:p>
        </p:txBody>
      </p:sp>
    </p:spTree>
    <p:extLst>
      <p:ext uri="{BB962C8B-B14F-4D97-AF65-F5344CB8AC3E}">
        <p14:creationId xmlns:p14="http://schemas.microsoft.com/office/powerpoint/2010/main" val="19909801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3FC78-53BE-ACD7-D4F9-4771FEB76ECB}"/>
              </a:ext>
            </a:extLst>
          </p:cNvPr>
          <p:cNvSpPr>
            <a:spLocks noGrp="1"/>
          </p:cNvSpPr>
          <p:nvPr>
            <p:ph type="title"/>
          </p:nvPr>
        </p:nvSpPr>
        <p:spPr/>
        <p:txBody>
          <a:bodyPr/>
          <a:lstStyle/>
          <a:p>
            <a:r>
              <a:rPr lang="en-US" dirty="0"/>
              <a:t>Supervised Machine Learning for TC</a:t>
            </a:r>
          </a:p>
        </p:txBody>
      </p:sp>
      <p:sp>
        <p:nvSpPr>
          <p:cNvPr id="3" name="Content Placeholder 2">
            <a:extLst>
              <a:ext uri="{FF2B5EF4-FFF2-40B4-BE49-F238E27FC236}">
                <a16:creationId xmlns:a16="http://schemas.microsoft.com/office/drawing/2014/main" id="{F337AF01-EBE8-B2C8-6F56-3C358DDAED4E}"/>
              </a:ext>
            </a:extLst>
          </p:cNvPr>
          <p:cNvSpPr>
            <a:spLocks noGrp="1"/>
          </p:cNvSpPr>
          <p:nvPr>
            <p:ph idx="1"/>
          </p:nvPr>
        </p:nvSpPr>
        <p:spPr/>
        <p:txBody>
          <a:bodyPr>
            <a:normAutofit fontScale="77500" lnSpcReduction="20000"/>
          </a:bodyPr>
          <a:lstStyle/>
          <a:p>
            <a:r>
              <a:rPr lang="en-US" dirty="0"/>
              <a:t>All the TC methods we discuss in this topic are examples of </a:t>
            </a:r>
            <a:r>
              <a:rPr lang="en-US" b="1" dirty="0"/>
              <a:t>supervised machine learning</a:t>
            </a:r>
          </a:p>
          <a:p>
            <a:pPr lvl="1"/>
            <a:r>
              <a:rPr lang="en-US" dirty="0"/>
              <a:t>Supervised machine learning approaches learn functions that map inputs to outputs</a:t>
            </a:r>
          </a:p>
          <a:p>
            <a:pPr lvl="1"/>
            <a:r>
              <a:rPr lang="en-US" dirty="0"/>
              <a:t>If the outputs are discrete and have a finite domain, this is called </a:t>
            </a:r>
            <a:r>
              <a:rPr lang="en-US" b="1" dirty="0"/>
              <a:t>classification</a:t>
            </a:r>
            <a:r>
              <a:rPr lang="en-US" dirty="0"/>
              <a:t> or </a:t>
            </a:r>
            <a:r>
              <a:rPr lang="en-US" b="1" dirty="0"/>
              <a:t>categorization</a:t>
            </a:r>
            <a:r>
              <a:rPr lang="en-US" dirty="0"/>
              <a:t>, and each output can be called a </a:t>
            </a:r>
            <a:r>
              <a:rPr lang="en-US" b="1" dirty="0"/>
              <a:t>label</a:t>
            </a:r>
          </a:p>
          <a:p>
            <a:pPr lvl="1"/>
            <a:r>
              <a:rPr lang="en-US" dirty="0"/>
              <a:t>If the outputs have an infinite domain (either discrete or continuous), this is called </a:t>
            </a:r>
            <a:r>
              <a:rPr lang="en-US" b="1" dirty="0"/>
              <a:t>regression</a:t>
            </a:r>
          </a:p>
          <a:p>
            <a:r>
              <a:rPr lang="en-US" dirty="0"/>
              <a:t>The input for a categorization task is usually in the form of a vector of features</a:t>
            </a:r>
          </a:p>
          <a:p>
            <a:r>
              <a:rPr lang="en-US" dirty="0"/>
              <a:t>For TC, each input represents a text document (or at least, a document containing text)</a:t>
            </a:r>
          </a:p>
          <a:p>
            <a:r>
              <a:rPr lang="en-US" dirty="0"/>
              <a:t>According to our textbook, "we have a training set of N documents that have each been hand-labeled with a class: {(d</a:t>
            </a:r>
            <a:r>
              <a:rPr lang="en-US" baseline="-25000" dirty="0"/>
              <a:t>1</a:t>
            </a:r>
            <a:r>
              <a:rPr lang="en-US" dirty="0"/>
              <a:t>, c</a:t>
            </a:r>
            <a:r>
              <a:rPr lang="en-US" baseline="-25000" dirty="0"/>
              <a:t>1</a:t>
            </a:r>
            <a:r>
              <a:rPr lang="en-US" dirty="0"/>
              <a:t>); ….; (d</a:t>
            </a:r>
            <a:r>
              <a:rPr lang="en-US" baseline="-25000" dirty="0"/>
              <a:t>N</a:t>
            </a:r>
            <a:r>
              <a:rPr lang="en-US" dirty="0"/>
              <a:t>, c</a:t>
            </a:r>
            <a:r>
              <a:rPr lang="en-US" baseline="-25000" dirty="0"/>
              <a:t>N</a:t>
            </a:r>
            <a:r>
              <a:rPr lang="en-US" dirty="0"/>
              <a:t>)}"</a:t>
            </a:r>
          </a:p>
          <a:p>
            <a:r>
              <a:rPr lang="en-US" dirty="0"/>
              <a:t>Here, d</a:t>
            </a:r>
            <a:r>
              <a:rPr lang="en-US" baseline="-25000" dirty="0"/>
              <a:t>i</a:t>
            </a:r>
            <a:r>
              <a:rPr lang="en-US" dirty="0"/>
              <a:t> is one document from the training set, each c</a:t>
            </a:r>
            <a:r>
              <a:rPr lang="en-US" baseline="-25000" dirty="0"/>
              <a:t>i</a:t>
            </a:r>
            <a:r>
              <a:rPr lang="en-US" dirty="0"/>
              <a:t> is the label (a.k.a. class or category) assigned to d</a:t>
            </a:r>
            <a:r>
              <a:rPr lang="en-US" baseline="-25000" dirty="0"/>
              <a:t>i</a:t>
            </a:r>
            <a:r>
              <a:rPr lang="en-US" dirty="0"/>
              <a:t>, and N is the number of training documents</a:t>
            </a:r>
          </a:p>
          <a:p>
            <a:r>
              <a:rPr lang="en-US" dirty="0"/>
              <a:t>Each label, c, is a member of a set, C, of possible categories/classes (i.e., c ∈ C)</a:t>
            </a:r>
          </a:p>
          <a:p>
            <a:r>
              <a:rPr lang="en-US" dirty="0"/>
              <a:t>After a TC system is trained on the training set, it can be used to predict the category for future documents</a:t>
            </a:r>
          </a:p>
          <a:p>
            <a:endParaRPr lang="en-US" dirty="0"/>
          </a:p>
        </p:txBody>
      </p:sp>
    </p:spTree>
    <p:extLst>
      <p:ext uri="{BB962C8B-B14F-4D97-AF65-F5344CB8AC3E}">
        <p14:creationId xmlns:p14="http://schemas.microsoft.com/office/powerpoint/2010/main" val="2938015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E53C0-7B2C-4E5A-9BED-971D7F301827}"/>
              </a:ext>
            </a:extLst>
          </p:cNvPr>
          <p:cNvSpPr>
            <a:spLocks noGrp="1"/>
          </p:cNvSpPr>
          <p:nvPr>
            <p:ph type="title"/>
          </p:nvPr>
        </p:nvSpPr>
        <p:spPr/>
        <p:txBody>
          <a:bodyPr/>
          <a:lstStyle/>
          <a:p>
            <a:r>
              <a:rPr lang="en-US" dirty="0"/>
              <a:t>Creating Training Sets for TC</a:t>
            </a:r>
          </a:p>
        </p:txBody>
      </p:sp>
      <p:sp>
        <p:nvSpPr>
          <p:cNvPr id="3" name="Content Placeholder 2">
            <a:extLst>
              <a:ext uri="{FF2B5EF4-FFF2-40B4-BE49-F238E27FC236}">
                <a16:creationId xmlns:a16="http://schemas.microsoft.com/office/drawing/2014/main" id="{4185A0D3-8BF2-41B8-AEE3-14DE44283AC4}"/>
              </a:ext>
            </a:extLst>
          </p:cNvPr>
          <p:cNvSpPr>
            <a:spLocks noGrp="1"/>
          </p:cNvSpPr>
          <p:nvPr>
            <p:ph idx="1"/>
          </p:nvPr>
        </p:nvSpPr>
        <p:spPr/>
        <p:txBody>
          <a:bodyPr>
            <a:normAutofit fontScale="62500" lnSpcReduction="20000"/>
          </a:bodyPr>
          <a:lstStyle/>
          <a:p>
            <a:r>
              <a:rPr lang="en-US" dirty="0"/>
              <a:t>As previously mentioned, all the TC approaches we will cover use supervised machine learning techniques; i.e., the training data is in the form of labeled documents</a:t>
            </a:r>
          </a:p>
          <a:p>
            <a:r>
              <a:rPr lang="en-US" dirty="0"/>
              <a:t>If the categories are binary, you need positive and negative examples for each category</a:t>
            </a:r>
          </a:p>
          <a:p>
            <a:r>
              <a:rPr lang="en-US" dirty="0"/>
              <a:t>If the categories are mutually exclusive and exhaustive, you need examples of each category</a:t>
            </a:r>
          </a:p>
          <a:p>
            <a:r>
              <a:rPr lang="en-US" dirty="0"/>
              <a:t>One advantage of machine learning (ML) for TC is that it is general</a:t>
            </a:r>
          </a:p>
          <a:p>
            <a:r>
              <a:rPr lang="en-US" dirty="0"/>
              <a:t>To move to a new set of categories, you only need a new training set</a:t>
            </a:r>
          </a:p>
          <a:p>
            <a:r>
              <a:rPr lang="en-US" dirty="0"/>
              <a:t>Sometimes it is possible to create or obtain a training set without manually labeling any documents, but often this is not the case</a:t>
            </a:r>
          </a:p>
          <a:p>
            <a:r>
              <a:rPr lang="en-US" dirty="0"/>
              <a:t>You may need to recruit volunteers to label documents</a:t>
            </a:r>
          </a:p>
          <a:p>
            <a:r>
              <a:rPr lang="en-US" dirty="0"/>
              <a:t>Creating a proper training set is often the most expensive part of creating a TC system, but resources like Amazon Mechanical Turk can make it simpler</a:t>
            </a:r>
          </a:p>
          <a:p>
            <a:r>
              <a:rPr lang="en-US" dirty="0"/>
              <a:t>Some issues: How large should the training set be? How should labels be collected? How many volunteers will label each document? What instructions are they given? What level of agreement is required? Etc.</a:t>
            </a:r>
          </a:p>
          <a:p>
            <a:r>
              <a:rPr lang="en-US" dirty="0"/>
              <a:t>Once a TC system is trained, most text categorization approaches can be applied to new documents one at a time; sometimes this is necessary (e.g., for spam filtering)</a:t>
            </a:r>
          </a:p>
        </p:txBody>
      </p:sp>
    </p:spTree>
    <p:extLst>
      <p:ext uri="{BB962C8B-B14F-4D97-AF65-F5344CB8AC3E}">
        <p14:creationId xmlns:p14="http://schemas.microsoft.com/office/powerpoint/2010/main" val="1805772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707D-F646-45E7-B0E0-C71FDBBD1BC0}"/>
              </a:ext>
            </a:extLst>
          </p:cNvPr>
          <p:cNvSpPr>
            <a:spLocks noGrp="1"/>
          </p:cNvSpPr>
          <p:nvPr>
            <p:ph type="title"/>
          </p:nvPr>
        </p:nvSpPr>
        <p:spPr/>
        <p:txBody>
          <a:bodyPr/>
          <a:lstStyle/>
          <a:p>
            <a:r>
              <a:rPr lang="en-US" dirty="0"/>
              <a:t>Text Normalization for TC</a:t>
            </a:r>
          </a:p>
        </p:txBody>
      </p:sp>
      <p:sp>
        <p:nvSpPr>
          <p:cNvPr id="3" name="Content Placeholder 2">
            <a:extLst>
              <a:ext uri="{FF2B5EF4-FFF2-40B4-BE49-F238E27FC236}">
                <a16:creationId xmlns:a16="http://schemas.microsoft.com/office/drawing/2014/main" id="{7D632E1B-B0A5-4F01-B61C-7B1FEBD0BB0F}"/>
              </a:ext>
            </a:extLst>
          </p:cNvPr>
          <p:cNvSpPr>
            <a:spLocks noGrp="1"/>
          </p:cNvSpPr>
          <p:nvPr>
            <p:ph idx="1"/>
          </p:nvPr>
        </p:nvSpPr>
        <p:spPr/>
        <p:txBody>
          <a:bodyPr>
            <a:normAutofit lnSpcReduction="10000"/>
          </a:bodyPr>
          <a:lstStyle/>
          <a:p>
            <a:r>
              <a:rPr lang="en-US" dirty="0"/>
              <a:t>As with IR, you must decide what constitutes a term (i.e., what </a:t>
            </a:r>
            <a:r>
              <a:rPr lang="en-US" i="1" dirty="0"/>
              <a:t>tokenization</a:t>
            </a:r>
            <a:r>
              <a:rPr lang="en-US" dirty="0"/>
              <a:t> and other </a:t>
            </a:r>
            <a:r>
              <a:rPr lang="en-US" i="1" dirty="0"/>
              <a:t>text normalization</a:t>
            </a:r>
            <a:r>
              <a:rPr lang="en-US" dirty="0"/>
              <a:t> strategies to use)</a:t>
            </a:r>
          </a:p>
          <a:p>
            <a:r>
              <a:rPr lang="en-US" dirty="0"/>
              <a:t>Some specific issues that TC shares in common with IR include:</a:t>
            </a:r>
          </a:p>
          <a:p>
            <a:pPr lvl="1"/>
            <a:r>
              <a:rPr lang="en-US" dirty="0"/>
              <a:t>Whether or not to make the system case sensitive (capitalization could indicate a proper noun or the start of a sentence)</a:t>
            </a:r>
          </a:p>
          <a:p>
            <a:pPr lvl="1"/>
            <a:r>
              <a:rPr lang="en-US" dirty="0"/>
              <a:t>Whether or not to use </a:t>
            </a:r>
            <a:r>
              <a:rPr lang="en-US" i="1" dirty="0"/>
              <a:t>stemming</a:t>
            </a:r>
            <a:r>
              <a:rPr lang="en-US" dirty="0"/>
              <a:t> (e.g., Porter stemming) or </a:t>
            </a:r>
            <a:r>
              <a:rPr lang="en-US" i="1" dirty="0"/>
              <a:t>lemmatization</a:t>
            </a:r>
          </a:p>
          <a:p>
            <a:pPr lvl="1"/>
            <a:r>
              <a:rPr lang="en-US" dirty="0"/>
              <a:t>Whether or not to use a </a:t>
            </a:r>
            <a:r>
              <a:rPr lang="en-US" i="1" dirty="0"/>
              <a:t>stop list</a:t>
            </a:r>
          </a:p>
          <a:p>
            <a:pPr lvl="1"/>
            <a:r>
              <a:rPr lang="en-US" dirty="0"/>
              <a:t>Whether to apply </a:t>
            </a:r>
            <a:r>
              <a:rPr lang="en-US" i="1" dirty="0"/>
              <a:t>POS tagging</a:t>
            </a:r>
            <a:r>
              <a:rPr lang="en-US" dirty="0"/>
              <a:t> (there are at least two potential ways that this could be used, I'll briefly mention them in class)</a:t>
            </a:r>
          </a:p>
          <a:p>
            <a:r>
              <a:rPr lang="en-US" dirty="0"/>
              <a:t>Most conventional TC approaches that rely on a vector space model normalize document vectors; some also normalize category vectors</a:t>
            </a:r>
          </a:p>
        </p:txBody>
      </p:sp>
    </p:spTree>
    <p:extLst>
      <p:ext uri="{BB962C8B-B14F-4D97-AF65-F5344CB8AC3E}">
        <p14:creationId xmlns:p14="http://schemas.microsoft.com/office/powerpoint/2010/main" val="32144378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5C7FB-4617-442F-B817-3615B93F174C}"/>
              </a:ext>
            </a:extLst>
          </p:cNvPr>
          <p:cNvSpPr>
            <a:spLocks noGrp="1"/>
          </p:cNvSpPr>
          <p:nvPr>
            <p:ph type="title"/>
          </p:nvPr>
        </p:nvSpPr>
        <p:spPr/>
        <p:txBody>
          <a:bodyPr/>
          <a:lstStyle/>
          <a:p>
            <a:r>
              <a:rPr lang="en-US" dirty="0"/>
              <a:t>Conventional TC Approaches</a:t>
            </a:r>
          </a:p>
        </p:txBody>
      </p:sp>
      <p:sp>
        <p:nvSpPr>
          <p:cNvPr id="3" name="Content Placeholder 2">
            <a:extLst>
              <a:ext uri="{FF2B5EF4-FFF2-40B4-BE49-F238E27FC236}">
                <a16:creationId xmlns:a16="http://schemas.microsoft.com/office/drawing/2014/main" id="{64543108-B11B-483F-8C87-506E18BFFBED}"/>
              </a:ext>
            </a:extLst>
          </p:cNvPr>
          <p:cNvSpPr>
            <a:spLocks noGrp="1"/>
          </p:cNvSpPr>
          <p:nvPr>
            <p:ph idx="1"/>
          </p:nvPr>
        </p:nvSpPr>
        <p:spPr/>
        <p:txBody>
          <a:bodyPr>
            <a:normAutofit fontScale="62500" lnSpcReduction="20000"/>
          </a:bodyPr>
          <a:lstStyle/>
          <a:p>
            <a:r>
              <a:rPr lang="en-US" dirty="0"/>
              <a:t>As with IR, many conventional TC methods rely on a </a:t>
            </a:r>
            <a:r>
              <a:rPr lang="en-US" b="1" dirty="0"/>
              <a:t>bag-of-words</a:t>
            </a:r>
            <a:r>
              <a:rPr lang="en-US" dirty="0"/>
              <a:t> approach to represent documents</a:t>
            </a:r>
          </a:p>
          <a:p>
            <a:r>
              <a:rPr lang="en-US" dirty="0"/>
              <a:t>Also as with IR, some methods use a </a:t>
            </a:r>
            <a:r>
              <a:rPr lang="en-US" b="1" dirty="0"/>
              <a:t>vector space model</a:t>
            </a:r>
          </a:p>
          <a:p>
            <a:r>
              <a:rPr lang="en-US" dirty="0"/>
              <a:t>Some TC tasks rely on alternative, task-specific approaches or representations; for example, authorship attribution typically uses very few words, and essay grading looks at other features of documents</a:t>
            </a:r>
          </a:p>
          <a:p>
            <a:r>
              <a:rPr lang="en-US" dirty="0"/>
              <a:t>Most conventional TC systems use single words (a.k.a. unigrams) as terms; larger N-grams (a topic we no longer cover, referring to sequences of N terms or words) typically did not improve results</a:t>
            </a:r>
          </a:p>
          <a:p>
            <a:r>
              <a:rPr lang="en-US" dirty="0"/>
              <a:t>Different weighting schemes are possible for vector space models; for several TC strategies, </a:t>
            </a:r>
            <a:r>
              <a:rPr lang="en-US" b="1" dirty="0"/>
              <a:t>TF*IDF weights</a:t>
            </a:r>
            <a:r>
              <a:rPr lang="en-US" dirty="0"/>
              <a:t> were the most common in conventional TC systems relying on vector space models</a:t>
            </a:r>
          </a:p>
          <a:p>
            <a:r>
              <a:rPr lang="en-US" dirty="0"/>
              <a:t>We will cover three conventional, supervised machine learning approaches for TC; namely, </a:t>
            </a:r>
            <a:r>
              <a:rPr lang="en-US" b="1" dirty="0"/>
              <a:t>Rocchio/TF*IDF</a:t>
            </a:r>
            <a:r>
              <a:rPr lang="en-US" dirty="0"/>
              <a:t>, </a:t>
            </a:r>
            <a:r>
              <a:rPr lang="en-US" b="1" dirty="0"/>
              <a:t>k-nearest neighbors</a:t>
            </a:r>
            <a:r>
              <a:rPr lang="en-US" dirty="0"/>
              <a:t>, and </a:t>
            </a:r>
            <a:r>
              <a:rPr lang="en-US" b="1" dirty="0"/>
              <a:t>naïve Bayes</a:t>
            </a:r>
            <a:r>
              <a:rPr lang="en-US" dirty="0"/>
              <a:t>; of these approaches, only naïve Bayes is discussed in our textbook</a:t>
            </a:r>
            <a:endParaRPr lang="en-US" b="1" dirty="0"/>
          </a:p>
          <a:p>
            <a:r>
              <a:rPr lang="en-US" dirty="0"/>
              <a:t>Other conventional approaches that have been applied to TC include </a:t>
            </a:r>
            <a:r>
              <a:rPr lang="en-US" i="1" dirty="0"/>
              <a:t>decision trees</a:t>
            </a:r>
            <a:r>
              <a:rPr lang="en-US" dirty="0"/>
              <a:t>, </a:t>
            </a:r>
            <a:r>
              <a:rPr lang="en-US" i="1" dirty="0"/>
              <a:t>support vector machines</a:t>
            </a:r>
            <a:r>
              <a:rPr lang="en-US" dirty="0"/>
              <a:t>, and conventional (feedforward) </a:t>
            </a:r>
            <a:r>
              <a:rPr lang="en-US" i="1" dirty="0"/>
              <a:t>neural networks</a:t>
            </a:r>
          </a:p>
          <a:p>
            <a:r>
              <a:rPr lang="en-US" dirty="0"/>
              <a:t>In modern NLP, </a:t>
            </a:r>
            <a:r>
              <a:rPr lang="en-US" i="1" dirty="0"/>
              <a:t>deep learning</a:t>
            </a:r>
            <a:r>
              <a:rPr lang="en-US" dirty="0"/>
              <a:t> approaches involving </a:t>
            </a:r>
            <a:r>
              <a:rPr lang="en-US" i="1" dirty="0"/>
              <a:t>word embeddings</a:t>
            </a:r>
            <a:r>
              <a:rPr lang="en-US" dirty="0"/>
              <a:t> or </a:t>
            </a:r>
            <a:r>
              <a:rPr lang="en-US" i="1" dirty="0"/>
              <a:t>subword embeddings</a:t>
            </a:r>
            <a:r>
              <a:rPr lang="en-US" dirty="0"/>
              <a:t> are applied to TC, often for tasks involving shorter sequences of text (e.g., tweets and individual sentences)</a:t>
            </a:r>
          </a:p>
          <a:p>
            <a:r>
              <a:rPr lang="en-US" dirty="0"/>
              <a:t>We will learn about deep learning approaches for TC later in the course</a:t>
            </a:r>
          </a:p>
        </p:txBody>
      </p:sp>
    </p:spTree>
    <p:extLst>
      <p:ext uri="{BB962C8B-B14F-4D97-AF65-F5344CB8AC3E}">
        <p14:creationId xmlns:p14="http://schemas.microsoft.com/office/powerpoint/2010/main" val="25911338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5E22E-D078-49B0-B4B8-E1CFE95523EB}"/>
              </a:ext>
            </a:extLst>
          </p:cNvPr>
          <p:cNvSpPr>
            <a:spLocks noGrp="1"/>
          </p:cNvSpPr>
          <p:nvPr>
            <p:ph type="title"/>
          </p:nvPr>
        </p:nvSpPr>
        <p:spPr/>
        <p:txBody>
          <a:bodyPr/>
          <a:lstStyle/>
          <a:p>
            <a:r>
              <a:rPr lang="en-US" dirty="0"/>
              <a:t>Rocchio/TF*IDF</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BDA987E-73F4-4FC2-A2A4-238F9ED5D683}"/>
                  </a:ext>
                </a:extLst>
              </p:cNvPr>
              <p:cNvSpPr>
                <a:spLocks noGrp="1"/>
              </p:cNvSpPr>
              <p:nvPr>
                <p:ph idx="1"/>
              </p:nvPr>
            </p:nvSpPr>
            <p:spPr/>
            <p:txBody>
              <a:bodyPr>
                <a:normAutofit fontScale="62500" lnSpcReduction="20000"/>
              </a:bodyPr>
              <a:lstStyle/>
              <a:p>
                <a:r>
                  <a:rPr lang="en-US" dirty="0"/>
                  <a:t>The </a:t>
                </a:r>
                <a:r>
                  <a:rPr lang="en-US" b="1" dirty="0"/>
                  <a:t>Rocchio/TF*IDF</a:t>
                </a:r>
                <a:r>
                  <a:rPr lang="en-US" dirty="0"/>
                  <a:t> approach stems from Rocchio's approach to </a:t>
                </a:r>
                <a:r>
                  <a:rPr lang="en-US" i="1" dirty="0"/>
                  <a:t>relevance feedback</a:t>
                </a:r>
                <a:r>
                  <a:rPr lang="en-US" dirty="0"/>
                  <a:t>, which was historically important for some IR systems (I'll discuss the concept in class)</a:t>
                </a:r>
              </a:p>
              <a:p>
                <a:r>
                  <a:rPr lang="en-US" dirty="0"/>
                  <a:t>This TC approach uses a vector space model to represent not only documents but also categories</a:t>
                </a:r>
              </a:p>
              <a:p>
                <a:r>
                  <a:rPr lang="en-US" dirty="0"/>
                  <a:t>Each category is represented by the sum of the documents that belong to the category; generally, these category vectors are normalized</a:t>
                </a:r>
              </a:p>
              <a:p>
                <a:r>
                  <a:rPr lang="en-US" dirty="0"/>
                  <a:t>Each category vector can be thought of as a centroid for the category</a:t>
                </a:r>
              </a:p>
              <a:p>
                <a:pPr>
                  <a:lnSpc>
                    <a:spcPct val="120000"/>
                  </a:lnSpc>
                </a:pPr>
                <a:r>
                  <a:rPr lang="en-US" dirty="0"/>
                  <a:t>Assuming mutually exclusive and exhaustive categories, then for each document, this method chooses the category with the highest similarity to the document</a:t>
                </a:r>
                <a:r>
                  <a:rPr lang="en-US" sz="2900" dirty="0"/>
                  <a:t>: </a:t>
                </a:r>
                <a14:m>
                  <m:oMath xmlns:m="http://schemas.openxmlformats.org/officeDocument/2006/math">
                    <m:acc>
                      <m:accPr>
                        <m:chr m:val="̂"/>
                        <m:ctrlPr>
                          <a:rPr lang="en-US" sz="2900" i="1" smtClean="0">
                            <a:effectLst/>
                            <a:latin typeface="Cambria Math" panose="02040503050406030204" pitchFamily="18" charset="0"/>
                            <a:cs typeface="Times New Roman" panose="02020603050405020304" pitchFamily="18" charset="0"/>
                          </a:rPr>
                        </m:ctrlPr>
                      </m:acc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c</m:t>
                        </m:r>
                      </m:e>
                    </m:acc>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func>
                      <m:funcPr>
                        <m:ctrlPr>
                          <a:rPr lang="en-US" sz="2900" i="1">
                            <a:effectLst/>
                            <a:latin typeface="Cambria Math" panose="02040503050406030204" pitchFamily="18" charset="0"/>
                            <a:cs typeface="Times New Roman" panose="02020603050405020304" pitchFamily="18" charset="0"/>
                          </a:rPr>
                        </m:ctrlPr>
                      </m:funcPr>
                      <m:fName>
                        <m:limLow>
                          <m:limLowPr>
                            <m:ctrlPr>
                              <a:rPr lang="en-US" sz="2900" i="1">
                                <a:effectLst/>
                                <a:latin typeface="Cambria Math" panose="02040503050406030204" pitchFamily="18" charset="0"/>
                                <a:cs typeface="Times New Roman" panose="02020603050405020304" pitchFamily="18" charset="0"/>
                              </a:rPr>
                            </m:ctrlPr>
                          </m:limLow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argmax</m:t>
                            </m:r>
                          </m:e>
                          <m:lim>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C</m:t>
                            </m:r>
                          </m:lim>
                        </m:limLow>
                      </m:fName>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sim</m:t>
                        </m:r>
                        <m:d>
                          <m:dPr>
                            <m:ctrlPr>
                              <a:rPr lang="en-US" sz="2900" i="1">
                                <a:effectLst/>
                                <a:latin typeface="Cambria Math" panose="02040503050406030204" pitchFamily="18" charset="0"/>
                              </a:rPr>
                            </m:ctrlPr>
                          </m:dPr>
                          <m:e>
                            <m:acc>
                              <m:accPr>
                                <m:chr m:val="⃗"/>
                                <m:ctrlPr>
                                  <a:rPr lang="en-US" sz="2900" i="1">
                                    <a:effectLst/>
                                    <a:latin typeface="Cambria Math" panose="02040503050406030204" pitchFamily="18" charset="0"/>
                                  </a:rPr>
                                </m:ctrlPr>
                              </m:acc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c</m:t>
                                </m:r>
                              </m:e>
                            </m:acc>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acc>
                              <m:accPr>
                                <m:chr m:val="⃗"/>
                                <m:ctrlPr>
                                  <a:rPr lang="en-US" sz="2900" i="1">
                                    <a:effectLst/>
                                    <a:latin typeface="Cambria Math" panose="02040503050406030204" pitchFamily="18" charset="0"/>
                                  </a:rPr>
                                </m:ctrlPr>
                              </m:acc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d</m:t>
                                </m:r>
                              </m:e>
                            </m:acc>
                          </m:e>
                        </m:d>
                      </m:e>
                    </m:func>
                  </m:oMath>
                </a14:m>
                <a:endParaRPr lang="en-US" sz="2900" dirty="0"/>
              </a:p>
              <a:p>
                <a:r>
                  <a:rPr lang="en-US" dirty="0"/>
                  <a:t>Similarity can be computed according to the cosine metric, as discussed in relation to IR</a:t>
                </a:r>
              </a:p>
              <a:p>
                <a:pPr>
                  <a:lnSpc>
                    <a:spcPct val="120000"/>
                  </a:lnSpc>
                </a:pPr>
                <a:r>
                  <a:rPr lang="en-US" dirty="0"/>
                  <a:t>However, if category vectors are normalized, a simple dot product is guaranteed to return the same result, since </a:t>
                </a:r>
                <a14:m>
                  <m:oMath xmlns:m="http://schemas.openxmlformats.org/officeDocument/2006/math">
                    <m:func>
                      <m:funcPr>
                        <m:ctrlPr>
                          <a:rPr lang="en-US" sz="2900" i="1" smtClean="0">
                            <a:effectLst/>
                            <a:latin typeface="Cambria Math" panose="02040503050406030204" pitchFamily="18" charset="0"/>
                            <a:cs typeface="Times New Roman" panose="02020603050405020304" pitchFamily="18" charset="0"/>
                          </a:rPr>
                        </m:ctrlPr>
                      </m:funcPr>
                      <m:fName>
                        <m:r>
                          <m:rPr>
                            <m:sty m:val="p"/>
                          </m:rPr>
                          <a:rPr lang="en-US" sz="2900">
                            <a:effectLst/>
                            <a:latin typeface="Cambria Math" panose="02040503050406030204" pitchFamily="18" charset="0"/>
                            <a:ea typeface="Malgun Gothic" panose="020B0503020000020004" pitchFamily="34" charset="-127"/>
                            <a:cs typeface="Times New Roman" panose="02020603050405020304" pitchFamily="18" charset="0"/>
                          </a:rPr>
                          <m:t>cos</m:t>
                        </m:r>
                      </m:fName>
                      <m:e>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m:t>
                        </m:r>
                      </m:e>
                    </m:func>
                    <m:acc>
                      <m:accPr>
                        <m:chr m:val="⃗"/>
                        <m:ctrlPr>
                          <a:rPr lang="en-US" sz="2900" i="1">
                            <a:effectLst/>
                            <a:latin typeface="Cambria Math" panose="02040503050406030204" pitchFamily="18" charset="0"/>
                          </a:rPr>
                        </m:ctrlPr>
                      </m:accPr>
                      <m:e>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𝑐</m:t>
                        </m:r>
                      </m:e>
                    </m:acc>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m:t>
                    </m:r>
                    <m:acc>
                      <m:accPr>
                        <m:chr m:val="⃗"/>
                        <m:ctrlPr>
                          <a:rPr lang="en-US" sz="2900" i="1">
                            <a:effectLst/>
                            <a:latin typeface="Cambria Math" panose="02040503050406030204" pitchFamily="18" charset="0"/>
                          </a:rPr>
                        </m:ctrlPr>
                      </m:accPr>
                      <m:e>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𝑑</m:t>
                        </m:r>
                      </m:e>
                    </m:acc>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m:t>
                    </m:r>
                    <m:f>
                      <m:fPr>
                        <m:ctrlPr>
                          <a:rPr lang="en-US" sz="2900" i="1">
                            <a:effectLst/>
                            <a:latin typeface="Cambria Math" panose="02040503050406030204" pitchFamily="18" charset="0"/>
                          </a:rPr>
                        </m:ctrlPr>
                      </m:fPr>
                      <m:num>
                        <m:acc>
                          <m:accPr>
                            <m:chr m:val="⃗"/>
                            <m:ctrlPr>
                              <a:rPr lang="en-US" sz="2900" i="1">
                                <a:effectLst/>
                                <a:latin typeface="Cambria Math" panose="02040503050406030204" pitchFamily="18" charset="0"/>
                              </a:rPr>
                            </m:ctrlPr>
                          </m:accPr>
                          <m:e>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𝑐</m:t>
                            </m:r>
                          </m:e>
                        </m:acc>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m:t>
                        </m:r>
                        <m:acc>
                          <m:accPr>
                            <m:chr m:val="⃗"/>
                            <m:ctrlPr>
                              <a:rPr lang="en-US" sz="2900" i="1">
                                <a:effectLst/>
                                <a:latin typeface="Cambria Math" panose="02040503050406030204" pitchFamily="18" charset="0"/>
                              </a:rPr>
                            </m:ctrlPr>
                          </m:accPr>
                          <m:e>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𝑑</m:t>
                            </m:r>
                          </m:e>
                        </m:acc>
                      </m:num>
                      <m:den>
                        <m:d>
                          <m:dPr>
                            <m:begChr m:val="|"/>
                            <m:endChr m:val="|"/>
                            <m:ctrlPr>
                              <a:rPr lang="en-US" sz="2900" i="1">
                                <a:effectLst/>
                                <a:latin typeface="Cambria Math" panose="02040503050406030204" pitchFamily="18" charset="0"/>
                              </a:rPr>
                            </m:ctrlPr>
                          </m:dPr>
                          <m:e>
                            <m:acc>
                              <m:accPr>
                                <m:chr m:val="⃗"/>
                                <m:ctrlPr>
                                  <a:rPr lang="en-US" sz="2900" i="1">
                                    <a:effectLst/>
                                    <a:latin typeface="Cambria Math" panose="02040503050406030204" pitchFamily="18" charset="0"/>
                                  </a:rPr>
                                </m:ctrlPr>
                              </m:accPr>
                              <m:e>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𝑐</m:t>
                                </m:r>
                              </m:e>
                            </m:acc>
                          </m:e>
                        </m:d>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m:t>
                        </m:r>
                        <m:d>
                          <m:dPr>
                            <m:begChr m:val="|"/>
                            <m:endChr m:val="|"/>
                            <m:ctrlPr>
                              <a:rPr lang="en-US" sz="2900" i="1">
                                <a:effectLst/>
                                <a:latin typeface="Cambria Math" panose="02040503050406030204" pitchFamily="18" charset="0"/>
                              </a:rPr>
                            </m:ctrlPr>
                          </m:dPr>
                          <m:e>
                            <m:acc>
                              <m:accPr>
                                <m:chr m:val="⃗"/>
                                <m:ctrlPr>
                                  <a:rPr lang="en-US" sz="2900" i="1">
                                    <a:effectLst/>
                                    <a:latin typeface="Cambria Math" panose="02040503050406030204" pitchFamily="18" charset="0"/>
                                  </a:rPr>
                                </m:ctrlPr>
                              </m:accPr>
                              <m:e>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𝑑</m:t>
                                </m:r>
                              </m:e>
                            </m:acc>
                          </m:e>
                        </m:d>
                      </m:den>
                    </m:f>
                  </m:oMath>
                </a14:m>
                <a:r>
                  <a:rPr lang="en-US" dirty="0"/>
                  <a:t>, and </a:t>
                </a:r>
                <a14:m>
                  <m:oMath xmlns:m="http://schemas.openxmlformats.org/officeDocument/2006/math">
                    <m:d>
                      <m:dPr>
                        <m:begChr m:val="|"/>
                        <m:endChr m:val="|"/>
                        <m:ctrlPr>
                          <a:rPr lang="en-US" i="1">
                            <a:latin typeface="Cambria Math" panose="02040503050406030204" pitchFamily="18" charset="0"/>
                          </a:rPr>
                        </m:ctrlPr>
                      </m:dPr>
                      <m:e>
                        <m:acc>
                          <m:accPr>
                            <m:chr m:val="⃗"/>
                            <m:ctrlPr>
                              <a:rPr lang="en-US" i="1">
                                <a:latin typeface="Cambria Math" panose="02040503050406030204" pitchFamily="18" charset="0"/>
                              </a:rPr>
                            </m:ctrlPr>
                          </m:accPr>
                          <m:e>
                            <m:r>
                              <a:rPr lang="en-US" i="1">
                                <a:latin typeface="Cambria Math" panose="02040503050406030204" pitchFamily="18" charset="0"/>
                              </a:rPr>
                              <m:t>𝑑</m:t>
                            </m:r>
                          </m:e>
                        </m:acc>
                      </m:e>
                    </m:d>
                  </m:oMath>
                </a14:m>
                <a:r>
                  <a:rPr lang="en-US" dirty="0"/>
                  <a:t> does not vary between categories</a:t>
                </a:r>
              </a:p>
              <a:p>
                <a:r>
                  <a:rPr lang="en-US" dirty="0"/>
                  <a:t>Some Rocchio/TF*IDF systems also include a vector based on all non-instances of each category from the training set and subtract a lower-weighted similarity to this centroid (we will not discuss the details)</a:t>
                </a:r>
              </a:p>
            </p:txBody>
          </p:sp>
        </mc:Choice>
        <mc:Fallback xmlns="">
          <p:sp>
            <p:nvSpPr>
              <p:cNvPr id="3" name="Content Placeholder 2">
                <a:extLst>
                  <a:ext uri="{FF2B5EF4-FFF2-40B4-BE49-F238E27FC236}">
                    <a16:creationId xmlns:a16="http://schemas.microsoft.com/office/drawing/2014/main" id="{FBDA987E-73F4-4FC2-A2A4-238F9ED5D683}"/>
                  </a:ext>
                </a:extLst>
              </p:cNvPr>
              <p:cNvSpPr>
                <a:spLocks noGrp="1" noRot="1" noChangeAspect="1" noMove="1" noResize="1" noEditPoints="1" noAdjustHandles="1" noChangeArrowheads="1" noChangeShapeType="1" noTextEdit="1"/>
              </p:cNvSpPr>
              <p:nvPr>
                <p:ph idx="1"/>
              </p:nvPr>
            </p:nvSpPr>
            <p:spPr>
              <a:blipFill>
                <a:blip r:embed="rId2"/>
                <a:stretch>
                  <a:fillRect l="-406" t="-2241"/>
                </a:stretch>
              </a:blipFill>
            </p:spPr>
            <p:txBody>
              <a:bodyPr/>
              <a:lstStyle/>
              <a:p>
                <a:r>
                  <a:rPr lang="en-US">
                    <a:noFill/>
                  </a:rPr>
                  <a:t> </a:t>
                </a:r>
              </a:p>
            </p:txBody>
          </p:sp>
        </mc:Fallback>
      </mc:AlternateContent>
    </p:spTree>
    <p:extLst>
      <p:ext uri="{BB962C8B-B14F-4D97-AF65-F5344CB8AC3E}">
        <p14:creationId xmlns:p14="http://schemas.microsoft.com/office/powerpoint/2010/main" val="37026177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5FC0F-0192-49E7-8EBB-3E2317F8C20E}"/>
              </a:ext>
            </a:extLst>
          </p:cNvPr>
          <p:cNvSpPr>
            <a:spLocks noGrp="1"/>
          </p:cNvSpPr>
          <p:nvPr>
            <p:ph type="title"/>
          </p:nvPr>
        </p:nvSpPr>
        <p:spPr/>
        <p:txBody>
          <a:bodyPr/>
          <a:lstStyle/>
          <a:p>
            <a:r>
              <a:rPr lang="en-US" dirty="0"/>
              <a:t>Rocchio/TF*IDF with Binary Categories</a:t>
            </a:r>
          </a:p>
        </p:txBody>
      </p:sp>
      <p:sp>
        <p:nvSpPr>
          <p:cNvPr id="3" name="Content Placeholder 2">
            <a:extLst>
              <a:ext uri="{FF2B5EF4-FFF2-40B4-BE49-F238E27FC236}">
                <a16:creationId xmlns:a16="http://schemas.microsoft.com/office/drawing/2014/main" id="{0E2FB2D7-326C-4024-BC9D-8822976A0893}"/>
              </a:ext>
            </a:extLst>
          </p:cNvPr>
          <p:cNvSpPr>
            <a:spLocks noGrp="1"/>
          </p:cNvSpPr>
          <p:nvPr>
            <p:ph idx="1"/>
          </p:nvPr>
        </p:nvSpPr>
        <p:spPr/>
        <p:txBody>
          <a:bodyPr>
            <a:normAutofit fontScale="70000" lnSpcReduction="20000"/>
          </a:bodyPr>
          <a:lstStyle/>
          <a:p>
            <a:r>
              <a:rPr lang="en-US" dirty="0"/>
              <a:t>The Rocchio method for TC is more complicated when dealing with independent, binary categories than when dealing with mutually exclusive, exhaustive categories</a:t>
            </a:r>
          </a:p>
          <a:p>
            <a:r>
              <a:rPr lang="en-US" dirty="0"/>
              <a:t>The system needs to convert similarity scores to YES/NO decisions</a:t>
            </a:r>
          </a:p>
          <a:p>
            <a:r>
              <a:rPr lang="en-US" dirty="0"/>
              <a:t>There are at least three possible methods of doing this:</a:t>
            </a:r>
          </a:p>
          <a:p>
            <a:pPr lvl="1"/>
            <a:r>
              <a:rPr lang="en-US" dirty="0"/>
              <a:t>The SCUT method calculates an optimal cutoff for each category based on the training data</a:t>
            </a:r>
          </a:p>
          <a:p>
            <a:pPr lvl="1"/>
            <a:r>
              <a:rPr lang="en-US" dirty="0"/>
              <a:t>The PCUT method computes the percentage of training documents in each category and assigns the same percentage of test documents to category</a:t>
            </a:r>
          </a:p>
          <a:p>
            <a:pPr lvl="1"/>
            <a:r>
              <a:rPr lang="en-US" dirty="0"/>
              <a:t>Using the PCUT method requires access to the entire test set at once</a:t>
            </a:r>
          </a:p>
          <a:p>
            <a:pPr lvl="1"/>
            <a:r>
              <a:rPr lang="en-US" dirty="0"/>
              <a:t>A third method (I am not aware of a name for it) creates a second category for each real category consisting of all documents not in category</a:t>
            </a:r>
          </a:p>
          <a:p>
            <a:pPr lvl="1"/>
            <a:r>
              <a:rPr lang="en-US" dirty="0"/>
              <a:t>This third method then decides, for each category, if the document is more similar to the actual category vector or to the non-category vector</a:t>
            </a:r>
          </a:p>
          <a:p>
            <a:r>
              <a:rPr lang="en-US" dirty="0"/>
              <a:t>In my experience, Rocchio/TF*IDF has not worked as well for binary categories as for mutually exclusive categories</a:t>
            </a:r>
          </a:p>
          <a:p>
            <a:r>
              <a:rPr lang="en-US" dirty="0"/>
              <a:t>The Rocchio/TF*IDF method is specifically intended for text categorization; the next two TC approaches we discuss are more general ML approaches</a:t>
            </a:r>
          </a:p>
        </p:txBody>
      </p:sp>
    </p:spTree>
    <p:extLst>
      <p:ext uri="{BB962C8B-B14F-4D97-AF65-F5344CB8AC3E}">
        <p14:creationId xmlns:p14="http://schemas.microsoft.com/office/powerpoint/2010/main" val="9185025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DFADC-A8B9-4EE1-80D1-A620944717EA}"/>
              </a:ext>
            </a:extLst>
          </p:cNvPr>
          <p:cNvSpPr>
            <a:spLocks noGrp="1"/>
          </p:cNvSpPr>
          <p:nvPr>
            <p:ph type="title"/>
          </p:nvPr>
        </p:nvSpPr>
        <p:spPr/>
        <p:txBody>
          <a:bodyPr/>
          <a:lstStyle/>
          <a:p>
            <a:r>
              <a:rPr lang="en-US" dirty="0"/>
              <a:t>K-Nearest Neighbors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FC5F415F-D1FC-4495-A445-2460B993D128}"/>
                  </a:ext>
                </a:extLst>
              </p:cNvPr>
              <p:cNvSpPr>
                <a:spLocks noGrp="1"/>
              </p:cNvSpPr>
              <p:nvPr>
                <p:ph idx="1"/>
              </p:nvPr>
            </p:nvSpPr>
            <p:spPr/>
            <p:txBody>
              <a:bodyPr>
                <a:normAutofit fontScale="62500" lnSpcReduction="20000"/>
              </a:bodyPr>
              <a:lstStyle/>
              <a:p>
                <a:r>
                  <a:rPr lang="en-US" i="0" dirty="0">
                    <a:effectLst/>
                    <a:latin typeface="Cambria Math" panose="02040503050406030204" pitchFamily="18" charset="0"/>
                    <a:ea typeface="Malgun Gothic" panose="020B0503020000020004" pitchFamily="34" charset="-127"/>
                    <a:cs typeface="Courier New" panose="02070309020205020404" pitchFamily="49" charset="0"/>
                  </a:rPr>
                  <a:t>The </a:t>
                </a:r>
                <a:r>
                  <a:rPr lang="en-US" b="1" i="0" dirty="0">
                    <a:effectLst/>
                    <a:latin typeface="Cambria Math" panose="02040503050406030204" pitchFamily="18" charset="0"/>
                    <a:ea typeface="Malgun Gothic" panose="020B0503020000020004" pitchFamily="34" charset="-127"/>
                    <a:cs typeface="Courier New" panose="02070309020205020404" pitchFamily="49" charset="0"/>
                  </a:rPr>
                  <a:t>k-nearest neighbors</a:t>
                </a:r>
                <a:r>
                  <a:rPr lang="en-US" i="0" dirty="0">
                    <a:effectLst/>
                    <a:latin typeface="Cambria Math" panose="02040503050406030204" pitchFamily="18" charset="0"/>
                    <a:ea typeface="Malgun Gothic" panose="020B0503020000020004" pitchFamily="34" charset="-127"/>
                    <a:cs typeface="Courier New" panose="02070309020205020404" pitchFamily="49" charset="0"/>
                  </a:rPr>
                  <a:t> (KNN) approach is an example of instance-based learning (a.k.a. example-based learning, memory-based learning, or lazy learning)</a:t>
                </a:r>
              </a:p>
              <a:p>
                <a:r>
                  <a:rPr lang="en-US" i="0" dirty="0">
                    <a:effectLst/>
                    <a:latin typeface="Cambria Math" panose="02040503050406030204" pitchFamily="18" charset="0"/>
                    <a:ea typeface="Malgun Gothic" panose="020B0503020000020004" pitchFamily="34" charset="-127"/>
                    <a:cs typeface="Courier New" panose="02070309020205020404" pitchFamily="49" charset="0"/>
                  </a:rPr>
                  <a:t>Training for KNN simply consists of determining a representation of each training document and recording which training instances belong to each category</a:t>
                </a:r>
              </a:p>
              <a:p>
                <a:r>
                  <a:rPr lang="en-US" i="0" dirty="0">
                    <a:effectLst/>
                    <a:latin typeface="Cambria Math" panose="02040503050406030204" pitchFamily="18" charset="0"/>
                    <a:ea typeface="Malgun Gothic" panose="020B0503020000020004" pitchFamily="34" charset="-127"/>
                    <a:cs typeface="Courier New" panose="02070309020205020404" pitchFamily="49" charset="0"/>
                  </a:rPr>
                  <a:t>When a new document arrives, it is compared to those in training set</a:t>
                </a:r>
              </a:p>
              <a:p>
                <a:pPr>
                  <a:lnSpc>
                    <a:spcPct val="120000"/>
                  </a:lnSpc>
                </a:pPr>
                <a:r>
                  <a:rPr lang="en-US" i="0" dirty="0">
                    <a:effectLst/>
                    <a:latin typeface="Cambria Math" panose="02040503050406030204" pitchFamily="18" charset="0"/>
                    <a:ea typeface="Malgun Gothic" panose="020B0503020000020004" pitchFamily="34" charset="-127"/>
                    <a:cs typeface="Courier New" panose="02070309020205020404" pitchFamily="49" charset="0"/>
                  </a:rPr>
                  <a:t>Assuming documents are represented as numerical vectors, the "closeness" of one document to another can be measured according to Euclidean distance: </a:t>
                </a:r>
                <a14:m>
                  <m:oMath xmlns:m="http://schemas.openxmlformats.org/officeDocument/2006/math">
                    <m:r>
                      <m:rPr>
                        <m:sty m:val="p"/>
                      </m:rPr>
                      <a:rPr lang="en-US" sz="2800" i="0" smtClean="0">
                        <a:effectLst/>
                        <a:latin typeface="Cambria Math" panose="02040503050406030204" pitchFamily="18" charset="0"/>
                        <a:ea typeface="Malgun Gothic" panose="020B0503020000020004" pitchFamily="34" charset="-127"/>
                        <a:cs typeface="Courier New" panose="02070309020205020404" pitchFamily="49" charset="0"/>
                      </a:rPr>
                      <m:t>D</m:t>
                    </m:r>
                    <m:r>
                      <a:rPr lang="en-US" sz="2800" i="0" smtClean="0">
                        <a:effectLst/>
                        <a:latin typeface="Cambria Math" panose="02040503050406030204" pitchFamily="18" charset="0"/>
                        <a:ea typeface="Malgun Gothic" panose="020B0503020000020004" pitchFamily="34" charset="-127"/>
                        <a:cs typeface="Courier New" panose="02070309020205020404" pitchFamily="49" charset="0"/>
                      </a:rPr>
                      <m:t>(</m:t>
                    </m:r>
                    <m:acc>
                      <m:accPr>
                        <m:chr m:val="⃗"/>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accPr>
                      <m:e>
                        <m:sSub>
                          <m:sSubPr>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sSubPr>
                          <m:e>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d</m:t>
                            </m:r>
                          </m:e>
                          <m:sub>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i</m:t>
                            </m:r>
                          </m:sub>
                        </m:sSub>
                      </m:e>
                    </m:acc>
                    <m:r>
                      <a:rPr lang="en-US" sz="2800" i="0">
                        <a:effectLst/>
                        <a:latin typeface="Cambria Math" panose="02040503050406030204" pitchFamily="18" charset="0"/>
                        <a:ea typeface="Malgun Gothic" panose="020B0503020000020004" pitchFamily="34" charset="-127"/>
                        <a:cs typeface="Courier New" panose="02070309020205020404" pitchFamily="49" charset="0"/>
                      </a:rPr>
                      <m:t>, </m:t>
                    </m:r>
                    <m:acc>
                      <m:accPr>
                        <m:chr m:val="⃗"/>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accPr>
                      <m:e>
                        <m:sSub>
                          <m:sSubPr>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sSubPr>
                          <m:e>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d</m:t>
                            </m:r>
                          </m:e>
                          <m:sub>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j</m:t>
                            </m:r>
                          </m:sub>
                        </m:sSub>
                      </m:e>
                    </m:acc>
                  </m:oMath>
                </a14:m>
                <a:r>
                  <a:rPr lang="en-US" sz="2800" dirty="0">
                    <a:effectLst/>
                    <a:latin typeface="Courier New" panose="02070309020205020404" pitchFamily="49" charset="0"/>
                    <a:ea typeface="Malgun Gothic" panose="020B0503020000020004" pitchFamily="34" charset="-127"/>
                    <a:cs typeface="Times New Roman" panose="02020603050405020304" pitchFamily="18" charset="0"/>
                  </a:rPr>
                  <a:t>)=</a:t>
                </a:r>
                <a14:m>
                  <m:oMath xmlns:m="http://schemas.openxmlformats.org/officeDocument/2006/math">
                    <m:rad>
                      <m:radPr>
                        <m:degHide m:val="on"/>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radPr>
                      <m:deg/>
                      <m:e>
                        <m:nary>
                          <m:naryPr>
                            <m:chr m:val="∑"/>
                            <m:limLoc m:val="undOvr"/>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naryPr>
                          <m:sub>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x</m:t>
                            </m:r>
                            <m:r>
                              <a:rPr lang="en-US" sz="2800" i="0">
                                <a:effectLst/>
                                <a:latin typeface="Cambria Math" panose="02040503050406030204" pitchFamily="18" charset="0"/>
                                <a:ea typeface="Malgun Gothic" panose="020B0503020000020004" pitchFamily="34" charset="-127"/>
                                <a:cs typeface="Courier New" panose="02070309020205020404" pitchFamily="49" charset="0"/>
                              </a:rPr>
                              <m:t>=1</m:t>
                            </m:r>
                          </m:sub>
                          <m:sup>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N</m:t>
                            </m:r>
                          </m:sup>
                          <m:e>
                            <m:sSup>
                              <m:sSupPr>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sSupPr>
                              <m:e>
                                <m:r>
                                  <a:rPr lang="en-US" sz="2800" i="0">
                                    <a:effectLst/>
                                    <a:latin typeface="Cambria Math" panose="02040503050406030204" pitchFamily="18" charset="0"/>
                                    <a:ea typeface="Malgun Gothic" panose="020B0503020000020004" pitchFamily="34" charset="-127"/>
                                    <a:cs typeface="Courier New" panose="02070309020205020404" pitchFamily="49" charset="0"/>
                                  </a:rPr>
                                  <m:t>(</m:t>
                                </m:r>
                                <m:sSub>
                                  <m:sSubPr>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sSubPr>
                                  <m:e>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w</m:t>
                                    </m:r>
                                  </m:e>
                                  <m:sub>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x</m:t>
                                    </m:r>
                                    <m:r>
                                      <a:rPr lang="en-US" sz="2800" i="0">
                                        <a:effectLst/>
                                        <a:latin typeface="Cambria Math" panose="02040503050406030204" pitchFamily="18" charset="0"/>
                                        <a:ea typeface="Malgun Gothic" panose="020B0503020000020004" pitchFamily="34" charset="-127"/>
                                        <a:cs typeface="Courier New" panose="02070309020205020404" pitchFamily="49" charset="0"/>
                                      </a:rPr>
                                      <m:t>,</m:t>
                                    </m:r>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i</m:t>
                                    </m:r>
                                  </m:sub>
                                </m:sSub>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sSubPr>
                                  <m:e>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w</m:t>
                                    </m:r>
                                  </m:e>
                                  <m:sub>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x</m:t>
                                    </m:r>
                                    <m:r>
                                      <a:rPr lang="en-US" sz="2800" i="0">
                                        <a:effectLst/>
                                        <a:latin typeface="Cambria Math" panose="02040503050406030204" pitchFamily="18" charset="0"/>
                                        <a:ea typeface="Malgun Gothic" panose="020B0503020000020004" pitchFamily="34" charset="-127"/>
                                        <a:cs typeface="Courier New" panose="02070309020205020404" pitchFamily="49" charset="0"/>
                                      </a:rPr>
                                      <m:t>,</m:t>
                                    </m:r>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j</m:t>
                                    </m:r>
                                  </m:sub>
                                </m:sSub>
                                <m:r>
                                  <a:rPr lang="en-US" sz="2800" i="0">
                                    <a:effectLst/>
                                    <a:latin typeface="Cambria Math" panose="02040503050406030204" pitchFamily="18" charset="0"/>
                                    <a:ea typeface="Malgun Gothic" panose="020B0503020000020004" pitchFamily="34" charset="-127"/>
                                    <a:cs typeface="Courier New" panose="02070309020205020404" pitchFamily="49" charset="0"/>
                                  </a:rPr>
                                  <m:t>)</m:t>
                                </m:r>
                              </m:e>
                              <m:sup>
                                <m:r>
                                  <a:rPr lang="en-US" sz="2800" i="0">
                                    <a:effectLst/>
                                    <a:latin typeface="Cambria Math" panose="02040503050406030204" pitchFamily="18" charset="0"/>
                                    <a:ea typeface="Malgun Gothic" panose="020B0503020000020004" pitchFamily="34" charset="-127"/>
                                    <a:cs typeface="Courier New" panose="02070309020205020404" pitchFamily="49" charset="0"/>
                                  </a:rPr>
                                  <m:t>2</m:t>
                                </m:r>
                              </m:sup>
                            </m:sSup>
                          </m:e>
                        </m:nary>
                      </m:e>
                    </m:rad>
                  </m:oMath>
                </a14:m>
                <a:endParaRPr lang="en-US" i="0" dirty="0">
                  <a:effectLst/>
                  <a:latin typeface="Cambria Math" panose="02040503050406030204" pitchFamily="18" charset="0"/>
                  <a:ea typeface="Malgun Gothic" panose="020B0503020000020004" pitchFamily="34" charset="-127"/>
                  <a:cs typeface="Courier New" panose="02070309020205020404" pitchFamily="49" charset="0"/>
                </a:endParaRPr>
              </a:p>
              <a:p>
                <a:r>
                  <a:rPr lang="en-US" i="0" dirty="0">
                    <a:effectLst/>
                    <a:latin typeface="Cambria Math" panose="02040503050406030204" pitchFamily="18" charset="0"/>
                    <a:ea typeface="Malgun Gothic" panose="020B0503020000020004" pitchFamily="34" charset="-127"/>
                    <a:cs typeface="Courier New" panose="02070309020205020404" pitchFamily="49" charset="0"/>
                  </a:rPr>
                  <a:t>Once all distances are computed, you find the k closest documents to th</a:t>
                </a:r>
                <a:r>
                  <a:rPr lang="en-US" dirty="0">
                    <a:latin typeface="Cambria Math" panose="02040503050406030204" pitchFamily="18" charset="0"/>
                    <a:ea typeface="Malgun Gothic" panose="020B0503020000020004" pitchFamily="34" charset="-127"/>
                    <a:cs typeface="Courier New" panose="02070309020205020404" pitchFamily="49" charset="0"/>
                  </a:rPr>
                  <a:t>e new document</a:t>
                </a:r>
                <a:r>
                  <a:rPr lang="en-US" i="0" dirty="0">
                    <a:effectLst/>
                    <a:latin typeface="Cambria Math" panose="02040503050406030204" pitchFamily="18" charset="0"/>
                    <a:ea typeface="Malgun Gothic" panose="020B0503020000020004" pitchFamily="34" charset="-127"/>
                    <a:cs typeface="Courier New" panose="02070309020205020404" pitchFamily="49" charset="0"/>
                  </a:rPr>
                  <a:t> from the training set</a:t>
                </a:r>
              </a:p>
              <a:p>
                <a:r>
                  <a:rPr lang="en-US" i="0" dirty="0">
                    <a:effectLst/>
                    <a:latin typeface="Cambria Math" panose="02040503050406030204" pitchFamily="18" charset="0"/>
                    <a:ea typeface="Malgun Gothic" panose="020B0503020000020004" pitchFamily="34" charset="-127"/>
                    <a:cs typeface="Courier New" panose="02070309020205020404" pitchFamily="49" charset="0"/>
                  </a:rPr>
                  <a:t>The value of k can be manually coded, or it can be chosen based on cross-validation experiments or a tuning set; k is an example of a </a:t>
                </a:r>
                <a:r>
                  <a:rPr lang="en-US" b="1" i="0" dirty="0">
                    <a:effectLst/>
                    <a:latin typeface="Cambria Math" panose="02040503050406030204" pitchFamily="18" charset="0"/>
                    <a:ea typeface="Malgun Gothic" panose="020B0503020000020004" pitchFamily="34" charset="-127"/>
                    <a:cs typeface="Courier New" panose="02070309020205020404" pitchFamily="49" charset="0"/>
                  </a:rPr>
                  <a:t>hyperparameter</a:t>
                </a:r>
                <a:r>
                  <a:rPr lang="en-US" i="0" dirty="0">
                    <a:effectLst/>
                    <a:latin typeface="Cambria Math" panose="02040503050406030204" pitchFamily="18" charset="0"/>
                    <a:ea typeface="Malgun Gothic" panose="020B0503020000020004" pitchFamily="34" charset="-127"/>
                    <a:cs typeface="Courier New" panose="02070309020205020404" pitchFamily="49" charset="0"/>
                  </a:rPr>
                  <a:t> (a concept mentioned earlier)</a:t>
                </a:r>
                <a:endParaRPr lang="en-US" b="1" i="0" dirty="0">
                  <a:effectLst/>
                  <a:latin typeface="Cambria Math" panose="02040503050406030204" pitchFamily="18" charset="0"/>
                  <a:ea typeface="Malgun Gothic" panose="020B0503020000020004" pitchFamily="34" charset="-127"/>
                  <a:cs typeface="Courier New" panose="02070309020205020404" pitchFamily="49" charset="0"/>
                </a:endParaRPr>
              </a:p>
              <a:p>
                <a:r>
                  <a:rPr lang="en-US" dirty="0">
                    <a:latin typeface="Cambria Math" panose="02040503050406030204" pitchFamily="18" charset="0"/>
                    <a:ea typeface="Malgun Gothic" panose="020B0503020000020004" pitchFamily="34" charset="-127"/>
                    <a:cs typeface="Courier New" panose="02070309020205020404" pitchFamily="49" charset="0"/>
                  </a:rPr>
                  <a:t>The categories of these k nearest neighbors will be used to select the category or categories of the new document (we'll discuss this more shortly)</a:t>
                </a:r>
              </a:p>
              <a:p>
                <a:r>
                  <a:rPr lang="en-US" i="0" dirty="0">
                    <a:effectLst/>
                    <a:latin typeface="Cambria Math" panose="02040503050406030204" pitchFamily="18" charset="0"/>
                    <a:ea typeface="Malgun Gothic" panose="020B0503020000020004" pitchFamily="34" charset="-127"/>
                    <a:cs typeface="Courier New" panose="02070309020205020404" pitchFamily="49" charset="0"/>
                  </a:rPr>
                  <a:t>As described, this method is general</a:t>
                </a:r>
                <a:r>
                  <a:rPr lang="en-US" dirty="0">
                    <a:latin typeface="Cambria Math" panose="02040503050406030204" pitchFamily="18" charset="0"/>
                    <a:ea typeface="Malgun Gothic" panose="020B0503020000020004" pitchFamily="34" charset="-127"/>
                    <a:cs typeface="Courier New" panose="02070309020205020404" pitchFamily="49" charset="0"/>
                  </a:rPr>
                  <a:t>, not just for text categorization</a:t>
                </a:r>
                <a:endParaRPr lang="en-US" i="0" dirty="0">
                  <a:effectLst/>
                  <a:latin typeface="Cambria Math" panose="02040503050406030204" pitchFamily="18" charset="0"/>
                  <a:ea typeface="Malgun Gothic" panose="020B0503020000020004" pitchFamily="34" charset="-127"/>
                  <a:cs typeface="Courier New" panose="02070309020205020404" pitchFamily="49" charset="0"/>
                </a:endParaRPr>
              </a:p>
              <a:p>
                <a:pPr marL="0" indent="0">
                  <a:buNone/>
                </a:pPr>
                <a:endParaRPr lang="en-US" sz="1600" i="0" dirty="0">
                  <a:effectLst/>
                  <a:latin typeface="Cambria Math" panose="02040503050406030204" pitchFamily="18" charset="0"/>
                  <a:ea typeface="Malgun Gothic" panose="020B0503020000020004" pitchFamily="34" charset="-127"/>
                  <a:cs typeface="Courier New" panose="02070309020205020404" pitchFamily="49" charset="0"/>
                </a:endParaRPr>
              </a:p>
            </p:txBody>
          </p:sp>
        </mc:Choice>
        <mc:Fallback>
          <p:sp>
            <p:nvSpPr>
              <p:cNvPr id="3" name="Content Placeholder 2">
                <a:extLst>
                  <a:ext uri="{FF2B5EF4-FFF2-40B4-BE49-F238E27FC236}">
                    <a16:creationId xmlns:a16="http://schemas.microsoft.com/office/drawing/2014/main" id="{FC5F415F-D1FC-4495-A445-2460B993D128}"/>
                  </a:ext>
                </a:extLst>
              </p:cNvPr>
              <p:cNvSpPr>
                <a:spLocks noGrp="1" noRot="1" noChangeAspect="1" noMove="1" noResize="1" noEditPoints="1" noAdjustHandles="1" noChangeArrowheads="1" noChangeShapeType="1" noTextEdit="1"/>
              </p:cNvSpPr>
              <p:nvPr>
                <p:ph idx="1"/>
              </p:nvPr>
            </p:nvSpPr>
            <p:spPr>
              <a:blipFill>
                <a:blip r:embed="rId2"/>
                <a:stretch>
                  <a:fillRect l="-406" t="-2521" r="-696"/>
                </a:stretch>
              </a:blipFill>
            </p:spPr>
            <p:txBody>
              <a:bodyPr/>
              <a:lstStyle/>
              <a:p>
                <a:r>
                  <a:rPr lang="en-US">
                    <a:noFill/>
                  </a:rPr>
                  <a:t> </a:t>
                </a:r>
              </a:p>
            </p:txBody>
          </p:sp>
        </mc:Fallback>
      </mc:AlternateContent>
    </p:spTree>
    <p:extLst>
      <p:ext uri="{BB962C8B-B14F-4D97-AF65-F5344CB8AC3E}">
        <p14:creationId xmlns:p14="http://schemas.microsoft.com/office/powerpoint/2010/main" val="15989318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8DC82-F2EC-4A4C-B794-58C1C421744F}"/>
              </a:ext>
            </a:extLst>
          </p:cNvPr>
          <p:cNvSpPr>
            <a:spLocks noGrp="1"/>
          </p:cNvSpPr>
          <p:nvPr>
            <p:ph type="title"/>
          </p:nvPr>
        </p:nvSpPr>
        <p:spPr/>
        <p:txBody>
          <a:bodyPr/>
          <a:lstStyle/>
          <a:p>
            <a:r>
              <a:rPr lang="en-US" dirty="0"/>
              <a:t>Choosing a Category with KNN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30FB147-5F49-439D-98F4-BF5469EA1F07}"/>
                  </a:ext>
                </a:extLst>
              </p:cNvPr>
              <p:cNvSpPr>
                <a:spLocks noGrp="1"/>
              </p:cNvSpPr>
              <p:nvPr>
                <p:ph idx="1"/>
              </p:nvPr>
            </p:nvSpPr>
            <p:spPr/>
            <p:txBody>
              <a:bodyPr>
                <a:normAutofit fontScale="85000" lnSpcReduction="10000"/>
              </a:bodyPr>
              <a:lstStyle/>
              <a:p>
                <a:r>
                  <a:rPr lang="en-US" sz="2800" dirty="0"/>
                  <a:t>If the categories are mutually exclusive and exhaustive, the simplest approach is to choose the most common category among the k closest documents</a:t>
                </a:r>
              </a:p>
              <a:p>
                <a:r>
                  <a:rPr lang="en-US" sz="2800" dirty="0"/>
                  <a:t>If the categories are binary, the simplest approach is to choose all categories that are assigned to over half of the k closest documents</a:t>
                </a:r>
              </a:p>
              <a:p>
                <a:pPr>
                  <a:lnSpc>
                    <a:spcPct val="110000"/>
                  </a:lnSpc>
                </a:pPr>
                <a:r>
                  <a:rPr lang="en-US" sz="2800" dirty="0"/>
                  <a:t>For either type of TC task, it is better to weight each of the k documents inversely proportional to its distance: </a:t>
                </a:r>
                <a:r>
                  <a:rPr lang="en-US" dirty="0">
                    <a:latin typeface="Times New Roman" panose="02020603050405020304" pitchFamily="18" charset="0"/>
                    <a:ea typeface="Malgun Gothic" panose="020B0503020000020004" pitchFamily="34" charset="-127"/>
                    <a:cs typeface="Times New Roman" panose="02020603050405020304" pitchFamily="18" charset="0"/>
                  </a:rPr>
                  <a:t>s</a:t>
                </a:r>
                <a:r>
                  <a:rPr lang="en-US" sz="2800" dirty="0">
                    <a:effectLst/>
                    <a:latin typeface="Times New Roman" panose="02020603050405020304" pitchFamily="18" charset="0"/>
                    <a:ea typeface="Malgun Gothic" panose="020B0503020000020004" pitchFamily="34" charset="-127"/>
                    <a:cs typeface="Times New Roman" panose="02020603050405020304" pitchFamily="18" charset="0"/>
                  </a:rPr>
                  <a:t>im(</a:t>
                </a:r>
                <a14:m>
                  <m:oMath xmlns:m="http://schemas.openxmlformats.org/officeDocument/2006/math">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f>
                      <m:f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fPr>
                      <m:num>
                        <m:nary>
                          <m:naryPr>
                            <m:chr m:val="∑"/>
                            <m:limLoc m:val="undOv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naryPr>
                          <m:sub>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k</m:t>
                            </m:r>
                          </m:sup>
                          <m:e>
                            <m:sSub>
                              <m:sSub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I</m:t>
                                </m:r>
                              </m:e>
                              <m:sub>
                                <m:sSub>
                                  <m:sSub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e>
                                  <m:sub>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c</m:t>
                                </m:r>
                              </m:sub>
                            </m:sSub>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f>
                              <m:f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fPr>
                              <m:num>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1</m:t>
                                </m:r>
                              </m:num>
                              <m:den>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d>
                                  <m:d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d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e>
                                      <m:sub>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i</m:t>
                                        </m:r>
                                      </m:sub>
                                    </m:sSub>
                                  </m:e>
                                </m:d>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ε</m:t>
                                </m:r>
                              </m:den>
                            </m:f>
                          </m:e>
                        </m:nary>
                      </m:num>
                      <m:den>
                        <m:nary>
                          <m:naryPr>
                            <m:chr m:val="∑"/>
                            <m:limLoc m:val="undOv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naryPr>
                          <m:sub>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k</m:t>
                            </m:r>
                          </m:sup>
                          <m:e>
                            <m:f>
                              <m:f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fPr>
                              <m:num>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1</m:t>
                                </m:r>
                              </m:num>
                              <m:den>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d>
                                  <m:d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d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e>
                                      <m:sub>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i</m:t>
                                        </m:r>
                                      </m:sub>
                                    </m:sSub>
                                  </m:e>
                                </m:d>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ε</m:t>
                                </m:r>
                              </m:den>
                            </m:f>
                          </m:e>
                        </m:nary>
                      </m:den>
                    </m:f>
                  </m:oMath>
                </a14:m>
                <a:endParaRPr lang="en-US" sz="2800" dirty="0">
                  <a:effectLst/>
                  <a:latin typeface="Times New Roman" panose="02020603050405020304" pitchFamily="18" charset="0"/>
                  <a:ea typeface="Malgun Gothic" panose="020B0503020000020004" pitchFamily="34" charset="-127"/>
                  <a:cs typeface="Times New Roman" panose="02020603050405020304" pitchFamily="18" charset="0"/>
                </a:endParaRPr>
              </a:p>
              <a:p>
                <a:pPr>
                  <a:lnSpc>
                    <a:spcPct val="120000"/>
                  </a:lnSpc>
                </a:pPr>
                <a:r>
                  <a:rPr lang="en-US" sz="2800" dirty="0"/>
                  <a:t>In the formula, </a:t>
                </a:r>
                <a14:m>
                  <m:oMath xmlns:m="http://schemas.openxmlformats.org/officeDocument/2006/math">
                    <m:sSub>
                      <m:sSubPr>
                        <m:ctrlPr>
                          <a:rPr lang="en-US" sz="2800" i="1" smtClean="0">
                            <a:effectLst/>
                            <a:latin typeface="Cambria Math" panose="02040503050406030204" pitchFamily="18" charset="0"/>
                            <a:cs typeface="Times New Roman" panose="02020603050405020304" pitchFamily="18" charset="0"/>
                          </a:rPr>
                        </m:ctrlPr>
                      </m:sSub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I</m:t>
                        </m:r>
                      </m:e>
                      <m:sub>
                        <m:sSub>
                          <m:sSubPr>
                            <m:ctrlPr>
                              <a:rPr lang="en-US" sz="2800" i="1">
                                <a:effectLst/>
                                <a:latin typeface="Cambria Math" panose="02040503050406030204" pitchFamily="18" charset="0"/>
                                <a:cs typeface="Times New Roman" panose="02020603050405020304" pitchFamily="18" charset="0"/>
                              </a:rPr>
                            </m:ctrlPr>
                          </m:sSub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e>
                          <m:sub>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c</m:t>
                        </m:r>
                      </m:sub>
                    </m:sSub>
                  </m:oMath>
                </a14:m>
                <a:r>
                  <a:rPr lang="en-US" sz="2800" dirty="0"/>
                  <a:t> is 1 if d</a:t>
                </a:r>
                <a:r>
                  <a:rPr lang="en-US" sz="2800" baseline="-25000" dirty="0"/>
                  <a:t>i</a:t>
                </a:r>
                <a:r>
                  <a:rPr lang="en-US" sz="2800" dirty="0"/>
                  <a:t> belongs to c, 0 and otherwise; ε is a small constant to avoid division by 0</a:t>
                </a:r>
                <a:endParaRPr lang="en-US" sz="2800" dirty="0">
                  <a:effectLst/>
                  <a:latin typeface="Times New Roman" panose="02020603050405020304" pitchFamily="18" charset="0"/>
                  <a:ea typeface="Malgun Gothic" panose="020B0503020000020004" pitchFamily="34" charset="-127"/>
                  <a:cs typeface="Times New Roman" panose="02020603050405020304" pitchFamily="18" charset="0"/>
                </a:endParaRPr>
              </a:p>
              <a:p>
                <a:r>
                  <a:rPr lang="en-US" dirty="0"/>
                  <a:t>Again, as described so far, this is a general ML technique, not just for TC</a:t>
                </a:r>
              </a:p>
            </p:txBody>
          </p:sp>
        </mc:Choice>
        <mc:Fallback xmlns="">
          <p:sp>
            <p:nvSpPr>
              <p:cNvPr id="3" name="Content Placeholder 2">
                <a:extLst>
                  <a:ext uri="{FF2B5EF4-FFF2-40B4-BE49-F238E27FC236}">
                    <a16:creationId xmlns:a16="http://schemas.microsoft.com/office/drawing/2014/main" id="{030FB147-5F49-439D-98F4-BF5469EA1F07}"/>
                  </a:ext>
                </a:extLst>
              </p:cNvPr>
              <p:cNvSpPr>
                <a:spLocks noGrp="1" noRot="1" noChangeAspect="1" noMove="1" noResize="1" noEditPoints="1" noAdjustHandles="1" noChangeArrowheads="1" noChangeShapeType="1" noTextEdit="1"/>
              </p:cNvSpPr>
              <p:nvPr>
                <p:ph idx="1"/>
              </p:nvPr>
            </p:nvSpPr>
            <p:spPr>
              <a:blipFill>
                <a:blip r:embed="rId2"/>
                <a:stretch>
                  <a:fillRect l="-812" t="-2661" r="-754" b="-280"/>
                </a:stretch>
              </a:blipFill>
            </p:spPr>
            <p:txBody>
              <a:bodyPr/>
              <a:lstStyle/>
              <a:p>
                <a:r>
                  <a:rPr lang="en-US">
                    <a:noFill/>
                  </a:rPr>
                  <a:t> </a:t>
                </a:r>
              </a:p>
            </p:txBody>
          </p:sp>
        </mc:Fallback>
      </mc:AlternateContent>
    </p:spTree>
    <p:extLst>
      <p:ext uri="{BB962C8B-B14F-4D97-AF65-F5344CB8AC3E}">
        <p14:creationId xmlns:p14="http://schemas.microsoft.com/office/powerpoint/2010/main" val="14200245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B34F7-FE0D-47B8-B1E8-9CD37FD966F0}"/>
              </a:ext>
            </a:extLst>
          </p:cNvPr>
          <p:cNvSpPr>
            <a:spLocks noGrp="1"/>
          </p:cNvSpPr>
          <p:nvPr>
            <p:ph type="title"/>
          </p:nvPr>
        </p:nvSpPr>
        <p:spPr/>
        <p:txBody>
          <a:bodyPr/>
          <a:lstStyle/>
          <a:p>
            <a:r>
              <a:rPr lang="en-US" dirty="0"/>
              <a:t>KNN Applied to TC and Efficiency of KNN</a:t>
            </a:r>
          </a:p>
        </p:txBody>
      </p:sp>
      <p:sp>
        <p:nvSpPr>
          <p:cNvPr id="3" name="Content Placeholder 2">
            <a:extLst>
              <a:ext uri="{FF2B5EF4-FFF2-40B4-BE49-F238E27FC236}">
                <a16:creationId xmlns:a16="http://schemas.microsoft.com/office/drawing/2014/main" id="{64B27E23-843D-4034-B0FD-23DEFA658148}"/>
              </a:ext>
            </a:extLst>
          </p:cNvPr>
          <p:cNvSpPr>
            <a:spLocks noGrp="1"/>
          </p:cNvSpPr>
          <p:nvPr>
            <p:ph idx="1"/>
          </p:nvPr>
        </p:nvSpPr>
        <p:spPr/>
        <p:txBody>
          <a:bodyPr>
            <a:normAutofit fontScale="85000" lnSpcReduction="20000"/>
          </a:bodyPr>
          <a:lstStyle/>
          <a:p>
            <a:r>
              <a:rPr lang="en-US" dirty="0"/>
              <a:t>The KNN approach has performed very well in the literature for conventional text categorization, although I saw mixed (mostly poor) results in my own work</a:t>
            </a:r>
          </a:p>
          <a:p>
            <a:pPr lvl="1"/>
            <a:r>
              <a:rPr lang="en-US" dirty="0"/>
              <a:t>For conventional text categorization, the document vectors would often be TF*IDF vectors, as with the Rocchio/TF*IDF approach</a:t>
            </a:r>
          </a:p>
          <a:p>
            <a:pPr lvl="1"/>
            <a:r>
              <a:rPr lang="en-US" dirty="0"/>
              <a:t>I personally found that it is often better to use similarity (e.g., cosine similarity) instead of distance to find and weight the k-nearest neighbors</a:t>
            </a:r>
          </a:p>
          <a:p>
            <a:pPr lvl="1"/>
            <a:r>
              <a:rPr lang="en-US" dirty="0"/>
              <a:t>Documents can then be weighted proportional to their TF*IDF similarity instead of inversely proportional to their Euclidean distance</a:t>
            </a:r>
          </a:p>
          <a:p>
            <a:r>
              <a:rPr lang="en-US" dirty="0"/>
              <a:t>Efficiency is a major problem with KNN; it is generally considered to be computationally intensive</a:t>
            </a:r>
          </a:p>
          <a:p>
            <a:pPr lvl="1"/>
            <a:r>
              <a:rPr lang="en-US" dirty="0"/>
              <a:t>Training for KNN is trivial and fast, but conventionally, that was not considered too important, because training only needs to be performed once</a:t>
            </a:r>
          </a:p>
          <a:p>
            <a:pPr lvl="1"/>
            <a:r>
              <a:rPr lang="en-US" dirty="0"/>
              <a:t>To classify a document, however, it must be compared with every document in the training set</a:t>
            </a:r>
          </a:p>
          <a:p>
            <a:pPr lvl="1"/>
            <a:r>
              <a:rPr lang="en-US" dirty="0"/>
              <a:t>To combat this, there have been some efforts to find approximate nearest neighbors more efficiently; this can be significantly faster with only a small decrease in accuracy</a:t>
            </a:r>
          </a:p>
          <a:p>
            <a:endParaRPr lang="en-US" dirty="0"/>
          </a:p>
        </p:txBody>
      </p:sp>
    </p:spTree>
    <p:extLst>
      <p:ext uri="{BB962C8B-B14F-4D97-AF65-F5344CB8AC3E}">
        <p14:creationId xmlns:p14="http://schemas.microsoft.com/office/powerpoint/2010/main" val="13811015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9225B-F76F-4219-8BF4-20576B1A9ECE}"/>
              </a:ext>
            </a:extLst>
          </p:cNvPr>
          <p:cNvSpPr>
            <a:spLocks noGrp="1"/>
          </p:cNvSpPr>
          <p:nvPr>
            <p:ph type="title"/>
          </p:nvPr>
        </p:nvSpPr>
        <p:spPr/>
        <p:txBody>
          <a:bodyPr/>
          <a:lstStyle/>
          <a:p>
            <a:r>
              <a:rPr lang="en-US" dirty="0"/>
              <a:t>Naïve Bayes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9FFA99BA-EAE8-4FF3-8BF7-71BF2D290207}"/>
                  </a:ext>
                </a:extLst>
              </p:cNvPr>
              <p:cNvSpPr>
                <a:spLocks noGrp="1"/>
              </p:cNvSpPr>
              <p:nvPr>
                <p:ph idx="1"/>
              </p:nvPr>
            </p:nvSpPr>
            <p:spPr/>
            <p:txBody>
              <a:bodyPr>
                <a:normAutofit fontScale="62500" lnSpcReduction="20000"/>
              </a:bodyPr>
              <a:lstStyle/>
              <a:p>
                <a:pPr>
                  <a:lnSpc>
                    <a:spcPct val="120000"/>
                  </a:lnSpc>
                </a:pPr>
                <a:r>
                  <a:rPr lang="en-US" dirty="0"/>
                  <a:t>The </a:t>
                </a:r>
                <a:r>
                  <a:rPr lang="en-US" b="1" dirty="0"/>
                  <a:t>naïve Bayes</a:t>
                </a:r>
                <a:r>
                  <a:rPr lang="en-US" dirty="0"/>
                  <a:t> approach to categorization is a </a:t>
                </a:r>
                <a:r>
                  <a:rPr lang="en-US" i="1" dirty="0"/>
                  <a:t>probabilistic approach</a:t>
                </a:r>
                <a:r>
                  <a:rPr lang="en-US" dirty="0"/>
                  <a:t> based on </a:t>
                </a:r>
                <a:r>
                  <a:rPr lang="en-US" b="1" dirty="0"/>
                  <a:t>Bayes' theorem</a:t>
                </a:r>
                <a:r>
                  <a:rPr lang="en-US" dirty="0"/>
                  <a:t> (a.k.a. </a:t>
                </a:r>
                <a:r>
                  <a:rPr lang="en-US" i="1" dirty="0"/>
                  <a:t>Bayes' rule</a:t>
                </a:r>
                <a:r>
                  <a:rPr lang="en-US" dirty="0"/>
                  <a:t> or </a:t>
                </a:r>
                <a:r>
                  <a:rPr lang="en-US" i="1" dirty="0"/>
                  <a:t>Bayes' law</a:t>
                </a:r>
                <a:r>
                  <a:rPr lang="en-US" dirty="0"/>
                  <a:t>), a mathematical rule useful for calculating some </a:t>
                </a:r>
                <a:r>
                  <a:rPr lang="en-US" i="1" dirty="0"/>
                  <a:t>conditional probabilities</a:t>
                </a:r>
              </a:p>
              <a:p>
                <a:pPr>
                  <a:lnSpc>
                    <a:spcPct val="120000"/>
                  </a:lnSpc>
                  <a:spcBef>
                    <a:spcPts val="0"/>
                  </a:spcBef>
                </a:pPr>
                <a:r>
                  <a:rPr lang="en-US" dirty="0"/>
                  <a:t>Bayes' theorem states: </a:t>
                </a:r>
                <a14:m>
                  <m:oMath xmlns:m="http://schemas.openxmlformats.org/officeDocument/2006/math">
                    <m:r>
                      <m:rPr>
                        <m:sty m:val="p"/>
                      </m:rPr>
                      <a:rPr lang="en-US" b="0" i="0" smtClean="0">
                        <a:latin typeface="Cambria Math" panose="02040503050406030204" pitchFamily="18" charset="0"/>
                      </a:rPr>
                      <m:t>P</m:t>
                    </m:r>
                    <m:d>
                      <m:dPr>
                        <m:ctrlPr>
                          <a:rPr lang="en-US" b="0" smtClean="0">
                            <a:latin typeface="Cambria Math" panose="02040503050406030204" pitchFamily="18" charset="0"/>
                          </a:rPr>
                        </m:ctrlPr>
                      </m:dPr>
                      <m:e>
                        <m:r>
                          <m:rPr>
                            <m:sty m:val="p"/>
                          </m:rPr>
                          <a:rPr lang="en-US" b="0" i="0" smtClean="0">
                            <a:latin typeface="Cambria Math" panose="02040503050406030204" pitchFamily="18" charset="0"/>
                          </a:rPr>
                          <m:t>x</m:t>
                        </m:r>
                      </m:e>
                      <m:e>
                        <m:r>
                          <m:rPr>
                            <m:sty m:val="p"/>
                          </m:rPr>
                          <a:rPr lang="en-US" b="0" i="0" smtClean="0">
                            <a:latin typeface="Cambria Math" panose="02040503050406030204" pitchFamily="18" charset="0"/>
                          </a:rPr>
                          <m:t>y</m:t>
                        </m:r>
                      </m:e>
                    </m:d>
                    <m:r>
                      <a:rPr lang="en-US" b="0" i="0" smtClean="0">
                        <a:latin typeface="Cambria Math" panose="02040503050406030204" pitchFamily="18" charset="0"/>
                      </a:rPr>
                      <m:t>=</m:t>
                    </m:r>
                    <m:f>
                      <m:fPr>
                        <m:ctrlPr>
                          <a:rPr lang="en-US" b="0" smtClean="0">
                            <a:latin typeface="Cambria Math" panose="02040503050406030204" pitchFamily="18" charset="0"/>
                          </a:rPr>
                        </m:ctrlPr>
                      </m:fPr>
                      <m:num>
                        <m:r>
                          <m:rPr>
                            <m:sty m:val="p"/>
                          </m:rPr>
                          <a:rPr lang="en-US" b="0" i="0" smtClean="0">
                            <a:latin typeface="Cambria Math" panose="02040503050406030204" pitchFamily="18" charset="0"/>
                          </a:rPr>
                          <m:t>P</m:t>
                        </m:r>
                        <m:r>
                          <a:rPr lang="en-US" b="0" i="0" smtClean="0">
                            <a:latin typeface="Cambria Math" panose="02040503050406030204" pitchFamily="18" charset="0"/>
                          </a:rPr>
                          <m:t>(</m:t>
                        </m:r>
                        <m:r>
                          <m:rPr>
                            <m:sty m:val="p"/>
                          </m:rPr>
                          <a:rPr lang="en-US" b="0" i="0" smtClean="0">
                            <a:latin typeface="Cambria Math" panose="02040503050406030204" pitchFamily="18" charset="0"/>
                          </a:rPr>
                          <m:t>y</m:t>
                        </m:r>
                        <m:r>
                          <a:rPr lang="en-US" b="0" i="0" smtClean="0">
                            <a:latin typeface="Cambria Math" panose="02040503050406030204" pitchFamily="18" charset="0"/>
                          </a:rPr>
                          <m:t>|</m:t>
                        </m:r>
                        <m:r>
                          <m:rPr>
                            <m:sty m:val="p"/>
                          </m:rPr>
                          <a:rPr lang="en-US" b="0" i="0" smtClean="0">
                            <a:latin typeface="Cambria Math" panose="02040503050406030204" pitchFamily="18" charset="0"/>
                          </a:rPr>
                          <m:t>x</m:t>
                        </m:r>
                        <m:r>
                          <a:rPr lang="en-US" b="0" i="0" smtClean="0">
                            <a:latin typeface="Cambria Math" panose="02040503050406030204" pitchFamily="18" charset="0"/>
                          </a:rPr>
                          <m:t>)</m:t>
                        </m:r>
                        <m:r>
                          <m:rPr>
                            <m:sty m:val="p"/>
                          </m:rPr>
                          <a:rPr lang="en-US" b="0" i="0" smtClean="0">
                            <a:latin typeface="Cambria Math" panose="02040503050406030204" pitchFamily="18" charset="0"/>
                          </a:rPr>
                          <m:t>P</m:t>
                        </m:r>
                        <m:r>
                          <a:rPr lang="en-US" b="0" i="0" smtClean="0">
                            <a:latin typeface="Cambria Math" panose="02040503050406030204" pitchFamily="18" charset="0"/>
                          </a:rPr>
                          <m:t>(</m:t>
                        </m:r>
                        <m:r>
                          <m:rPr>
                            <m:sty m:val="p"/>
                          </m:rPr>
                          <a:rPr lang="en-US" b="0" i="0" smtClean="0">
                            <a:latin typeface="Cambria Math" panose="02040503050406030204" pitchFamily="18" charset="0"/>
                          </a:rPr>
                          <m:t>x</m:t>
                        </m:r>
                        <m:r>
                          <a:rPr lang="en-US" b="0" i="0" smtClean="0">
                            <a:latin typeface="Cambria Math" panose="02040503050406030204" pitchFamily="18" charset="0"/>
                          </a:rPr>
                          <m:t>)</m:t>
                        </m:r>
                      </m:num>
                      <m:den>
                        <m:r>
                          <m:rPr>
                            <m:sty m:val="p"/>
                          </m:rPr>
                          <a:rPr lang="en-US" b="0" i="0" smtClean="0">
                            <a:latin typeface="Cambria Math" panose="02040503050406030204" pitchFamily="18" charset="0"/>
                          </a:rPr>
                          <m:t>P</m:t>
                        </m:r>
                        <m:r>
                          <a:rPr lang="en-US" b="0" i="0" smtClean="0">
                            <a:latin typeface="Cambria Math" panose="02040503050406030204" pitchFamily="18" charset="0"/>
                          </a:rPr>
                          <m:t>(</m:t>
                        </m:r>
                        <m:r>
                          <m:rPr>
                            <m:sty m:val="p"/>
                          </m:rPr>
                          <a:rPr lang="en-US" b="0" i="0" smtClean="0">
                            <a:latin typeface="Cambria Math" panose="02040503050406030204" pitchFamily="18" charset="0"/>
                          </a:rPr>
                          <m:t>y</m:t>
                        </m:r>
                        <m:r>
                          <a:rPr lang="en-US" b="0" i="0" smtClean="0">
                            <a:latin typeface="Cambria Math" panose="02040503050406030204" pitchFamily="18" charset="0"/>
                          </a:rPr>
                          <m:t>)</m:t>
                        </m:r>
                      </m:den>
                    </m:f>
                  </m:oMath>
                </a14:m>
                <a:endParaRPr lang="en-US" dirty="0"/>
              </a:p>
              <a:p>
                <a:pPr>
                  <a:lnSpc>
                    <a:spcPct val="120000"/>
                  </a:lnSpc>
                  <a:spcBef>
                    <a:spcPts val="0"/>
                  </a:spcBef>
                </a:pPr>
                <a:r>
                  <a:rPr lang="en-US" dirty="0"/>
                  <a:t>Although simple, this theorem played a very important role in many conventional ML and NLP techniques</a:t>
                </a:r>
              </a:p>
              <a:p>
                <a:pPr>
                  <a:lnSpc>
                    <a:spcPct val="120000"/>
                  </a:lnSpc>
                  <a:spcBef>
                    <a:spcPts val="0"/>
                  </a:spcBef>
                </a:pPr>
                <a:r>
                  <a:rPr lang="en-US" dirty="0"/>
                  <a:t>Applied to a categorization task, this gives us: </a:t>
                </a:r>
                <a14:m>
                  <m:oMath xmlns:m="http://schemas.openxmlformats.org/officeDocument/2006/math">
                    <m:acc>
                      <m:accPr>
                        <m:chr m:val="̂"/>
                        <m:ctrlPr>
                          <a:rPr lang="en-US" sz="2500" i="1" smtClean="0">
                            <a:effectLst/>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c</m:t>
                        </m:r>
                      </m:e>
                    </m:acc>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m:t>
                    </m:r>
                    <m:limLow>
                      <m:limLowPr>
                        <m:ctrlPr>
                          <a:rPr lang="en-US" sz="2500" i="1">
                            <a:effectLst/>
                            <a:latin typeface="Cambria Math" panose="02040503050406030204" pitchFamily="18" charset="0"/>
                            <a:ea typeface="Malgun Gothic" panose="020B0503020000020004" pitchFamily="34" charset="-127"/>
                            <a:cs typeface="Times New Roman" panose="02020603050405020304" pitchFamily="18" charset="0"/>
                          </a:rPr>
                        </m:ctrlPr>
                      </m:limLowPr>
                      <m:e>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argmax</m:t>
                        </m:r>
                      </m:e>
                      <m:lim>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C</m:t>
                        </m:r>
                      </m:lim>
                    </m:limLow>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 </m:t>
                    </m:r>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P</m:t>
                    </m:r>
                    <m:d>
                      <m:dPr>
                        <m:ctrlPr>
                          <a:rPr lang="en-US" sz="2500" i="1">
                            <a:effectLst/>
                            <a:latin typeface="Cambria Math" panose="02040503050406030204" pitchFamily="18" charset="0"/>
                            <a:ea typeface="Malgun Gothic" panose="020B0503020000020004" pitchFamily="34" charset="-127"/>
                            <a:cs typeface="Times New Roman" panose="02020603050405020304" pitchFamily="18" charset="0"/>
                          </a:rPr>
                        </m:ctrlPr>
                      </m:dPr>
                      <m:e>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c</m:t>
                        </m:r>
                      </m:e>
                      <m:e>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d</m:t>
                        </m:r>
                      </m:e>
                    </m:d>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 </m:t>
                    </m:r>
                    <m:limLow>
                      <m:limLowPr>
                        <m:ctrlPr>
                          <a:rPr lang="en-US" sz="2500" i="1">
                            <a:effectLst/>
                            <a:latin typeface="Cambria Math" panose="02040503050406030204" pitchFamily="18" charset="0"/>
                            <a:ea typeface="Malgun Gothic" panose="020B0503020000020004" pitchFamily="34" charset="-127"/>
                            <a:cs typeface="Times New Roman" panose="02020603050405020304" pitchFamily="18" charset="0"/>
                          </a:rPr>
                        </m:ctrlPr>
                      </m:limLowPr>
                      <m:e>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argmax</m:t>
                        </m:r>
                      </m:e>
                      <m:lim>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C</m:t>
                        </m:r>
                      </m:lim>
                    </m:limLow>
                    <m:f>
                      <m:fPr>
                        <m:ctrlPr>
                          <a:rPr lang="en-US" sz="2500" i="1">
                            <a:effectLst/>
                            <a:latin typeface="Cambria Math" panose="02040503050406030204" pitchFamily="18" charset="0"/>
                            <a:ea typeface="Malgun Gothic" panose="020B0503020000020004" pitchFamily="34" charset="-127"/>
                            <a:cs typeface="Times New Roman" panose="02020603050405020304" pitchFamily="18" charset="0"/>
                          </a:rPr>
                        </m:ctrlPr>
                      </m:fPr>
                      <m:num>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500" b="0" i="0" smtClean="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500" b="0" i="0" smtClean="0">
                            <a:effectLst/>
                            <a:latin typeface="Cambria Math" panose="02040503050406030204" pitchFamily="18" charset="0"/>
                            <a:ea typeface="Malgun Gothic" panose="020B0503020000020004" pitchFamily="34" charset="-127"/>
                            <a:cs typeface="Times New Roman" panose="02020603050405020304" pitchFamily="18" charset="0"/>
                          </a:rPr>
                          <m:t>d</m:t>
                        </m:r>
                        <m:r>
                          <a:rPr lang="en-US" sz="2500" b="0" i="0" smtClean="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500" b="0" i="0" smtClean="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500" b="0" i="0" smtClean="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m:t>
                        </m:r>
                      </m:num>
                      <m:den>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d</m:t>
                        </m:r>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m:t>
                        </m:r>
                      </m:den>
                    </m:f>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 </m:t>
                    </m:r>
                  </m:oMath>
                </a14:m>
                <a:r>
                  <a:rPr lang="en-US" sz="2500" dirty="0">
                    <a:effectLst/>
                    <a:latin typeface="Times New Roman" panose="02020603050405020304" pitchFamily="18" charset="0"/>
                    <a:ea typeface="Malgun Gothic" panose="020B0503020000020004" pitchFamily="34" charset="-127"/>
                    <a:cs typeface="Times New Roman" panose="02020603050405020304" pitchFamily="18" charset="0"/>
                  </a:rPr>
                  <a:t>= </a:t>
                </a:r>
                <a14:m>
                  <m:oMath xmlns:m="http://schemas.openxmlformats.org/officeDocument/2006/math">
                    <m:limLow>
                      <m:limLowPr>
                        <m:ctrlPr>
                          <a:rPr lang="en-US" sz="2500" i="1">
                            <a:effectLst/>
                            <a:latin typeface="Cambria Math" panose="02040503050406030204" pitchFamily="18" charset="0"/>
                            <a:ea typeface="Malgun Gothic" panose="020B0503020000020004" pitchFamily="34" charset="-127"/>
                            <a:cs typeface="Times New Roman" panose="02020603050405020304" pitchFamily="18" charset="0"/>
                          </a:rPr>
                        </m:ctrlPr>
                      </m:limLowPr>
                      <m:e>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argmax</m:t>
                        </m:r>
                      </m:e>
                      <m:lim>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C</m:t>
                        </m:r>
                      </m:lim>
                    </m:limLow>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 [</m:t>
                    </m:r>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P</m:t>
                    </m:r>
                    <m:d>
                      <m:dPr>
                        <m:ctrlPr>
                          <a:rPr lang="en-US" sz="2500" i="1">
                            <a:effectLst/>
                            <a:latin typeface="Cambria Math" panose="02040503050406030204" pitchFamily="18" charset="0"/>
                            <a:ea typeface="Malgun Gothic" panose="020B0503020000020004" pitchFamily="34" charset="-127"/>
                            <a:cs typeface="Times New Roman" panose="02020603050405020304" pitchFamily="18" charset="0"/>
                          </a:rPr>
                        </m:ctrlPr>
                      </m:dPr>
                      <m:e>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d</m:t>
                        </m:r>
                      </m:e>
                      <m:e>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c</m:t>
                        </m:r>
                      </m:e>
                    </m:d>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P</m:t>
                    </m:r>
                    <m:d>
                      <m:dPr>
                        <m:ctrlPr>
                          <a:rPr lang="en-US" sz="2500" i="1">
                            <a:effectLst/>
                            <a:latin typeface="Cambria Math" panose="02040503050406030204" pitchFamily="18" charset="0"/>
                            <a:ea typeface="Malgun Gothic" panose="020B0503020000020004" pitchFamily="34" charset="-127"/>
                            <a:cs typeface="Times New Roman" panose="02020603050405020304" pitchFamily="18" charset="0"/>
                          </a:rPr>
                        </m:ctrlPr>
                      </m:dPr>
                      <m:e>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c</m:t>
                        </m:r>
                      </m:e>
                    </m:d>
                    <m:r>
                      <a:rPr lang="en-US" sz="2500" i="0" smtClean="0">
                        <a:effectLst/>
                        <a:latin typeface="Cambria Math" panose="02040503050406030204" pitchFamily="18" charset="0"/>
                        <a:ea typeface="Malgun Gothic" panose="020B0503020000020004" pitchFamily="34" charset="-127"/>
                        <a:cs typeface="Times New Roman" panose="02020603050405020304" pitchFamily="18" charset="0"/>
                      </a:rPr>
                      <m:t>]</m:t>
                    </m:r>
                  </m:oMath>
                </a14:m>
                <a:endParaRPr lang="en-US" sz="4100" dirty="0"/>
              </a:p>
              <a:p>
                <a:r>
                  <a:rPr lang="en-US" dirty="0"/>
                  <a:t>Some things to point out about this formula are:</a:t>
                </a:r>
              </a:p>
              <a:p>
                <a:pPr lvl="1"/>
                <a:r>
                  <a:rPr lang="en-US" dirty="0"/>
                  <a:t>The argmax above assumes that categories in C are mutually exclusive and exhaustive, and we are attempting to predict the most likely category, </a:t>
                </a:r>
                <a14:m>
                  <m:oMath xmlns:m="http://schemas.openxmlformats.org/officeDocument/2006/math">
                    <m:acc>
                      <m:accPr>
                        <m:chr m:val="̂"/>
                        <m:ctrlPr>
                          <a:rPr lang="en-US" sz="2400" i="1" smtClean="0">
                            <a:effectLst/>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c</m:t>
                        </m:r>
                      </m:e>
                    </m:acc>
                  </m:oMath>
                </a14:m>
                <a:r>
                  <a:rPr lang="en-US" dirty="0"/>
                  <a:t>, for a document, d</a:t>
                </a:r>
              </a:p>
              <a:p>
                <a:pPr lvl="1"/>
                <a:r>
                  <a:rPr lang="en-US" dirty="0"/>
                  <a:t>We eliminated the denominator, P(d), a </a:t>
                </a:r>
                <a:r>
                  <a:rPr lang="en-US" i="1" dirty="0"/>
                  <a:t>prior probability</a:t>
                </a:r>
                <a:r>
                  <a:rPr lang="en-US" dirty="0"/>
                  <a:t>, because it is independent of the categories</a:t>
                </a:r>
              </a:p>
              <a:p>
                <a:pPr lvl="1"/>
                <a:r>
                  <a:rPr lang="en-US" dirty="0"/>
                  <a:t>P(c) is just the prior probability of a category, c</a:t>
                </a:r>
              </a:p>
              <a:p>
                <a:pPr lvl="1"/>
                <a:r>
                  <a:rPr lang="en-US" dirty="0"/>
                  <a:t>This can be estimated based on the training set as the frequency of training documents falling into the category, c</a:t>
                </a:r>
              </a:p>
              <a:p>
                <a:pPr lvl="1"/>
                <a:r>
                  <a:rPr lang="en-US" dirty="0"/>
                  <a:t>We still must estimate P(d|c)</a:t>
                </a:r>
              </a:p>
              <a:p>
                <a:pPr lvl="1"/>
                <a:r>
                  <a:rPr lang="en-US" dirty="0"/>
                  <a:t>It is typically assumed that d can be represented as a set of features with values</a:t>
                </a:r>
              </a:p>
              <a:p>
                <a:pPr lvl="1"/>
                <a:r>
                  <a:rPr lang="en-US" dirty="0"/>
                  <a:t>We start with the "naïve" assumption that the probability distribution for each feature in a document, given its category, is not affected by the other features (we'll discuss this in more detail for TC later)</a:t>
                </a:r>
              </a:p>
              <a:p>
                <a:r>
                  <a:rPr lang="en-US" dirty="0"/>
                  <a:t>Note that naïve Bayes, as described so far, is a general ML approach, not just for TC</a:t>
                </a:r>
              </a:p>
            </p:txBody>
          </p:sp>
        </mc:Choice>
        <mc:Fallback>
          <p:sp>
            <p:nvSpPr>
              <p:cNvPr id="3" name="Content Placeholder 2">
                <a:extLst>
                  <a:ext uri="{FF2B5EF4-FFF2-40B4-BE49-F238E27FC236}">
                    <a16:creationId xmlns:a16="http://schemas.microsoft.com/office/drawing/2014/main" id="{9FFA99BA-EAE8-4FF3-8BF7-71BF2D290207}"/>
                  </a:ext>
                </a:extLst>
              </p:cNvPr>
              <p:cNvSpPr>
                <a:spLocks noGrp="1" noRot="1" noChangeAspect="1" noMove="1" noResize="1" noEditPoints="1" noAdjustHandles="1" noChangeArrowheads="1" noChangeShapeType="1" noTextEdit="1"/>
              </p:cNvSpPr>
              <p:nvPr>
                <p:ph idx="1"/>
              </p:nvPr>
            </p:nvSpPr>
            <p:spPr>
              <a:blipFill>
                <a:blip r:embed="rId2"/>
                <a:stretch>
                  <a:fillRect l="-406" t="-700" b="-1261"/>
                </a:stretch>
              </a:blipFill>
            </p:spPr>
            <p:txBody>
              <a:bodyPr/>
              <a:lstStyle/>
              <a:p>
                <a:r>
                  <a:rPr lang="en-US">
                    <a:noFill/>
                  </a:rPr>
                  <a:t> </a:t>
                </a:r>
              </a:p>
            </p:txBody>
          </p:sp>
        </mc:Fallback>
      </mc:AlternateContent>
    </p:spTree>
    <p:extLst>
      <p:ext uri="{BB962C8B-B14F-4D97-AF65-F5344CB8AC3E}">
        <p14:creationId xmlns:p14="http://schemas.microsoft.com/office/powerpoint/2010/main" val="13299965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8078B-1C05-4D63-A9AD-4CFA231FE929}"/>
              </a:ext>
            </a:extLst>
          </p:cNvPr>
          <p:cNvSpPr>
            <a:spLocks noGrp="1"/>
          </p:cNvSpPr>
          <p:nvPr>
            <p:ph type="title"/>
          </p:nvPr>
        </p:nvSpPr>
        <p:spPr/>
        <p:txBody>
          <a:bodyPr/>
          <a:lstStyle/>
          <a:p>
            <a:r>
              <a:rPr lang="en-US" dirty="0"/>
              <a:t>Naïve Bayes Applied to TC</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DE55719-6999-44D4-BB42-3C15BE281A35}"/>
                  </a:ext>
                </a:extLst>
              </p:cNvPr>
              <p:cNvSpPr>
                <a:spLocks noGrp="1"/>
              </p:cNvSpPr>
              <p:nvPr>
                <p:ph idx="1"/>
              </p:nvPr>
            </p:nvSpPr>
            <p:spPr/>
            <p:txBody>
              <a:bodyPr>
                <a:normAutofit fontScale="62500" lnSpcReduction="20000"/>
              </a:bodyPr>
              <a:lstStyle/>
              <a:p>
                <a:r>
                  <a:rPr lang="en-US" dirty="0"/>
                  <a:t>Naïve Bayes for text categorization is still considered a bag-of-words approach, but it does not use a vector space model, and it does not rely on TF*IDF word weights (or any word weights)</a:t>
                </a:r>
              </a:p>
              <a:p>
                <a:r>
                  <a:rPr lang="en-US" dirty="0"/>
                  <a:t>The features are the words of the vocabulary, and they are typically considered Boolean features; in other words, all that matters is whether each word does or does not appear in a document</a:t>
                </a:r>
              </a:p>
              <a:p>
                <a:r>
                  <a:rPr lang="en-US" dirty="0"/>
                  <a:t>The "naïve" assumption for TC is that the probability of seeing a word in a document, given its specific category, is not affected by the other words in the document</a:t>
                </a:r>
              </a:p>
              <a:p>
                <a:r>
                  <a:rPr lang="en-US" dirty="0"/>
                  <a:t>Note that this is clearly not true in reality, but despite that, Naïve Bayes can still perform well for TC</a:t>
                </a:r>
              </a:p>
              <a:p>
                <a:pPr>
                  <a:lnSpc>
                    <a:spcPct val="120000"/>
                  </a:lnSpc>
                </a:pPr>
                <a:r>
                  <a:rPr lang="en-US" dirty="0"/>
                  <a:t>Based on the training set, we estimate</a:t>
                </a:r>
                <a:r>
                  <a:rPr lang="en-US" sz="2800" dirty="0">
                    <a:effectLst/>
                    <a:ea typeface="Malgun Gothic" panose="020B0503020000020004" pitchFamily="34" charset="-127"/>
                    <a:cs typeface="Times New Roman" panose="02020603050405020304" pitchFamily="18" charset="0"/>
                  </a:rPr>
                  <a:t> </a:t>
                </a:r>
                <a14:m>
                  <m:oMath xmlns:m="http://schemas.openxmlformats.org/officeDocument/2006/math">
                    <m:acc>
                      <m:accPr>
                        <m:chr m:val="̂"/>
                        <m:ctrlPr>
                          <a:rPr lang="en-US" sz="2800" i="1" smtClean="0">
                            <a:effectLst/>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P</m:t>
                        </m:r>
                      </m:e>
                    </m:acc>
                  </m:oMath>
                </a14:m>
                <a:r>
                  <a:rPr lang="en-US" sz="2800" dirty="0">
                    <a:effectLst/>
                    <a:latin typeface="Times New Roman" panose="02020603050405020304" pitchFamily="18" charset="0"/>
                    <a:ea typeface="Malgun Gothic" panose="020B0503020000020004" pitchFamily="34" charset="-127"/>
                    <a:cs typeface="Times New Roman" panose="02020603050405020304" pitchFamily="18" charset="0"/>
                  </a:rPr>
                  <a:t>(t|c</a:t>
                </a:r>
                <a:r>
                  <a:rPr lang="en-US" sz="2800" dirty="0">
                    <a:latin typeface="Times New Roman" panose="02020603050405020304" pitchFamily="18" charset="0"/>
                    <a:ea typeface="Malgun Gothic" panose="020B0503020000020004" pitchFamily="34" charset="-127"/>
                    <a:cs typeface="Times New Roman" panose="02020603050405020304" pitchFamily="18" charset="0"/>
                  </a:rPr>
                  <a:t>)</a:t>
                </a:r>
                <a:r>
                  <a:rPr lang="en-US" dirty="0"/>
                  <a:t>, which is the estimated probability of seeing each possible term (or word), t, in each possible category, c; we will talk more about how to estimate this shortly</a:t>
                </a:r>
                <a:endParaRPr lang="en-US" sz="2600" dirty="0">
                  <a:effectLst/>
                  <a:latin typeface="Times New Roman" panose="02020603050405020304" pitchFamily="18" charset="0"/>
                  <a:ea typeface="Malgun Gothic" panose="020B0503020000020004" pitchFamily="34" charset="-127"/>
                  <a:cs typeface="Times New Roman" panose="02020603050405020304" pitchFamily="18" charset="0"/>
                </a:endParaRPr>
              </a:p>
              <a:p>
                <a:pPr>
                  <a:lnSpc>
                    <a:spcPct val="120000"/>
                  </a:lnSpc>
                </a:pPr>
                <a:r>
                  <a:rPr lang="en-US" dirty="0"/>
                  <a:t>This leads to: </a:t>
                </a:r>
                <a14:m>
                  <m:oMath xmlns:m="http://schemas.openxmlformats.org/officeDocument/2006/math">
                    <m:acc>
                      <m:accPr>
                        <m:chr m:val="̂"/>
                        <m:ctrlPr>
                          <a:rPr lang="en-US" sz="2900" i="1" smtClean="0">
                            <a:effectLst/>
                            <a:latin typeface="Cambria Math" panose="02040503050406030204" pitchFamily="18" charset="0"/>
                            <a:cs typeface="Times New Roman" panose="02020603050405020304" pitchFamily="18" charset="0"/>
                          </a:rPr>
                        </m:ctrlPr>
                      </m:acc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P</m:t>
                        </m:r>
                      </m:e>
                    </m:acc>
                    <m:d>
                      <m:dPr>
                        <m:ctrlPr>
                          <a:rPr lang="en-US" sz="2900" i="1">
                            <a:effectLst/>
                            <a:latin typeface="Cambria Math" panose="02040503050406030204" pitchFamily="18" charset="0"/>
                            <a:cs typeface="Times New Roman" panose="02020603050405020304" pitchFamily="18" charset="0"/>
                          </a:rPr>
                        </m:ctrlPr>
                      </m:d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d</m:t>
                        </m:r>
                      </m:e>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c</m:t>
                        </m:r>
                      </m:e>
                    </m:d>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nary>
                      <m:naryPr>
                        <m:chr m:val="∏"/>
                        <m:limLoc m:val="undOvr"/>
                        <m:supHide m:val="on"/>
                        <m:ctrlPr>
                          <a:rPr lang="en-US" sz="2900" i="1">
                            <a:effectLst/>
                            <a:latin typeface="Cambria Math" panose="02040503050406030204" pitchFamily="18" charset="0"/>
                            <a:cs typeface="Times New Roman" panose="02020603050405020304" pitchFamily="18" charset="0"/>
                          </a:rPr>
                        </m:ctrlPr>
                      </m:naryPr>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t</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d</m:t>
                        </m:r>
                      </m:sub>
                      <m:sup/>
                      <m:e>
                        <m:acc>
                          <m:accPr>
                            <m:chr m:val="̂"/>
                            <m:ctrlPr>
                              <a:rPr lang="en-US" sz="2900" i="1">
                                <a:effectLst/>
                                <a:latin typeface="Cambria Math" panose="02040503050406030204" pitchFamily="18" charset="0"/>
                                <a:cs typeface="Times New Roman" panose="02020603050405020304" pitchFamily="18" charset="0"/>
                              </a:rPr>
                            </m:ctrlPr>
                          </m:acc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P</m:t>
                            </m:r>
                          </m:e>
                        </m:acc>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t</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e>
                    </m:nary>
                  </m:oMath>
                </a14:m>
                <a:endParaRPr lang="en-US" sz="2900" dirty="0"/>
              </a:p>
              <a:p>
                <a:pPr>
                  <a:lnSpc>
                    <a:spcPct val="120000"/>
                  </a:lnSpc>
                </a:pPr>
                <a:r>
                  <a:rPr lang="en-US" dirty="0"/>
                  <a:t>The probability estimates are small, so we use </a:t>
                </a:r>
                <a:r>
                  <a:rPr lang="en-US" i="1" dirty="0"/>
                  <a:t>log probabilities</a:t>
                </a:r>
                <a:r>
                  <a:rPr lang="en-US" dirty="0"/>
                  <a:t> instead of probabilities, leading to the predicted category (assuming categories are mutually exclusive), </a:t>
                </a:r>
                <a14:m>
                  <m:oMath xmlns:m="http://schemas.openxmlformats.org/officeDocument/2006/math">
                    <m:acc>
                      <m:accPr>
                        <m:chr m:val="̂"/>
                        <m:ctrlPr>
                          <a:rPr lang="en-US" i="1">
                            <a:latin typeface="Cambria Math" panose="02040503050406030204" pitchFamily="18" charset="0"/>
                          </a:rPr>
                        </m:ctrlPr>
                      </m:accPr>
                      <m:e>
                        <m:r>
                          <m:rPr>
                            <m:sty m:val="p"/>
                          </m:rPr>
                          <a:rPr lang="en-US" i="0">
                            <a:latin typeface="Cambria Math" panose="02040503050406030204" pitchFamily="18" charset="0"/>
                          </a:rPr>
                          <m:t>c</m:t>
                        </m:r>
                      </m:e>
                    </m:acc>
                  </m:oMath>
                </a14:m>
                <a:r>
                  <a:rPr lang="en-US" dirty="0"/>
                  <a:t>, for a document, d, being:</a:t>
                </a:r>
                <a:endParaRPr lang="en-US" i="1" dirty="0">
                  <a:latin typeface="Cambria Math" panose="02040503050406030204" pitchFamily="18" charset="0"/>
                </a:endParaRPr>
              </a:p>
              <a:p>
                <a:pPr marL="457200" lvl="1" indent="0">
                  <a:lnSpc>
                    <a:spcPct val="120000"/>
                  </a:lnSpc>
                  <a:buNone/>
                </a:pPr>
                <a14:m>
                  <m:oMathPara xmlns:m="http://schemas.openxmlformats.org/officeDocument/2006/math">
                    <m:oMathParaPr>
                      <m:jc m:val="centerGroup"/>
                    </m:oMathParaPr>
                    <m:oMath xmlns:m="http://schemas.openxmlformats.org/officeDocument/2006/math">
                      <m:acc>
                        <m:accPr>
                          <m:chr m:val="̂"/>
                          <m:ctrlPr>
                            <a:rPr lang="en-US" i="1">
                              <a:latin typeface="Cambria Math" panose="02040503050406030204" pitchFamily="18" charset="0"/>
                            </a:rPr>
                          </m:ctrlPr>
                        </m:accPr>
                        <m:e>
                          <m:r>
                            <m:rPr>
                              <m:sty m:val="p"/>
                            </m:rPr>
                            <a:rPr lang="en-US" i="0">
                              <a:latin typeface="Cambria Math" panose="02040503050406030204" pitchFamily="18" charset="0"/>
                            </a:rPr>
                            <m:t>c</m:t>
                          </m:r>
                        </m:e>
                      </m:acc>
                      <m:r>
                        <a:rPr lang="en-US" i="0">
                          <a:latin typeface="Cambria Math" panose="02040503050406030204" pitchFamily="18" charset="0"/>
                        </a:rPr>
                        <m:t>=</m:t>
                      </m:r>
                      <m:limLow>
                        <m:limLowPr>
                          <m:ctrlPr>
                            <a:rPr lang="en-US" i="1">
                              <a:latin typeface="Cambria Math" panose="02040503050406030204" pitchFamily="18" charset="0"/>
                            </a:rPr>
                          </m:ctrlPr>
                        </m:limLowPr>
                        <m:e>
                          <m:r>
                            <m:rPr>
                              <m:sty m:val="p"/>
                            </m:rPr>
                            <a:rPr lang="en-US" i="0">
                              <a:latin typeface="Cambria Math" panose="02040503050406030204" pitchFamily="18" charset="0"/>
                            </a:rPr>
                            <m:t>argmax</m:t>
                          </m:r>
                        </m:e>
                        <m:lim>
                          <m:r>
                            <m:rPr>
                              <m:sty m:val="p"/>
                            </m:rPr>
                            <a:rPr lang="en-US" i="0">
                              <a:latin typeface="Cambria Math" panose="02040503050406030204" pitchFamily="18" charset="0"/>
                            </a:rPr>
                            <m:t>c</m:t>
                          </m:r>
                          <m:r>
                            <a:rPr lang="en-US" i="0">
                              <a:latin typeface="Cambria Math" panose="02040503050406030204" pitchFamily="18" charset="0"/>
                            </a:rPr>
                            <m:t>∈</m:t>
                          </m:r>
                          <m:r>
                            <m:rPr>
                              <m:sty m:val="p"/>
                            </m:rPr>
                            <a:rPr lang="en-US" i="0">
                              <a:latin typeface="Cambria Math" panose="02040503050406030204" pitchFamily="18" charset="0"/>
                            </a:rPr>
                            <m:t>C</m:t>
                          </m:r>
                        </m:lim>
                      </m:limLow>
                      <m:r>
                        <a:rPr lang="en-US" i="0">
                          <a:latin typeface="Cambria Math" panose="02040503050406030204" pitchFamily="18" charset="0"/>
                        </a:rPr>
                        <m:t> </m:t>
                      </m:r>
                      <m:d>
                        <m:dPr>
                          <m:begChr m:val="{"/>
                          <m:endChr m:val="}"/>
                          <m:ctrlPr>
                            <a:rPr lang="en-US" i="1">
                              <a:latin typeface="Cambria Math" panose="02040503050406030204" pitchFamily="18" charset="0"/>
                            </a:rPr>
                          </m:ctrlPr>
                        </m:dPr>
                        <m:e>
                          <m:func>
                            <m:funcPr>
                              <m:ctrlPr>
                                <a:rPr lang="en-US" i="1">
                                  <a:latin typeface="Cambria Math" panose="02040503050406030204" pitchFamily="18" charset="0"/>
                                </a:rPr>
                              </m:ctrlPr>
                            </m:funcPr>
                            <m:fName>
                              <m:r>
                                <m:rPr>
                                  <m:sty m:val="p"/>
                                </m:rPr>
                                <a:rPr lang="en-US" i="0">
                                  <a:latin typeface="Cambria Math" panose="02040503050406030204" pitchFamily="18" charset="0"/>
                                </a:rPr>
                                <m:t>log</m:t>
                              </m:r>
                            </m:fName>
                            <m:e>
                              <m:r>
                                <m:rPr>
                                  <m:sty m:val="p"/>
                                </m:rPr>
                                <a:rPr lang="en-US" i="0">
                                  <a:latin typeface="Cambria Math" panose="02040503050406030204" pitchFamily="18" charset="0"/>
                                </a:rPr>
                                <m:t>P</m:t>
                              </m:r>
                              <m:d>
                                <m:dPr>
                                  <m:ctrlPr>
                                    <a:rPr lang="en-US" i="1">
                                      <a:latin typeface="Cambria Math" panose="02040503050406030204" pitchFamily="18" charset="0"/>
                                    </a:rPr>
                                  </m:ctrlPr>
                                </m:dPr>
                                <m:e>
                                  <m:r>
                                    <m:rPr>
                                      <m:sty m:val="p"/>
                                    </m:rPr>
                                    <a:rPr lang="en-US" i="0">
                                      <a:latin typeface="Cambria Math" panose="02040503050406030204" pitchFamily="18" charset="0"/>
                                    </a:rPr>
                                    <m:t>c</m:t>
                                  </m:r>
                                </m:e>
                              </m:d>
                              <m:r>
                                <a:rPr lang="en-US" i="0">
                                  <a:latin typeface="Cambria Math" panose="02040503050406030204" pitchFamily="18" charset="0"/>
                                </a:rPr>
                                <m:t>+</m:t>
                              </m:r>
                              <m:nary>
                                <m:naryPr>
                                  <m:chr m:val="∑"/>
                                  <m:limLoc m:val="undOvr"/>
                                  <m:supHide m:val="on"/>
                                  <m:ctrlPr>
                                    <a:rPr lang="en-US" i="1">
                                      <a:latin typeface="Cambria Math" panose="02040503050406030204" pitchFamily="18" charset="0"/>
                                    </a:rPr>
                                  </m:ctrlPr>
                                </m:naryPr>
                                <m:sub>
                                  <m:r>
                                    <m:rPr>
                                      <m:sty m:val="p"/>
                                    </m:rPr>
                                    <a:rPr lang="en-US" i="0">
                                      <a:latin typeface="Cambria Math" panose="02040503050406030204" pitchFamily="18" charset="0"/>
                                    </a:rPr>
                                    <m:t>t</m:t>
                                  </m:r>
                                  <m:r>
                                    <a:rPr lang="en-US" i="0">
                                      <a:latin typeface="Cambria Math" panose="02040503050406030204" pitchFamily="18" charset="0"/>
                                    </a:rPr>
                                    <m:t>∈</m:t>
                                  </m:r>
                                  <m:r>
                                    <m:rPr>
                                      <m:sty m:val="p"/>
                                    </m:rPr>
                                    <a:rPr lang="en-US" i="0">
                                      <a:latin typeface="Cambria Math" panose="02040503050406030204" pitchFamily="18" charset="0"/>
                                    </a:rPr>
                                    <m:t>d</m:t>
                                  </m:r>
                                </m:sub>
                                <m:sup/>
                                <m:e>
                                  <m:func>
                                    <m:funcPr>
                                      <m:ctrlPr>
                                        <a:rPr lang="en-US" i="1">
                                          <a:latin typeface="Cambria Math" panose="02040503050406030204" pitchFamily="18" charset="0"/>
                                        </a:rPr>
                                      </m:ctrlPr>
                                    </m:funcPr>
                                    <m:fName>
                                      <m:r>
                                        <m:rPr>
                                          <m:sty m:val="p"/>
                                        </m:rPr>
                                        <a:rPr lang="en-US" i="0">
                                          <a:latin typeface="Cambria Math" panose="02040503050406030204" pitchFamily="18" charset="0"/>
                                        </a:rPr>
                                        <m:t>log</m:t>
                                      </m:r>
                                    </m:fName>
                                    <m:e>
                                      <m:acc>
                                        <m:accPr>
                                          <m:chr m:val="̂"/>
                                          <m:ctrlPr>
                                            <a:rPr lang="en-US" i="1">
                                              <a:latin typeface="Cambria Math" panose="02040503050406030204" pitchFamily="18" charset="0"/>
                                            </a:rPr>
                                          </m:ctrlPr>
                                        </m:accPr>
                                        <m:e>
                                          <m:r>
                                            <m:rPr>
                                              <m:sty m:val="p"/>
                                            </m:rPr>
                                            <a:rPr lang="en-US" i="0">
                                              <a:latin typeface="Cambria Math" panose="02040503050406030204" pitchFamily="18" charset="0"/>
                                            </a:rPr>
                                            <m:t>P</m:t>
                                          </m:r>
                                        </m:e>
                                      </m:acc>
                                      <m:r>
                                        <a:rPr lang="en-US" i="0">
                                          <a:latin typeface="Cambria Math" panose="02040503050406030204" pitchFamily="18" charset="0"/>
                                        </a:rPr>
                                        <m:t>(</m:t>
                                      </m:r>
                                      <m:r>
                                        <m:rPr>
                                          <m:sty m:val="p"/>
                                        </m:rPr>
                                        <a:rPr lang="en-US" i="0">
                                          <a:latin typeface="Cambria Math" panose="02040503050406030204" pitchFamily="18" charset="0"/>
                                        </a:rPr>
                                        <m:t>t</m:t>
                                      </m:r>
                                      <m:r>
                                        <a:rPr lang="en-US" i="0">
                                          <a:latin typeface="Cambria Math" panose="02040503050406030204" pitchFamily="18" charset="0"/>
                                        </a:rPr>
                                        <m:t>|</m:t>
                                      </m:r>
                                      <m:r>
                                        <m:rPr>
                                          <m:sty m:val="p"/>
                                        </m:rPr>
                                        <a:rPr lang="en-US" i="0">
                                          <a:latin typeface="Cambria Math" panose="02040503050406030204" pitchFamily="18" charset="0"/>
                                        </a:rPr>
                                        <m:t>c</m:t>
                                      </m:r>
                                      <m:r>
                                        <a:rPr lang="en-US" i="0">
                                          <a:latin typeface="Cambria Math" panose="02040503050406030204" pitchFamily="18" charset="0"/>
                                        </a:rPr>
                                        <m:t>)</m:t>
                                      </m:r>
                                    </m:e>
                                  </m:func>
                                </m:e>
                              </m:nary>
                            </m:e>
                          </m:func>
                        </m:e>
                      </m:d>
                    </m:oMath>
                  </m:oMathPara>
                </a14:m>
                <a:endParaRPr lang="en-US" dirty="0"/>
              </a:p>
            </p:txBody>
          </p:sp>
        </mc:Choice>
        <mc:Fallback>
          <p:sp>
            <p:nvSpPr>
              <p:cNvPr id="3" name="Content Placeholder 2">
                <a:extLst>
                  <a:ext uri="{FF2B5EF4-FFF2-40B4-BE49-F238E27FC236}">
                    <a16:creationId xmlns:a16="http://schemas.microsoft.com/office/drawing/2014/main" id="{7DE55719-6999-44D4-BB42-3C15BE281A35}"/>
                  </a:ext>
                </a:extLst>
              </p:cNvPr>
              <p:cNvSpPr>
                <a:spLocks noGrp="1" noRot="1" noChangeAspect="1" noMove="1" noResize="1" noEditPoints="1" noAdjustHandles="1" noChangeArrowheads="1" noChangeShapeType="1" noTextEdit="1"/>
              </p:cNvSpPr>
              <p:nvPr>
                <p:ph idx="1"/>
              </p:nvPr>
            </p:nvSpPr>
            <p:spPr>
              <a:blipFill>
                <a:blip r:embed="rId2"/>
                <a:stretch>
                  <a:fillRect l="-406" t="-2241" r="-580"/>
                </a:stretch>
              </a:blipFill>
            </p:spPr>
            <p:txBody>
              <a:bodyPr/>
              <a:lstStyle/>
              <a:p>
                <a:r>
                  <a:rPr lang="en-US">
                    <a:noFill/>
                  </a:rPr>
                  <a:t> </a:t>
                </a:r>
              </a:p>
            </p:txBody>
          </p:sp>
        </mc:Fallback>
      </mc:AlternateContent>
    </p:spTree>
    <p:extLst>
      <p:ext uri="{BB962C8B-B14F-4D97-AF65-F5344CB8AC3E}">
        <p14:creationId xmlns:p14="http://schemas.microsoft.com/office/powerpoint/2010/main" val="17334927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4CBE8-6C30-46CA-B3F1-ADE7DA44BB66}"/>
              </a:ext>
            </a:extLst>
          </p:cNvPr>
          <p:cNvSpPr>
            <a:spLocks noGrp="1"/>
          </p:cNvSpPr>
          <p:nvPr>
            <p:ph type="title"/>
          </p:nvPr>
        </p:nvSpPr>
        <p:spPr/>
        <p:txBody>
          <a:bodyPr/>
          <a:lstStyle/>
          <a:p>
            <a:r>
              <a:rPr lang="en-US" dirty="0"/>
              <a:t>Implementation Details of Naïve Bayes for TC</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25868072-497E-43C5-AD2E-D376B1BD57BD}"/>
                  </a:ext>
                </a:extLst>
              </p:cNvPr>
              <p:cNvSpPr>
                <a:spLocks noGrp="1"/>
              </p:cNvSpPr>
              <p:nvPr>
                <p:ph idx="1"/>
              </p:nvPr>
            </p:nvSpPr>
            <p:spPr/>
            <p:txBody>
              <a:bodyPr>
                <a:normAutofit fontScale="62500" lnSpcReduction="20000"/>
              </a:bodyPr>
              <a:lstStyle/>
              <a:p>
                <a:r>
                  <a:rPr lang="en-US" dirty="0"/>
                  <a:t>As previously mentioned, P(c) can be estimated based on the training set as the frequency of training documents falling into the category, c</a:t>
                </a:r>
              </a:p>
              <a:p>
                <a14:m>
                  <m:oMath xmlns:m="http://schemas.openxmlformats.org/officeDocument/2006/math">
                    <m:acc>
                      <m:accPr>
                        <m:chr m:val="̂"/>
                        <m:ctrlPr>
                          <a:rPr lang="en-US" sz="2900" i="1" smtClean="0">
                            <a:effectLst/>
                            <a:latin typeface="Cambria Math" panose="02040503050406030204" pitchFamily="18" charset="0"/>
                            <a:cs typeface="Times New Roman" panose="02020603050405020304" pitchFamily="18" charset="0"/>
                          </a:rPr>
                        </m:ctrlPr>
                      </m:acc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P</m:t>
                        </m:r>
                      </m:e>
                    </m:acc>
                  </m:oMath>
                </a14:m>
                <a:r>
                  <a:rPr lang="en-US" sz="2900" dirty="0">
                    <a:effectLst/>
                    <a:latin typeface="Calibri" panose="020F0502020204030204" pitchFamily="34" charset="0"/>
                    <a:ea typeface="Malgun Gothic" panose="020B0503020000020004" pitchFamily="34" charset="-127"/>
                    <a:cs typeface="Times New Roman" panose="02020603050405020304" pitchFamily="18" charset="0"/>
                  </a:rPr>
                  <a:t>(t|c)</a:t>
                </a:r>
                <a:r>
                  <a:rPr lang="en-US" sz="2900" dirty="0"/>
                  <a:t> </a:t>
                </a:r>
                <a:r>
                  <a:rPr lang="en-US" dirty="0"/>
                  <a:t>is often estimated as the percentage of training documents of category c that contain the term t; this is an example of a </a:t>
                </a:r>
                <a:r>
                  <a:rPr lang="en-US" i="1" dirty="0"/>
                  <a:t>maximum likelihood estimate</a:t>
                </a:r>
                <a:r>
                  <a:rPr lang="en-US" dirty="0"/>
                  <a:t> (I'll briefly discuss this concept in class)</a:t>
                </a:r>
              </a:p>
              <a:p>
                <a14:m>
                  <m:oMath xmlns:m="http://schemas.openxmlformats.org/officeDocument/2006/math">
                    <m:acc>
                      <m:accPr>
                        <m:chr m:val="̂"/>
                        <m:ctrlPr>
                          <a:rPr lang="en-US" sz="2800" i="1" smtClean="0">
                            <a:effectLst/>
                            <a:latin typeface="Cambria Math" panose="02040503050406030204" pitchFamily="18" charset="0"/>
                            <a:cs typeface="Times New Roman" panose="02020603050405020304" pitchFamily="18" charset="0"/>
                          </a:rPr>
                        </m:ctrlPr>
                      </m:acc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P</m:t>
                        </m:r>
                      </m:e>
                    </m:acc>
                  </m:oMath>
                </a14:m>
                <a:r>
                  <a:rPr lang="en-US" sz="2800" dirty="0">
                    <a:effectLst/>
                    <a:latin typeface="Calibri" panose="020F0502020204030204" pitchFamily="34" charset="0"/>
                    <a:ea typeface="Malgun Gothic" panose="020B0503020000020004" pitchFamily="34" charset="-127"/>
                    <a:cs typeface="Times New Roman" panose="02020603050405020304" pitchFamily="18" charset="0"/>
                  </a:rPr>
                  <a:t>(t|c) = # training documents in category c that contain word t / # training documents in category c</a:t>
                </a:r>
                <a:endParaRPr lang="en-US" dirty="0"/>
              </a:p>
              <a:p>
                <a:r>
                  <a:rPr lang="en-US" dirty="0"/>
                  <a:t>Note that the textbook's formula for </a:t>
                </a:r>
                <a14:m>
                  <m:oMath xmlns:m="http://schemas.openxmlformats.org/officeDocument/2006/math">
                    <m:acc>
                      <m:accPr>
                        <m:chr m:val="̂"/>
                        <m:ctrlPr>
                          <a:rPr lang="en-US" sz="2800" i="1" smtClean="0">
                            <a:effectLst/>
                            <a:latin typeface="Cambria Math" panose="02040503050406030204" pitchFamily="18" charset="0"/>
                            <a:cs typeface="Times New Roman" panose="02020603050405020304" pitchFamily="18" charset="0"/>
                          </a:rPr>
                        </m:ctrlPr>
                      </m:acc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P</m:t>
                        </m:r>
                      </m:e>
                    </m:acc>
                  </m:oMath>
                </a14:m>
                <a:r>
                  <a:rPr lang="en-US" sz="2800" dirty="0">
                    <a:effectLst/>
                    <a:latin typeface="Calibri" panose="020F0502020204030204" pitchFamily="34" charset="0"/>
                    <a:ea typeface="Malgun Gothic" panose="020B0503020000020004" pitchFamily="34" charset="-127"/>
                    <a:cs typeface="Times New Roman" panose="02020603050405020304" pitchFamily="18" charset="0"/>
                  </a:rPr>
                  <a:t>(t|c) is different; I have found that their formula does not work as well</a:t>
                </a:r>
                <a:endParaRPr lang="en-US" dirty="0"/>
              </a:p>
              <a:p>
                <a:r>
                  <a:rPr lang="en-US" dirty="0"/>
                  <a:t>When looping through the terms in the document to categorize, you can either loop through distinct terms or all term instances</a:t>
                </a:r>
              </a:p>
              <a:p>
                <a:r>
                  <a:rPr lang="en-US" dirty="0"/>
                  <a:t>Looping through all term instances gives more weight to words that appear multiple times</a:t>
                </a:r>
              </a:p>
              <a:p>
                <a:r>
                  <a:rPr lang="en-US" dirty="0"/>
                  <a:t>However, a paper by Ken Church shows that the probability of a word appearing at least twice in a document is closer to p/2 than p</a:t>
                </a:r>
                <a:r>
                  <a:rPr lang="en-US" baseline="30000" dirty="0"/>
                  <a:t>2</a:t>
                </a:r>
                <a:r>
                  <a:rPr lang="en-US" dirty="0"/>
                  <a:t>, where p is the probability that the word appears at least once</a:t>
                </a:r>
                <a:endParaRPr lang="en-US" baseline="30000" dirty="0"/>
              </a:p>
              <a:p>
                <a:r>
                  <a:rPr lang="en-US" b="1" dirty="0"/>
                  <a:t>Smoothing</a:t>
                </a:r>
                <a:r>
                  <a:rPr lang="en-US" dirty="0"/>
                  <a:t> is very important to avoid 0 probabilities when using naïve Bayes; I'll discuss this concept in class</a:t>
                </a:r>
              </a:p>
              <a:p>
                <a:r>
                  <a:rPr lang="en-US" dirty="0"/>
                  <a:t>Naïve Bayes can achieve very good results for many TC tasks, involving varying sets of categories</a:t>
                </a:r>
              </a:p>
              <a:p>
                <a:r>
                  <a:rPr lang="en-US" dirty="0"/>
                  <a:t>However, the final probabilities, which can be computed for each category, are not generally accurate (probably because the naïve assumption is not true)</a:t>
                </a:r>
              </a:p>
            </p:txBody>
          </p:sp>
        </mc:Choice>
        <mc:Fallback>
          <p:sp>
            <p:nvSpPr>
              <p:cNvPr id="3" name="Content Placeholder 2">
                <a:extLst>
                  <a:ext uri="{FF2B5EF4-FFF2-40B4-BE49-F238E27FC236}">
                    <a16:creationId xmlns:a16="http://schemas.microsoft.com/office/drawing/2014/main" id="{25868072-497E-43C5-AD2E-D376B1BD57BD}"/>
                  </a:ext>
                </a:extLst>
              </p:cNvPr>
              <p:cNvSpPr>
                <a:spLocks noGrp="1" noRot="1" noChangeAspect="1" noMove="1" noResize="1" noEditPoints="1" noAdjustHandles="1" noChangeArrowheads="1" noChangeShapeType="1" noTextEdit="1"/>
              </p:cNvSpPr>
              <p:nvPr>
                <p:ph idx="1"/>
              </p:nvPr>
            </p:nvSpPr>
            <p:spPr>
              <a:blipFill>
                <a:blip r:embed="rId2"/>
                <a:stretch>
                  <a:fillRect l="-406" t="-2241" r="-870"/>
                </a:stretch>
              </a:blipFill>
            </p:spPr>
            <p:txBody>
              <a:bodyPr/>
              <a:lstStyle/>
              <a:p>
                <a:r>
                  <a:rPr lang="en-US">
                    <a:noFill/>
                  </a:rPr>
                  <a:t> </a:t>
                </a:r>
              </a:p>
            </p:txBody>
          </p:sp>
        </mc:Fallback>
      </mc:AlternateContent>
    </p:spTree>
    <p:extLst>
      <p:ext uri="{BB962C8B-B14F-4D97-AF65-F5344CB8AC3E}">
        <p14:creationId xmlns:p14="http://schemas.microsoft.com/office/powerpoint/2010/main" val="33379660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D4A2B-CDF9-4189-AF5C-848CFD72B6A4}"/>
              </a:ext>
            </a:extLst>
          </p:cNvPr>
          <p:cNvSpPr>
            <a:spLocks noGrp="1"/>
          </p:cNvSpPr>
          <p:nvPr>
            <p:ph type="title"/>
          </p:nvPr>
        </p:nvSpPr>
        <p:spPr/>
        <p:txBody>
          <a:bodyPr/>
          <a:lstStyle/>
          <a:p>
            <a:r>
              <a:rPr lang="en-US" dirty="0"/>
              <a:t>Evaluating TC Systems</a:t>
            </a:r>
          </a:p>
        </p:txBody>
      </p:sp>
      <p:sp>
        <p:nvSpPr>
          <p:cNvPr id="3" name="Content Placeholder 2">
            <a:extLst>
              <a:ext uri="{FF2B5EF4-FFF2-40B4-BE49-F238E27FC236}">
                <a16:creationId xmlns:a16="http://schemas.microsoft.com/office/drawing/2014/main" id="{6A07273E-80A4-4904-A20B-1BED3701AD11}"/>
              </a:ext>
            </a:extLst>
          </p:cNvPr>
          <p:cNvSpPr>
            <a:spLocks noGrp="1"/>
          </p:cNvSpPr>
          <p:nvPr>
            <p:ph idx="1"/>
          </p:nvPr>
        </p:nvSpPr>
        <p:spPr/>
        <p:txBody>
          <a:bodyPr>
            <a:normAutofit fontScale="62500" lnSpcReduction="20000"/>
          </a:bodyPr>
          <a:lstStyle/>
          <a:p>
            <a:r>
              <a:rPr lang="en-US" dirty="0"/>
              <a:t>Evaluating a TC system is generally easier than for IR, because there is typically a labeled </a:t>
            </a:r>
            <a:r>
              <a:rPr lang="en-US" b="1" dirty="0"/>
              <a:t>test set</a:t>
            </a:r>
          </a:p>
          <a:p>
            <a:r>
              <a:rPr lang="en-US" b="1" dirty="0"/>
              <a:t>Overall accuracy</a:t>
            </a:r>
            <a:r>
              <a:rPr lang="en-US" dirty="0"/>
              <a:t> is often a reasonable metric for mutually exclusive and exhaustive categories, especially if no single category is dominant, and none are extremely small</a:t>
            </a:r>
          </a:p>
          <a:p>
            <a:r>
              <a:rPr lang="en-US" dirty="0"/>
              <a:t>However, this metric is not generally reliable for binary categories; most documents generally do not belong to most categories, so a trivial system that says no to everything might appear to do very well</a:t>
            </a:r>
          </a:p>
          <a:p>
            <a:r>
              <a:rPr lang="en-US" dirty="0"/>
              <a:t>This was true of the most common conventional TC corpus, the Reuters dataset; the version I used includes 9,603 training documents and 3,299 test documents; there are 135 "economic subject categories"</a:t>
            </a:r>
          </a:p>
          <a:p>
            <a:r>
              <a:rPr lang="en-US" dirty="0"/>
              <a:t>Therefore, for many TC tasks, for each category, it is common to measure </a:t>
            </a:r>
            <a:r>
              <a:rPr lang="en-US" b="1" dirty="0"/>
              <a:t>precision</a:t>
            </a:r>
            <a:r>
              <a:rPr lang="en-US" dirty="0"/>
              <a:t>, </a:t>
            </a:r>
            <a:r>
              <a:rPr lang="en-US" b="1" dirty="0"/>
              <a:t>recall</a:t>
            </a:r>
            <a:r>
              <a:rPr lang="en-US" dirty="0"/>
              <a:t>, and a metric called </a:t>
            </a:r>
            <a:r>
              <a:rPr lang="en-US" b="1" dirty="0"/>
              <a:t>F1</a:t>
            </a:r>
            <a:r>
              <a:rPr lang="en-US" dirty="0"/>
              <a:t> (or the more general </a:t>
            </a:r>
            <a:r>
              <a:rPr lang="en-US" i="1" dirty="0"/>
              <a:t>F-measure</a:t>
            </a:r>
            <a:r>
              <a:rPr lang="en-US" dirty="0"/>
              <a:t>); we'll define these metrics soon</a:t>
            </a:r>
          </a:p>
          <a:p>
            <a:r>
              <a:rPr lang="en-US" dirty="0"/>
              <a:t>These metrics can be used for categorization in general, not just TC</a:t>
            </a:r>
          </a:p>
          <a:p>
            <a:r>
              <a:rPr lang="en-US" dirty="0"/>
              <a:t>Consider a </a:t>
            </a:r>
            <a:r>
              <a:rPr lang="en-US" b="1" dirty="0"/>
              <a:t>confusion matrix</a:t>
            </a:r>
            <a:r>
              <a:rPr lang="en-US" dirty="0"/>
              <a:t> (which is a type of </a:t>
            </a:r>
            <a:r>
              <a:rPr lang="en-US" i="1" dirty="0"/>
              <a:t>contingency table</a:t>
            </a:r>
            <a:r>
              <a:rPr lang="en-US" dirty="0"/>
              <a:t>) where rows represent a system's predictions, and the columns represent the actual categorizations of documents</a:t>
            </a:r>
          </a:p>
          <a:p>
            <a:r>
              <a:rPr lang="en-US" dirty="0"/>
              <a:t>The next slide shows a generic example of such a confusion matrix for a single binary category</a:t>
            </a:r>
          </a:p>
          <a:p>
            <a:r>
              <a:rPr lang="en-US" dirty="0"/>
              <a:t>We will define each of the metrics mentioned above in relation to such a confusion matrix (formulas are shown on the next slide)</a:t>
            </a:r>
          </a:p>
        </p:txBody>
      </p:sp>
    </p:spTree>
    <p:extLst>
      <p:ext uri="{BB962C8B-B14F-4D97-AF65-F5344CB8AC3E}">
        <p14:creationId xmlns:p14="http://schemas.microsoft.com/office/powerpoint/2010/main" val="1429448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A7C8A-CADA-4EC3-8E2B-AC46FDEBE867}"/>
              </a:ext>
            </a:extLst>
          </p:cNvPr>
          <p:cNvSpPr>
            <a:spLocks noGrp="1"/>
          </p:cNvSpPr>
          <p:nvPr>
            <p:ph type="title"/>
          </p:nvPr>
        </p:nvSpPr>
        <p:spPr/>
        <p:txBody>
          <a:bodyPr/>
          <a:lstStyle/>
          <a:p>
            <a:r>
              <a:rPr lang="en-US" dirty="0"/>
              <a:t>TC Evaluation Metrics (per category)</a:t>
            </a:r>
          </a:p>
        </p:txBody>
      </p:sp>
      <p:sp>
        <p:nvSpPr>
          <p:cNvPr id="3" name="Content Placeholder 2">
            <a:extLst>
              <a:ext uri="{FF2B5EF4-FFF2-40B4-BE49-F238E27FC236}">
                <a16:creationId xmlns:a16="http://schemas.microsoft.com/office/drawing/2014/main" id="{4FCD58EF-7F83-46C5-9FBE-BD453E82DD65}"/>
              </a:ext>
            </a:extLst>
          </p:cNvPr>
          <p:cNvSpPr>
            <a:spLocks noGrp="1"/>
          </p:cNvSpPr>
          <p:nvPr>
            <p:ph idx="1"/>
          </p:nvPr>
        </p:nvSpPr>
        <p:spPr/>
        <p:txBody>
          <a:bodyPr>
            <a:normAutofit fontScale="70000" lnSpcReduction="20000"/>
          </a:bodyPr>
          <a:lstStyle/>
          <a:p>
            <a:r>
              <a:rPr lang="en-US" dirty="0"/>
              <a:t>Consider the following </a:t>
            </a:r>
            <a:r>
              <a:rPr lang="en-US" i="1" dirty="0"/>
              <a:t>confusion matrix for a single binary category</a:t>
            </a:r>
            <a:r>
              <a:rPr lang="en-US" dirty="0"/>
              <a:t>:</a:t>
            </a:r>
          </a:p>
          <a:p>
            <a:endParaRPr lang="en-US" dirty="0"/>
          </a:p>
          <a:p>
            <a:endParaRPr lang="en-US" dirty="0"/>
          </a:p>
          <a:p>
            <a:endParaRPr lang="en-US" dirty="0"/>
          </a:p>
          <a:p>
            <a:r>
              <a:rPr lang="en-US" dirty="0"/>
              <a:t>Based on such a table, we can define the following per-category metrics:</a:t>
            </a:r>
          </a:p>
          <a:p>
            <a:pPr lvl="1"/>
            <a:r>
              <a:rPr lang="en-US" i="1" dirty="0"/>
              <a:t>Overall accuracy</a:t>
            </a:r>
            <a:r>
              <a:rPr lang="en-US" dirty="0"/>
              <a:t> = (A + D) / (A + B + C + D); this is the fraction of predictions related to the category that are correct</a:t>
            </a:r>
          </a:p>
          <a:p>
            <a:pPr lvl="1"/>
            <a:r>
              <a:rPr lang="en-US" i="1" dirty="0"/>
              <a:t>Precision</a:t>
            </a:r>
            <a:r>
              <a:rPr lang="en-US" dirty="0"/>
              <a:t> = A / (A + B); of the documents that were predicted to belong to this category, this is the fraction of them actually do belong to the category</a:t>
            </a:r>
          </a:p>
          <a:p>
            <a:pPr lvl="1"/>
            <a:r>
              <a:rPr lang="en-US" i="1" dirty="0"/>
              <a:t>Recall</a:t>
            </a:r>
            <a:r>
              <a:rPr lang="en-US" dirty="0"/>
              <a:t> = A / (A + C); of the documents in the collection that actually belong to this category, this is the fraction of them were predicted to belong to the category</a:t>
            </a:r>
          </a:p>
          <a:p>
            <a:pPr lvl="1"/>
            <a:r>
              <a:rPr lang="en-US" i="1" dirty="0"/>
              <a:t>F1</a:t>
            </a:r>
            <a:r>
              <a:rPr lang="en-US" dirty="0"/>
              <a:t> = (2 * Precision * Recall) / (Precision + Recall); this combines precision and recall into a single metric, in between precision and recall, closer to the lower of the two</a:t>
            </a:r>
          </a:p>
          <a:p>
            <a:r>
              <a:rPr lang="en-US" dirty="0"/>
              <a:t>We can define these metrics similarly for mutually exclusive and exhaustive categories</a:t>
            </a:r>
          </a:p>
          <a:p>
            <a:pPr lvl="1"/>
            <a:r>
              <a:rPr lang="en-US" dirty="0"/>
              <a:t>The confusion matrix would have a row and column for each category</a:t>
            </a:r>
          </a:p>
          <a:p>
            <a:pPr lvl="1"/>
            <a:r>
              <a:rPr lang="en-US" dirty="0"/>
              <a:t>The overall accuracy would then be a system-wide metric; precision, recall and F1 would still be per-category</a:t>
            </a:r>
          </a:p>
        </p:txBody>
      </p:sp>
      <p:graphicFrame>
        <p:nvGraphicFramePr>
          <p:cNvPr id="4" name="Table 6">
            <a:extLst>
              <a:ext uri="{FF2B5EF4-FFF2-40B4-BE49-F238E27FC236}">
                <a16:creationId xmlns:a16="http://schemas.microsoft.com/office/drawing/2014/main" id="{830380F4-1C7E-4C7B-B610-985767F6E527}"/>
              </a:ext>
            </a:extLst>
          </p:cNvPr>
          <p:cNvGraphicFramePr>
            <a:graphicFrameLocks noGrp="1"/>
          </p:cNvGraphicFramePr>
          <p:nvPr>
            <p:extLst>
              <p:ext uri="{D42A27DB-BD31-4B8C-83A1-F6EECF244321}">
                <p14:modId xmlns:p14="http://schemas.microsoft.com/office/powerpoint/2010/main" val="3154811551"/>
              </p:ext>
            </p:extLst>
          </p:nvPr>
        </p:nvGraphicFramePr>
        <p:xfrm>
          <a:off x="3613324" y="2123974"/>
          <a:ext cx="4487270" cy="1051560"/>
        </p:xfrm>
        <a:graphic>
          <a:graphicData uri="http://schemas.openxmlformats.org/drawingml/2006/table">
            <a:tbl>
              <a:tblPr firstRow="1" bandRow="1">
                <a:tableStyleId>{2D5ABB26-0587-4C30-8999-92F81FD0307C}</a:tableStyleId>
              </a:tblPr>
              <a:tblGrid>
                <a:gridCol w="1655117">
                  <a:extLst>
                    <a:ext uri="{9D8B030D-6E8A-4147-A177-3AD203B41FA5}">
                      <a16:colId xmlns:a16="http://schemas.microsoft.com/office/drawing/2014/main" val="4004325029"/>
                    </a:ext>
                  </a:extLst>
                </a:gridCol>
                <a:gridCol w="1177036">
                  <a:extLst>
                    <a:ext uri="{9D8B030D-6E8A-4147-A177-3AD203B41FA5}">
                      <a16:colId xmlns:a16="http://schemas.microsoft.com/office/drawing/2014/main" val="4118122548"/>
                    </a:ext>
                  </a:extLst>
                </a:gridCol>
                <a:gridCol w="1655117">
                  <a:extLst>
                    <a:ext uri="{9D8B030D-6E8A-4147-A177-3AD203B41FA5}">
                      <a16:colId xmlns:a16="http://schemas.microsoft.com/office/drawing/2014/main" val="3650370473"/>
                    </a:ext>
                  </a:extLst>
                </a:gridCol>
              </a:tblGrid>
              <a:tr h="310682">
                <a:tc>
                  <a:txBody>
                    <a:bodyPr/>
                    <a:lstStyle/>
                    <a:p>
                      <a:pPr algn="ctr"/>
                      <a:endParaRPr lang="en-US" sz="17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700" dirty="0"/>
                        <a:t>Actual=Yes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700" dirty="0"/>
                        <a:t>Actual=No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04082019"/>
                  </a:ext>
                </a:extLst>
              </a:tr>
              <a:tr h="310682">
                <a:tc>
                  <a:txBody>
                    <a:bodyPr/>
                    <a:lstStyle/>
                    <a:p>
                      <a:pPr algn="ctr"/>
                      <a:r>
                        <a:rPr lang="en-US" sz="1700" dirty="0"/>
                        <a:t>Prediction=Yes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700" dirty="0"/>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700" dirty="0"/>
                        <a:t>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9553798"/>
                  </a:ext>
                </a:extLst>
              </a:tr>
              <a:tr h="310682">
                <a:tc>
                  <a:txBody>
                    <a:bodyPr/>
                    <a:lstStyle/>
                    <a:p>
                      <a:pPr algn="ctr"/>
                      <a:r>
                        <a:rPr lang="en-US" sz="1700" dirty="0"/>
                        <a:t>Prediction=No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700" dirty="0"/>
                        <a: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700" dirty="0"/>
                        <a:t>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59789511"/>
                  </a:ext>
                </a:extLst>
              </a:tr>
            </a:tbl>
          </a:graphicData>
        </a:graphic>
      </p:graphicFrame>
    </p:spTree>
    <p:extLst>
      <p:ext uri="{BB962C8B-B14F-4D97-AF65-F5344CB8AC3E}">
        <p14:creationId xmlns:p14="http://schemas.microsoft.com/office/powerpoint/2010/main" val="18280991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BC6AB-8AFD-44D9-B1E6-64E8E7169065}"/>
              </a:ext>
            </a:extLst>
          </p:cNvPr>
          <p:cNvSpPr>
            <a:spLocks noGrp="1"/>
          </p:cNvSpPr>
          <p:nvPr>
            <p:ph type="title"/>
          </p:nvPr>
        </p:nvSpPr>
        <p:spPr/>
        <p:txBody>
          <a:bodyPr/>
          <a:lstStyle/>
          <a:p>
            <a:r>
              <a:rPr lang="en-US" dirty="0"/>
              <a:t>TC Evaluation Metrics (per system)</a:t>
            </a:r>
          </a:p>
        </p:txBody>
      </p:sp>
      <p:sp>
        <p:nvSpPr>
          <p:cNvPr id="3" name="Content Placeholder 2">
            <a:extLst>
              <a:ext uri="{FF2B5EF4-FFF2-40B4-BE49-F238E27FC236}">
                <a16:creationId xmlns:a16="http://schemas.microsoft.com/office/drawing/2014/main" id="{EC635598-8A3F-4A6D-AFB6-3377CB9B9A66}"/>
              </a:ext>
            </a:extLst>
          </p:cNvPr>
          <p:cNvSpPr>
            <a:spLocks noGrp="1"/>
          </p:cNvSpPr>
          <p:nvPr>
            <p:ph idx="1"/>
          </p:nvPr>
        </p:nvSpPr>
        <p:spPr/>
        <p:txBody>
          <a:bodyPr>
            <a:normAutofit fontScale="70000" lnSpcReduction="20000"/>
          </a:bodyPr>
          <a:lstStyle/>
          <a:p>
            <a:r>
              <a:rPr lang="en-US" dirty="0"/>
              <a:t>It is often useful to combine category-specific metrics to obtain system-specific metrics</a:t>
            </a:r>
          </a:p>
          <a:p>
            <a:r>
              <a:rPr lang="en-US" dirty="0"/>
              <a:t>This is important when there are multiple binary categories, and it can also be useful if we have already computed category-specific metrics for mutually exclusive and exhaustive categories</a:t>
            </a:r>
          </a:p>
          <a:p>
            <a:r>
              <a:rPr lang="en-US" dirty="0"/>
              <a:t>Two ways to combine the category-specific metrics are </a:t>
            </a:r>
            <a:r>
              <a:rPr lang="en-US" i="1" dirty="0"/>
              <a:t>micro-averaging</a:t>
            </a:r>
            <a:r>
              <a:rPr lang="en-US" dirty="0"/>
              <a:t> and </a:t>
            </a:r>
            <a:r>
              <a:rPr lang="en-US" i="1" dirty="0"/>
              <a:t>macro-averaging</a:t>
            </a:r>
          </a:p>
          <a:p>
            <a:r>
              <a:rPr lang="en-US" dirty="0"/>
              <a:t>To compute the micro-averages for overall accuracy, precision, and recall, you combine all the confusion matrices (for all categories) to obtain global counts for A, B, C, and D</a:t>
            </a:r>
          </a:p>
          <a:p>
            <a:r>
              <a:rPr lang="en-US" dirty="0"/>
              <a:t>You then apply the formulas from the previous slide to compute the micro-averaged overall accuracy, precision, and recall</a:t>
            </a:r>
          </a:p>
          <a:p>
            <a:r>
              <a:rPr lang="en-US" dirty="0"/>
              <a:t>The formula for F1 remains the same and is based on the micro-averaged values of precision and recall</a:t>
            </a:r>
          </a:p>
          <a:p>
            <a:r>
              <a:rPr lang="en-US" dirty="0"/>
              <a:t>To compute macro-averages for overall accuracy, precision, and recall, you average together the values of overall accuracy, precision, or recall for the individual categories</a:t>
            </a:r>
          </a:p>
          <a:p>
            <a:r>
              <a:rPr lang="en-US" dirty="0"/>
              <a:t>The formula for F1 remains the same and is based on the macro-averaged values of precision and recall</a:t>
            </a:r>
          </a:p>
          <a:p>
            <a:r>
              <a:rPr lang="en-US" dirty="0"/>
              <a:t>Micro-averaging weights each decision equally; macro-averaging weights each category equally</a:t>
            </a:r>
          </a:p>
        </p:txBody>
      </p:sp>
    </p:spTree>
    <p:extLst>
      <p:ext uri="{BB962C8B-B14F-4D97-AF65-F5344CB8AC3E}">
        <p14:creationId xmlns:p14="http://schemas.microsoft.com/office/powerpoint/2010/main" val="7381594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EDB6E-F938-4589-95B4-7998CF4AC1AF}"/>
              </a:ext>
            </a:extLst>
          </p:cNvPr>
          <p:cNvSpPr>
            <a:spLocks noGrp="1"/>
          </p:cNvSpPr>
          <p:nvPr>
            <p:ph type="title"/>
          </p:nvPr>
        </p:nvSpPr>
        <p:spPr/>
        <p:txBody>
          <a:bodyPr/>
          <a:lstStyle/>
          <a:p>
            <a:r>
              <a:rPr lang="en-US" dirty="0"/>
              <a:t>Publication Bias</a:t>
            </a:r>
          </a:p>
        </p:txBody>
      </p:sp>
      <p:sp>
        <p:nvSpPr>
          <p:cNvPr id="3" name="Content Placeholder 2">
            <a:extLst>
              <a:ext uri="{FF2B5EF4-FFF2-40B4-BE49-F238E27FC236}">
                <a16:creationId xmlns:a16="http://schemas.microsoft.com/office/drawing/2014/main" id="{5BDA55B8-A52F-46E9-9352-6B3CBCEB9314}"/>
              </a:ext>
            </a:extLst>
          </p:cNvPr>
          <p:cNvSpPr>
            <a:spLocks noGrp="1"/>
          </p:cNvSpPr>
          <p:nvPr>
            <p:ph idx="1"/>
          </p:nvPr>
        </p:nvSpPr>
        <p:spPr/>
        <p:txBody>
          <a:bodyPr>
            <a:normAutofit fontScale="62500" lnSpcReduction="20000"/>
          </a:bodyPr>
          <a:lstStyle/>
          <a:p>
            <a:r>
              <a:rPr lang="en-US" dirty="0"/>
              <a:t>In my research, I generally found that different methods performed well for different TC tasks and datasets</a:t>
            </a:r>
          </a:p>
          <a:p>
            <a:r>
              <a:rPr lang="en-US" dirty="0"/>
              <a:t>This sometimes surprised me, not always matching what I expected, due to publications at the time</a:t>
            </a:r>
          </a:p>
          <a:p>
            <a:r>
              <a:rPr lang="en-US" dirty="0"/>
              <a:t>Generally speaking, almost every published academic paper that describes a machine learning approach applied to some task (not just TC) reports positive results</a:t>
            </a:r>
          </a:p>
          <a:p>
            <a:r>
              <a:rPr lang="en-US" dirty="0"/>
              <a:t>The related notion of </a:t>
            </a:r>
            <a:r>
              <a:rPr lang="en-US" b="1" dirty="0"/>
              <a:t>publication bias </a:t>
            </a:r>
            <a:r>
              <a:rPr lang="en-US" dirty="0"/>
              <a:t>may indicate that the literature gives us an exaggerated notion of the goodness of at least some of these methods</a:t>
            </a:r>
          </a:p>
          <a:p>
            <a:r>
              <a:rPr lang="en-US" dirty="0"/>
              <a:t>The two main reasons for publication bias are:</a:t>
            </a:r>
          </a:p>
          <a:p>
            <a:pPr lvl="1"/>
            <a:r>
              <a:rPr lang="en-US" dirty="0"/>
              <a:t>Reviewers reviewing submissions for conferences or journals are more likely to accept those reporting positive results compared to those reporting negative results</a:t>
            </a:r>
          </a:p>
          <a:p>
            <a:pPr lvl="1"/>
            <a:r>
              <a:rPr lang="en-US" dirty="0"/>
              <a:t>Researchers who obtain positive results are more likely to attempt to publish their work compared to those who obtain negative results</a:t>
            </a:r>
          </a:p>
          <a:p>
            <a:r>
              <a:rPr lang="en-US" dirty="0"/>
              <a:t>If multiple researchers test the same method applied to some particular task, some may obtain positive results by chance; those that do are much more likely to have their results published</a:t>
            </a:r>
          </a:p>
          <a:p>
            <a:r>
              <a:rPr lang="en-US" dirty="0"/>
              <a:t>This is not to suggest that anyone is doing something wrong intentionally, or that results were wrong due to an unintentional mistake (although both of these things might happen at times)</a:t>
            </a:r>
          </a:p>
          <a:p>
            <a:r>
              <a:rPr lang="en-US" dirty="0"/>
              <a:t>Personally, I think publication bias may be a big problem, not only in the field of machine learning, and it isn’t clear what can be done about it</a:t>
            </a:r>
          </a:p>
          <a:p>
            <a:endParaRPr lang="en-US" dirty="0"/>
          </a:p>
        </p:txBody>
      </p:sp>
    </p:spTree>
    <p:extLst>
      <p:ext uri="{BB962C8B-B14F-4D97-AF65-F5344CB8AC3E}">
        <p14:creationId xmlns:p14="http://schemas.microsoft.com/office/powerpoint/2010/main" val="7452911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1AF7B-A57D-4A14-B605-DBE56ACDB8D0}"/>
              </a:ext>
            </a:extLst>
          </p:cNvPr>
          <p:cNvSpPr>
            <a:spLocks noGrp="1"/>
          </p:cNvSpPr>
          <p:nvPr>
            <p:ph type="title"/>
          </p:nvPr>
        </p:nvSpPr>
        <p:spPr/>
        <p:txBody>
          <a:bodyPr/>
          <a:lstStyle/>
          <a:p>
            <a:r>
              <a:rPr lang="en-US" dirty="0"/>
              <a:t>No Free Lunch</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21DF2B00-FA58-4644-82F4-3D9FC390D6C8}"/>
                  </a:ext>
                </a:extLst>
              </p:cNvPr>
              <p:cNvSpPr>
                <a:spLocks noGrp="1"/>
              </p:cNvSpPr>
              <p:nvPr>
                <p:ph idx="1"/>
              </p:nvPr>
            </p:nvSpPr>
            <p:spPr/>
            <p:txBody>
              <a:bodyPr>
                <a:normAutofit fontScale="85000" lnSpcReduction="20000"/>
              </a:bodyPr>
              <a:lstStyle/>
              <a:p>
                <a:r>
                  <a:rPr lang="en-US" dirty="0"/>
                  <a:t>In general, the fact that different machine learning methods work well for different tasks should not be surprising</a:t>
                </a:r>
              </a:p>
              <a:p>
                <a:r>
                  <a:rPr lang="en-US" dirty="0"/>
                  <a:t>In fact, no representation can be efficient for representing all possible functions</a:t>
                </a:r>
              </a:p>
              <a:p>
                <a:r>
                  <a:rPr lang="en-US" dirty="0"/>
                  <a:t>The number of distinct functions that can possibly represent a domain with a specified number of attributes is generally huge</a:t>
                </a:r>
              </a:p>
              <a:p>
                <a:r>
                  <a:rPr lang="en-US" dirty="0"/>
                  <a:t>Here is an example discussed in the textbook I use for my AI course:</a:t>
                </a:r>
              </a:p>
              <a:p>
                <a:pPr lvl="1"/>
                <a:r>
                  <a:rPr lang="en-US" dirty="0"/>
                  <a:t>Consider Boolean functions on n Boolean attributes:</a:t>
                </a:r>
              </a:p>
              <a:p>
                <a:pPr lvl="1"/>
                <a:r>
                  <a:rPr lang="en-US" dirty="0"/>
                  <a:t>There are 2</a:t>
                </a:r>
                <a:r>
                  <a:rPr lang="en-US" baseline="30000" dirty="0"/>
                  <a:t>n</a:t>
                </a:r>
                <a:r>
                  <a:rPr lang="en-US" dirty="0"/>
                  <a:t> possible combinations of inputs; each input can lead to a positive or negative output</a:t>
                </a:r>
              </a:p>
              <a:p>
                <a:pPr lvl="1"/>
                <a:r>
                  <a:rPr lang="en-US" dirty="0"/>
                  <a:t>This leads to </a:t>
                </a:r>
                <a14:m>
                  <m:oMath xmlns:m="http://schemas.openxmlformats.org/officeDocument/2006/math">
                    <m:sSup>
                      <m:sSupPr>
                        <m:ctrlPr>
                          <a:rPr lang="en-US" i="1" smtClean="0">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sSup>
                          <m:sSupPr>
                            <m:ctrlPr>
                              <a:rPr lang="en-US" i="1">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𝑛</m:t>
                            </m:r>
                          </m:sup>
                        </m:sSup>
                      </m:sup>
                    </m:sSup>
                  </m:oMath>
                </a14:m>
                <a:r>
                  <a:rPr lang="en-US" dirty="0"/>
                  <a:t> possible combination of outputs (and possibilities for such functions)</a:t>
                </a:r>
              </a:p>
              <a:p>
                <a:pPr lvl="1"/>
                <a:r>
                  <a:rPr lang="en-US" dirty="0"/>
                  <a:t>For example, 6 Boolean attributes lead to </a:t>
                </a:r>
                <a14:m>
                  <m:oMath xmlns:m="http://schemas.openxmlformats.org/officeDocument/2006/math">
                    <m:sSup>
                      <m:sSupPr>
                        <m:ctrlPr>
                          <a:rPr lang="en-US" i="1" smtClean="0">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sSup>
                          <m:sSupPr>
                            <m:ctrlPr>
                              <a:rPr lang="en-US" i="1">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en-US" sz="1400" b="0" i="1" smtClean="0">
                                <a:effectLst/>
                                <a:latin typeface="Cambria Math" panose="02040503050406030204" pitchFamily="18" charset="0"/>
                                <a:ea typeface="Times New Roman" panose="02020603050405020304" pitchFamily="18" charset="0"/>
                                <a:cs typeface="Times New Roman" panose="02020603050405020304" pitchFamily="18" charset="0"/>
                              </a:rPr>
                              <m:t>6</m:t>
                            </m:r>
                          </m:sup>
                        </m:sSup>
                      </m:sup>
                    </m:sSup>
                  </m:oMath>
                </a14:m>
                <a:r>
                  <a:rPr lang="en-US" dirty="0"/>
                  <a:t>= ??? different functions to choose from (and that’s a really big number)</a:t>
                </a:r>
              </a:p>
              <a:p>
                <a:r>
                  <a:rPr lang="en-US" dirty="0"/>
                  <a:t>More generally, the </a:t>
                </a:r>
                <a:r>
                  <a:rPr lang="en-US" b="1" dirty="0"/>
                  <a:t>no free lunch theorem </a:t>
                </a:r>
                <a:r>
                  <a:rPr lang="en-US" dirty="0"/>
                  <a:t>(sometimes pluralized) tells us that no machine learning methodology is good for all possible ML tasks</a:t>
                </a:r>
              </a:p>
              <a:p>
                <a:endParaRPr lang="en-US" dirty="0"/>
              </a:p>
            </p:txBody>
          </p:sp>
        </mc:Choice>
        <mc:Fallback>
          <p:sp>
            <p:nvSpPr>
              <p:cNvPr id="3" name="Content Placeholder 2">
                <a:extLst>
                  <a:ext uri="{FF2B5EF4-FFF2-40B4-BE49-F238E27FC236}">
                    <a16:creationId xmlns:a16="http://schemas.microsoft.com/office/drawing/2014/main" id="{21DF2B00-FA58-4644-82F4-3D9FC390D6C8}"/>
                  </a:ext>
                </a:extLst>
              </p:cNvPr>
              <p:cNvSpPr>
                <a:spLocks noGrp="1" noRot="1" noChangeAspect="1" noMove="1" noResize="1" noEditPoints="1" noAdjustHandles="1" noChangeArrowheads="1" noChangeShapeType="1" noTextEdit="1"/>
              </p:cNvSpPr>
              <p:nvPr>
                <p:ph idx="1"/>
              </p:nvPr>
            </p:nvSpPr>
            <p:spPr>
              <a:blipFill>
                <a:blip r:embed="rId2"/>
                <a:stretch>
                  <a:fillRect l="-812" t="-3221" r="-1275"/>
                </a:stretch>
              </a:blipFill>
            </p:spPr>
            <p:txBody>
              <a:bodyPr/>
              <a:lstStyle/>
              <a:p>
                <a:r>
                  <a:rPr lang="en-US">
                    <a:noFill/>
                  </a:rPr>
                  <a:t> </a:t>
                </a:r>
              </a:p>
            </p:txBody>
          </p:sp>
        </mc:Fallback>
      </mc:AlternateContent>
    </p:spTree>
    <p:extLst>
      <p:ext uri="{BB962C8B-B14F-4D97-AF65-F5344CB8AC3E}">
        <p14:creationId xmlns:p14="http://schemas.microsoft.com/office/powerpoint/2010/main" val="8553543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1AF7B-A57D-4A14-B605-DBE56ACDB8D0}"/>
              </a:ext>
            </a:extLst>
          </p:cNvPr>
          <p:cNvSpPr>
            <a:spLocks noGrp="1"/>
          </p:cNvSpPr>
          <p:nvPr>
            <p:ph type="title"/>
          </p:nvPr>
        </p:nvSpPr>
        <p:spPr/>
        <p:txBody>
          <a:bodyPr/>
          <a:lstStyle/>
          <a:p>
            <a:r>
              <a:rPr lang="en-US" dirty="0"/>
              <a:t>No Free Lunch</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21DF2B00-FA58-4644-82F4-3D9FC390D6C8}"/>
                  </a:ext>
                </a:extLst>
              </p:cNvPr>
              <p:cNvSpPr>
                <a:spLocks noGrp="1"/>
              </p:cNvSpPr>
              <p:nvPr>
                <p:ph idx="1"/>
              </p:nvPr>
            </p:nvSpPr>
            <p:spPr/>
            <p:txBody>
              <a:bodyPr>
                <a:normAutofit fontScale="85000" lnSpcReduction="20000"/>
              </a:bodyPr>
              <a:lstStyle/>
              <a:p>
                <a:r>
                  <a:rPr lang="en-US" dirty="0"/>
                  <a:t>In general, the fact that different machine learning methods work well for different tasks should not be surprising</a:t>
                </a:r>
              </a:p>
              <a:p>
                <a:r>
                  <a:rPr lang="en-US" dirty="0"/>
                  <a:t>In fact, no representation can be efficient for representing all possible functions</a:t>
                </a:r>
              </a:p>
              <a:p>
                <a:r>
                  <a:rPr lang="en-US" dirty="0"/>
                  <a:t>The number of distinct functions that can possibly represent a domain with a specified number of attributes is generally huge</a:t>
                </a:r>
              </a:p>
              <a:p>
                <a:r>
                  <a:rPr lang="en-US" dirty="0"/>
                  <a:t>Here is an example discussed in the textbook I use for my AI course:</a:t>
                </a:r>
              </a:p>
              <a:p>
                <a:pPr lvl="1"/>
                <a:r>
                  <a:rPr lang="en-US" dirty="0"/>
                  <a:t>Consider Boolean functions on n Boolean attributes:</a:t>
                </a:r>
              </a:p>
              <a:p>
                <a:pPr lvl="1"/>
                <a:r>
                  <a:rPr lang="en-US" dirty="0"/>
                  <a:t>There are 2</a:t>
                </a:r>
                <a:r>
                  <a:rPr lang="en-US" baseline="30000" dirty="0"/>
                  <a:t>n</a:t>
                </a:r>
                <a:r>
                  <a:rPr lang="en-US" dirty="0"/>
                  <a:t> possible combinations of inputs; each input can lead to a positive or negative output</a:t>
                </a:r>
              </a:p>
              <a:p>
                <a:pPr lvl="1"/>
                <a:r>
                  <a:rPr lang="en-US" dirty="0"/>
                  <a:t>This leads to </a:t>
                </a:r>
                <a14:m>
                  <m:oMath xmlns:m="http://schemas.openxmlformats.org/officeDocument/2006/math">
                    <m:sSup>
                      <m:sSupPr>
                        <m:ctrlPr>
                          <a:rPr lang="en-US" i="1" smtClean="0">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sSup>
                          <m:sSupPr>
                            <m:ctrlPr>
                              <a:rPr lang="en-US" i="1">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𝑛</m:t>
                            </m:r>
                          </m:sup>
                        </m:sSup>
                      </m:sup>
                    </m:sSup>
                  </m:oMath>
                </a14:m>
                <a:r>
                  <a:rPr lang="en-US" dirty="0"/>
                  <a:t> possible combination of outputs (and possibilities for such functions)</a:t>
                </a:r>
              </a:p>
              <a:p>
                <a:pPr lvl="1"/>
                <a:r>
                  <a:rPr lang="en-US" dirty="0"/>
                  <a:t>For example, 6 Boolean attributes lead to </a:t>
                </a:r>
                <a14:m>
                  <m:oMath xmlns:m="http://schemas.openxmlformats.org/officeDocument/2006/math">
                    <m:sSup>
                      <m:sSupPr>
                        <m:ctrlPr>
                          <a:rPr lang="en-US" i="1" smtClean="0">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sSup>
                          <m:sSupPr>
                            <m:ctrlPr>
                              <a:rPr lang="en-US" i="1">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en-US" sz="1400" b="0" i="1" smtClean="0">
                                <a:effectLst/>
                                <a:latin typeface="Cambria Math" panose="02040503050406030204" pitchFamily="18" charset="0"/>
                                <a:ea typeface="Times New Roman" panose="02020603050405020304" pitchFamily="18" charset="0"/>
                                <a:cs typeface="Times New Roman" panose="02020603050405020304" pitchFamily="18" charset="0"/>
                              </a:rPr>
                              <m:t>6</m:t>
                            </m:r>
                          </m:sup>
                        </m:sSup>
                      </m:sup>
                    </m:sSup>
                  </m:oMath>
                </a14:m>
                <a:r>
                  <a:rPr lang="en-US" dirty="0"/>
                  <a:t>= 18,446,744,073,709,551,616 different functions to choose from (and that’s a really big number)</a:t>
                </a:r>
              </a:p>
              <a:p>
                <a:r>
                  <a:rPr lang="en-US" dirty="0"/>
                  <a:t>More generally, the </a:t>
                </a:r>
                <a:r>
                  <a:rPr lang="en-US" b="1" dirty="0"/>
                  <a:t>no free lunch theorem </a:t>
                </a:r>
                <a:r>
                  <a:rPr lang="en-US" dirty="0"/>
                  <a:t>(sometimes pluralized) tells us that no machine learning methodology is good for all possible ML tasks</a:t>
                </a:r>
              </a:p>
              <a:p>
                <a:endParaRPr lang="en-US" dirty="0"/>
              </a:p>
            </p:txBody>
          </p:sp>
        </mc:Choice>
        <mc:Fallback>
          <p:sp>
            <p:nvSpPr>
              <p:cNvPr id="3" name="Content Placeholder 2">
                <a:extLst>
                  <a:ext uri="{FF2B5EF4-FFF2-40B4-BE49-F238E27FC236}">
                    <a16:creationId xmlns:a16="http://schemas.microsoft.com/office/drawing/2014/main" id="{21DF2B00-FA58-4644-82F4-3D9FC390D6C8}"/>
                  </a:ext>
                </a:extLst>
              </p:cNvPr>
              <p:cNvSpPr>
                <a:spLocks noGrp="1" noRot="1" noChangeAspect="1" noMove="1" noResize="1" noEditPoints="1" noAdjustHandles="1" noChangeArrowheads="1" noChangeShapeType="1" noTextEdit="1"/>
              </p:cNvSpPr>
              <p:nvPr>
                <p:ph idx="1"/>
              </p:nvPr>
            </p:nvSpPr>
            <p:spPr>
              <a:blipFill>
                <a:blip r:embed="rId2"/>
                <a:stretch>
                  <a:fillRect l="-812" t="-3221" r="-1275"/>
                </a:stretch>
              </a:blipFill>
            </p:spPr>
            <p:txBody>
              <a:bodyPr/>
              <a:lstStyle/>
              <a:p>
                <a:r>
                  <a:rPr lang="en-US">
                    <a:noFill/>
                  </a:rPr>
                  <a:t> </a:t>
                </a:r>
              </a:p>
            </p:txBody>
          </p:sp>
        </mc:Fallback>
      </mc:AlternateContent>
    </p:spTree>
    <p:extLst>
      <p:ext uri="{BB962C8B-B14F-4D97-AF65-F5344CB8AC3E}">
        <p14:creationId xmlns:p14="http://schemas.microsoft.com/office/powerpoint/2010/main" val="26248044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9B939-AB79-4E5F-9E4C-247A856D1A05}"/>
              </a:ext>
            </a:extLst>
          </p:cNvPr>
          <p:cNvSpPr>
            <a:spLocks noGrp="1"/>
          </p:cNvSpPr>
          <p:nvPr>
            <p:ph type="title"/>
          </p:nvPr>
        </p:nvSpPr>
        <p:spPr/>
        <p:txBody>
          <a:bodyPr/>
          <a:lstStyle/>
          <a:p>
            <a:r>
              <a:rPr lang="en-US" dirty="0"/>
              <a:t>Properties of Categories</a:t>
            </a:r>
          </a:p>
        </p:txBody>
      </p:sp>
      <p:sp>
        <p:nvSpPr>
          <p:cNvPr id="3" name="Content Placeholder 2">
            <a:extLst>
              <a:ext uri="{FF2B5EF4-FFF2-40B4-BE49-F238E27FC236}">
                <a16:creationId xmlns:a16="http://schemas.microsoft.com/office/drawing/2014/main" id="{823437ED-8ED6-4606-9B89-61184E20BAE5}"/>
              </a:ext>
            </a:extLst>
          </p:cNvPr>
          <p:cNvSpPr>
            <a:spLocks noGrp="1"/>
          </p:cNvSpPr>
          <p:nvPr>
            <p:ph idx="1"/>
          </p:nvPr>
        </p:nvSpPr>
        <p:spPr/>
        <p:txBody>
          <a:bodyPr>
            <a:normAutofit fontScale="92500" lnSpcReduction="10000"/>
          </a:bodyPr>
          <a:lstStyle/>
          <a:p>
            <a:r>
              <a:rPr lang="en-US" dirty="0"/>
              <a:t>There are many factors to consider that can affect which methods perform the best for a particular text categorization task</a:t>
            </a:r>
          </a:p>
          <a:p>
            <a:r>
              <a:rPr lang="en-US" dirty="0"/>
              <a:t>First, we will consider some properties of the categories (most of these are not specific to TC):</a:t>
            </a:r>
          </a:p>
          <a:p>
            <a:pPr lvl="1"/>
            <a:r>
              <a:rPr lang="en-US" dirty="0"/>
              <a:t>Are they mutually exclusive and exhaustive or independent, binary categories?</a:t>
            </a:r>
          </a:p>
          <a:p>
            <a:pPr lvl="1"/>
            <a:r>
              <a:rPr lang="en-US" dirty="0"/>
              <a:t>Are there many categories or few?</a:t>
            </a:r>
          </a:p>
          <a:p>
            <a:pPr lvl="1"/>
            <a:r>
              <a:rPr lang="en-US" dirty="0"/>
              <a:t>Are the categories general or specific?</a:t>
            </a:r>
          </a:p>
          <a:p>
            <a:pPr lvl="1"/>
            <a:r>
              <a:rPr lang="en-US" dirty="0"/>
              <a:t>Related to the last question, do the documents within a category vary a lot, or do they tend to be very similar to each other?</a:t>
            </a:r>
          </a:p>
          <a:p>
            <a:pPr lvl="1"/>
            <a:r>
              <a:rPr lang="en-US" dirty="0"/>
              <a:t>Are they topic-based categories? Are they action oriented? Do they involve sentiment? Are they abstract?</a:t>
            </a:r>
          </a:p>
          <a:p>
            <a:pPr lvl="1"/>
            <a:r>
              <a:rPr lang="en-US" dirty="0"/>
              <a:t>Are some categories significantly more likely than others (i.e., do some categories contain a relatively high or low percentage of documents)?</a:t>
            </a:r>
          </a:p>
          <a:p>
            <a:endParaRPr lang="en-US" dirty="0"/>
          </a:p>
        </p:txBody>
      </p:sp>
    </p:spTree>
    <p:extLst>
      <p:ext uri="{BB962C8B-B14F-4D97-AF65-F5344CB8AC3E}">
        <p14:creationId xmlns:p14="http://schemas.microsoft.com/office/powerpoint/2010/main" val="4141090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C9C59-ABDE-40A9-9659-945924483BBB}"/>
              </a:ext>
            </a:extLst>
          </p:cNvPr>
          <p:cNvSpPr>
            <a:spLocks noGrp="1"/>
          </p:cNvSpPr>
          <p:nvPr>
            <p:ph type="title"/>
          </p:nvPr>
        </p:nvSpPr>
        <p:spPr/>
        <p:txBody>
          <a:bodyPr/>
          <a:lstStyle/>
          <a:p>
            <a:r>
              <a:rPr lang="en-US" dirty="0"/>
              <a:t>Properties of Data</a:t>
            </a:r>
          </a:p>
        </p:txBody>
      </p:sp>
      <p:sp>
        <p:nvSpPr>
          <p:cNvPr id="3" name="Content Placeholder 2">
            <a:extLst>
              <a:ext uri="{FF2B5EF4-FFF2-40B4-BE49-F238E27FC236}">
                <a16:creationId xmlns:a16="http://schemas.microsoft.com/office/drawing/2014/main" id="{947D8AAC-1BDB-4E6C-8427-FFA66DA6FF7E}"/>
              </a:ext>
            </a:extLst>
          </p:cNvPr>
          <p:cNvSpPr>
            <a:spLocks noGrp="1"/>
          </p:cNvSpPr>
          <p:nvPr>
            <p:ph idx="1"/>
          </p:nvPr>
        </p:nvSpPr>
        <p:spPr/>
        <p:txBody>
          <a:bodyPr>
            <a:normAutofit fontScale="85000" lnSpcReduction="20000"/>
          </a:bodyPr>
          <a:lstStyle/>
          <a:p>
            <a:r>
              <a:rPr lang="en-US" dirty="0"/>
              <a:t>Next, we will consider some properties of the data (again, most of these are not specific to TC):</a:t>
            </a:r>
          </a:p>
          <a:p>
            <a:pPr lvl="1"/>
            <a:r>
              <a:rPr lang="en-US" dirty="0"/>
              <a:t>Are the documents short or long?</a:t>
            </a:r>
          </a:p>
          <a:p>
            <a:pPr lvl="1"/>
            <a:r>
              <a:rPr lang="en-US" dirty="0"/>
              <a:t>How big is the training set (i.e., how many documents are in it)?</a:t>
            </a:r>
          </a:p>
          <a:p>
            <a:pPr lvl="1"/>
            <a:r>
              <a:rPr lang="en-US" dirty="0"/>
              <a:t>Is the training set likely to be very representative of the documents to which the system will be applied later?</a:t>
            </a:r>
          </a:p>
          <a:p>
            <a:pPr lvl="1"/>
            <a:r>
              <a:rPr lang="en-US" dirty="0"/>
              <a:t>Are the training labels accurate or is there a high degree of error? (This could depend on how the training data is collected)</a:t>
            </a:r>
          </a:p>
          <a:p>
            <a:pPr lvl="1"/>
            <a:r>
              <a:rPr lang="en-US" dirty="0"/>
              <a:t>Is there any missing data? (This is not generally an issue with TC, but it is an issue that some machine learning methods handle better than others)</a:t>
            </a:r>
          </a:p>
          <a:p>
            <a:pPr lvl="1"/>
            <a:r>
              <a:rPr lang="en-US" dirty="0"/>
              <a:t>Is there additional metadata (text or otherwise) associated with documents?</a:t>
            </a:r>
          </a:p>
          <a:p>
            <a:r>
              <a:rPr lang="en-US" dirty="0"/>
              <a:t>Properties of the categories and data may very well affect which ML, and specifically TC, methods perform well for a given task</a:t>
            </a:r>
          </a:p>
          <a:p>
            <a:r>
              <a:rPr lang="en-US" dirty="0"/>
              <a:t>Especially considering the No Free Lunch theorem, we have no reason to assume that one method will perform the best for all tasks</a:t>
            </a:r>
          </a:p>
          <a:p>
            <a:endParaRPr lang="en-US" dirty="0"/>
          </a:p>
          <a:p>
            <a:endParaRPr lang="en-US" dirty="0"/>
          </a:p>
        </p:txBody>
      </p:sp>
    </p:spTree>
    <p:extLst>
      <p:ext uri="{BB962C8B-B14F-4D97-AF65-F5344CB8AC3E}">
        <p14:creationId xmlns:p14="http://schemas.microsoft.com/office/powerpoint/2010/main" val="34905620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4847</TotalTime>
  <Words>7585</Words>
  <Application>Microsoft Office PowerPoint</Application>
  <PresentationFormat>Widescreen</PresentationFormat>
  <Paragraphs>375</Paragraphs>
  <Slides>37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37</vt:i4>
      </vt:variant>
    </vt:vector>
  </HeadingPairs>
  <TitlesOfParts>
    <vt:vector size="45" baseType="lpstr">
      <vt:lpstr>Malgun Gothic</vt:lpstr>
      <vt:lpstr>Arial</vt:lpstr>
      <vt:lpstr>Calibri</vt:lpstr>
      <vt:lpstr>Calibri Light</vt:lpstr>
      <vt:lpstr>Cambria Math</vt:lpstr>
      <vt:lpstr>Courier New</vt:lpstr>
      <vt:lpstr>Times New Roman</vt:lpstr>
      <vt:lpstr>Office Theme</vt:lpstr>
      <vt:lpstr>ECE467: Natural Language Processing</vt:lpstr>
      <vt:lpstr>If you are following along in the book…</vt:lpstr>
      <vt:lpstr>Information Retrieval</vt:lpstr>
      <vt:lpstr>Conventional IR</vt:lpstr>
      <vt:lpstr>Vector Space Models</vt:lpstr>
      <vt:lpstr>Measuring Similarity Between Vectors</vt:lpstr>
      <vt:lpstr>Term-document Matrices</vt:lpstr>
      <vt:lpstr>Inverted Indexes</vt:lpstr>
      <vt:lpstr>TF and IDF</vt:lpstr>
      <vt:lpstr>TF*IDF</vt:lpstr>
      <vt:lpstr>A TF*IDF-based IR System</vt:lpstr>
      <vt:lpstr>Other Issues</vt:lpstr>
      <vt:lpstr>Ranking Web Pages</vt:lpstr>
      <vt:lpstr>PageRank</vt:lpstr>
      <vt:lpstr>Text Categorization</vt:lpstr>
      <vt:lpstr>Applications of Text Categorization</vt:lpstr>
      <vt:lpstr>Some Machine Learning Terminology</vt:lpstr>
      <vt:lpstr>Supervised Machine Learning for TC</vt:lpstr>
      <vt:lpstr>Creating Training Sets for TC</vt:lpstr>
      <vt:lpstr>Text Normalization for TC</vt:lpstr>
      <vt:lpstr>Conventional TC Approaches</vt:lpstr>
      <vt:lpstr>Rocchio/TF*IDF</vt:lpstr>
      <vt:lpstr>Rocchio/TF*IDF with Binary Categories</vt:lpstr>
      <vt:lpstr>K-Nearest Neighbors</vt:lpstr>
      <vt:lpstr>Choosing a Category with KNN</vt:lpstr>
      <vt:lpstr>KNN Applied to TC and Efficiency of KNN</vt:lpstr>
      <vt:lpstr>Naïve Bayes</vt:lpstr>
      <vt:lpstr>Naïve Bayes Applied to TC</vt:lpstr>
      <vt:lpstr>Implementation Details of Naïve Bayes for TC</vt:lpstr>
      <vt:lpstr>Evaluating TC Systems</vt:lpstr>
      <vt:lpstr>TC Evaluation Metrics (per category)</vt:lpstr>
      <vt:lpstr>TC Evaluation Metrics (per system)</vt:lpstr>
      <vt:lpstr>Publication Bias</vt:lpstr>
      <vt:lpstr>No Free Lunch</vt:lpstr>
      <vt:lpstr>No Free Lunch</vt:lpstr>
      <vt:lpstr>Properties of Categories</vt:lpstr>
      <vt:lpstr>Properties of Data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ECE467: Natural Language Processing</dc:title>
  <dc:creator>Carl</dc:creator>
  <cp:lastModifiedBy>Carl Sable</cp:lastModifiedBy>
  <cp:revision>115</cp:revision>
  <dcterms:created xsi:type="dcterms:W3CDTF">2021-02-16T15:02:28Z</dcterms:created>
  <dcterms:modified xsi:type="dcterms:W3CDTF">2024-09-09T02:28:19Z</dcterms:modified>
</cp:coreProperties>
</file>