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93" r:id="rId3"/>
    <p:sldId id="311" r:id="rId4"/>
    <p:sldId id="345" r:id="rId5"/>
    <p:sldId id="346" r:id="rId6"/>
    <p:sldId id="347" r:id="rId7"/>
    <p:sldId id="351" r:id="rId8"/>
    <p:sldId id="348" r:id="rId9"/>
    <p:sldId id="352" r:id="rId10"/>
    <p:sldId id="350" r:id="rId11"/>
    <p:sldId id="349" r:id="rId12"/>
    <p:sldId id="355" r:id="rId13"/>
    <p:sldId id="361" r:id="rId14"/>
    <p:sldId id="356" r:id="rId15"/>
    <p:sldId id="362" r:id="rId16"/>
    <p:sldId id="375" r:id="rId17"/>
    <p:sldId id="373" r:id="rId18"/>
    <p:sldId id="353" r:id="rId19"/>
    <p:sldId id="354" r:id="rId20"/>
    <p:sldId id="358" r:id="rId21"/>
    <p:sldId id="359" r:id="rId22"/>
    <p:sldId id="360" r:id="rId23"/>
    <p:sldId id="371" r:id="rId24"/>
    <p:sldId id="372" r:id="rId25"/>
    <p:sldId id="259" r:id="rId26"/>
    <p:sldId id="260" r:id="rId27"/>
    <p:sldId id="261" r:id="rId28"/>
    <p:sldId id="376" r:id="rId29"/>
    <p:sldId id="377" r:id="rId30"/>
    <p:sldId id="258" r:id="rId31"/>
    <p:sldId id="378" r:id="rId32"/>
    <p:sldId id="366" r:id="rId33"/>
    <p:sldId id="270" r:id="rId34"/>
    <p:sldId id="267" r:id="rId35"/>
    <p:sldId id="268" r:id="rId36"/>
    <p:sldId id="26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03" autoAdjust="0"/>
    <p:restoredTop sz="94660"/>
  </p:normalViewPr>
  <p:slideViewPr>
    <p:cSldViewPr snapToGrid="0">
      <p:cViewPr varScale="1">
        <p:scale>
          <a:sx n="77" d="100"/>
          <a:sy n="77" d="100"/>
        </p:scale>
        <p:origin x="1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11/14/2024</a:t>
            </a:fld>
            <a:endParaRPr lang="en-US" dirty="0"/>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11/14/2024</a:t>
            </a:fld>
            <a:endParaRPr lang="en-US" dirty="0"/>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11/14/2024</a:t>
            </a:fld>
            <a:endParaRPr lang="en-US" dirty="0"/>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11/14/2024</a:t>
            </a:fld>
            <a:endParaRPr lang="en-US" dirty="0"/>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11/14/2024</a:t>
            </a:fld>
            <a:endParaRPr lang="en-US" dirty="0"/>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11/14/2024</a:t>
            </a:fld>
            <a:endParaRPr lang="en-US" dirty="0"/>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11/14/2024</a:t>
            </a:fld>
            <a:endParaRPr lang="en-US" dirty="0"/>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11/14/2024</a:t>
            </a:fld>
            <a:endParaRPr lang="en-US" dirty="0"/>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11/14/2024</a:t>
            </a:fld>
            <a:endParaRPr lang="en-US" dirty="0"/>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11/14/2024</a:t>
            </a:fld>
            <a:endParaRPr lang="en-US" dirty="0"/>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11/14/2024</a:t>
            </a:fld>
            <a:endParaRPr lang="en-US" dirty="0"/>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11/14/2024</a:t>
            </a:fld>
            <a:endParaRPr lang="en-US" dirty="0"/>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dirty="0"/>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time.com/6247678/openai-chatgpt-kenya-worker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dair-institute.org/blog/letter-statement-March2023" TargetMode="External"/><Relationship Id="rId2" Type="http://schemas.openxmlformats.org/officeDocument/2006/relationships/hyperlink" Target="https://futureoflife.org/open-letter/pause-giant-ai-experiment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62500" lnSpcReduction="20000"/>
          </a:bodyPr>
          <a:lstStyle/>
          <a:p>
            <a:r>
              <a:rPr lang="en-US" sz="9600" dirty="0"/>
              <a:t>Ethics of NLP;</a:t>
            </a:r>
          </a:p>
          <a:p>
            <a:r>
              <a:rPr lang="en-US" sz="9600" dirty="0"/>
              <a:t>Relevant Philosophical Issues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238DA-C21A-4459-94CE-FB653DB0D767}"/>
              </a:ext>
            </a:extLst>
          </p:cNvPr>
          <p:cNvSpPr>
            <a:spLocks noGrp="1"/>
          </p:cNvSpPr>
          <p:nvPr>
            <p:ph type="title"/>
          </p:nvPr>
        </p:nvSpPr>
        <p:spPr/>
        <p:txBody>
          <a:bodyPr/>
          <a:lstStyle/>
          <a:p>
            <a:r>
              <a:rPr lang="en-US" dirty="0"/>
              <a:t>Suggested Readings Related to Ethics</a:t>
            </a:r>
          </a:p>
        </p:txBody>
      </p:sp>
      <p:sp>
        <p:nvSpPr>
          <p:cNvPr id="3" name="Content Placeholder 2">
            <a:extLst>
              <a:ext uri="{FF2B5EF4-FFF2-40B4-BE49-F238E27FC236}">
                <a16:creationId xmlns:a16="http://schemas.microsoft.com/office/drawing/2014/main" id="{FA2F6B8B-6013-4E5C-9AD2-C15DBF183CA5}"/>
              </a:ext>
            </a:extLst>
          </p:cNvPr>
          <p:cNvSpPr>
            <a:spLocks noGrp="1"/>
          </p:cNvSpPr>
          <p:nvPr>
            <p:ph idx="1"/>
          </p:nvPr>
        </p:nvSpPr>
        <p:spPr/>
        <p:txBody>
          <a:bodyPr>
            <a:normAutofit fontScale="70000" lnSpcReduction="20000"/>
          </a:bodyPr>
          <a:lstStyle/>
          <a:p>
            <a:r>
              <a:rPr lang="en-US" dirty="0"/>
              <a:t>We will start this topic with a discussion about </a:t>
            </a:r>
            <a:r>
              <a:rPr lang="en-US" b="1" dirty="0"/>
              <a:t>ethics</a:t>
            </a:r>
            <a:r>
              <a:rPr lang="en-US" dirty="0"/>
              <a:t> as it relates to NLP (and to an extent, machine learning and artificial intelligence more generally)</a:t>
            </a:r>
            <a:endParaRPr lang="en-US" b="1" dirty="0"/>
          </a:p>
          <a:p>
            <a:r>
              <a:rPr lang="en-US" dirty="0"/>
              <a:t>There are several sections in the textbook that are relevant</a:t>
            </a:r>
          </a:p>
          <a:p>
            <a:pPr lvl="1"/>
            <a:r>
              <a:rPr lang="en-US" dirty="0"/>
              <a:t>Section 4.10, titled "Avoiding Harms in Classification", discusses how systems can harm groups of people due to </a:t>
            </a:r>
            <a:r>
              <a:rPr lang="en-US" i="1" dirty="0"/>
              <a:t>biases</a:t>
            </a:r>
            <a:r>
              <a:rPr lang="en-US" dirty="0"/>
              <a:t> in training data</a:t>
            </a:r>
          </a:p>
          <a:p>
            <a:pPr lvl="1"/>
            <a:r>
              <a:rPr lang="en-US" dirty="0"/>
              <a:t>Section 6.11, titled "Bias and Embeddings", discusses how learned </a:t>
            </a:r>
            <a:r>
              <a:rPr lang="en-US" i="1" dirty="0"/>
              <a:t>word embeddings</a:t>
            </a:r>
            <a:r>
              <a:rPr lang="en-US" dirty="0"/>
              <a:t>, specifically, can encode biases</a:t>
            </a:r>
          </a:p>
          <a:p>
            <a:pPr lvl="1"/>
            <a:r>
              <a:rPr lang="en-US" dirty="0"/>
              <a:t>Section 10.6, titled "Potential Harms from Language Models", discusses harms that can occur when </a:t>
            </a:r>
            <a:r>
              <a:rPr lang="en-US" i="1" dirty="0"/>
              <a:t>large language models</a:t>
            </a:r>
            <a:r>
              <a:rPr lang="en-US" dirty="0"/>
              <a:t> (LLMs) are applied to downstream tasks</a:t>
            </a:r>
          </a:p>
          <a:p>
            <a:pPr lvl="1"/>
            <a:r>
              <a:rPr lang="en-US" dirty="0"/>
              <a:t>Section 13.7, titled "Bias and Ethical Issues", discusses how the issues discussed in earlier chapters can specifically affect machine translation (the topic of Chapter 13 in general)</a:t>
            </a:r>
          </a:p>
          <a:p>
            <a:pPr lvl="1"/>
            <a:r>
              <a:rPr lang="en-US" dirty="0"/>
              <a:t>Section 15.5.1, titled "Ethical Issues in Dialogue System Design", discusses harms that can result from </a:t>
            </a:r>
            <a:r>
              <a:rPr lang="en-US" i="1" dirty="0"/>
              <a:t>dialogue systems</a:t>
            </a:r>
            <a:r>
              <a:rPr lang="en-US" dirty="0"/>
              <a:t>, including </a:t>
            </a:r>
            <a:r>
              <a:rPr lang="en-US" i="1" dirty="0"/>
              <a:t>chatbots</a:t>
            </a:r>
          </a:p>
          <a:p>
            <a:r>
              <a:rPr lang="en-US" dirty="0"/>
              <a:t>Most of the content on ethics comes from a variety of published papers and other sources; I will strive to cite them throughout the topic as appropriate</a:t>
            </a:r>
          </a:p>
          <a:p>
            <a:pPr lvl="1"/>
            <a:r>
              <a:rPr lang="en-US" dirty="0"/>
              <a:t>One of these papers, published in 2021, is titled "On the Dangers of Stochastic Parrots: Can Language Models Be Too Big?" by Bender et al.</a:t>
            </a:r>
          </a:p>
          <a:p>
            <a:pPr lvl="1"/>
            <a:r>
              <a:rPr lang="en-US" dirty="0"/>
              <a:t>I've provided a link to this one from the course website, because it is one of my favorite papers</a:t>
            </a:r>
          </a:p>
        </p:txBody>
      </p:sp>
    </p:spTree>
    <p:extLst>
      <p:ext uri="{BB962C8B-B14F-4D97-AF65-F5344CB8AC3E}">
        <p14:creationId xmlns:p14="http://schemas.microsoft.com/office/powerpoint/2010/main" val="3890398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7B6B9-BF61-822F-A48B-A78804735A37}"/>
              </a:ext>
            </a:extLst>
          </p:cNvPr>
          <p:cNvSpPr>
            <a:spLocks noGrp="1"/>
          </p:cNvSpPr>
          <p:nvPr>
            <p:ph type="title"/>
          </p:nvPr>
        </p:nvSpPr>
        <p:spPr/>
        <p:txBody>
          <a:bodyPr/>
          <a:lstStyle/>
          <a:p>
            <a:r>
              <a:rPr lang="en-US" dirty="0"/>
              <a:t>Suggested Readings Related to Philosophy</a:t>
            </a:r>
          </a:p>
        </p:txBody>
      </p:sp>
      <p:sp>
        <p:nvSpPr>
          <p:cNvPr id="3" name="Content Placeholder 2">
            <a:extLst>
              <a:ext uri="{FF2B5EF4-FFF2-40B4-BE49-F238E27FC236}">
                <a16:creationId xmlns:a16="http://schemas.microsoft.com/office/drawing/2014/main" id="{417BD0BF-95C9-09C2-E4AC-CA0123811FC6}"/>
              </a:ext>
            </a:extLst>
          </p:cNvPr>
          <p:cNvSpPr>
            <a:spLocks noGrp="1"/>
          </p:cNvSpPr>
          <p:nvPr>
            <p:ph idx="1"/>
          </p:nvPr>
        </p:nvSpPr>
        <p:spPr/>
        <p:txBody>
          <a:bodyPr>
            <a:normAutofit fontScale="62500" lnSpcReduction="20000"/>
          </a:bodyPr>
          <a:lstStyle/>
          <a:p>
            <a:r>
              <a:rPr lang="en-US" dirty="0"/>
              <a:t>Ethics is considered a branch of </a:t>
            </a:r>
            <a:r>
              <a:rPr lang="en-US" b="1" dirty="0"/>
              <a:t>philosophy</a:t>
            </a:r>
            <a:r>
              <a:rPr lang="en-US" dirty="0"/>
              <a:t>; it is not the only aspect of philosophy relevant to NLP, and we will discuss other relevant philosophical issues in the latter part of this topic</a:t>
            </a:r>
          </a:p>
          <a:p>
            <a:r>
              <a:rPr lang="en-US" dirty="0"/>
              <a:t>Some philosophical questions relevant to NLP include:</a:t>
            </a:r>
          </a:p>
          <a:p>
            <a:pPr lvl="1"/>
            <a:r>
              <a:rPr lang="en-US" dirty="0"/>
              <a:t>How does the brain and/or mind (if there is a distinction) process language?</a:t>
            </a:r>
          </a:p>
          <a:p>
            <a:pPr lvl="1"/>
            <a:r>
              <a:rPr lang="en-US" dirty="0"/>
              <a:t>What is thought?</a:t>
            </a:r>
          </a:p>
          <a:p>
            <a:pPr lvl="1"/>
            <a:r>
              <a:rPr lang="en-US" dirty="0"/>
              <a:t>What is intelligence?</a:t>
            </a:r>
          </a:p>
          <a:p>
            <a:pPr lvl="1"/>
            <a:r>
              <a:rPr lang="en-US" dirty="0"/>
              <a:t>Is it possible for a computer to be [intelligent/self-aware/conscious/etc.]?</a:t>
            </a:r>
          </a:p>
          <a:p>
            <a:r>
              <a:rPr lang="en-US" dirty="0"/>
              <a:t>Alan Turing proposed a test for intelligence now known as </a:t>
            </a:r>
            <a:r>
              <a:rPr lang="en-US" b="1" dirty="0"/>
              <a:t>the Turing test</a:t>
            </a:r>
            <a:r>
              <a:rPr lang="en-US" dirty="0"/>
              <a:t> in a 1950 paper titled "Computing Machinery and Intelligence"</a:t>
            </a:r>
          </a:p>
          <a:p>
            <a:r>
              <a:rPr lang="en-US" dirty="0"/>
              <a:t>John Searle proposed a famous, relevant thought experiment now known as </a:t>
            </a:r>
            <a:r>
              <a:rPr lang="en-US" b="1" dirty="0"/>
              <a:t>the Chinese Room Argument</a:t>
            </a:r>
            <a:r>
              <a:rPr lang="en-US" dirty="0"/>
              <a:t> in a 1980 paper titled "Minds, Brains, and Programs"</a:t>
            </a:r>
          </a:p>
          <a:p>
            <a:r>
              <a:rPr lang="en-US" dirty="0"/>
              <a:t>Searle introduced the terms </a:t>
            </a:r>
            <a:r>
              <a:rPr lang="en-US" b="1" dirty="0"/>
              <a:t>strong AI</a:t>
            </a:r>
            <a:r>
              <a:rPr lang="en-US" dirty="0"/>
              <a:t> and </a:t>
            </a:r>
            <a:r>
              <a:rPr lang="en-US" b="1" dirty="0"/>
              <a:t>weak AI</a:t>
            </a:r>
            <a:r>
              <a:rPr lang="en-US" dirty="0"/>
              <a:t> in his paper; Searle is a proponent of weak AI, meaning he believes that a computer could pass the Turing test, but there would be no actual thinking</a:t>
            </a:r>
          </a:p>
          <a:p>
            <a:r>
              <a:rPr lang="en-US" dirty="0"/>
              <a:t>We will discuss both papers mentioned above in detail; I didn't provide links on the website (because valid links to these papers seem to change frequently), but you can find both papers via web search easily</a:t>
            </a:r>
          </a:p>
          <a:p>
            <a:r>
              <a:rPr lang="en-US" dirty="0"/>
              <a:t>Roger Penrose is an accomplished physicist who believes that a human brain is not equivalent to a </a:t>
            </a:r>
            <a:r>
              <a:rPr lang="en-US" i="1" dirty="0"/>
              <a:t>Turing machine</a:t>
            </a:r>
            <a:r>
              <a:rPr lang="en-US" dirty="0"/>
              <a:t>; I will reference two of his books about this, and we will discuss his point of view in class</a:t>
            </a:r>
          </a:p>
        </p:txBody>
      </p:sp>
    </p:spTree>
    <p:extLst>
      <p:ext uri="{BB962C8B-B14F-4D97-AF65-F5344CB8AC3E}">
        <p14:creationId xmlns:p14="http://schemas.microsoft.com/office/powerpoint/2010/main" val="2488308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08089-DA19-4A7A-BB29-B94D81A78B75}"/>
              </a:ext>
            </a:extLst>
          </p:cNvPr>
          <p:cNvSpPr>
            <a:spLocks noGrp="1"/>
          </p:cNvSpPr>
          <p:nvPr>
            <p:ph type="title"/>
          </p:nvPr>
        </p:nvSpPr>
        <p:spPr/>
        <p:txBody>
          <a:bodyPr/>
          <a:lstStyle/>
          <a:p>
            <a:r>
              <a:rPr lang="en-US" dirty="0"/>
              <a:t>Problems with Chatbots</a:t>
            </a:r>
          </a:p>
        </p:txBody>
      </p:sp>
      <p:sp>
        <p:nvSpPr>
          <p:cNvPr id="3" name="Content Placeholder 2">
            <a:extLst>
              <a:ext uri="{FF2B5EF4-FFF2-40B4-BE49-F238E27FC236}">
                <a16:creationId xmlns:a16="http://schemas.microsoft.com/office/drawing/2014/main" id="{9B89836D-2BE2-49BE-A57F-9FCF61F4AA5F}"/>
              </a:ext>
            </a:extLst>
          </p:cNvPr>
          <p:cNvSpPr>
            <a:spLocks noGrp="1"/>
          </p:cNvSpPr>
          <p:nvPr>
            <p:ph idx="1"/>
          </p:nvPr>
        </p:nvSpPr>
        <p:spPr/>
        <p:txBody>
          <a:bodyPr>
            <a:normAutofit fontScale="62500" lnSpcReduction="20000"/>
          </a:bodyPr>
          <a:lstStyle/>
          <a:p>
            <a:r>
              <a:rPr lang="en-US" dirty="0"/>
              <a:t>Starting with some obvious cases, I am aware of at least two cases involving blatantly offensive </a:t>
            </a:r>
            <a:r>
              <a:rPr lang="en-US" i="1" dirty="0"/>
              <a:t>chatbots</a:t>
            </a:r>
          </a:p>
          <a:p>
            <a:pPr lvl="1"/>
            <a:r>
              <a:rPr lang="en-US" dirty="0"/>
              <a:t>In March of 2016, Microsoft released a chatbot called Tay on Twitter</a:t>
            </a:r>
          </a:p>
          <a:p>
            <a:pPr lvl="1"/>
            <a:r>
              <a:rPr lang="en-US" dirty="0"/>
              <a:t>Tay learned from the humans it communicated with at and produced automated Tweets in response</a:t>
            </a:r>
          </a:p>
          <a:p>
            <a:pPr lvl="1"/>
            <a:r>
              <a:rPr lang="en-US" dirty="0"/>
              <a:t>It was quickly taken down after generating racist and other offensive Tweets</a:t>
            </a:r>
          </a:p>
          <a:p>
            <a:pPr lvl="1"/>
            <a:r>
              <a:rPr lang="en-US" dirty="0"/>
              <a:t>In January 2021, a Seoul-based company named Scatter Lab released a chatbot called Lee Luda on Facebook</a:t>
            </a:r>
          </a:p>
          <a:p>
            <a:pPr lvl="1"/>
            <a:r>
              <a:rPr lang="en-US" dirty="0"/>
              <a:t>It was quickly taken down after producing sexist content and other hate speech toward minorities</a:t>
            </a:r>
          </a:p>
          <a:p>
            <a:pPr lvl="1"/>
            <a:r>
              <a:rPr lang="en-US" dirty="0"/>
              <a:t>In both cases, articles about the fiascos appeared in many news sources around the world</a:t>
            </a:r>
          </a:p>
          <a:p>
            <a:r>
              <a:rPr lang="en-US" dirty="0"/>
              <a:t>The two cases mentioned above are instances of NLP-based systems that learned to emulate sexist, racist, and otherwise blatantly offensive behavior</a:t>
            </a:r>
          </a:p>
          <a:p>
            <a:r>
              <a:rPr lang="en-US" dirty="0"/>
              <a:t>In other cases, behavior might be much more subtle, but still problematic; for example, a chatbot may tend to describe particular groups of people differently, based on how they are represented in their training data</a:t>
            </a:r>
          </a:p>
          <a:p>
            <a:r>
              <a:rPr lang="en-US" dirty="0"/>
              <a:t>In addition to producing offensive text, another issue with chatbots relates to privacy concerns</a:t>
            </a:r>
          </a:p>
          <a:p>
            <a:pPr lvl="1"/>
            <a:r>
              <a:rPr lang="en-US" dirty="0"/>
              <a:t>For example, an LLM might be tricked into revealing passwords that appeared in the training data (a form of </a:t>
            </a:r>
            <a:r>
              <a:rPr lang="en-US" i="1" dirty="0"/>
              <a:t>jailbreaking</a:t>
            </a:r>
            <a:r>
              <a:rPr lang="en-US" dirty="0"/>
              <a:t>)</a:t>
            </a:r>
          </a:p>
          <a:p>
            <a:pPr lvl="1"/>
            <a:r>
              <a:rPr lang="en-US" dirty="0"/>
              <a:t>A chatbot also might reveal personal, private information that a trusting user admit to the chatbot</a:t>
            </a:r>
          </a:p>
          <a:p>
            <a:r>
              <a:rPr lang="en-US" dirty="0"/>
              <a:t>Another issue is that modern chatbots such as ChatGPT can be used by students to write essays or computer code in such a way that may constitute cheating</a:t>
            </a:r>
          </a:p>
          <a:p>
            <a:r>
              <a:rPr lang="en-US" dirty="0"/>
              <a:t>Modern chatbots are also known to </a:t>
            </a:r>
            <a:r>
              <a:rPr lang="en-US" i="1" dirty="0"/>
              <a:t>hallucinate</a:t>
            </a:r>
            <a:r>
              <a:rPr lang="en-US" dirty="0"/>
              <a:t>, or they can be used to purposely generate </a:t>
            </a:r>
            <a:r>
              <a:rPr lang="en-US" i="1" dirty="0"/>
              <a:t>misinformation</a:t>
            </a:r>
          </a:p>
        </p:txBody>
      </p:sp>
    </p:spTree>
    <p:extLst>
      <p:ext uri="{BB962C8B-B14F-4D97-AF65-F5344CB8AC3E}">
        <p14:creationId xmlns:p14="http://schemas.microsoft.com/office/powerpoint/2010/main" val="3804427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1E50F-5339-47E4-B023-3CEA32A7F0AC}"/>
              </a:ext>
            </a:extLst>
          </p:cNvPr>
          <p:cNvSpPr>
            <a:spLocks noGrp="1"/>
          </p:cNvSpPr>
          <p:nvPr>
            <p:ph type="title"/>
          </p:nvPr>
        </p:nvSpPr>
        <p:spPr/>
        <p:txBody>
          <a:bodyPr/>
          <a:lstStyle/>
          <a:p>
            <a:r>
              <a:rPr lang="en-US" dirty="0"/>
              <a:t>Biased Word Embeddings</a:t>
            </a:r>
          </a:p>
        </p:txBody>
      </p:sp>
      <p:sp>
        <p:nvSpPr>
          <p:cNvPr id="3" name="Content Placeholder 2">
            <a:extLst>
              <a:ext uri="{FF2B5EF4-FFF2-40B4-BE49-F238E27FC236}">
                <a16:creationId xmlns:a16="http://schemas.microsoft.com/office/drawing/2014/main" id="{D376D7B1-6F05-4D35-AC02-099E9A2F2940}"/>
              </a:ext>
            </a:extLst>
          </p:cNvPr>
          <p:cNvSpPr>
            <a:spLocks noGrp="1"/>
          </p:cNvSpPr>
          <p:nvPr>
            <p:ph idx="1"/>
          </p:nvPr>
        </p:nvSpPr>
        <p:spPr/>
        <p:txBody>
          <a:bodyPr>
            <a:normAutofit fontScale="62500" lnSpcReduction="20000"/>
          </a:bodyPr>
          <a:lstStyle/>
          <a:p>
            <a:r>
              <a:rPr lang="en-US" dirty="0"/>
              <a:t>It turns out that bias is present at multiple levels in systems that learn from examples of human language, including static word embeddings</a:t>
            </a:r>
          </a:p>
          <a:p>
            <a:r>
              <a:rPr lang="en-US" dirty="0"/>
              <a:t>In 2016, researchers from Boston University and Microsoft published a paper titled "Man is to Computer Programmer as Woman is to Homemaker? Debiasing Word Embeddings" by Bolukbasi et al.</a:t>
            </a:r>
          </a:p>
          <a:p>
            <a:r>
              <a:rPr lang="en-US" dirty="0"/>
              <a:t>We'll discuss the prospects for debiasing (alluded to in the title) shortly</a:t>
            </a:r>
          </a:p>
          <a:p>
            <a:r>
              <a:rPr lang="en-US" dirty="0"/>
              <a:t>As we discussed when we first covered embeddings, static word embeddings can be used to solve analogies</a:t>
            </a:r>
          </a:p>
          <a:p>
            <a:r>
              <a:rPr lang="en-US" dirty="0"/>
              <a:t>The first part of the paper's title refers to a specific case of what can happen when word embeddings, such as those produced by GloVe and word2vec, are used to solve analogies</a:t>
            </a:r>
          </a:p>
          <a:p>
            <a:r>
              <a:rPr lang="en-US" dirty="0"/>
              <a:t>In the article, they trained word2vec embeddings on a 3-million-word corpus of Google News documents</a:t>
            </a:r>
          </a:p>
          <a:p>
            <a:r>
              <a:rPr lang="en-US" dirty="0"/>
              <a:t>Figure 1 from the paper, shown on the next slide, lists the occupations with embeddings that wind up being closest to "he" and "she"</a:t>
            </a:r>
          </a:p>
          <a:p>
            <a:r>
              <a:rPr lang="en-US" dirty="0"/>
              <a:t>The paper also claimed that word embeddings </a:t>
            </a:r>
            <a:r>
              <a:rPr lang="en-US" i="1" dirty="0"/>
              <a:t>amplify</a:t>
            </a:r>
            <a:r>
              <a:rPr lang="en-US" dirty="0"/>
              <a:t> biases present in language</a:t>
            </a:r>
          </a:p>
          <a:p>
            <a:r>
              <a:rPr lang="en-US" dirty="0"/>
              <a:t>I personally found the evidence for amplified biases, as discussed in this particular paper, to be anecdotal, but some other papers have made a stronger case (we'll discuss this more soon)</a:t>
            </a:r>
          </a:p>
          <a:p>
            <a:pPr marL="0" indent="0">
              <a:buNone/>
            </a:pPr>
            <a:endParaRPr lang="en-US" dirty="0"/>
          </a:p>
        </p:txBody>
      </p:sp>
    </p:spTree>
    <p:extLst>
      <p:ext uri="{BB962C8B-B14F-4D97-AF65-F5344CB8AC3E}">
        <p14:creationId xmlns:p14="http://schemas.microsoft.com/office/powerpoint/2010/main" val="4217695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8593E-C82D-4DC7-B8A1-2195456D7F16}"/>
              </a:ext>
            </a:extLst>
          </p:cNvPr>
          <p:cNvSpPr>
            <a:spLocks noGrp="1"/>
          </p:cNvSpPr>
          <p:nvPr>
            <p:ph type="title"/>
          </p:nvPr>
        </p:nvSpPr>
        <p:spPr/>
        <p:txBody>
          <a:bodyPr/>
          <a:lstStyle/>
          <a:p>
            <a:r>
              <a:rPr lang="en-US" dirty="0"/>
              <a:t>Gender Bias in Embeddings of Occupations</a:t>
            </a:r>
          </a:p>
        </p:txBody>
      </p:sp>
      <p:pic>
        <p:nvPicPr>
          <p:cNvPr id="4" name="Picture 3">
            <a:extLst>
              <a:ext uri="{FF2B5EF4-FFF2-40B4-BE49-F238E27FC236}">
                <a16:creationId xmlns:a16="http://schemas.microsoft.com/office/drawing/2014/main" id="{3C74403F-2FEA-4BFC-B492-4218DF59BD87}"/>
              </a:ext>
            </a:extLst>
          </p:cNvPr>
          <p:cNvPicPr>
            <a:picLocks noChangeAspect="1"/>
          </p:cNvPicPr>
          <p:nvPr/>
        </p:nvPicPr>
        <p:blipFill>
          <a:blip r:embed="rId2"/>
          <a:stretch>
            <a:fillRect/>
          </a:stretch>
        </p:blipFill>
        <p:spPr>
          <a:xfrm>
            <a:off x="2244709" y="2191408"/>
            <a:ext cx="7702582" cy="3594538"/>
          </a:xfrm>
          <a:prstGeom prst="rect">
            <a:avLst/>
          </a:prstGeom>
        </p:spPr>
      </p:pic>
    </p:spTree>
    <p:extLst>
      <p:ext uri="{BB962C8B-B14F-4D97-AF65-F5344CB8AC3E}">
        <p14:creationId xmlns:p14="http://schemas.microsoft.com/office/powerpoint/2010/main" val="3266060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263FA-3D8C-4F22-B11D-D70285D57EB4}"/>
              </a:ext>
            </a:extLst>
          </p:cNvPr>
          <p:cNvSpPr>
            <a:spLocks noGrp="1"/>
          </p:cNvSpPr>
          <p:nvPr>
            <p:ph type="title"/>
          </p:nvPr>
        </p:nvSpPr>
        <p:spPr/>
        <p:txBody>
          <a:bodyPr/>
          <a:lstStyle/>
          <a:p>
            <a:r>
              <a:rPr lang="en-US" dirty="0"/>
              <a:t>Debiasing</a:t>
            </a:r>
          </a:p>
        </p:txBody>
      </p:sp>
      <p:sp>
        <p:nvSpPr>
          <p:cNvPr id="3" name="Content Placeholder 2">
            <a:extLst>
              <a:ext uri="{FF2B5EF4-FFF2-40B4-BE49-F238E27FC236}">
                <a16:creationId xmlns:a16="http://schemas.microsoft.com/office/drawing/2014/main" id="{8C564A3D-F93F-411A-909B-151D151402B0}"/>
              </a:ext>
            </a:extLst>
          </p:cNvPr>
          <p:cNvSpPr>
            <a:spLocks noGrp="1"/>
          </p:cNvSpPr>
          <p:nvPr>
            <p:ph idx="1"/>
          </p:nvPr>
        </p:nvSpPr>
        <p:spPr/>
        <p:txBody>
          <a:bodyPr>
            <a:normAutofit fontScale="92500" lnSpcReduction="20000"/>
          </a:bodyPr>
          <a:lstStyle/>
          <a:p>
            <a:r>
              <a:rPr lang="en-US" dirty="0"/>
              <a:t>The Bolukbasi et al. paper also discusses a debiasing technique (really two variations that are similar in principle)</a:t>
            </a:r>
          </a:p>
          <a:p>
            <a:r>
              <a:rPr lang="en-US" dirty="0"/>
              <a:t>We won't discuss the details, but at a high level, their algorithm pushes biased embeddings closer to the center of "he" and "she"</a:t>
            </a:r>
          </a:p>
          <a:p>
            <a:r>
              <a:rPr lang="en-US" dirty="0"/>
              <a:t>The authors show that this can be done in such a way as to reduce the bias, while keep embeddings useful for certain tasks such as solving analogies</a:t>
            </a:r>
          </a:p>
          <a:p>
            <a:r>
              <a:rPr lang="en-US" dirty="0"/>
              <a:t>One caveat is that certain words (e.g., "grandfather" or "grandmother") should not be debiased</a:t>
            </a:r>
          </a:p>
          <a:p>
            <a:r>
              <a:rPr lang="en-US" dirty="0"/>
              <a:t>The paper discusses how the authors distinguish such gender-specific words from gender-neutral words which should be debiased</a:t>
            </a:r>
          </a:p>
          <a:p>
            <a:r>
              <a:rPr lang="en-US" dirty="0"/>
              <a:t>There are many other interesting, technical details discussed in the paper that we are leaving out</a:t>
            </a:r>
          </a:p>
        </p:txBody>
      </p:sp>
    </p:spTree>
    <p:extLst>
      <p:ext uri="{BB962C8B-B14F-4D97-AF65-F5344CB8AC3E}">
        <p14:creationId xmlns:p14="http://schemas.microsoft.com/office/powerpoint/2010/main" val="2202864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43965-F275-442E-8869-49B4813A56B3}"/>
              </a:ext>
            </a:extLst>
          </p:cNvPr>
          <p:cNvSpPr>
            <a:spLocks noGrp="1"/>
          </p:cNvSpPr>
          <p:nvPr>
            <p:ph type="title"/>
          </p:nvPr>
        </p:nvSpPr>
        <p:spPr/>
        <p:txBody>
          <a:bodyPr/>
          <a:lstStyle/>
          <a:p>
            <a:r>
              <a:rPr lang="en-US" dirty="0"/>
              <a:t>Biases May Be Amplified</a:t>
            </a:r>
          </a:p>
        </p:txBody>
      </p:sp>
      <p:sp>
        <p:nvSpPr>
          <p:cNvPr id="3" name="Content Placeholder 2">
            <a:extLst>
              <a:ext uri="{FF2B5EF4-FFF2-40B4-BE49-F238E27FC236}">
                <a16:creationId xmlns:a16="http://schemas.microsoft.com/office/drawing/2014/main" id="{2AB390F2-6304-490A-844F-6D6665671F45}"/>
              </a:ext>
            </a:extLst>
          </p:cNvPr>
          <p:cNvSpPr>
            <a:spLocks noGrp="1"/>
          </p:cNvSpPr>
          <p:nvPr>
            <p:ph idx="1"/>
          </p:nvPr>
        </p:nvSpPr>
        <p:spPr/>
        <p:txBody>
          <a:bodyPr>
            <a:normAutofit fontScale="70000" lnSpcReduction="20000"/>
          </a:bodyPr>
          <a:lstStyle/>
          <a:p>
            <a:r>
              <a:rPr lang="en-US" dirty="0"/>
              <a:t>In 2017, researchers from the U. of Virginia and the U. of Washington published </a:t>
            </a:r>
            <a:r>
              <a:rPr lang="en-US" sz="2900" dirty="0"/>
              <a:t>"Men Also Like Shopping: Reducing Gender Bias Amplification using Corpus-level Constraints" by Zhao et al.</a:t>
            </a:r>
          </a:p>
          <a:p>
            <a:r>
              <a:rPr lang="en-US" dirty="0"/>
              <a:t>The research discussed in this paper involved learning associations between activities depicted in images and the genders of people performing them</a:t>
            </a:r>
          </a:p>
          <a:p>
            <a:r>
              <a:rPr lang="en-US" dirty="0"/>
              <a:t>In this case, the authors provided ample statistical evidence of biases present in a corpus (in this case, of images labeled with textual attributes) being amplified</a:t>
            </a:r>
          </a:p>
          <a:p>
            <a:r>
              <a:rPr lang="en-US" dirty="0"/>
              <a:t>For example, the activity "serving" was associated with males about 40% of the time in the corpus</a:t>
            </a:r>
          </a:p>
          <a:p>
            <a:r>
              <a:rPr lang="en-US" dirty="0"/>
              <a:t>However, when an image was predicted to depict "serving", the agent was predicted to be male only about 12% of the time</a:t>
            </a:r>
          </a:p>
          <a:p>
            <a:r>
              <a:rPr lang="en-US" dirty="0"/>
              <a:t>Over the entire corpus, they found that for activities that had a bias in the training set, there was a mean amplification of the bias by about 5%</a:t>
            </a:r>
          </a:p>
          <a:p>
            <a:r>
              <a:rPr lang="en-US" dirty="0"/>
              <a:t>The further showed that for terms with higher bias in the training set, the amplification, on average, was larger</a:t>
            </a:r>
          </a:p>
          <a:p>
            <a:endParaRPr lang="en-US" dirty="0"/>
          </a:p>
        </p:txBody>
      </p:sp>
    </p:spTree>
    <p:extLst>
      <p:ext uri="{BB962C8B-B14F-4D97-AF65-F5344CB8AC3E}">
        <p14:creationId xmlns:p14="http://schemas.microsoft.com/office/powerpoint/2010/main" val="119890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1120A-E312-4641-A09E-B290892CE747}"/>
              </a:ext>
            </a:extLst>
          </p:cNvPr>
          <p:cNvSpPr>
            <a:spLocks noGrp="1"/>
          </p:cNvSpPr>
          <p:nvPr>
            <p:ph type="title"/>
          </p:nvPr>
        </p:nvSpPr>
        <p:spPr/>
        <p:txBody>
          <a:bodyPr/>
          <a:lstStyle/>
          <a:p>
            <a:r>
              <a:rPr lang="en-US" dirty="0"/>
              <a:t>Corpus-level Constraints</a:t>
            </a:r>
          </a:p>
        </p:txBody>
      </p:sp>
      <p:sp>
        <p:nvSpPr>
          <p:cNvPr id="3" name="Content Placeholder 2">
            <a:extLst>
              <a:ext uri="{FF2B5EF4-FFF2-40B4-BE49-F238E27FC236}">
                <a16:creationId xmlns:a16="http://schemas.microsoft.com/office/drawing/2014/main" id="{42D160F5-C347-4F62-8762-67CAE6477108}"/>
              </a:ext>
            </a:extLst>
          </p:cNvPr>
          <p:cNvSpPr>
            <a:spLocks noGrp="1"/>
          </p:cNvSpPr>
          <p:nvPr>
            <p:ph idx="1"/>
          </p:nvPr>
        </p:nvSpPr>
        <p:spPr/>
        <p:txBody>
          <a:bodyPr>
            <a:normAutofit fontScale="92500"/>
          </a:bodyPr>
          <a:lstStyle/>
          <a:p>
            <a:r>
              <a:rPr lang="en-US" dirty="0"/>
              <a:t>The Zhao et al. paper discusses an approach to reduce the bias amplification</a:t>
            </a:r>
          </a:p>
          <a:p>
            <a:r>
              <a:rPr lang="en-US" dirty="0"/>
              <a:t>We won't discuss the details, but at a high level, it ensures that predictions made by the system approximately match distributions in the training data</a:t>
            </a:r>
          </a:p>
          <a:p>
            <a:r>
              <a:rPr lang="en-US" dirty="0"/>
              <a:t>Note that this paper is not specifically dealing with embeddings, but more generally with systems that make predictions based on a training set</a:t>
            </a:r>
          </a:p>
          <a:p>
            <a:r>
              <a:rPr lang="en-US" dirty="0"/>
              <a:t>They show that their final system does still learn and amplify biases, but the amplification is approximately cut in half by their learning constraints</a:t>
            </a:r>
          </a:p>
          <a:p>
            <a:r>
              <a:rPr lang="en-US" dirty="0"/>
              <a:t>Meanwhile, the accuracy of the system's predictions do not change significantly</a:t>
            </a:r>
          </a:p>
        </p:txBody>
      </p:sp>
    </p:spTree>
    <p:extLst>
      <p:ext uri="{BB962C8B-B14F-4D97-AF65-F5344CB8AC3E}">
        <p14:creationId xmlns:p14="http://schemas.microsoft.com/office/powerpoint/2010/main" val="1525812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5888F-55B8-48D3-81AA-ACF1FE70C218}"/>
              </a:ext>
            </a:extLst>
          </p:cNvPr>
          <p:cNvSpPr>
            <a:spLocks noGrp="1"/>
          </p:cNvSpPr>
          <p:nvPr>
            <p:ph type="title"/>
          </p:nvPr>
        </p:nvSpPr>
        <p:spPr/>
        <p:txBody>
          <a:bodyPr/>
          <a:lstStyle/>
          <a:p>
            <a:r>
              <a:rPr lang="en-US" dirty="0"/>
              <a:t>What Does Our Textbook Say About This?</a:t>
            </a:r>
          </a:p>
        </p:txBody>
      </p:sp>
      <p:sp>
        <p:nvSpPr>
          <p:cNvPr id="3" name="Content Placeholder 2">
            <a:extLst>
              <a:ext uri="{FF2B5EF4-FFF2-40B4-BE49-F238E27FC236}">
                <a16:creationId xmlns:a16="http://schemas.microsoft.com/office/drawing/2014/main" id="{127887FF-03C5-4370-8B0C-D287CB96A19D}"/>
              </a:ext>
            </a:extLst>
          </p:cNvPr>
          <p:cNvSpPr>
            <a:spLocks noGrp="1"/>
          </p:cNvSpPr>
          <p:nvPr>
            <p:ph idx="1"/>
          </p:nvPr>
        </p:nvSpPr>
        <p:spPr/>
        <p:txBody>
          <a:bodyPr>
            <a:normAutofit fontScale="62500" lnSpcReduction="20000"/>
          </a:bodyPr>
          <a:lstStyle/>
          <a:p>
            <a:r>
              <a:rPr lang="en-US" dirty="0"/>
              <a:t>As mentioned earlier, Section 6.11 (a bit over one page long) of the current draft of the book is titled "Bias and Embeddings"</a:t>
            </a:r>
          </a:p>
          <a:p>
            <a:r>
              <a:rPr lang="en-US" dirty="0"/>
              <a:t>The section cites both of the papers we have discussed so far, as well as several others</a:t>
            </a:r>
          </a:p>
          <a:p>
            <a:r>
              <a:rPr lang="en-US" dirty="0"/>
              <a:t>One problem that can occur due to such biases is what our textbook calls </a:t>
            </a:r>
            <a:r>
              <a:rPr lang="en-US" i="1" dirty="0"/>
              <a:t>allocational harm</a:t>
            </a:r>
          </a:p>
          <a:p>
            <a:pPr lvl="1"/>
            <a:r>
              <a:rPr lang="en-US" dirty="0"/>
              <a:t>This occurs when an ML system unfairly allocated resources (e.g., jobs) to different groups</a:t>
            </a:r>
          </a:p>
          <a:p>
            <a:pPr lvl="1"/>
            <a:r>
              <a:rPr lang="en-US" dirty="0"/>
              <a:t>An example would be if "algorithms that use embeddings as part of a search for hiring potential programmers or doctors might thus incorrectly downweight documents with women’s names"</a:t>
            </a:r>
          </a:p>
          <a:p>
            <a:r>
              <a:rPr lang="en-US" dirty="0"/>
              <a:t>Section 6.11 also discusses </a:t>
            </a:r>
            <a:r>
              <a:rPr lang="en-US" i="1" dirty="0"/>
              <a:t>representational harm</a:t>
            </a:r>
            <a:r>
              <a:rPr lang="en-US" dirty="0"/>
              <a:t> (also discussed in Section 4.10), which our textbook defines as "a harm caused by a system demeaning or even ignoring some social groups"</a:t>
            </a:r>
          </a:p>
          <a:p>
            <a:pPr lvl="1"/>
            <a:r>
              <a:rPr lang="en-US" dirty="0"/>
              <a:t>They cite a paper which measured associations between GloVe embeddings for different groups of names and other terms</a:t>
            </a:r>
          </a:p>
          <a:p>
            <a:pPr lvl="1"/>
            <a:r>
              <a:rPr lang="en-US" dirty="0"/>
              <a:t>They state, "African-American names like ‘Leroy’ and ‘Shaniqua’ had a higher GloVe cosine with unpleasant words while European-American names (‘Brad’, ‘Greg’, ‘Courtney’) had a higher cosine with pleasant words."</a:t>
            </a:r>
          </a:p>
          <a:p>
            <a:r>
              <a:rPr lang="en-US" dirty="0"/>
              <a:t>The textbook briefly mentions efforts to reduce or avoid biases in embeddings (again citing both papers that we have mentioned so far), but admits that "this remains an open problem"</a:t>
            </a:r>
          </a:p>
          <a:p>
            <a:r>
              <a:rPr lang="en-US" dirty="0"/>
              <a:t>Interestingly, the section also points out that "historical embeddings" (i.e., word embeddings trained on data from the past) can measure biases that were present in previous time periods</a:t>
            </a:r>
          </a:p>
        </p:txBody>
      </p:sp>
    </p:spTree>
    <p:extLst>
      <p:ext uri="{BB962C8B-B14F-4D97-AF65-F5344CB8AC3E}">
        <p14:creationId xmlns:p14="http://schemas.microsoft.com/office/powerpoint/2010/main" val="1420407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81BC0-6856-4670-B60C-9343DBE2F660}"/>
              </a:ext>
            </a:extLst>
          </p:cNvPr>
          <p:cNvSpPr>
            <a:spLocks noGrp="1"/>
          </p:cNvSpPr>
          <p:nvPr>
            <p:ph type="title"/>
          </p:nvPr>
        </p:nvSpPr>
        <p:spPr/>
        <p:txBody>
          <a:bodyPr/>
          <a:lstStyle/>
          <a:p>
            <a:r>
              <a:rPr lang="en-US" dirty="0"/>
              <a:t>What About Contextual Embeddings?</a:t>
            </a:r>
          </a:p>
        </p:txBody>
      </p:sp>
      <p:sp>
        <p:nvSpPr>
          <p:cNvPr id="3" name="Content Placeholder 2">
            <a:extLst>
              <a:ext uri="{FF2B5EF4-FFF2-40B4-BE49-F238E27FC236}">
                <a16:creationId xmlns:a16="http://schemas.microsoft.com/office/drawing/2014/main" id="{56E259F2-64C0-4D7C-B58A-659C3E7C879D}"/>
              </a:ext>
            </a:extLst>
          </p:cNvPr>
          <p:cNvSpPr>
            <a:spLocks noGrp="1"/>
          </p:cNvSpPr>
          <p:nvPr>
            <p:ph idx="1"/>
          </p:nvPr>
        </p:nvSpPr>
        <p:spPr/>
        <p:txBody>
          <a:bodyPr>
            <a:normAutofit fontScale="62500" lnSpcReduction="20000"/>
          </a:bodyPr>
          <a:lstStyle/>
          <a:p>
            <a:r>
              <a:rPr lang="en-US" dirty="0"/>
              <a:t>Contextual embeddings seem to exhibit biases as well</a:t>
            </a:r>
          </a:p>
          <a:p>
            <a:r>
              <a:rPr lang="en-US" dirty="0"/>
              <a:t>In a 2019, researchers at Yale University published "Assessing Social and Intersectional Biases in Contextualized Word Representations" by Tan and Celis</a:t>
            </a:r>
          </a:p>
          <a:p>
            <a:pPr lvl="1"/>
            <a:r>
              <a:rPr lang="en-US" dirty="0"/>
              <a:t>The paper mostly focuses on GPT-2, although they also talk about BERT</a:t>
            </a:r>
          </a:p>
          <a:p>
            <a:pPr lvl="1"/>
            <a:r>
              <a:rPr lang="en-US" dirty="0"/>
              <a:t>The authors found that gender and racial biases exist in contextual embeddings, as well as in sentence embeddings</a:t>
            </a:r>
          </a:p>
          <a:p>
            <a:pPr lvl="1"/>
            <a:r>
              <a:rPr lang="en-US" dirty="0"/>
              <a:t>The authors define "intersectional biases" to be biases related to terms or names associated with people who belong to multiple underrepresented groups</a:t>
            </a:r>
          </a:p>
          <a:p>
            <a:pPr lvl="1"/>
            <a:r>
              <a:rPr lang="en-US" dirty="0"/>
              <a:t>The authors also found that intersectional biases can be greater than the sum of individual biases</a:t>
            </a:r>
          </a:p>
          <a:p>
            <a:r>
              <a:rPr lang="en-US" dirty="0"/>
              <a:t>As mentioned earlier, our textbook addresses biases exhibited by large language models in Section 10.6, titled "Potential Harms from Language Models"</a:t>
            </a:r>
          </a:p>
          <a:p>
            <a:pPr lvl="1"/>
            <a:r>
              <a:rPr lang="en-US" dirty="0"/>
              <a:t>As we have learned, modern large language models produce contextual embeddings (based on their training), and they can be fine-tuned to be applied to other tasks</a:t>
            </a:r>
          </a:p>
          <a:p>
            <a:pPr lvl="1"/>
            <a:r>
              <a:rPr lang="en-US" dirty="0"/>
              <a:t>One concept mentioned in the section is the notion of </a:t>
            </a:r>
            <a:r>
              <a:rPr lang="en-US" i="1" dirty="0"/>
              <a:t>datasheets</a:t>
            </a:r>
            <a:r>
              <a:rPr lang="en-US" dirty="0"/>
              <a:t>, and they cite a 2020 paper "Datasheets for Datasets" by Gebru et al. (the original version of the paper was published in 2018)</a:t>
            </a:r>
          </a:p>
          <a:p>
            <a:pPr lvl="1"/>
            <a:r>
              <a:rPr lang="en-US" dirty="0"/>
              <a:t>This paper proposes a method to standardize documentation for machine learning datasets, to prevent misuse</a:t>
            </a:r>
          </a:p>
          <a:p>
            <a:pPr lvl="1"/>
            <a:r>
              <a:rPr lang="en-US" dirty="0"/>
              <a:t>Section 10.6 also mentions the notion of a </a:t>
            </a:r>
            <a:r>
              <a:rPr lang="en-US" i="1" dirty="0"/>
              <a:t>model card</a:t>
            </a:r>
            <a:r>
              <a:rPr lang="en-US" dirty="0"/>
              <a:t>, citing a 2019 paper titled "Model Cards for Model Reporting" by Mitchell et al. (I have not read this paper)</a:t>
            </a:r>
          </a:p>
          <a:p>
            <a:pPr lvl="1"/>
            <a:r>
              <a:rPr lang="en-US" dirty="0"/>
              <a:t>A model card is intended to complement a datasheet; whereas a datasheet focuses on datasets used to train models, a model card focuses on the system that has been trained (including the type of model, intended use cases, etc.)</a:t>
            </a:r>
          </a:p>
        </p:txBody>
      </p:sp>
    </p:spTree>
    <p:extLst>
      <p:ext uri="{BB962C8B-B14F-4D97-AF65-F5344CB8AC3E}">
        <p14:creationId xmlns:p14="http://schemas.microsoft.com/office/powerpoint/2010/main" val="1847659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A1B8-B192-4B12-910E-852374B426A2}"/>
              </a:ext>
            </a:extLst>
          </p:cNvPr>
          <p:cNvSpPr>
            <a:spLocks noGrp="1"/>
          </p:cNvSpPr>
          <p:nvPr>
            <p:ph type="title"/>
          </p:nvPr>
        </p:nvSpPr>
        <p:spPr/>
        <p:txBody>
          <a:bodyPr/>
          <a:lstStyle/>
          <a:p>
            <a:r>
              <a:rPr lang="en-US" dirty="0"/>
              <a:t>Ethical Issues with Machine Translation</a:t>
            </a:r>
          </a:p>
        </p:txBody>
      </p:sp>
      <p:sp>
        <p:nvSpPr>
          <p:cNvPr id="3" name="Content Placeholder 2">
            <a:extLst>
              <a:ext uri="{FF2B5EF4-FFF2-40B4-BE49-F238E27FC236}">
                <a16:creationId xmlns:a16="http://schemas.microsoft.com/office/drawing/2014/main" id="{E6254B5A-B4C8-475C-BC71-247448BDFF1E}"/>
              </a:ext>
            </a:extLst>
          </p:cNvPr>
          <p:cNvSpPr>
            <a:spLocks noGrp="1"/>
          </p:cNvSpPr>
          <p:nvPr>
            <p:ph idx="1"/>
          </p:nvPr>
        </p:nvSpPr>
        <p:spPr/>
        <p:txBody>
          <a:bodyPr>
            <a:normAutofit fontScale="70000" lnSpcReduction="20000"/>
          </a:bodyPr>
          <a:lstStyle/>
          <a:p>
            <a:r>
              <a:rPr lang="en-US" dirty="0"/>
              <a:t>As previously mentioned, Section 13.7 of the textbook discusses how biased embeddings can specifically affect modern machine translation (MT) systems</a:t>
            </a:r>
          </a:p>
          <a:p>
            <a:pPr lvl="1"/>
            <a:r>
              <a:rPr lang="en-US" dirty="0"/>
              <a:t>As an example, they talk about translating from Hungarian, which has gender-neutral pronouns, to English</a:t>
            </a:r>
          </a:p>
          <a:p>
            <a:pPr lvl="1"/>
            <a:r>
              <a:rPr lang="en-US" dirty="0"/>
              <a:t>The textbook says that such systems often default to the male gender, or base their decisions on cultural stereotypes</a:t>
            </a:r>
          </a:p>
          <a:p>
            <a:pPr lvl="1"/>
            <a:r>
              <a:rPr lang="en-US" dirty="0"/>
              <a:t>The figure on the next slide (from the textbook, citing another source in the caption) shows several translation from Hungarian to English</a:t>
            </a:r>
          </a:p>
          <a:p>
            <a:pPr lvl="1"/>
            <a:r>
              <a:rPr lang="en-US" dirty="0"/>
              <a:t>The textbook mentions that similar problems can occur when translating to English from a language that often drops pronouns, such as Spanish</a:t>
            </a:r>
          </a:p>
          <a:p>
            <a:r>
              <a:rPr lang="en-US" dirty="0"/>
              <a:t>Another ethical issue related to MT is discussed in Section 13.5, titled "Translating in low-resource situations"</a:t>
            </a:r>
          </a:p>
          <a:p>
            <a:pPr lvl="1"/>
            <a:r>
              <a:rPr lang="en-US" dirty="0"/>
              <a:t>The textbook points out that "the vast majority of the world’s languages do not have large parallel training texts available"</a:t>
            </a:r>
          </a:p>
          <a:p>
            <a:pPr lvl="1"/>
            <a:r>
              <a:rPr lang="en-US" dirty="0"/>
              <a:t>The also discuss "the tendency of many MT approaches to focus on the case where one of the languages is English"</a:t>
            </a:r>
          </a:p>
          <a:p>
            <a:pPr lvl="1"/>
            <a:r>
              <a:rPr lang="en-US" dirty="0"/>
              <a:t>The textbook also mentions that low-resource languages are often spoken in low-income countries, and often, native speakers are not involved with research dealing with those languages</a:t>
            </a:r>
          </a:p>
          <a:p>
            <a:pPr lvl="1"/>
            <a:r>
              <a:rPr lang="en-US" dirty="0"/>
              <a:t>I have read elsewhere that this leads to a situation in which modern NLP systems tend to work the worst for underrepresented communities</a:t>
            </a:r>
          </a:p>
        </p:txBody>
      </p:sp>
    </p:spTree>
    <p:extLst>
      <p:ext uri="{BB962C8B-B14F-4D97-AF65-F5344CB8AC3E}">
        <p14:creationId xmlns:p14="http://schemas.microsoft.com/office/powerpoint/2010/main" val="4189425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0D2C3-3F3E-47CE-B4BF-115926AF9AD7}"/>
              </a:ext>
            </a:extLst>
          </p:cNvPr>
          <p:cNvSpPr>
            <a:spLocks noGrp="1"/>
          </p:cNvSpPr>
          <p:nvPr>
            <p:ph type="title"/>
          </p:nvPr>
        </p:nvSpPr>
        <p:spPr/>
        <p:txBody>
          <a:bodyPr/>
          <a:lstStyle/>
          <a:p>
            <a:r>
              <a:rPr lang="en-US" dirty="0"/>
              <a:t>Hungarian to English MT Examples</a:t>
            </a:r>
          </a:p>
        </p:txBody>
      </p:sp>
      <p:pic>
        <p:nvPicPr>
          <p:cNvPr id="4" name="Picture 3">
            <a:extLst>
              <a:ext uri="{FF2B5EF4-FFF2-40B4-BE49-F238E27FC236}">
                <a16:creationId xmlns:a16="http://schemas.microsoft.com/office/drawing/2014/main" id="{88D83A6D-41D3-E2BB-B280-FDF1DE62FE65}"/>
              </a:ext>
            </a:extLst>
          </p:cNvPr>
          <p:cNvPicPr>
            <a:picLocks noChangeAspect="1"/>
          </p:cNvPicPr>
          <p:nvPr/>
        </p:nvPicPr>
        <p:blipFill>
          <a:blip r:embed="rId2"/>
          <a:stretch>
            <a:fillRect/>
          </a:stretch>
        </p:blipFill>
        <p:spPr>
          <a:xfrm>
            <a:off x="2142267" y="1690688"/>
            <a:ext cx="7907465" cy="3086953"/>
          </a:xfrm>
          <a:prstGeom prst="rect">
            <a:avLst/>
          </a:prstGeom>
        </p:spPr>
      </p:pic>
    </p:spTree>
    <p:extLst>
      <p:ext uri="{BB962C8B-B14F-4D97-AF65-F5344CB8AC3E}">
        <p14:creationId xmlns:p14="http://schemas.microsoft.com/office/powerpoint/2010/main" val="2638237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8072-691A-4F1B-943A-4687547F2C2A}"/>
              </a:ext>
            </a:extLst>
          </p:cNvPr>
          <p:cNvSpPr>
            <a:spLocks noGrp="1"/>
          </p:cNvSpPr>
          <p:nvPr>
            <p:ph type="title"/>
          </p:nvPr>
        </p:nvSpPr>
        <p:spPr/>
        <p:txBody>
          <a:bodyPr/>
          <a:lstStyle/>
          <a:p>
            <a:r>
              <a:rPr lang="en-US" dirty="0"/>
              <a:t>Measuring Bias</a:t>
            </a:r>
          </a:p>
        </p:txBody>
      </p:sp>
      <p:sp>
        <p:nvSpPr>
          <p:cNvPr id="3" name="Content Placeholder 2">
            <a:extLst>
              <a:ext uri="{FF2B5EF4-FFF2-40B4-BE49-F238E27FC236}">
                <a16:creationId xmlns:a16="http://schemas.microsoft.com/office/drawing/2014/main" id="{079532F3-A4AA-4013-9400-0880D0D1826F}"/>
              </a:ext>
            </a:extLst>
          </p:cNvPr>
          <p:cNvSpPr>
            <a:spLocks noGrp="1"/>
          </p:cNvSpPr>
          <p:nvPr>
            <p:ph idx="1"/>
          </p:nvPr>
        </p:nvSpPr>
        <p:spPr/>
        <p:txBody>
          <a:bodyPr>
            <a:normAutofit fontScale="62500" lnSpcReduction="20000"/>
          </a:bodyPr>
          <a:lstStyle/>
          <a:p>
            <a:r>
              <a:rPr lang="en-US" dirty="0"/>
              <a:t>How can the degrees of biases of different language models be compared?</a:t>
            </a:r>
          </a:p>
          <a:p>
            <a:r>
              <a:rPr lang="en-US" dirty="0"/>
              <a:t>In 2020, researchers from MIT, Intel AI, and McGill University published the paper "StereoSet: Measuring stereotypical bias in pretrained language models" by Nadeem et al.</a:t>
            </a:r>
          </a:p>
          <a:p>
            <a:r>
              <a:rPr lang="en-US" dirty="0"/>
              <a:t>They created StereoSet, a dataset, for the purpose of measuring biases in language models at the same time as measuring a system's performance as a language model</a:t>
            </a:r>
          </a:p>
          <a:p>
            <a:r>
              <a:rPr lang="en-US" dirty="0"/>
              <a:t>The researchers created two types of Context Association Tests (CATs)</a:t>
            </a:r>
          </a:p>
          <a:p>
            <a:pPr lvl="1"/>
            <a:r>
              <a:rPr lang="en-US" dirty="0"/>
              <a:t>In one type of CAT, systems predict the best word to fill in a blank, given three choices</a:t>
            </a:r>
          </a:p>
          <a:p>
            <a:pPr lvl="1"/>
            <a:r>
              <a:rPr lang="en-US" dirty="0"/>
              <a:t>In another type of CAT, systems predict the best follow-up sentence to a given sentence, again given three choices</a:t>
            </a:r>
          </a:p>
          <a:p>
            <a:pPr lvl="1"/>
            <a:r>
              <a:rPr lang="en-US" dirty="0"/>
              <a:t>For both types of CAT, the three choices represent a stereotype, an anti-stereotype, and an unrelated choice</a:t>
            </a:r>
          </a:p>
          <a:p>
            <a:pPr lvl="1"/>
            <a:r>
              <a:rPr lang="en-US" dirty="0"/>
              <a:t>All CATs were created using Amazon Mechanical Turk</a:t>
            </a:r>
          </a:p>
          <a:p>
            <a:pPr lvl="1"/>
            <a:r>
              <a:rPr lang="en-US" dirty="0"/>
              <a:t>The figure on the next page, taken from the paper, shows examples of both types of CATs</a:t>
            </a:r>
          </a:p>
          <a:p>
            <a:r>
              <a:rPr lang="en-US" dirty="0"/>
              <a:t>Some thoughts I have about this:</a:t>
            </a:r>
          </a:p>
          <a:p>
            <a:pPr lvl="1"/>
            <a:r>
              <a:rPr lang="en-US" dirty="0"/>
              <a:t>Personally, I am glad that researchers are interested in this sort of endeavor, and I respect the effort to create a resource for measuring bias in language models</a:t>
            </a:r>
          </a:p>
          <a:p>
            <a:pPr lvl="1"/>
            <a:r>
              <a:rPr lang="en-US" dirty="0"/>
              <a:t>However, I think that the approach may lead to oddly artificial examples, and so measurements using this resource may not reflect the relative biases of various systems accurately</a:t>
            </a:r>
          </a:p>
          <a:p>
            <a:pPr lvl="1"/>
            <a:r>
              <a:rPr lang="en-US" dirty="0"/>
              <a:t>I have heard about other attempts at creating datasets for measuring biases in the few years since this one, but I have not read the papers about those yet</a:t>
            </a:r>
          </a:p>
        </p:txBody>
      </p:sp>
    </p:spTree>
    <p:extLst>
      <p:ext uri="{BB962C8B-B14F-4D97-AF65-F5344CB8AC3E}">
        <p14:creationId xmlns:p14="http://schemas.microsoft.com/office/powerpoint/2010/main" val="1696384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929D5-2E8D-481C-9D62-D4A935775A63}"/>
              </a:ext>
            </a:extLst>
          </p:cNvPr>
          <p:cNvSpPr>
            <a:spLocks noGrp="1"/>
          </p:cNvSpPr>
          <p:nvPr>
            <p:ph type="title"/>
          </p:nvPr>
        </p:nvSpPr>
        <p:spPr/>
        <p:txBody>
          <a:bodyPr/>
          <a:lstStyle/>
          <a:p>
            <a:r>
              <a:rPr lang="en-US" dirty="0"/>
              <a:t>Context Association Test Examples</a:t>
            </a:r>
          </a:p>
        </p:txBody>
      </p:sp>
      <p:pic>
        <p:nvPicPr>
          <p:cNvPr id="20" name="Content Placeholder 19" descr="Text&#10;&#10;Description automatically generated">
            <a:extLst>
              <a:ext uri="{FF2B5EF4-FFF2-40B4-BE49-F238E27FC236}">
                <a16:creationId xmlns:a16="http://schemas.microsoft.com/office/drawing/2014/main" id="{35ABC95B-5577-43BD-84A2-01C3B33454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44603" y="1490397"/>
            <a:ext cx="3902794" cy="5002478"/>
          </a:xfrm>
        </p:spPr>
      </p:pic>
    </p:spTree>
    <p:extLst>
      <p:ext uri="{BB962C8B-B14F-4D97-AF65-F5344CB8AC3E}">
        <p14:creationId xmlns:p14="http://schemas.microsoft.com/office/powerpoint/2010/main" val="2517055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C431-EA0A-40ED-86E5-4152D4A4EA04}"/>
              </a:ext>
            </a:extLst>
          </p:cNvPr>
          <p:cNvSpPr>
            <a:spLocks noGrp="1"/>
          </p:cNvSpPr>
          <p:nvPr>
            <p:ph type="title"/>
          </p:nvPr>
        </p:nvSpPr>
        <p:spPr/>
        <p:txBody>
          <a:bodyPr/>
          <a:lstStyle/>
          <a:p>
            <a:r>
              <a:rPr lang="en-US" dirty="0"/>
              <a:t>Examples of Bias in ML outside of NLP</a:t>
            </a:r>
          </a:p>
        </p:txBody>
      </p:sp>
      <p:sp>
        <p:nvSpPr>
          <p:cNvPr id="3" name="Content Placeholder 2">
            <a:extLst>
              <a:ext uri="{FF2B5EF4-FFF2-40B4-BE49-F238E27FC236}">
                <a16:creationId xmlns:a16="http://schemas.microsoft.com/office/drawing/2014/main" id="{5282284A-8A74-4603-98D4-A0B1EDFCED31}"/>
              </a:ext>
            </a:extLst>
          </p:cNvPr>
          <p:cNvSpPr>
            <a:spLocks noGrp="1"/>
          </p:cNvSpPr>
          <p:nvPr>
            <p:ph idx="1"/>
          </p:nvPr>
        </p:nvSpPr>
        <p:spPr/>
        <p:txBody>
          <a:bodyPr>
            <a:normAutofit fontScale="62500" lnSpcReduction="20000"/>
          </a:bodyPr>
          <a:lstStyle/>
          <a:p>
            <a:r>
              <a:rPr lang="en-US" dirty="0"/>
              <a:t>Bias is a problem for machine learning in general, not just within the subfield of NLP</a:t>
            </a:r>
          </a:p>
          <a:p>
            <a:r>
              <a:rPr lang="en-US" dirty="0"/>
              <a:t>One ethical issue that has garnered mainstream attention is the use of software to predict recidivism of criminals</a:t>
            </a:r>
          </a:p>
          <a:p>
            <a:pPr lvl="1"/>
            <a:r>
              <a:rPr lang="en-US" sz="2700" dirty="0"/>
              <a:t>A widely used software tool for aiding such predictions is known as Correctional Offender Management Profiling for Alternative Sanctions (COMPAS)</a:t>
            </a:r>
          </a:p>
          <a:p>
            <a:pPr lvl="1"/>
            <a:r>
              <a:rPr lang="en-US" sz="2700" dirty="0"/>
              <a:t>The software has been used to influence decisions related to parole and sentencing</a:t>
            </a:r>
          </a:p>
          <a:p>
            <a:pPr lvl="1"/>
            <a:r>
              <a:rPr lang="en-US" sz="2700" dirty="0"/>
              <a:t>This was investigated by ProPublica; the findings were published in a 2016 article titled "Machine Bias: There’s software used across the country to predict future criminals. And it’s biased against blacks." by Angwin et al.</a:t>
            </a:r>
          </a:p>
          <a:p>
            <a:pPr lvl="1"/>
            <a:r>
              <a:rPr lang="en-US" sz="2700" dirty="0"/>
              <a:t>This article has been influential and is often cited as an example of bias in machine learning; however, I have also seen rebuttals claiming that the criticism of the system is not entirely fair</a:t>
            </a:r>
          </a:p>
          <a:p>
            <a:r>
              <a:rPr lang="en-US" dirty="0"/>
              <a:t>Another ethical issue that has garnered mainstream attention is the use of facial recognition software</a:t>
            </a:r>
          </a:p>
          <a:p>
            <a:pPr lvl="1"/>
            <a:r>
              <a:rPr lang="en-US" sz="2700" dirty="0"/>
              <a:t>Obviously, this invokes privacy concerns</a:t>
            </a:r>
          </a:p>
          <a:p>
            <a:pPr lvl="1"/>
            <a:r>
              <a:rPr lang="en-US" sz="2700" dirty="0"/>
              <a:t>Another, less obvious issue, is that some facial recognition systems and facial detection systems have been shown to be less accurate for minorities</a:t>
            </a:r>
          </a:p>
          <a:p>
            <a:pPr lvl="1"/>
            <a:r>
              <a:rPr lang="en-US" sz="2700" dirty="0"/>
              <a:t>I highly recommend a documentary from 2020 related to this, called "Coded Bias"</a:t>
            </a:r>
          </a:p>
          <a:p>
            <a:pPr lvl="1"/>
            <a:r>
              <a:rPr lang="en-US" sz="2700" dirty="0"/>
              <a:t>The documentary focuses on Joy Buolamwini, a researcher at the MIT Media Lab, who discovered such biases in software, and then pivoted her research efforts to investigate the causes and effects</a:t>
            </a:r>
          </a:p>
          <a:p>
            <a:pPr lvl="1"/>
            <a:r>
              <a:rPr lang="en-US" sz="2700" dirty="0"/>
              <a:t>After discovering this problem, she founded the Algorithmic Justice League to help combat bias in AI software</a:t>
            </a:r>
          </a:p>
        </p:txBody>
      </p:sp>
    </p:spTree>
    <p:extLst>
      <p:ext uri="{BB962C8B-B14F-4D97-AF65-F5344CB8AC3E}">
        <p14:creationId xmlns:p14="http://schemas.microsoft.com/office/powerpoint/2010/main" val="860992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0A171-DFD0-BE89-95C9-0F389B9CBB7E}"/>
              </a:ext>
            </a:extLst>
          </p:cNvPr>
          <p:cNvSpPr>
            <a:spLocks noGrp="1"/>
          </p:cNvSpPr>
          <p:nvPr>
            <p:ph type="title"/>
          </p:nvPr>
        </p:nvSpPr>
        <p:spPr/>
        <p:txBody>
          <a:bodyPr/>
          <a:lstStyle/>
          <a:p>
            <a:r>
              <a:rPr lang="en-US" dirty="0"/>
              <a:t>Ethical Issues with Data Collection</a:t>
            </a:r>
          </a:p>
        </p:txBody>
      </p:sp>
      <p:sp>
        <p:nvSpPr>
          <p:cNvPr id="3" name="Content Placeholder 2">
            <a:extLst>
              <a:ext uri="{FF2B5EF4-FFF2-40B4-BE49-F238E27FC236}">
                <a16:creationId xmlns:a16="http://schemas.microsoft.com/office/drawing/2014/main" id="{9C962CFB-A716-3C6E-198B-72BB6501A476}"/>
              </a:ext>
            </a:extLst>
          </p:cNvPr>
          <p:cNvSpPr>
            <a:spLocks noGrp="1"/>
          </p:cNvSpPr>
          <p:nvPr>
            <p:ph idx="1"/>
          </p:nvPr>
        </p:nvSpPr>
        <p:spPr/>
        <p:txBody>
          <a:bodyPr>
            <a:normAutofit fontScale="77500" lnSpcReduction="20000"/>
          </a:bodyPr>
          <a:lstStyle/>
          <a:p>
            <a:r>
              <a:rPr lang="en-US" dirty="0"/>
              <a:t>Another concern deals with the exploitation of crowdsource workers who are used to collect training data for LLMs and other AI systems</a:t>
            </a:r>
          </a:p>
          <a:p>
            <a:r>
              <a:rPr lang="en-US" dirty="0"/>
              <a:t>For example, a 2023 Time article is titled "Exclusive: OpenAI Used Kenyan Workers on Less Than $2 Per Hour to Make ChatGPT Less Toxic"</a:t>
            </a:r>
          </a:p>
          <a:p>
            <a:pPr lvl="1"/>
            <a:r>
              <a:rPr lang="en-US" dirty="0"/>
              <a:t>That article is available here: </a:t>
            </a:r>
            <a:r>
              <a:rPr lang="en-US" dirty="0">
                <a:hlinkClick r:id="rId2"/>
              </a:rPr>
              <a:t>https://time.com/6247678/openai-chatgpt-kenya-workers/</a:t>
            </a:r>
            <a:endParaRPr lang="en-US" dirty="0"/>
          </a:p>
          <a:p>
            <a:pPr lvl="1"/>
            <a:r>
              <a:rPr lang="en-US" dirty="0"/>
              <a:t>The article documents the use of Kenyan workers, who reportedly earned under $2 per hour, to sift through toxic content, as part of the effort to make ChatGPT less toxic</a:t>
            </a:r>
          </a:p>
          <a:p>
            <a:r>
              <a:rPr lang="en-US" dirty="0"/>
              <a:t>One book that documents many ethical issues with AI is "Atlas of AI: Power, Politics, and the Planetary Costs of Artificial Intelligence" by Kate Crawford</a:t>
            </a:r>
          </a:p>
          <a:p>
            <a:pPr lvl="1"/>
            <a:r>
              <a:rPr lang="en-US" dirty="0"/>
              <a:t>Crawford writes that "AI is neither artificial nor intelligent" (a quote she has become known for)</a:t>
            </a:r>
          </a:p>
          <a:p>
            <a:pPr lvl="1"/>
            <a:r>
              <a:rPr lang="en-US" dirty="0"/>
              <a:t>This book discusses several ethical issues related to AI, one of which is data collection</a:t>
            </a:r>
          </a:p>
          <a:p>
            <a:pPr lvl="1"/>
            <a:r>
              <a:rPr lang="en-US" dirty="0"/>
              <a:t>Crawford makes a case that the use of Amazon Mechanical Turk, a very popular system used by the NLP community to create data sets, is often exploitive</a:t>
            </a:r>
          </a:p>
          <a:p>
            <a:pPr lvl="1"/>
            <a:r>
              <a:rPr lang="en-US" dirty="0"/>
              <a:t>She also raises issues related to the use of training data without consent; this has become a hot-button issue in recent years related to generative AI systems that produce both text and images</a:t>
            </a:r>
          </a:p>
        </p:txBody>
      </p:sp>
    </p:spTree>
    <p:extLst>
      <p:ext uri="{BB962C8B-B14F-4D97-AF65-F5344CB8AC3E}">
        <p14:creationId xmlns:p14="http://schemas.microsoft.com/office/powerpoint/2010/main" val="1832230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B1227-5110-4477-B2C5-2A918B6629B4}"/>
              </a:ext>
            </a:extLst>
          </p:cNvPr>
          <p:cNvSpPr>
            <a:spLocks noGrp="1"/>
          </p:cNvSpPr>
          <p:nvPr>
            <p:ph type="title"/>
          </p:nvPr>
        </p:nvSpPr>
        <p:spPr/>
        <p:txBody>
          <a:bodyPr/>
          <a:lstStyle/>
          <a:p>
            <a:r>
              <a:rPr lang="en-US" dirty="0"/>
              <a:t>Explaining Predictions</a:t>
            </a:r>
          </a:p>
        </p:txBody>
      </p:sp>
      <p:sp>
        <p:nvSpPr>
          <p:cNvPr id="3" name="Content Placeholder 2">
            <a:extLst>
              <a:ext uri="{FF2B5EF4-FFF2-40B4-BE49-F238E27FC236}">
                <a16:creationId xmlns:a16="http://schemas.microsoft.com/office/drawing/2014/main" id="{F9A2AE88-4301-4399-A3DC-53DC7C755B95}"/>
              </a:ext>
            </a:extLst>
          </p:cNvPr>
          <p:cNvSpPr>
            <a:spLocks noGrp="1"/>
          </p:cNvSpPr>
          <p:nvPr>
            <p:ph idx="1"/>
          </p:nvPr>
        </p:nvSpPr>
        <p:spPr/>
        <p:txBody>
          <a:bodyPr>
            <a:normAutofit fontScale="62500" lnSpcReduction="20000"/>
          </a:bodyPr>
          <a:lstStyle/>
          <a:p>
            <a:r>
              <a:rPr lang="en-US" dirty="0"/>
              <a:t>When NLP, or machine learning in general, is used to make predictions, modern systems are often considered to be </a:t>
            </a:r>
            <a:r>
              <a:rPr lang="en-US" i="1" dirty="0"/>
              <a:t>black boxes</a:t>
            </a:r>
          </a:p>
          <a:p>
            <a:r>
              <a:rPr lang="en-US" dirty="0"/>
              <a:t>This may lead to ethical issues when such systems are used to make important decisions; for example:</a:t>
            </a:r>
          </a:p>
          <a:p>
            <a:pPr lvl="1"/>
            <a:r>
              <a:rPr lang="en-US" sz="2600" dirty="0"/>
              <a:t>Which applicants get jobs (or get interviews for a job)</a:t>
            </a:r>
          </a:p>
          <a:p>
            <a:pPr lvl="1"/>
            <a:r>
              <a:rPr lang="en-US" sz="2600" dirty="0"/>
              <a:t>What medical procedures or treatments are recommended to a patient</a:t>
            </a:r>
          </a:p>
          <a:p>
            <a:pPr lvl="1"/>
            <a:r>
              <a:rPr lang="en-US" sz="2600" dirty="0"/>
              <a:t>Which prisoners are released on parole</a:t>
            </a:r>
          </a:p>
          <a:p>
            <a:r>
              <a:rPr lang="en-US" dirty="0"/>
              <a:t>There have been efforts to explain decisions made by ML systems; the general goal is often referred to as </a:t>
            </a:r>
            <a:r>
              <a:rPr lang="en-US" i="1" dirty="0"/>
              <a:t>explainable AI </a:t>
            </a:r>
            <a:r>
              <a:rPr lang="en-US" dirty="0"/>
              <a:t>(xAI) or </a:t>
            </a:r>
            <a:r>
              <a:rPr lang="en-US" i="1" dirty="0"/>
              <a:t>interpretable AI</a:t>
            </a:r>
            <a:r>
              <a:rPr lang="en-US" dirty="0"/>
              <a:t> (these terms are often used interchangeably but are subtly different)</a:t>
            </a:r>
            <a:endParaRPr lang="en-US" i="1" dirty="0"/>
          </a:p>
          <a:p>
            <a:pPr lvl="1"/>
            <a:r>
              <a:rPr lang="en-US" dirty="0"/>
              <a:t>Interpretable AI relates to understanding the inner workings of a system</a:t>
            </a:r>
          </a:p>
          <a:p>
            <a:pPr lvl="1"/>
            <a:r>
              <a:rPr lang="en-US" dirty="0"/>
              <a:t>Explainable AI relates to explaining predictions or decisions made by AI systems in human terms</a:t>
            </a:r>
          </a:p>
          <a:p>
            <a:r>
              <a:rPr lang="en-US" dirty="0"/>
              <a:t>For example, some such efforts involve using a simpler ML approach to predict the outputs of a deep learning approach, and then checking what features are weighted highly</a:t>
            </a:r>
          </a:p>
          <a:p>
            <a:r>
              <a:rPr lang="en-US" dirty="0"/>
              <a:t>However, most humans would probably not be satisfied by such explanations</a:t>
            </a:r>
          </a:p>
          <a:p>
            <a:r>
              <a:rPr lang="en-US" dirty="0"/>
              <a:t>In 2018, researchers from the University of Oxford and the University of Surrey published the paper </a:t>
            </a:r>
            <a:r>
              <a:rPr lang="en-US" sz="2900" dirty="0"/>
              <a:t>"Explaining Explanations in AI" by Mittelstadt et al. to summarize efforts, at that time, in this area</a:t>
            </a:r>
          </a:p>
          <a:p>
            <a:r>
              <a:rPr lang="en-US" dirty="0"/>
              <a:t>In addition to summarizing current xAI techniques, the authors point out that unlike modern xAI techniques, human explanations are often contrastive, and may involve back and forth communication</a:t>
            </a:r>
          </a:p>
        </p:txBody>
      </p:sp>
    </p:spTree>
    <p:extLst>
      <p:ext uri="{BB962C8B-B14F-4D97-AF65-F5344CB8AC3E}">
        <p14:creationId xmlns:p14="http://schemas.microsoft.com/office/powerpoint/2010/main" val="1707151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1606B-1C95-4F5D-8E67-95CD9F7FE77C}"/>
              </a:ext>
            </a:extLst>
          </p:cNvPr>
          <p:cNvSpPr>
            <a:spLocks noGrp="1"/>
          </p:cNvSpPr>
          <p:nvPr>
            <p:ph type="title"/>
          </p:nvPr>
        </p:nvSpPr>
        <p:spPr/>
        <p:txBody>
          <a:bodyPr/>
          <a:lstStyle/>
          <a:p>
            <a:r>
              <a:rPr lang="en-US" dirty="0"/>
              <a:t>BERTology</a:t>
            </a:r>
          </a:p>
        </p:txBody>
      </p:sp>
      <p:sp>
        <p:nvSpPr>
          <p:cNvPr id="3" name="Content Placeholder 2">
            <a:extLst>
              <a:ext uri="{FF2B5EF4-FFF2-40B4-BE49-F238E27FC236}">
                <a16:creationId xmlns:a16="http://schemas.microsoft.com/office/drawing/2014/main" id="{F7AE82C3-BB9F-4A1B-9AA6-2D7679DA92E4}"/>
              </a:ext>
            </a:extLst>
          </p:cNvPr>
          <p:cNvSpPr>
            <a:spLocks noGrp="1"/>
          </p:cNvSpPr>
          <p:nvPr>
            <p:ph idx="1"/>
          </p:nvPr>
        </p:nvSpPr>
        <p:spPr/>
        <p:txBody>
          <a:bodyPr>
            <a:normAutofit fontScale="77500" lnSpcReduction="20000"/>
          </a:bodyPr>
          <a:lstStyle/>
          <a:p>
            <a:r>
              <a:rPr lang="en-US" dirty="0"/>
              <a:t>Specifically relevant to modern NLP, some researchers have attempted to understand why BERT makes the predictions that it makes by examining its inner working</a:t>
            </a:r>
          </a:p>
          <a:p>
            <a:r>
              <a:rPr lang="en-US" dirty="0"/>
              <a:t>This field of study is sometimes referred to as </a:t>
            </a:r>
            <a:r>
              <a:rPr lang="en-US" i="1" dirty="0"/>
              <a:t>BERTology</a:t>
            </a:r>
          </a:p>
          <a:p>
            <a:r>
              <a:rPr lang="en-US" dirty="0"/>
              <a:t>BERTology is generally considered to fall in the realm of xAI (although it seems to me to straddle the fence with interpretable AI)</a:t>
            </a:r>
          </a:p>
          <a:p>
            <a:r>
              <a:rPr lang="en-US" dirty="0"/>
              <a:t>In 2020, a survey paper about BERTology was published by researchers from the University of Copenhagen and the University of Massachusetts Lowell</a:t>
            </a:r>
          </a:p>
          <a:p>
            <a:r>
              <a:rPr lang="en-US" dirty="0"/>
              <a:t>The paper is titled, "A Primer in BERTology: What We Know About How BERT Works" by Roges et al.</a:t>
            </a:r>
          </a:p>
          <a:p>
            <a:pPr lvl="1"/>
            <a:r>
              <a:rPr lang="en-US" dirty="0"/>
              <a:t>This paper explores the results of over 150 other papers that could be considered to deal with BERTology (each very briefly, of course)</a:t>
            </a:r>
          </a:p>
          <a:p>
            <a:pPr lvl="1"/>
            <a:r>
              <a:rPr lang="en-US" dirty="0"/>
              <a:t>In my estimation, most works on BERTology are just exploring what sets of layers and/or weights encode information useful for specific sorts of tasks</a:t>
            </a:r>
          </a:p>
          <a:p>
            <a:pPr lvl="1"/>
            <a:r>
              <a:rPr lang="en-US" dirty="0"/>
              <a:t>I don't think the results described in the survey paper would be satisfying to most humans wanting an explanation of predictions</a:t>
            </a:r>
          </a:p>
        </p:txBody>
      </p:sp>
    </p:spTree>
    <p:extLst>
      <p:ext uri="{BB962C8B-B14F-4D97-AF65-F5344CB8AC3E}">
        <p14:creationId xmlns:p14="http://schemas.microsoft.com/office/powerpoint/2010/main" val="501755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32AED-B34F-4E2B-AD96-135511B04669}"/>
              </a:ext>
            </a:extLst>
          </p:cNvPr>
          <p:cNvSpPr>
            <a:spLocks noGrp="1"/>
          </p:cNvSpPr>
          <p:nvPr>
            <p:ph type="title"/>
          </p:nvPr>
        </p:nvSpPr>
        <p:spPr/>
        <p:txBody>
          <a:bodyPr/>
          <a:lstStyle/>
          <a:p>
            <a:r>
              <a:rPr lang="en-US" dirty="0"/>
              <a:t>Should We Expect Researchers to be Ethical?</a:t>
            </a:r>
          </a:p>
        </p:txBody>
      </p:sp>
      <p:sp>
        <p:nvSpPr>
          <p:cNvPr id="3" name="Content Placeholder 2">
            <a:extLst>
              <a:ext uri="{FF2B5EF4-FFF2-40B4-BE49-F238E27FC236}">
                <a16:creationId xmlns:a16="http://schemas.microsoft.com/office/drawing/2014/main" id="{3E3EC7A7-57C1-4CDA-96EB-EA9542BC4D5C}"/>
              </a:ext>
            </a:extLst>
          </p:cNvPr>
          <p:cNvSpPr>
            <a:spLocks noGrp="1"/>
          </p:cNvSpPr>
          <p:nvPr>
            <p:ph idx="1"/>
          </p:nvPr>
        </p:nvSpPr>
        <p:spPr/>
        <p:txBody>
          <a:bodyPr>
            <a:normAutofit fontScale="70000" lnSpcReduction="20000"/>
          </a:bodyPr>
          <a:lstStyle/>
          <a:p>
            <a:r>
              <a:rPr lang="en-US" dirty="0"/>
              <a:t>In 2020, Hagendorff, an ethicist at the University of Tuebingen, published an article titled "The Ethics of AI Ethics"; the article presents an overview of the field of AI ethics in </a:t>
            </a:r>
          </a:p>
          <a:p>
            <a:r>
              <a:rPr lang="en-US" dirty="0"/>
              <a:t>The author examines 21 sets of AI ethics guidelines produced by companies and other institutions that engage in AI and ML research; the author makes the following observations (among others):</a:t>
            </a:r>
          </a:p>
          <a:p>
            <a:pPr lvl="1"/>
            <a:r>
              <a:rPr lang="en-US" dirty="0"/>
              <a:t>Certain issues are addressed in most of the lists (e.g., privacy protection and cybersecurity)</a:t>
            </a:r>
          </a:p>
          <a:p>
            <a:pPr lvl="1"/>
            <a:r>
              <a:rPr lang="en-US" dirty="0"/>
              <a:t>Other issues are addressed in very few lists (e.g., protection of whistleblowers and hidden costs)</a:t>
            </a:r>
          </a:p>
          <a:p>
            <a:pPr lvl="1"/>
            <a:r>
              <a:rPr lang="en-US" dirty="0"/>
              <a:t>At most places, there is no enforcement mechanism, and deviations have no repercussions</a:t>
            </a:r>
          </a:p>
          <a:p>
            <a:pPr lvl="1"/>
            <a:r>
              <a:rPr lang="en-US" dirty="0"/>
              <a:t>In some cases, the ethical guidelines "mainly serves as a marketing strategy"</a:t>
            </a:r>
          </a:p>
          <a:p>
            <a:pPr lvl="1"/>
            <a:r>
              <a:rPr lang="en-US" dirty="0"/>
              <a:t>Economic principles override commitment to ethical principles</a:t>
            </a:r>
          </a:p>
          <a:p>
            <a:r>
              <a:rPr lang="en-US" dirty="0"/>
              <a:t>In 2021, researchers interested in algorithmic bias reported on the state of AI ethics as taught at colleges and universities</a:t>
            </a:r>
          </a:p>
          <a:p>
            <a:r>
              <a:rPr lang="en-US" dirty="0"/>
              <a:t>They reported their findings in a paper titled, "You Can’t Sit With Us: Exclusionary Pedagogy in AI Ethics Education" by Raji et al.</a:t>
            </a:r>
          </a:p>
          <a:p>
            <a:r>
              <a:rPr lang="en-US" dirty="0"/>
              <a:t>The authors express the following views in the paper (among others);</a:t>
            </a:r>
          </a:p>
          <a:p>
            <a:pPr lvl="1"/>
            <a:r>
              <a:rPr lang="en-US" dirty="0"/>
              <a:t>There are few courses on AI ethics, and ethics is rarely including in the syllabi of AI-related courses</a:t>
            </a:r>
          </a:p>
          <a:p>
            <a:pPr lvl="1"/>
            <a:r>
              <a:rPr lang="en-US" dirty="0"/>
              <a:t>Faculty specializing in computer science and/or engineering rarely work together with HSS faculty</a:t>
            </a:r>
          </a:p>
          <a:p>
            <a:pPr lvl="1"/>
            <a:endParaRPr lang="en-US" dirty="0"/>
          </a:p>
        </p:txBody>
      </p:sp>
    </p:spTree>
    <p:extLst>
      <p:ext uri="{BB962C8B-B14F-4D97-AF65-F5344CB8AC3E}">
        <p14:creationId xmlns:p14="http://schemas.microsoft.com/office/powerpoint/2010/main" val="1674832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CD13-728A-4842-A20A-B249B2F68957}"/>
              </a:ext>
            </a:extLst>
          </p:cNvPr>
          <p:cNvSpPr>
            <a:spLocks noGrp="1"/>
          </p:cNvSpPr>
          <p:nvPr>
            <p:ph type="title"/>
          </p:nvPr>
        </p:nvSpPr>
        <p:spPr/>
        <p:txBody>
          <a:bodyPr/>
          <a:lstStyle/>
          <a:p>
            <a:r>
              <a:rPr lang="en-US" dirty="0"/>
              <a:t>Controversy at Google</a:t>
            </a:r>
          </a:p>
        </p:txBody>
      </p:sp>
      <p:sp>
        <p:nvSpPr>
          <p:cNvPr id="3" name="Content Placeholder 2">
            <a:extLst>
              <a:ext uri="{FF2B5EF4-FFF2-40B4-BE49-F238E27FC236}">
                <a16:creationId xmlns:a16="http://schemas.microsoft.com/office/drawing/2014/main" id="{23F81BFC-7705-45E9-9597-6AB372AFEAA6}"/>
              </a:ext>
            </a:extLst>
          </p:cNvPr>
          <p:cNvSpPr>
            <a:spLocks noGrp="1"/>
          </p:cNvSpPr>
          <p:nvPr>
            <p:ph idx="1"/>
          </p:nvPr>
        </p:nvSpPr>
        <p:spPr/>
        <p:txBody>
          <a:bodyPr>
            <a:normAutofit fontScale="62500" lnSpcReduction="20000"/>
          </a:bodyPr>
          <a:lstStyle/>
          <a:p>
            <a:r>
              <a:rPr lang="en-US" dirty="0"/>
              <a:t>Until December 2020, Timnit Gebru had the position of co-lead of a team at Google related to AI Ethics (Gebru was also the first author of the paper "Datasheets for Datasets", mentioned earlier in this topic)</a:t>
            </a:r>
          </a:p>
          <a:p>
            <a:r>
              <a:rPr lang="en-US" dirty="0"/>
              <a:t>Gebru co-authored a paper supposedly written by seven authors, including collaborators from the University of Washington and Google (although only four authors are listed on the published paper)</a:t>
            </a:r>
          </a:p>
          <a:p>
            <a:r>
              <a:rPr lang="en-US" dirty="0"/>
              <a:t>The paper is titled</a:t>
            </a:r>
            <a:r>
              <a:rPr lang="en-US" sz="2400" dirty="0"/>
              <a:t> </a:t>
            </a:r>
            <a:r>
              <a:rPr lang="en-US" sz="2700" dirty="0"/>
              <a:t>"On the Dangers of Stochastic Parrots: Can Language Models Be Too Big?" by Bender et al.</a:t>
            </a:r>
          </a:p>
          <a:p>
            <a:r>
              <a:rPr lang="en-US" dirty="0"/>
              <a:t>The paper heavily criticizes large language models, including BERT, which was developed by Google</a:t>
            </a:r>
          </a:p>
          <a:p>
            <a:r>
              <a:rPr lang="en-US" dirty="0"/>
              <a:t>Before publication, Google supposedly asked her and their other employees to remove their names from the paper</a:t>
            </a:r>
          </a:p>
          <a:p>
            <a:r>
              <a:rPr lang="en-US" dirty="0"/>
              <a:t>One problem that representatives from Google claimed they had with the paper is that it does not address algorithmic efforts to mitigate bias in language models</a:t>
            </a:r>
          </a:p>
          <a:p>
            <a:r>
              <a:rPr lang="en-US" dirty="0"/>
              <a:t>Gebru refused to remove her name from the paper; she was then allegedly fired from Google (although Google apparently refuted this, claiming that Gebru resigned)</a:t>
            </a:r>
          </a:p>
          <a:p>
            <a:r>
              <a:rPr lang="en-US" dirty="0"/>
              <a:t>This firing garnered national attention, and many researchers, ethicists, and Google employees expressed support for Gebru</a:t>
            </a:r>
          </a:p>
          <a:p>
            <a:r>
              <a:rPr lang="en-US" dirty="0"/>
              <a:t>The other co-lead of the team on AI Ethics at Google, Margaret Mitchell, supported Gebru's version of the story, and she was fired in February 2021</a:t>
            </a:r>
          </a:p>
        </p:txBody>
      </p:sp>
    </p:spTree>
    <p:extLst>
      <p:ext uri="{BB962C8B-B14F-4D97-AF65-F5344CB8AC3E}">
        <p14:creationId xmlns:p14="http://schemas.microsoft.com/office/powerpoint/2010/main" val="3697733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2D4C-295F-4DDE-8BD3-9C927C7C56D7}"/>
              </a:ext>
            </a:extLst>
          </p:cNvPr>
          <p:cNvSpPr>
            <a:spLocks noGrp="1"/>
          </p:cNvSpPr>
          <p:nvPr>
            <p:ph type="title"/>
          </p:nvPr>
        </p:nvSpPr>
        <p:spPr/>
        <p:txBody>
          <a:bodyPr/>
          <a:lstStyle/>
          <a:p>
            <a:r>
              <a:rPr lang="en-US" dirty="0"/>
              <a:t>Stochastic Parrots</a:t>
            </a:r>
          </a:p>
        </p:txBody>
      </p:sp>
      <p:sp>
        <p:nvSpPr>
          <p:cNvPr id="3" name="Content Placeholder 2">
            <a:extLst>
              <a:ext uri="{FF2B5EF4-FFF2-40B4-BE49-F238E27FC236}">
                <a16:creationId xmlns:a16="http://schemas.microsoft.com/office/drawing/2014/main" id="{12A68957-B778-4FA1-9435-903DD2875F7A}"/>
              </a:ext>
            </a:extLst>
          </p:cNvPr>
          <p:cNvSpPr>
            <a:spLocks noGrp="1"/>
          </p:cNvSpPr>
          <p:nvPr>
            <p:ph idx="1"/>
          </p:nvPr>
        </p:nvSpPr>
        <p:spPr/>
        <p:txBody>
          <a:bodyPr>
            <a:normAutofit fontScale="85000" lnSpcReduction="20000"/>
          </a:bodyPr>
          <a:lstStyle/>
          <a:p>
            <a:r>
              <a:rPr lang="en-US" dirty="0"/>
              <a:t>The "Stochastic Parrots" paper delivers a long list of criticisms of BERT-like language models, backed up with evidence, including (but not limited to):</a:t>
            </a:r>
          </a:p>
          <a:p>
            <a:pPr lvl="1"/>
            <a:r>
              <a:rPr lang="en-US" dirty="0"/>
              <a:t>They are bad for the environment; for example (all quotes on this slide are from the paper):</a:t>
            </a:r>
          </a:p>
          <a:p>
            <a:pPr marL="914400" lvl="2" indent="0">
              <a:buNone/>
            </a:pPr>
            <a:r>
              <a:rPr lang="en-US" dirty="0"/>
              <a:t>"Training a single BERT base model (without hyperparameter tuning) on GPUs was estimated to require as much energy as a trans-American flight."</a:t>
            </a:r>
          </a:p>
          <a:p>
            <a:pPr lvl="1"/>
            <a:r>
              <a:rPr lang="en-US" dirty="0"/>
              <a:t>The massive training data leads to various types of encoded, sometimes amplified, biases</a:t>
            </a:r>
          </a:p>
          <a:p>
            <a:pPr lvl="1"/>
            <a:r>
              <a:rPr lang="en-US" dirty="0"/>
              <a:t>They are slow to adapt to changing social views</a:t>
            </a:r>
          </a:p>
          <a:p>
            <a:pPr lvl="1"/>
            <a:r>
              <a:rPr lang="en-US" dirty="0"/>
              <a:t>They present the danger of generating false narratives that readers might believe, because the output appears coherent on the surface</a:t>
            </a:r>
          </a:p>
          <a:p>
            <a:pPr lvl="1"/>
            <a:r>
              <a:rPr lang="en-US" dirty="0"/>
              <a:t>They do not have the ability for back-and-forth communication</a:t>
            </a:r>
          </a:p>
          <a:p>
            <a:pPr lvl="1"/>
            <a:r>
              <a:rPr lang="en-US" dirty="0"/>
              <a:t>There is "no actual language understanding" taking place, and furthermore:</a:t>
            </a:r>
          </a:p>
          <a:p>
            <a:pPr marL="914400" lvl="2" indent="0">
              <a:buNone/>
            </a:pPr>
            <a:r>
              <a:rPr lang="en-US" dirty="0"/>
              <a:t>"Contrary to how it may seem when we observe its output, an LM is a system for haphazardly stitching together sequences of linguistic forms it has observed in its vast training data, according to probabilistic information about how they combine, but without any reference to meaning: a stochastic parrot."</a:t>
            </a:r>
          </a:p>
          <a:p>
            <a:r>
              <a:rPr lang="en-US" dirty="0"/>
              <a:t>The authors conclude that the only way to avoid some of these issues is to use smaller, curated datasets for training</a:t>
            </a:r>
          </a:p>
        </p:txBody>
      </p:sp>
    </p:spTree>
    <p:extLst>
      <p:ext uri="{BB962C8B-B14F-4D97-AF65-F5344CB8AC3E}">
        <p14:creationId xmlns:p14="http://schemas.microsoft.com/office/powerpoint/2010/main" val="916581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72909-F3C5-C6CC-4D06-D6E3873FBD42}"/>
              </a:ext>
            </a:extLst>
          </p:cNvPr>
          <p:cNvSpPr>
            <a:spLocks noGrp="1"/>
          </p:cNvSpPr>
          <p:nvPr>
            <p:ph type="title"/>
          </p:nvPr>
        </p:nvSpPr>
        <p:spPr/>
        <p:txBody>
          <a:bodyPr/>
          <a:lstStyle/>
          <a:p>
            <a:r>
              <a:rPr lang="en-US" dirty="0"/>
              <a:t>Other Ethical Concerns about AI and NLP</a:t>
            </a:r>
          </a:p>
        </p:txBody>
      </p:sp>
      <p:sp>
        <p:nvSpPr>
          <p:cNvPr id="3" name="Content Placeholder 2">
            <a:extLst>
              <a:ext uri="{FF2B5EF4-FFF2-40B4-BE49-F238E27FC236}">
                <a16:creationId xmlns:a16="http://schemas.microsoft.com/office/drawing/2014/main" id="{FAD53945-EF63-84EC-7EDE-2ED170AD43F6}"/>
              </a:ext>
            </a:extLst>
          </p:cNvPr>
          <p:cNvSpPr>
            <a:spLocks noGrp="1"/>
          </p:cNvSpPr>
          <p:nvPr>
            <p:ph idx="1"/>
          </p:nvPr>
        </p:nvSpPr>
        <p:spPr/>
        <p:txBody>
          <a:bodyPr>
            <a:normAutofit fontScale="70000" lnSpcReduction="20000"/>
          </a:bodyPr>
          <a:lstStyle/>
          <a:p>
            <a:r>
              <a:rPr lang="en-US" dirty="0"/>
              <a:t>One concern about AI systems is that they may replace many jobs (e.g., this was a major topic of Andrew Yang's presidential campaign in 2020)</a:t>
            </a:r>
          </a:p>
          <a:p>
            <a:r>
              <a:rPr lang="en-US" dirty="0"/>
              <a:t>At least one Google employee (Blake Lemoine) made national news in mid-2022 for expressing his opinion that certain large language models are already sentient; he has since been fired</a:t>
            </a:r>
          </a:p>
          <a:p>
            <a:r>
              <a:rPr lang="en-US" dirty="0"/>
              <a:t>About the possibility of sentient AI systems, I will express some personal views:</a:t>
            </a:r>
          </a:p>
          <a:p>
            <a:pPr lvl="1"/>
            <a:r>
              <a:rPr lang="en-US" dirty="0"/>
              <a:t>I think it is not feasible that current AI systems are sentient, and I am confident most experts would agree</a:t>
            </a:r>
          </a:p>
          <a:p>
            <a:pPr lvl="1"/>
            <a:r>
              <a:rPr lang="en-US" dirty="0"/>
              <a:t>I personally believe it is theoretically impossible for a digital computer to be sentient, to be intelligent, or to understand language (I'll explain why later in the topic, when we discuss the views of Roger Penrose)</a:t>
            </a:r>
          </a:p>
          <a:p>
            <a:pPr lvl="1"/>
            <a:r>
              <a:rPr lang="en-US" dirty="0"/>
              <a:t>NLP experts seem to be almost evenly split on this last point, which is one of many topics surveyed in the interesting 2023 paper titled "What Do NLP Researchers Believe? Results of the NLP Community Metasurvey"</a:t>
            </a:r>
          </a:p>
          <a:p>
            <a:pPr lvl="1"/>
            <a:r>
              <a:rPr lang="en-US" dirty="0"/>
              <a:t>However, even if AI systems are not sentient, it might be possible for them to act as if they are, at least in certain capacities</a:t>
            </a:r>
          </a:p>
          <a:p>
            <a:r>
              <a:rPr lang="en-US" dirty="0"/>
              <a:t>In 2023, Samuel Bowman, an NLP researcher from NYU, published a paper titled "Eight Things to Know about Large Language Models"</a:t>
            </a:r>
          </a:p>
          <a:p>
            <a:pPr lvl="1"/>
            <a:r>
              <a:rPr lang="en-US" dirty="0"/>
              <a:t>We have already discussed some of his points, but he makes some very interesting observations</a:t>
            </a:r>
          </a:p>
          <a:p>
            <a:pPr lvl="1"/>
            <a:r>
              <a:rPr lang="en-US" dirty="0"/>
              <a:t>For example, Borman points out, "Because many important LLM capabilities are emergent and difficult to predict, LLM developers have relatively little influence on precisely what capabilities future LLMs will have"</a:t>
            </a:r>
          </a:p>
        </p:txBody>
      </p:sp>
    </p:spTree>
    <p:extLst>
      <p:ext uri="{BB962C8B-B14F-4D97-AF65-F5344CB8AC3E}">
        <p14:creationId xmlns:p14="http://schemas.microsoft.com/office/powerpoint/2010/main" val="830717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08F70-4647-16F7-E4FC-339A4F9B3D1B}"/>
              </a:ext>
            </a:extLst>
          </p:cNvPr>
          <p:cNvSpPr>
            <a:spLocks noGrp="1"/>
          </p:cNvSpPr>
          <p:nvPr>
            <p:ph type="title"/>
          </p:nvPr>
        </p:nvSpPr>
        <p:spPr/>
        <p:txBody>
          <a:bodyPr/>
          <a:lstStyle/>
          <a:p>
            <a:r>
              <a:rPr lang="en-US" dirty="0"/>
              <a:t>Pause Giant AI Experiments: An Open Letter</a:t>
            </a:r>
          </a:p>
        </p:txBody>
      </p:sp>
      <p:sp>
        <p:nvSpPr>
          <p:cNvPr id="3" name="Content Placeholder 2">
            <a:extLst>
              <a:ext uri="{FF2B5EF4-FFF2-40B4-BE49-F238E27FC236}">
                <a16:creationId xmlns:a16="http://schemas.microsoft.com/office/drawing/2014/main" id="{DDFE464A-379B-475F-7A0D-939A3ACDBE7C}"/>
              </a:ext>
            </a:extLst>
          </p:cNvPr>
          <p:cNvSpPr>
            <a:spLocks noGrp="1"/>
          </p:cNvSpPr>
          <p:nvPr>
            <p:ph idx="1"/>
          </p:nvPr>
        </p:nvSpPr>
        <p:spPr/>
        <p:txBody>
          <a:bodyPr>
            <a:normAutofit fontScale="70000" lnSpcReduction="20000"/>
          </a:bodyPr>
          <a:lstStyle/>
          <a:p>
            <a:r>
              <a:rPr lang="en-US" dirty="0"/>
              <a:t>In March 2023, an open letter was published by the Future of Life Institute</a:t>
            </a:r>
          </a:p>
          <a:p>
            <a:pPr lvl="1"/>
            <a:r>
              <a:rPr lang="en-US" dirty="0"/>
              <a:t>The letter is available here: </a:t>
            </a:r>
            <a:r>
              <a:rPr lang="en-US" dirty="0">
                <a:hlinkClick r:id="rId2"/>
              </a:rPr>
              <a:t>https://futureoflife.org/open-letter/pause-giant-ai-experiments/</a:t>
            </a:r>
            <a:endParaRPr lang="en-US" dirty="0"/>
          </a:p>
          <a:p>
            <a:pPr lvl="1"/>
            <a:r>
              <a:rPr lang="en-US" dirty="0"/>
              <a:t>The organization's mission is aimed at "steering transformative technology towards benefiting life and away from extreme large-scale risks"</a:t>
            </a:r>
          </a:p>
          <a:p>
            <a:pPr lvl="1"/>
            <a:r>
              <a:rPr lang="en-US" dirty="0"/>
              <a:t>The open letters stats by calling on "all AI labs to immediately pause for at least 6 months the training of AI systems more powerful than GPT-4"</a:t>
            </a:r>
          </a:p>
          <a:p>
            <a:pPr lvl="1"/>
            <a:r>
              <a:rPr lang="en-US" dirty="0"/>
              <a:t>The letter has gained over 30,000 signatures; some of the notable signatories include Andrew Yang, Elon Musk, Stuart Russell, Yoshua Bengio, Steve Wozniak, etc.</a:t>
            </a:r>
          </a:p>
          <a:p>
            <a:pPr lvl="1"/>
            <a:r>
              <a:rPr lang="en-US" dirty="0"/>
              <a:t>The letter warns of "potentially catastrophic effects on society"</a:t>
            </a:r>
          </a:p>
          <a:p>
            <a:pPr lvl="1"/>
            <a:r>
              <a:rPr lang="en-US" dirty="0"/>
              <a:t>The letter recommends government intervention, the implementation of safety protocols,  and the creation of regulatory authorities to provide oversight on future AI research</a:t>
            </a:r>
          </a:p>
          <a:p>
            <a:r>
              <a:rPr lang="en-US" dirty="0"/>
              <a:t>This open letter made national news, and I would say there was a mixed reaction to it</a:t>
            </a:r>
          </a:p>
          <a:p>
            <a:pPr lvl="1"/>
            <a:r>
              <a:rPr lang="en-US" dirty="0"/>
              <a:t>All four authors of the "Stochastic Parrots" paper, which happens to be the first paper cited in the open letter, have publicly posted </a:t>
            </a:r>
            <a:r>
              <a:rPr lang="en-US" dirty="0">
                <a:hlinkClick r:id="rId3"/>
              </a:rPr>
              <a:t>a statement in response to the open letter</a:t>
            </a:r>
            <a:endParaRPr lang="en-US" dirty="0"/>
          </a:p>
          <a:p>
            <a:pPr lvl="1"/>
            <a:r>
              <a:rPr lang="en-US" dirty="0"/>
              <a:t>These authors claims that while "there are a number of recommendations in the letter that </a:t>
            </a:r>
            <a:r>
              <a:rPr lang="en-US"/>
              <a:t>we agree with", </a:t>
            </a:r>
            <a:r>
              <a:rPr lang="en-US" dirty="0"/>
              <a:t>these are "overshadowed by fearmongering and AI hype"</a:t>
            </a:r>
          </a:p>
          <a:p>
            <a:pPr lvl="1"/>
            <a:r>
              <a:rPr lang="en-US" dirty="0"/>
              <a:t>The statement claims to be more concerned with the "actual harms resulting from the deployment of AI systems today", rather than hypothetical future harms from "imaginary powerful digital minds"</a:t>
            </a:r>
          </a:p>
        </p:txBody>
      </p:sp>
    </p:spTree>
    <p:extLst>
      <p:ext uri="{BB962C8B-B14F-4D97-AF65-F5344CB8AC3E}">
        <p14:creationId xmlns:p14="http://schemas.microsoft.com/office/powerpoint/2010/main" val="2022386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1219D-5EB8-46BC-AD5A-2FA70F8CDEDB}"/>
              </a:ext>
            </a:extLst>
          </p:cNvPr>
          <p:cNvSpPr>
            <a:spLocks noGrp="1"/>
          </p:cNvSpPr>
          <p:nvPr>
            <p:ph type="title"/>
          </p:nvPr>
        </p:nvSpPr>
        <p:spPr/>
        <p:txBody>
          <a:bodyPr/>
          <a:lstStyle/>
          <a:p>
            <a:r>
              <a:rPr lang="en-US" dirty="0"/>
              <a:t>The Turing Test</a:t>
            </a:r>
          </a:p>
        </p:txBody>
      </p:sp>
      <p:sp>
        <p:nvSpPr>
          <p:cNvPr id="3" name="Content Placeholder 2">
            <a:extLst>
              <a:ext uri="{FF2B5EF4-FFF2-40B4-BE49-F238E27FC236}">
                <a16:creationId xmlns:a16="http://schemas.microsoft.com/office/drawing/2014/main" id="{FB8BEEEF-BC62-4EC9-A758-CAE93B47CB95}"/>
              </a:ext>
            </a:extLst>
          </p:cNvPr>
          <p:cNvSpPr>
            <a:spLocks noGrp="1"/>
          </p:cNvSpPr>
          <p:nvPr>
            <p:ph idx="1"/>
          </p:nvPr>
        </p:nvSpPr>
        <p:spPr/>
        <p:txBody>
          <a:bodyPr>
            <a:normAutofit fontScale="62500" lnSpcReduction="20000"/>
          </a:bodyPr>
          <a:lstStyle/>
          <a:p>
            <a:r>
              <a:rPr lang="en-US" dirty="0"/>
              <a:t>Turing published "Computing Machinery and Intelligence" in 1950</a:t>
            </a:r>
          </a:p>
          <a:p>
            <a:r>
              <a:rPr lang="en-US" dirty="0"/>
              <a:t>This paper defined </a:t>
            </a:r>
            <a:r>
              <a:rPr lang="en-US" b="1" dirty="0"/>
              <a:t>the Turing test </a:t>
            </a:r>
            <a:r>
              <a:rPr lang="en-US" dirty="0"/>
              <a:t>as a potential test for intelligence</a:t>
            </a:r>
          </a:p>
          <a:p>
            <a:pPr lvl="1"/>
            <a:r>
              <a:rPr lang="en-US" dirty="0"/>
              <a:t>Turing envisioned a computer or person (the agent taking the test) communicating with an expert (the tester/interrogator) located in another room</a:t>
            </a:r>
          </a:p>
          <a:p>
            <a:pPr lvl="1"/>
            <a:r>
              <a:rPr lang="en-US" dirty="0"/>
              <a:t>Another human coordinator would be necessary to exchange messages between the agent and the tester</a:t>
            </a:r>
          </a:p>
          <a:p>
            <a:pPr lvl="1"/>
            <a:r>
              <a:rPr lang="en-US" dirty="0"/>
              <a:t>Today we can imagine the tester communicating with the computer or person over a network</a:t>
            </a:r>
          </a:p>
          <a:p>
            <a:r>
              <a:rPr lang="en-US" dirty="0"/>
              <a:t>Turing argued that we accept that other humans are intelligent based on our communication with them</a:t>
            </a:r>
          </a:p>
          <a:p>
            <a:r>
              <a:rPr lang="en-US" dirty="0"/>
              <a:t>Therefore, Turing proposed that if a machine or program can fool an expert into thinking it is human by passing the Turing test, we should consider it to be intelligent</a:t>
            </a:r>
          </a:p>
          <a:p>
            <a:r>
              <a:rPr lang="en-US" dirty="0"/>
              <a:t>For decades, no problem came close, in my opinion, to fulfilling Turing's proposed criteria</a:t>
            </a:r>
          </a:p>
          <a:p>
            <a:r>
              <a:rPr lang="en-US" dirty="0"/>
              <a:t>In recent years, there has clearly been major progress with chatbots, although I would claim they are still not close to passing the Turing test (I'll discuss this in class)</a:t>
            </a:r>
          </a:p>
          <a:p>
            <a:r>
              <a:rPr lang="en-US" dirty="0"/>
              <a:t>The Turing test is not discussed in our textbook</a:t>
            </a:r>
          </a:p>
          <a:p>
            <a:r>
              <a:rPr lang="en-US" dirty="0"/>
              <a:t>It is discussed in the textbook I use for my AI class, which is "Artificial Intelligence: A Modern Approach, 4</a:t>
            </a:r>
            <a:r>
              <a:rPr lang="en-US" baseline="30000" dirty="0"/>
              <a:t>th</a:t>
            </a:r>
            <a:r>
              <a:rPr lang="en-US" dirty="0"/>
              <a:t> Edition" by Russell and Norvig; a few details of my slides about the Turing test are based on that book</a:t>
            </a:r>
          </a:p>
          <a:p>
            <a:r>
              <a:rPr lang="en-US" dirty="0"/>
              <a:t>Most of the contest is based on Turing's original paper, and in places, I am including my own thoughts</a:t>
            </a:r>
          </a:p>
        </p:txBody>
      </p:sp>
    </p:spTree>
    <p:extLst>
      <p:ext uri="{BB962C8B-B14F-4D97-AF65-F5344CB8AC3E}">
        <p14:creationId xmlns:p14="http://schemas.microsoft.com/office/powerpoint/2010/main" val="2993619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4F77D-C435-4D9E-BDAB-044C354CFA54}"/>
              </a:ext>
            </a:extLst>
          </p:cNvPr>
          <p:cNvSpPr>
            <a:spLocks noGrp="1"/>
          </p:cNvSpPr>
          <p:nvPr>
            <p:ph type="title"/>
          </p:nvPr>
        </p:nvSpPr>
        <p:spPr/>
        <p:txBody>
          <a:bodyPr/>
          <a:lstStyle/>
          <a:p>
            <a:r>
              <a:rPr lang="en-US" dirty="0"/>
              <a:t>Arguments Against the Turing Test</a:t>
            </a:r>
          </a:p>
        </p:txBody>
      </p:sp>
      <p:sp>
        <p:nvSpPr>
          <p:cNvPr id="3" name="Content Placeholder 2">
            <a:extLst>
              <a:ext uri="{FF2B5EF4-FFF2-40B4-BE49-F238E27FC236}">
                <a16:creationId xmlns:a16="http://schemas.microsoft.com/office/drawing/2014/main" id="{34BE1A8E-EEA7-4531-8259-10C5BF45CC23}"/>
              </a:ext>
            </a:extLst>
          </p:cNvPr>
          <p:cNvSpPr>
            <a:spLocks noGrp="1"/>
          </p:cNvSpPr>
          <p:nvPr>
            <p:ph idx="1"/>
          </p:nvPr>
        </p:nvSpPr>
        <p:spPr/>
        <p:txBody>
          <a:bodyPr>
            <a:normAutofit fontScale="62500" lnSpcReduction="20000"/>
          </a:bodyPr>
          <a:lstStyle/>
          <a:p>
            <a:r>
              <a:rPr lang="en-US" dirty="0"/>
              <a:t>Turing believed that an agent that passes the Turing test should be considered intelligent</a:t>
            </a:r>
          </a:p>
          <a:p>
            <a:r>
              <a:rPr lang="en-US" dirty="0"/>
              <a:t>Turing envisioned the test as having some sort of fixed time limit, but I think for this to make any sense as an intelligent test, we have to consider the test to be allowed to continue indefinitely (I'll discuss why in class)</a:t>
            </a:r>
          </a:p>
          <a:p>
            <a:r>
              <a:rPr lang="en-US" dirty="0"/>
              <a:t>Some people think that the test should not include images and/or video as well as text; personally, I don't think this is very important (I'll also discuss why in class)</a:t>
            </a:r>
          </a:p>
          <a:p>
            <a:r>
              <a:rPr lang="en-US" dirty="0"/>
              <a:t>In Turing's paper, he examined a wide variety of potential objections to the possibility of intelligent machines, and to the appropriateness of the Turing test in general</a:t>
            </a:r>
          </a:p>
          <a:p>
            <a:pPr lvl="1"/>
            <a:r>
              <a:rPr lang="en-US" dirty="0"/>
              <a:t>For each possible objection that Turing raises in his paper, he explains his view of the objection and presented his rebuttal to the objection</a:t>
            </a:r>
          </a:p>
          <a:p>
            <a:pPr lvl="1"/>
            <a:r>
              <a:rPr lang="en-US" dirty="0"/>
              <a:t>I personally consider the breadth of the arguments described by Turing to be incredible, although I ultimately disagree with his conclusion</a:t>
            </a:r>
          </a:p>
          <a:p>
            <a:pPr lvl="1"/>
            <a:r>
              <a:rPr lang="en-US" dirty="0"/>
              <a:t>Turing foresaw many concepts related to computer science, including several aspects of machine learning</a:t>
            </a:r>
          </a:p>
          <a:p>
            <a:pPr lvl="1"/>
            <a:r>
              <a:rPr lang="en-US" dirty="0"/>
              <a:t>Whenever I have debated people about the Turing test, I feel that most of the arguments brought up were addressed by Turing in his original paper</a:t>
            </a:r>
          </a:p>
          <a:p>
            <a:r>
              <a:rPr lang="en-US" dirty="0"/>
              <a:t>Overall, Turing considers nine possible objects; we will cover these on the next three slides, in the same order they are discussed in Turing's paper</a:t>
            </a:r>
          </a:p>
          <a:p>
            <a:r>
              <a:rPr lang="en-US" dirty="0"/>
              <a:t>The content of the slides mixes ideas from Turing's paper, ideas from the textbook I use for my AI class, and my own thoughts (which have been influenced by various sources)</a:t>
            </a:r>
          </a:p>
        </p:txBody>
      </p:sp>
    </p:spTree>
    <p:extLst>
      <p:ext uri="{BB962C8B-B14F-4D97-AF65-F5344CB8AC3E}">
        <p14:creationId xmlns:p14="http://schemas.microsoft.com/office/powerpoint/2010/main" val="3442011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75D18-542B-48BF-945E-72C4C6982780}"/>
              </a:ext>
            </a:extLst>
          </p:cNvPr>
          <p:cNvSpPr>
            <a:spLocks noGrp="1"/>
          </p:cNvSpPr>
          <p:nvPr>
            <p:ph type="title"/>
          </p:nvPr>
        </p:nvSpPr>
        <p:spPr/>
        <p:txBody>
          <a:bodyPr/>
          <a:lstStyle/>
          <a:p>
            <a:r>
              <a:rPr lang="en-US" dirty="0"/>
              <a:t>Objections to the Turing Test, Part 1</a:t>
            </a:r>
          </a:p>
        </p:txBody>
      </p:sp>
      <p:sp>
        <p:nvSpPr>
          <p:cNvPr id="3" name="Content Placeholder 2">
            <a:extLst>
              <a:ext uri="{FF2B5EF4-FFF2-40B4-BE49-F238E27FC236}">
                <a16:creationId xmlns:a16="http://schemas.microsoft.com/office/drawing/2014/main" id="{C765799C-E8F1-4BD7-BECE-B87EC7685B00}"/>
              </a:ext>
            </a:extLst>
          </p:cNvPr>
          <p:cNvSpPr>
            <a:spLocks noGrp="1"/>
          </p:cNvSpPr>
          <p:nvPr>
            <p:ph idx="1"/>
          </p:nvPr>
        </p:nvSpPr>
        <p:spPr/>
        <p:txBody>
          <a:bodyPr>
            <a:normAutofit fontScale="62500" lnSpcReduction="20000"/>
          </a:bodyPr>
          <a:lstStyle/>
          <a:p>
            <a:r>
              <a:rPr lang="en-US" i="1" dirty="0"/>
              <a:t>The Theological Objection</a:t>
            </a:r>
          </a:p>
          <a:p>
            <a:pPr lvl="1"/>
            <a:r>
              <a:rPr lang="en-US" dirty="0"/>
              <a:t>Turing summarizes this argument as: "God has given an immortal soul to every man and woman, but not to any other animal or to machines. Hence no animal or machine can think."</a:t>
            </a:r>
          </a:p>
          <a:p>
            <a:pPr lvl="1"/>
            <a:r>
              <a:rPr lang="en-US" dirty="0"/>
              <a:t>He writes that he is "unable to accept any part of this", and then gives a brief rebuttal</a:t>
            </a:r>
          </a:p>
          <a:p>
            <a:r>
              <a:rPr lang="en-US" i="1" dirty="0"/>
              <a:t>The "Heads in the Sand" Objection</a:t>
            </a:r>
          </a:p>
          <a:p>
            <a:pPr lvl="1"/>
            <a:r>
              <a:rPr lang="en-US" dirty="0"/>
              <a:t>Turing summarizes this as: "The consequences of machine thinking would be too dreadful. Let us hope and believe they cannot do so."</a:t>
            </a:r>
          </a:p>
          <a:p>
            <a:pPr lvl="1"/>
            <a:r>
              <a:rPr lang="en-US" dirty="0"/>
              <a:t>After a short reply, he replies: "I do not think that this argument is sufficiently substantial to require refutation. Consolation would be more appropriate…"</a:t>
            </a:r>
          </a:p>
          <a:p>
            <a:r>
              <a:rPr lang="en-US" i="1" dirty="0"/>
              <a:t>The Mathematical Objection</a:t>
            </a:r>
          </a:p>
          <a:p>
            <a:pPr lvl="1"/>
            <a:r>
              <a:rPr lang="en-US" dirty="0"/>
              <a:t>It is well known, through the work of Gödel (1931) and Turing (1936), that there are certain computational questions that are unanswerable by formal systems</a:t>
            </a:r>
          </a:p>
          <a:p>
            <a:pPr lvl="1"/>
            <a:r>
              <a:rPr lang="en-US" dirty="0"/>
              <a:t>The most famous example of this involves </a:t>
            </a:r>
            <a:r>
              <a:rPr lang="en-US" i="1" dirty="0"/>
              <a:t>Gödel's theorem</a:t>
            </a:r>
            <a:r>
              <a:rPr lang="en-US" dirty="0"/>
              <a:t> (a.k.a. Gödel's incompleteness theorem, which was really one of two incompleteness theorems)</a:t>
            </a:r>
          </a:p>
          <a:p>
            <a:pPr lvl="1"/>
            <a:r>
              <a:rPr lang="en-US" dirty="0"/>
              <a:t>A few years after Gödel's theorem, Turing developed his notion of the </a:t>
            </a:r>
            <a:r>
              <a:rPr lang="en-US" i="1" dirty="0"/>
              <a:t>Turing machine</a:t>
            </a:r>
            <a:r>
              <a:rPr lang="en-US" dirty="0"/>
              <a:t>, and he proved that certain tasks (in particular, </a:t>
            </a:r>
            <a:r>
              <a:rPr lang="en-US" i="1" dirty="0"/>
              <a:t>the halting problem</a:t>
            </a:r>
            <a:r>
              <a:rPr lang="en-US" dirty="0"/>
              <a:t>) are not solvable by any algorithm</a:t>
            </a:r>
          </a:p>
          <a:p>
            <a:pPr lvl="1"/>
            <a:r>
              <a:rPr lang="en-US" dirty="0"/>
              <a:t>Some philosophers (e.g., J.R. Lucas, 1961) have claimed that Gödel's theorem shows that machines are inferior to humans, and that the human mind is not limited in the same way as a computer or mathematical system</a:t>
            </a:r>
          </a:p>
          <a:p>
            <a:pPr lvl="1"/>
            <a:r>
              <a:rPr lang="en-US" dirty="0"/>
              <a:t>I have come to think that this is an extremely strong argument against the Turing test as a test of intelligence; we will talk about this more when we discuss the views of Roger Penrose</a:t>
            </a:r>
          </a:p>
        </p:txBody>
      </p:sp>
    </p:spTree>
    <p:extLst>
      <p:ext uri="{BB962C8B-B14F-4D97-AF65-F5344CB8AC3E}">
        <p14:creationId xmlns:p14="http://schemas.microsoft.com/office/powerpoint/2010/main" val="274425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6535C-4F7B-BEF1-AAD4-4B57932587C2}"/>
              </a:ext>
            </a:extLst>
          </p:cNvPr>
          <p:cNvSpPr>
            <a:spLocks noGrp="1"/>
          </p:cNvSpPr>
          <p:nvPr>
            <p:ph type="title"/>
          </p:nvPr>
        </p:nvSpPr>
        <p:spPr/>
        <p:txBody>
          <a:bodyPr/>
          <a:lstStyle/>
          <a:p>
            <a:r>
              <a:rPr lang="en-US" dirty="0"/>
              <a:t>Objections to the Turing Test, Part 2</a:t>
            </a:r>
          </a:p>
        </p:txBody>
      </p:sp>
      <p:sp>
        <p:nvSpPr>
          <p:cNvPr id="3" name="Content Placeholder 2">
            <a:extLst>
              <a:ext uri="{FF2B5EF4-FFF2-40B4-BE49-F238E27FC236}">
                <a16:creationId xmlns:a16="http://schemas.microsoft.com/office/drawing/2014/main" id="{65E4D780-FA23-AD62-C4C0-4EED7F220CFC}"/>
              </a:ext>
            </a:extLst>
          </p:cNvPr>
          <p:cNvSpPr>
            <a:spLocks noGrp="1"/>
          </p:cNvSpPr>
          <p:nvPr>
            <p:ph idx="1"/>
          </p:nvPr>
        </p:nvSpPr>
        <p:spPr/>
        <p:txBody>
          <a:bodyPr>
            <a:normAutofit fontScale="62500" lnSpcReduction="20000"/>
          </a:bodyPr>
          <a:lstStyle/>
          <a:p>
            <a:r>
              <a:rPr lang="en-US" i="1" dirty="0"/>
              <a:t>The Argument from Consciousness</a:t>
            </a:r>
            <a:r>
              <a:rPr lang="en-US" dirty="0"/>
              <a:t>:</a:t>
            </a:r>
          </a:p>
          <a:p>
            <a:pPr lvl="1"/>
            <a:r>
              <a:rPr lang="en-US" dirty="0"/>
              <a:t>This argues that the test is not appropriate; instead, one might ask the machine to write a poem, compose music, etc.</a:t>
            </a:r>
          </a:p>
          <a:p>
            <a:pPr lvl="1"/>
            <a:r>
              <a:rPr lang="en-US" dirty="0"/>
              <a:t>Turing points out that such requests can be worked into the test; for example, the expert (tester/interrogator) can ask the agent to compose a poem on the fly, and then discuss the poem with the agent</a:t>
            </a:r>
          </a:p>
          <a:p>
            <a:pPr lvl="1"/>
            <a:r>
              <a:rPr lang="en-US" dirty="0"/>
              <a:t>However, there is another dimension to this argument - the act alone does not necessarily mean that the machine knows what it is doing; Turing recognizes this, but thinks a machine should be given the benefit of the doubt, just as a human would</a:t>
            </a:r>
          </a:p>
          <a:p>
            <a:r>
              <a:rPr lang="en-US" i="1" dirty="0"/>
              <a:t>Arguments from Various Disabilities</a:t>
            </a:r>
          </a:p>
          <a:p>
            <a:pPr lvl="1"/>
            <a:r>
              <a:rPr lang="en-US" dirty="0"/>
              <a:t>Such an argument generally has the form "A machine can never X", where X is something that the arguer thinks a machine won't ever be able to do</a:t>
            </a:r>
          </a:p>
          <a:p>
            <a:pPr lvl="1"/>
            <a:r>
              <a:rPr lang="en-US" dirty="0"/>
              <a:t>Examples of X might include: fall in love, be the subject of its own thought, understand morality, enjoy a hamburger, etc.</a:t>
            </a:r>
          </a:p>
          <a:p>
            <a:pPr lvl="1"/>
            <a:r>
              <a:rPr lang="en-US" dirty="0"/>
              <a:t>The AI textbook points out (better in older editions) that computers have already done things that were previously the domain of humans alone</a:t>
            </a:r>
          </a:p>
          <a:p>
            <a:pPr lvl="1"/>
            <a:r>
              <a:rPr lang="en-US" dirty="0"/>
              <a:t>Examples include playing chess, proving a math theorem, diagnosing diseases, grading essays, learning patterns, etc.</a:t>
            </a:r>
          </a:p>
          <a:p>
            <a:pPr lvl="1"/>
            <a:r>
              <a:rPr lang="en-US" dirty="0"/>
              <a:t>Turing writes that this argument is ultimately a disguised form of the argument from consciousness (discussed above)</a:t>
            </a:r>
          </a:p>
          <a:p>
            <a:r>
              <a:rPr lang="en-US" i="1" dirty="0"/>
              <a:t>Lady Lovelace's Objection</a:t>
            </a:r>
          </a:p>
          <a:p>
            <a:pPr lvl="1"/>
            <a:r>
              <a:rPr lang="en-US" dirty="0"/>
              <a:t>Turing quotes Lady Lovelace as saying, "The Analytical Engine has no pretensions to originate anything. It can do whatever we know how to order it to perform."</a:t>
            </a:r>
          </a:p>
          <a:p>
            <a:pPr lvl="1"/>
            <a:r>
              <a:rPr lang="en-US" dirty="0"/>
              <a:t>In his response, Turing uses the term "learning machines", and expands on the concept later in his paper</a:t>
            </a:r>
          </a:p>
          <a:p>
            <a:pPr lvl="1"/>
            <a:r>
              <a:rPr lang="en-US" dirty="0"/>
              <a:t>In his rebuttal to this objection, Turing not only foresees the possibility of machine learning, in general, but also describes what would later be known as genetic algorithms and reinforcement learning</a:t>
            </a:r>
          </a:p>
        </p:txBody>
      </p:sp>
    </p:spTree>
    <p:extLst>
      <p:ext uri="{BB962C8B-B14F-4D97-AF65-F5344CB8AC3E}">
        <p14:creationId xmlns:p14="http://schemas.microsoft.com/office/powerpoint/2010/main" val="212526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058CC-064C-5111-776E-71A50895F0A9}"/>
              </a:ext>
            </a:extLst>
          </p:cNvPr>
          <p:cNvSpPr>
            <a:spLocks noGrp="1"/>
          </p:cNvSpPr>
          <p:nvPr>
            <p:ph type="title"/>
          </p:nvPr>
        </p:nvSpPr>
        <p:spPr/>
        <p:txBody>
          <a:bodyPr/>
          <a:lstStyle/>
          <a:p>
            <a:r>
              <a:rPr lang="en-US" dirty="0"/>
              <a:t>Objections to the Turing Test, Part 3</a:t>
            </a:r>
          </a:p>
        </p:txBody>
      </p:sp>
      <p:sp>
        <p:nvSpPr>
          <p:cNvPr id="3" name="Content Placeholder 2">
            <a:extLst>
              <a:ext uri="{FF2B5EF4-FFF2-40B4-BE49-F238E27FC236}">
                <a16:creationId xmlns:a16="http://schemas.microsoft.com/office/drawing/2014/main" id="{A3760590-8C0F-FC81-97EA-6283C925984F}"/>
              </a:ext>
            </a:extLst>
          </p:cNvPr>
          <p:cNvSpPr>
            <a:spLocks noGrp="1"/>
          </p:cNvSpPr>
          <p:nvPr>
            <p:ph idx="1"/>
          </p:nvPr>
        </p:nvSpPr>
        <p:spPr/>
        <p:txBody>
          <a:bodyPr>
            <a:normAutofit fontScale="62500" lnSpcReduction="20000"/>
          </a:bodyPr>
          <a:lstStyle/>
          <a:p>
            <a:r>
              <a:rPr lang="en-US" i="1" dirty="0"/>
              <a:t>The Argument from Continuity of the Nervous System</a:t>
            </a:r>
          </a:p>
          <a:p>
            <a:pPr lvl="1"/>
            <a:r>
              <a:rPr lang="en-US" dirty="0"/>
              <a:t>This argument points out that the nervous system is not a discrete machine</a:t>
            </a:r>
          </a:p>
          <a:p>
            <a:pPr lvl="1"/>
            <a:r>
              <a:rPr lang="en-US" dirty="0"/>
              <a:t>Turing basically replies by pointing out that a discrete machine can approximate a continuous system to any desired precision</a:t>
            </a:r>
          </a:p>
          <a:p>
            <a:pPr lvl="1"/>
            <a:r>
              <a:rPr lang="en-US" dirty="0"/>
              <a:t>To me, this is not enough; I personally consider this a powerful argument, since a digital machine can be indistinguishable from, but not identical to, a continuous machine</a:t>
            </a:r>
          </a:p>
          <a:p>
            <a:r>
              <a:rPr lang="en-US" i="1" dirty="0"/>
              <a:t>The Argument from Informality of Behavior</a:t>
            </a:r>
          </a:p>
          <a:p>
            <a:pPr lvl="1"/>
            <a:r>
              <a:rPr lang="en-US" dirty="0"/>
              <a:t>Essentially, this argument relates the claim that human behavior is far too complex to be captured by a simple set of rules</a:t>
            </a:r>
          </a:p>
          <a:p>
            <a:pPr lvl="1"/>
            <a:r>
              <a:rPr lang="en-US" dirty="0"/>
              <a:t>It is known that anything that can be done on a modern computer (i.e., any algorithm) could hypothetically be accomplished by a Turing machine, which only allows very simple rules</a:t>
            </a:r>
          </a:p>
          <a:p>
            <a:pPr lvl="1"/>
            <a:r>
              <a:rPr lang="en-US" dirty="0"/>
              <a:t>Even now, all complex computer programs can be compiled down to machine code, which contains simple instructions</a:t>
            </a:r>
          </a:p>
          <a:p>
            <a:pPr lvl="1"/>
            <a:r>
              <a:rPr lang="en-US" dirty="0"/>
              <a:t>Are such rules really enough to simulate all human thinking? Beyond that, could a Turing machine actually be intelligent? Be conscious? Feel emotions?</a:t>
            </a:r>
          </a:p>
          <a:p>
            <a:pPr lvl="1"/>
            <a:r>
              <a:rPr lang="en-US" dirty="0"/>
              <a:t>On the other hand, if humans are capable of things that Turing machines are not, what else might the human brain or mind be doing? (Penrose believes there is a yet-to-be-discovered science involved)</a:t>
            </a:r>
            <a:endParaRPr lang="en-US" i="1" dirty="0"/>
          </a:p>
          <a:p>
            <a:r>
              <a:rPr lang="en-US" i="1" dirty="0"/>
              <a:t>The Argument from Extra-Sensory Perception</a:t>
            </a:r>
          </a:p>
          <a:p>
            <a:pPr lvl="1"/>
            <a:r>
              <a:rPr lang="en-US" dirty="0"/>
              <a:t>Surprisingly to me, Turing seemed to think that this was the strongest argument against his test</a:t>
            </a:r>
          </a:p>
          <a:p>
            <a:pPr lvl="1"/>
            <a:r>
              <a:rPr lang="en-US" dirty="0"/>
              <a:t>Turing thought that there was strong statistical evidence in favor of the existence of ESP, and that perhaps Turing machines could not simulate this</a:t>
            </a:r>
          </a:p>
          <a:p>
            <a:pPr lvl="1"/>
            <a:r>
              <a:rPr lang="en-US" dirty="0"/>
              <a:t>He writes, "If telepathy is admitted it will be necessary to tighten our test up"</a:t>
            </a:r>
          </a:p>
        </p:txBody>
      </p:sp>
    </p:spTree>
    <p:extLst>
      <p:ext uri="{BB962C8B-B14F-4D97-AF65-F5344CB8AC3E}">
        <p14:creationId xmlns:p14="http://schemas.microsoft.com/office/powerpoint/2010/main" val="213300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66E83-906C-4AB0-B232-285FD6EC795B}"/>
              </a:ext>
            </a:extLst>
          </p:cNvPr>
          <p:cNvSpPr>
            <a:spLocks noGrp="1"/>
          </p:cNvSpPr>
          <p:nvPr>
            <p:ph type="title"/>
          </p:nvPr>
        </p:nvSpPr>
        <p:spPr/>
        <p:txBody>
          <a:bodyPr/>
          <a:lstStyle/>
          <a:p>
            <a:r>
              <a:rPr lang="en-US" dirty="0"/>
              <a:t>Weak AI versus Strong AI</a:t>
            </a:r>
          </a:p>
        </p:txBody>
      </p:sp>
      <p:sp>
        <p:nvSpPr>
          <p:cNvPr id="3" name="Content Placeholder 2">
            <a:extLst>
              <a:ext uri="{FF2B5EF4-FFF2-40B4-BE49-F238E27FC236}">
                <a16:creationId xmlns:a16="http://schemas.microsoft.com/office/drawing/2014/main" id="{35495B26-C1B8-4676-81CF-669959E59C69}"/>
              </a:ext>
            </a:extLst>
          </p:cNvPr>
          <p:cNvSpPr>
            <a:spLocks noGrp="1"/>
          </p:cNvSpPr>
          <p:nvPr>
            <p:ph idx="1"/>
          </p:nvPr>
        </p:nvSpPr>
        <p:spPr/>
        <p:txBody>
          <a:bodyPr>
            <a:normAutofit fontScale="62500" lnSpcReduction="20000"/>
          </a:bodyPr>
          <a:lstStyle/>
          <a:p>
            <a:r>
              <a:rPr lang="en-US" dirty="0"/>
              <a:t>We will soon discuss a thought experiment by a philosopher named Searle known as the Chinese room argument, first proposed by Searle in his 1980 paper, "Minds, Brains, and Programs"</a:t>
            </a:r>
          </a:p>
          <a:p>
            <a:r>
              <a:rPr lang="en-US" dirty="0"/>
              <a:t>In the paper, he introduces two terms, representing viewpoints, known as </a:t>
            </a:r>
            <a:r>
              <a:rPr lang="en-US" b="1" dirty="0"/>
              <a:t>weak AI</a:t>
            </a:r>
            <a:r>
              <a:rPr lang="en-US" dirty="0"/>
              <a:t> and </a:t>
            </a:r>
            <a:r>
              <a:rPr lang="en-US" b="1" dirty="0"/>
              <a:t>strong AI</a:t>
            </a:r>
            <a:r>
              <a:rPr lang="en-US" dirty="0"/>
              <a:t> (Searle is a proponent of weak AI)</a:t>
            </a:r>
          </a:p>
          <a:p>
            <a:pPr lvl="1"/>
            <a:r>
              <a:rPr lang="en-US" dirty="0"/>
              <a:t>The weak AI viewpoint holds that that machines can </a:t>
            </a:r>
            <a:r>
              <a:rPr lang="en-US" i="1" dirty="0"/>
              <a:t>act intelligently</a:t>
            </a:r>
            <a:r>
              <a:rPr lang="en-US" dirty="0"/>
              <a:t> (i.e., behave as if they were intelligent)</a:t>
            </a:r>
          </a:p>
          <a:p>
            <a:pPr lvl="1"/>
            <a:r>
              <a:rPr lang="en-US" dirty="0"/>
              <a:t>The strong AI viewpoint holds that such machines would </a:t>
            </a:r>
            <a:r>
              <a:rPr lang="en-US" i="1" dirty="0"/>
              <a:t>actually be intelligent</a:t>
            </a:r>
            <a:r>
              <a:rPr lang="en-US" dirty="0"/>
              <a:t> and </a:t>
            </a:r>
            <a:r>
              <a:rPr lang="en-US" i="1" dirty="0"/>
              <a:t>actually be thinking</a:t>
            </a:r>
            <a:endParaRPr lang="en-US" dirty="0"/>
          </a:p>
          <a:p>
            <a:pPr lvl="1"/>
            <a:r>
              <a:rPr lang="en-US" dirty="0"/>
              <a:t>Supporters of strong AI generally hold that there is no interesting philosophical distinction between what a computer is capable of and what a brain/mind is capable of</a:t>
            </a:r>
          </a:p>
          <a:p>
            <a:pPr lvl="1"/>
            <a:r>
              <a:rPr lang="en-US" dirty="0"/>
              <a:t>Proponents of both viewpoints generally agree that it is possible, in theory, to create a machine whose behavior would be indistinguishable from that of a human (although that is not necessarily the goal)</a:t>
            </a:r>
          </a:p>
          <a:p>
            <a:pPr lvl="1"/>
            <a:r>
              <a:rPr lang="en-US" dirty="0"/>
              <a:t>There are subtle variations of each viewpoint, and some sources use the term weak AI to be synonymous with </a:t>
            </a:r>
            <a:r>
              <a:rPr lang="en-US" i="1" dirty="0"/>
              <a:t>narrow AI</a:t>
            </a:r>
            <a:r>
              <a:rPr lang="en-US" dirty="0"/>
              <a:t>, referring to AI systems that focus on one aspect of intelligence (e.g., chess-playing systems or self-driving cars)</a:t>
            </a:r>
          </a:p>
          <a:p>
            <a:r>
              <a:rPr lang="en-US" dirty="0"/>
              <a:t>We will also consider, later in the topic, the possibility that neither viewpoint is correct, at least when it comes to digital machines, if weak AI is interpreted in the more general sense</a:t>
            </a:r>
          </a:p>
          <a:p>
            <a:pPr lvl="1"/>
            <a:r>
              <a:rPr lang="en-US" dirty="0"/>
              <a:t>That it, it is plausible that it is impossible, in theory, for a digital device such as a computer to accurately simulate all aspects of human intelligence</a:t>
            </a:r>
          </a:p>
          <a:p>
            <a:pPr lvl="1"/>
            <a:r>
              <a:rPr lang="en-US" dirty="0"/>
              <a:t>I have personally come to believe that to be </a:t>
            </a:r>
            <a:r>
              <a:rPr lang="en-US" i="1" dirty="0"/>
              <a:t>intelligent</a:t>
            </a:r>
            <a:r>
              <a:rPr lang="en-US" dirty="0"/>
              <a:t>, one must </a:t>
            </a:r>
            <a:r>
              <a:rPr lang="en-US" i="1" dirty="0"/>
              <a:t>understand</a:t>
            </a:r>
            <a:r>
              <a:rPr lang="en-US" dirty="0"/>
              <a:t>, and to understand, one must have </a:t>
            </a:r>
            <a:r>
              <a:rPr lang="en-US" i="1" dirty="0"/>
              <a:t>consciousness</a:t>
            </a:r>
            <a:r>
              <a:rPr lang="en-US" dirty="0"/>
              <a:t>, but I admit that I cannot define any of these terms satisfactorily</a:t>
            </a:r>
          </a:p>
          <a:p>
            <a:pPr lvl="1"/>
            <a:r>
              <a:rPr lang="en-US" dirty="0"/>
              <a:t>I therefore am not a proponent of strong AI; I also tend to not support the viewpoint of weak AI, when it is interpreted in the more general sense, for reasons that will be discussed later</a:t>
            </a:r>
          </a:p>
        </p:txBody>
      </p:sp>
    </p:spTree>
    <p:extLst>
      <p:ext uri="{BB962C8B-B14F-4D97-AF65-F5344CB8AC3E}">
        <p14:creationId xmlns:p14="http://schemas.microsoft.com/office/powerpoint/2010/main" val="19602122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8F18A-BABA-D8DE-3AB4-FC15750B8BDC}"/>
              </a:ext>
            </a:extLst>
          </p:cNvPr>
          <p:cNvSpPr>
            <a:spLocks noGrp="1"/>
          </p:cNvSpPr>
          <p:nvPr>
            <p:ph type="title"/>
          </p:nvPr>
        </p:nvSpPr>
        <p:spPr/>
        <p:txBody>
          <a:bodyPr/>
          <a:lstStyle/>
          <a:p>
            <a:r>
              <a:rPr lang="en-US" dirty="0"/>
              <a:t>Relevant Philosophical Concepts</a:t>
            </a:r>
          </a:p>
        </p:txBody>
      </p:sp>
      <p:sp>
        <p:nvSpPr>
          <p:cNvPr id="3" name="Content Placeholder 2">
            <a:extLst>
              <a:ext uri="{FF2B5EF4-FFF2-40B4-BE49-F238E27FC236}">
                <a16:creationId xmlns:a16="http://schemas.microsoft.com/office/drawing/2014/main" id="{BFD2461E-E2C4-35A8-8837-B4ACC2E752BF}"/>
              </a:ext>
            </a:extLst>
          </p:cNvPr>
          <p:cNvSpPr>
            <a:spLocks noGrp="1"/>
          </p:cNvSpPr>
          <p:nvPr>
            <p:ph idx="1"/>
          </p:nvPr>
        </p:nvSpPr>
        <p:spPr/>
        <p:txBody>
          <a:bodyPr>
            <a:normAutofit fontScale="62500" lnSpcReduction="20000"/>
          </a:bodyPr>
          <a:lstStyle/>
          <a:p>
            <a:r>
              <a:rPr lang="en-US" dirty="0"/>
              <a:t>The </a:t>
            </a:r>
            <a:r>
              <a:rPr lang="en-US" i="1" dirty="0"/>
              <a:t>mind-body problem </a:t>
            </a:r>
            <a:r>
              <a:rPr lang="en-US" dirty="0"/>
              <a:t>asks how mental states and processes are related to bodily (and specifically brain) states and processes</a:t>
            </a:r>
          </a:p>
          <a:p>
            <a:r>
              <a:rPr lang="en-US" dirty="0"/>
              <a:t>Rene Descartes believed that an immortal soul interacts with a mortal body; i.e., that the soul and the body are two different things; this theory is a form of </a:t>
            </a:r>
            <a:r>
              <a:rPr lang="en-US" i="1" dirty="0"/>
              <a:t>dualism</a:t>
            </a:r>
          </a:p>
          <a:p>
            <a:r>
              <a:rPr lang="en-US" dirty="0"/>
              <a:t>Contrary to this, </a:t>
            </a:r>
            <a:r>
              <a:rPr lang="en-US" i="1" dirty="0"/>
              <a:t>materialism</a:t>
            </a:r>
            <a:r>
              <a:rPr lang="en-US" dirty="0"/>
              <a:t>, or the more general </a:t>
            </a:r>
            <a:r>
              <a:rPr lang="en-US" i="1" dirty="0"/>
              <a:t>physicalism</a:t>
            </a:r>
            <a:r>
              <a:rPr lang="en-US" dirty="0"/>
              <a:t>, says that mental states are brain states; these theories are forms of </a:t>
            </a:r>
            <a:r>
              <a:rPr lang="en-US" i="1" dirty="0"/>
              <a:t>monism</a:t>
            </a:r>
          </a:p>
          <a:p>
            <a:r>
              <a:rPr lang="en-US" dirty="0"/>
              <a:t>Concepts that seem to pose problems for materialism include </a:t>
            </a:r>
            <a:r>
              <a:rPr lang="en-US" i="1" dirty="0"/>
              <a:t>free will</a:t>
            </a:r>
            <a:r>
              <a:rPr lang="en-US" dirty="0"/>
              <a:t>, </a:t>
            </a:r>
            <a:r>
              <a:rPr lang="en-US" i="1" dirty="0"/>
              <a:t>understanding</a:t>
            </a:r>
            <a:r>
              <a:rPr lang="en-US" dirty="0"/>
              <a:t>, and </a:t>
            </a:r>
            <a:r>
              <a:rPr lang="en-US" i="1" dirty="0"/>
              <a:t>self-awareness</a:t>
            </a:r>
          </a:p>
          <a:p>
            <a:r>
              <a:rPr lang="en-US" dirty="0"/>
              <a:t>Another important concept is </a:t>
            </a:r>
            <a:r>
              <a:rPr lang="en-US" i="1" dirty="0"/>
              <a:t>qualia</a:t>
            </a:r>
            <a:r>
              <a:rPr lang="en-US" dirty="0"/>
              <a:t>, which I personally think is difficult to explain for supporters of strong AI</a:t>
            </a:r>
          </a:p>
          <a:p>
            <a:r>
              <a:rPr lang="en-US" dirty="0"/>
              <a:t>Others have questioned whether machines can have </a:t>
            </a:r>
            <a:r>
              <a:rPr lang="en-US" i="1" dirty="0"/>
              <a:t>intentionality</a:t>
            </a:r>
            <a:r>
              <a:rPr lang="en-US" dirty="0"/>
              <a:t>; i.e., are the machine's purported beliefs, desires, etc. actually about something in the real world?</a:t>
            </a:r>
          </a:p>
          <a:p>
            <a:r>
              <a:rPr lang="en-US" dirty="0"/>
              <a:t>Another related idea, </a:t>
            </a:r>
            <a:r>
              <a:rPr lang="en-US" i="1" dirty="0"/>
              <a:t>functionalism</a:t>
            </a:r>
            <a:r>
              <a:rPr lang="en-US" dirty="0"/>
              <a:t>, is a theory that implies that mental states are part of the thinking process, i.e., part of the algorithm</a:t>
            </a:r>
          </a:p>
          <a:p>
            <a:r>
              <a:rPr lang="en-US" dirty="0"/>
              <a:t>Contrary to functionalism is </a:t>
            </a:r>
            <a:r>
              <a:rPr lang="en-US" i="1" dirty="0"/>
              <a:t>biological naturalism</a:t>
            </a:r>
            <a:r>
              <a:rPr lang="en-US" dirty="0"/>
              <a:t>, which implies that the material is important; i.e., the same algorithm running on different materials may or may not produce consciousness, depending on the material</a:t>
            </a:r>
          </a:p>
          <a:p>
            <a:r>
              <a:rPr lang="en-US" dirty="0"/>
              <a:t>If weak AI is correct, is consciousness an </a:t>
            </a:r>
            <a:r>
              <a:rPr lang="en-US" i="1" dirty="0"/>
              <a:t>epiphenomenon</a:t>
            </a:r>
            <a:r>
              <a:rPr lang="en-US" dirty="0"/>
              <a:t>? Is it possible that consciousness is not a real thing (that it is some sort of illusion)?</a:t>
            </a:r>
          </a:p>
        </p:txBody>
      </p:sp>
    </p:spTree>
    <p:extLst>
      <p:ext uri="{BB962C8B-B14F-4D97-AF65-F5344CB8AC3E}">
        <p14:creationId xmlns:p14="http://schemas.microsoft.com/office/powerpoint/2010/main" val="562995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309CE-7369-B3F6-C650-92654B786393}"/>
              </a:ext>
            </a:extLst>
          </p:cNvPr>
          <p:cNvSpPr>
            <a:spLocks noGrp="1"/>
          </p:cNvSpPr>
          <p:nvPr>
            <p:ph type="title"/>
          </p:nvPr>
        </p:nvSpPr>
        <p:spPr/>
        <p:txBody>
          <a:bodyPr/>
          <a:lstStyle/>
          <a:p>
            <a:r>
              <a:rPr lang="en-US" dirty="0"/>
              <a:t>Digital Machines</a:t>
            </a:r>
          </a:p>
        </p:txBody>
      </p:sp>
      <p:sp>
        <p:nvSpPr>
          <p:cNvPr id="3" name="Content Placeholder 2">
            <a:extLst>
              <a:ext uri="{FF2B5EF4-FFF2-40B4-BE49-F238E27FC236}">
                <a16:creationId xmlns:a16="http://schemas.microsoft.com/office/drawing/2014/main" id="{3CCF9FA9-DCA3-CEE7-E677-C8866BB0DB14}"/>
              </a:ext>
            </a:extLst>
          </p:cNvPr>
          <p:cNvSpPr>
            <a:spLocks noGrp="1"/>
          </p:cNvSpPr>
          <p:nvPr>
            <p:ph idx="1"/>
          </p:nvPr>
        </p:nvSpPr>
        <p:spPr/>
        <p:txBody>
          <a:bodyPr>
            <a:normAutofit fontScale="92500" lnSpcReduction="10000"/>
          </a:bodyPr>
          <a:lstStyle/>
          <a:p>
            <a:r>
              <a:rPr lang="en-US" dirty="0"/>
              <a:t>Consider a digital architecture consisting of k bits of storage</a:t>
            </a:r>
          </a:p>
          <a:p>
            <a:pPr lvl="1"/>
            <a:r>
              <a:rPr lang="en-US" dirty="0"/>
              <a:t>There are at most 2</a:t>
            </a:r>
            <a:r>
              <a:rPr lang="en-US" baseline="30000" dirty="0"/>
              <a:t>k</a:t>
            </a:r>
            <a:r>
              <a:rPr lang="en-US" dirty="0"/>
              <a:t> agents that could run on such a machine, including both their program and their memory</a:t>
            </a:r>
          </a:p>
          <a:p>
            <a:pPr lvl="1"/>
            <a:r>
              <a:rPr lang="en-US" dirty="0"/>
              <a:t>We can imagine enumerating through all possible agents on such a machine</a:t>
            </a:r>
          </a:p>
          <a:p>
            <a:pPr lvl="1"/>
            <a:r>
              <a:rPr lang="en-US" dirty="0"/>
              <a:t>Would one of these agents, on a powerful machine, act intelligently?</a:t>
            </a:r>
          </a:p>
          <a:p>
            <a:pPr lvl="1"/>
            <a:r>
              <a:rPr lang="en-US" dirty="0"/>
              <a:t>Would one of them be intelligent?</a:t>
            </a:r>
          </a:p>
          <a:p>
            <a:pPr lvl="1"/>
            <a:r>
              <a:rPr lang="en-US" dirty="0"/>
              <a:t>Would one of them be conscious?</a:t>
            </a:r>
          </a:p>
          <a:p>
            <a:pPr lvl="1"/>
            <a:r>
              <a:rPr lang="en-US" dirty="0"/>
              <a:t>Would one of them become intelligent or conscious over time?</a:t>
            </a:r>
          </a:p>
          <a:p>
            <a:r>
              <a:rPr lang="en-US" dirty="0"/>
              <a:t>Consider the question, "Can machines think?"; compare this to the question, "Can machines fly?" or "Can machines swim?"</a:t>
            </a:r>
          </a:p>
          <a:p>
            <a:r>
              <a:rPr lang="en-US" dirty="0"/>
              <a:t>Is thinking just a behavior, or is it something more? What about intelligence, self-awareness, consciousness, etc.?</a:t>
            </a:r>
          </a:p>
          <a:p>
            <a:endParaRPr lang="en-US" dirty="0"/>
          </a:p>
          <a:p>
            <a:pPr marL="0" indent="0">
              <a:buNone/>
            </a:pPr>
            <a:endParaRPr lang="en-US" dirty="0"/>
          </a:p>
        </p:txBody>
      </p:sp>
    </p:spTree>
    <p:extLst>
      <p:ext uri="{BB962C8B-B14F-4D97-AF65-F5344CB8AC3E}">
        <p14:creationId xmlns:p14="http://schemas.microsoft.com/office/powerpoint/2010/main" val="1939287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651A2-2B0E-4684-9C04-C15E4E5C97D4}"/>
              </a:ext>
            </a:extLst>
          </p:cNvPr>
          <p:cNvSpPr>
            <a:spLocks noGrp="1"/>
          </p:cNvSpPr>
          <p:nvPr>
            <p:ph type="title"/>
          </p:nvPr>
        </p:nvSpPr>
        <p:spPr/>
        <p:txBody>
          <a:bodyPr/>
          <a:lstStyle/>
          <a:p>
            <a:r>
              <a:rPr lang="en-US" dirty="0"/>
              <a:t>The Chinese room experiment</a:t>
            </a:r>
          </a:p>
        </p:txBody>
      </p:sp>
      <p:sp>
        <p:nvSpPr>
          <p:cNvPr id="3" name="Content Placeholder 2">
            <a:extLst>
              <a:ext uri="{FF2B5EF4-FFF2-40B4-BE49-F238E27FC236}">
                <a16:creationId xmlns:a16="http://schemas.microsoft.com/office/drawing/2014/main" id="{D47B36DC-E97A-4C28-96C2-5AF96E16EA03}"/>
              </a:ext>
            </a:extLst>
          </p:cNvPr>
          <p:cNvSpPr>
            <a:spLocks noGrp="1"/>
          </p:cNvSpPr>
          <p:nvPr>
            <p:ph idx="1"/>
          </p:nvPr>
        </p:nvSpPr>
        <p:spPr/>
        <p:txBody>
          <a:bodyPr>
            <a:normAutofit fontScale="70000" lnSpcReduction="20000"/>
          </a:bodyPr>
          <a:lstStyle/>
          <a:p>
            <a:r>
              <a:rPr lang="en-US" dirty="0"/>
              <a:t>As mentioned earlier, the Chinese room argument was first proposed by Searle in his paper, "Minds, Brains, and Programs" (1980)</a:t>
            </a:r>
          </a:p>
          <a:p>
            <a:pPr lvl="1"/>
            <a:r>
              <a:rPr lang="en-US" dirty="0"/>
              <a:t>Searle imagines himself in a room with a rulebook describing how to communicate in Chinese, plus another notebook in which to write, as directed</a:t>
            </a:r>
          </a:p>
          <a:p>
            <a:pPr lvl="1"/>
            <a:r>
              <a:rPr lang="en-US" dirty="0"/>
              <a:t>He posits that he would be able to accept incoming communications in Chinese, carefully follow the rules, and respond in Chinese</a:t>
            </a:r>
          </a:p>
          <a:p>
            <a:pPr lvl="1"/>
            <a:r>
              <a:rPr lang="en-US" dirty="0"/>
              <a:t>However, he claims there would clearly be no understanding of Chinese</a:t>
            </a:r>
          </a:p>
          <a:p>
            <a:r>
              <a:rPr lang="en-US" dirty="0"/>
              <a:t>This is an argument against the strong AI point of view (Searle supports the weak AI point of view)</a:t>
            </a:r>
          </a:p>
          <a:p>
            <a:r>
              <a:rPr lang="en-US" dirty="0"/>
              <a:t>As mentioned earlier, it was Searle’s 1980 article that introduced the terms "strong AI" and "weak AI"</a:t>
            </a:r>
          </a:p>
          <a:p>
            <a:r>
              <a:rPr lang="en-US" dirty="0"/>
              <a:t>Based on this thought experiment, Searle believes that it is possible for a program to pass the Turing test, but he believes that the program would not be conscious or truly intelligent</a:t>
            </a:r>
          </a:p>
          <a:p>
            <a:r>
              <a:rPr lang="en-US" dirty="0"/>
              <a:t>Like Turing, Searle tried to address the possible objections to his argument in the paper (although in my opinion, he did not do nearly as good a job as Turing in this endeavor)</a:t>
            </a:r>
          </a:p>
        </p:txBody>
      </p:sp>
    </p:spTree>
    <p:extLst>
      <p:ext uri="{BB962C8B-B14F-4D97-AF65-F5344CB8AC3E}">
        <p14:creationId xmlns:p14="http://schemas.microsoft.com/office/powerpoint/2010/main" val="266427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3DC68-8A01-41D5-A64A-ADE7DE5A224B}"/>
              </a:ext>
            </a:extLst>
          </p:cNvPr>
          <p:cNvSpPr>
            <a:spLocks noGrp="1"/>
          </p:cNvSpPr>
          <p:nvPr>
            <p:ph type="title"/>
          </p:nvPr>
        </p:nvSpPr>
        <p:spPr/>
        <p:txBody>
          <a:bodyPr/>
          <a:lstStyle/>
          <a:p>
            <a:r>
              <a:rPr lang="en-US" dirty="0"/>
              <a:t>Roger Penrose</a:t>
            </a:r>
          </a:p>
        </p:txBody>
      </p:sp>
      <p:sp>
        <p:nvSpPr>
          <p:cNvPr id="3" name="Content Placeholder 2">
            <a:extLst>
              <a:ext uri="{FF2B5EF4-FFF2-40B4-BE49-F238E27FC236}">
                <a16:creationId xmlns:a16="http://schemas.microsoft.com/office/drawing/2014/main" id="{62576AE2-4C65-4B37-8B9F-E17A8C6D016C}"/>
              </a:ext>
            </a:extLst>
          </p:cNvPr>
          <p:cNvSpPr>
            <a:spLocks noGrp="1"/>
          </p:cNvSpPr>
          <p:nvPr>
            <p:ph idx="1"/>
          </p:nvPr>
        </p:nvSpPr>
        <p:spPr/>
        <p:txBody>
          <a:bodyPr>
            <a:normAutofit/>
          </a:bodyPr>
          <a:lstStyle/>
          <a:p>
            <a:r>
              <a:rPr lang="en-US" dirty="0"/>
              <a:t>Roger Penrose is a Nobel-Prize-winning physicist who thinks that the human brain is not equivalent to a Turing machine</a:t>
            </a:r>
          </a:p>
          <a:p>
            <a:r>
              <a:rPr lang="en-US" dirty="0"/>
              <a:t>He believes that the viewpoints of strong AI and weak AI (interpreted in the general sense) are both wrong</a:t>
            </a:r>
          </a:p>
          <a:p>
            <a:r>
              <a:rPr lang="en-US" dirty="0"/>
              <a:t>He wrote two books (and other articles) in support of his viewpoint</a:t>
            </a:r>
          </a:p>
          <a:p>
            <a:pPr lvl="1"/>
            <a:r>
              <a:rPr lang="en-US" dirty="0"/>
              <a:t>The first, called "The Emperor’s New Mind", became my favorite book when I read it (although I disagreed with its conclusion at that time)</a:t>
            </a:r>
          </a:p>
          <a:p>
            <a:pPr lvl="1"/>
            <a:r>
              <a:rPr lang="en-US" dirty="0"/>
              <a:t>The second, called "Shadows of the Mind", is less entertaining and more difficult to read, but in my opinion, it makes a much stronger case</a:t>
            </a:r>
          </a:p>
        </p:txBody>
      </p:sp>
    </p:spTree>
    <p:extLst>
      <p:ext uri="{BB962C8B-B14F-4D97-AF65-F5344CB8AC3E}">
        <p14:creationId xmlns:p14="http://schemas.microsoft.com/office/powerpoint/2010/main" val="12113807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A43C-A19A-4EDF-9D0D-7CDC2EAF2901}"/>
              </a:ext>
            </a:extLst>
          </p:cNvPr>
          <p:cNvSpPr>
            <a:spLocks noGrp="1"/>
          </p:cNvSpPr>
          <p:nvPr>
            <p:ph type="title"/>
          </p:nvPr>
        </p:nvSpPr>
        <p:spPr/>
        <p:txBody>
          <a:bodyPr/>
          <a:lstStyle/>
          <a:p>
            <a:r>
              <a:rPr lang="en-US" dirty="0"/>
              <a:t>The Emperor’s New Mind</a:t>
            </a:r>
          </a:p>
        </p:txBody>
      </p:sp>
      <p:sp>
        <p:nvSpPr>
          <p:cNvPr id="3" name="Content Placeholder 2">
            <a:extLst>
              <a:ext uri="{FF2B5EF4-FFF2-40B4-BE49-F238E27FC236}">
                <a16:creationId xmlns:a16="http://schemas.microsoft.com/office/drawing/2014/main" id="{A6BAA0C3-EB7E-435A-A997-BD8602802EDB}"/>
              </a:ext>
            </a:extLst>
          </p:cNvPr>
          <p:cNvSpPr>
            <a:spLocks noGrp="1"/>
          </p:cNvSpPr>
          <p:nvPr>
            <p:ph idx="1"/>
          </p:nvPr>
        </p:nvSpPr>
        <p:spPr/>
        <p:txBody>
          <a:bodyPr>
            <a:normAutofit fontScale="77500" lnSpcReduction="20000"/>
          </a:bodyPr>
          <a:lstStyle/>
          <a:p>
            <a:r>
              <a:rPr lang="en-US" dirty="0"/>
              <a:t>Here is my personal, brief summary of "The Emperor’s New Mind" (possibly mixing in ideas from other sources and some of my own thoughts):</a:t>
            </a:r>
          </a:p>
          <a:p>
            <a:pPr lvl="1"/>
            <a:r>
              <a:rPr lang="en-US" dirty="0"/>
              <a:t>There are things in science that cannot be exactly simulated by a regular Turing machine (e.g., the collapse of the Schrödinger wave equation, anything analog, etc.)</a:t>
            </a:r>
          </a:p>
          <a:p>
            <a:pPr lvl="1"/>
            <a:r>
              <a:rPr lang="en-US" dirty="0"/>
              <a:t>Science cannot be complete as it exists today, since general relativity and quantum physics contradict each other about certain phenomena</a:t>
            </a:r>
          </a:p>
          <a:p>
            <a:pPr lvl="1"/>
            <a:r>
              <a:rPr lang="en-US" dirty="0"/>
              <a:t>There are certain things that algorithms (i.e., Turing machines) cannot do (e.g., solve the halting problem)</a:t>
            </a:r>
          </a:p>
          <a:p>
            <a:pPr lvl="1"/>
            <a:r>
              <a:rPr lang="en-US" dirty="0"/>
              <a:t>In the history of science, new, significant paradigm shifts (i.e., fundamentally new theories of physics) have often been necessary to explain previously unexplained phenomena</a:t>
            </a:r>
          </a:p>
          <a:p>
            <a:pPr lvl="1"/>
            <a:r>
              <a:rPr lang="en-US" dirty="0"/>
              <a:t>Some of these sciences (e.g., quantum physics) might have seemed outrageous or even mystical to scientists before they were discovered</a:t>
            </a:r>
          </a:p>
          <a:p>
            <a:pPr lvl="1"/>
            <a:r>
              <a:rPr lang="en-US" dirty="0"/>
              <a:t>Consciousness has not yet been fully explained (e.g., qualia has not been explained)</a:t>
            </a:r>
          </a:p>
          <a:p>
            <a:pPr lvl="1"/>
            <a:r>
              <a:rPr lang="en-US" dirty="0"/>
              <a:t>Penrose believes that a new science will be necessary to ultimately explain consciousness</a:t>
            </a:r>
          </a:p>
          <a:p>
            <a:pPr lvl="1"/>
            <a:r>
              <a:rPr lang="en-US" dirty="0"/>
              <a:t>Penrose believes that Gödel's theorem can be used to prove that it is impossible to simulate the human mind with a Turing machine</a:t>
            </a:r>
          </a:p>
          <a:p>
            <a:r>
              <a:rPr lang="en-US" dirty="0"/>
              <a:t>About the last point, Penrose greatly expands on this in "Shadows of the Mind"</a:t>
            </a:r>
          </a:p>
        </p:txBody>
      </p:sp>
    </p:spTree>
    <p:extLst>
      <p:ext uri="{BB962C8B-B14F-4D97-AF65-F5344CB8AC3E}">
        <p14:creationId xmlns:p14="http://schemas.microsoft.com/office/powerpoint/2010/main" val="7008268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1661-DE0F-4B0E-8AB6-FAA6C5C6D537}"/>
              </a:ext>
            </a:extLst>
          </p:cNvPr>
          <p:cNvSpPr>
            <a:spLocks noGrp="1"/>
          </p:cNvSpPr>
          <p:nvPr>
            <p:ph type="title"/>
          </p:nvPr>
        </p:nvSpPr>
        <p:spPr/>
        <p:txBody>
          <a:bodyPr/>
          <a:lstStyle/>
          <a:p>
            <a:r>
              <a:rPr lang="en-US" dirty="0"/>
              <a:t>Shadows of the Mind</a:t>
            </a:r>
          </a:p>
        </p:txBody>
      </p:sp>
      <p:sp>
        <p:nvSpPr>
          <p:cNvPr id="3" name="Content Placeholder 2">
            <a:extLst>
              <a:ext uri="{FF2B5EF4-FFF2-40B4-BE49-F238E27FC236}">
                <a16:creationId xmlns:a16="http://schemas.microsoft.com/office/drawing/2014/main" id="{4A241E70-4083-42FF-B87F-860D0B0EC27D}"/>
              </a:ext>
            </a:extLst>
          </p:cNvPr>
          <p:cNvSpPr>
            <a:spLocks noGrp="1"/>
          </p:cNvSpPr>
          <p:nvPr>
            <p:ph idx="1"/>
          </p:nvPr>
        </p:nvSpPr>
        <p:spPr/>
        <p:txBody>
          <a:bodyPr>
            <a:normAutofit fontScale="62500" lnSpcReduction="20000"/>
          </a:bodyPr>
          <a:lstStyle/>
          <a:p>
            <a:r>
              <a:rPr lang="en-US" dirty="0"/>
              <a:t>Early on in "Shadows of the Mind", Penrose poses the following theorem: "Human mathematicians are not using a knowably sound algorithm in order to ascertain mathematical truth."</a:t>
            </a:r>
          </a:p>
          <a:p>
            <a:pPr lvl="1"/>
            <a:r>
              <a:rPr lang="en-US" dirty="0"/>
              <a:t>He then provides an informal "proof" of the theorem; he points out holes in his proof, and then attempts to fill them in</a:t>
            </a:r>
          </a:p>
          <a:p>
            <a:pPr lvl="1"/>
            <a:r>
              <a:rPr lang="en-US" dirty="0"/>
              <a:t>In all, about 200 pages (about half of the book) are devoted to this argument</a:t>
            </a:r>
          </a:p>
          <a:p>
            <a:pPr lvl="1"/>
            <a:r>
              <a:rPr lang="en-US" dirty="0"/>
              <a:t>I will attempt to briefly summarize Penrose's argument (from memory) in class</a:t>
            </a:r>
          </a:p>
          <a:p>
            <a:r>
              <a:rPr lang="en-US" dirty="0"/>
              <a:t>One major problem with Penrose's theory: If the mind, a function of the brain, is not equivalent to a Turing machine, what in the brain would allow this to be the case?</a:t>
            </a:r>
          </a:p>
          <a:p>
            <a:r>
              <a:rPr lang="en-US" dirty="0"/>
              <a:t>Neuroscientists almost uniformly agree that the fundamental building block of the brain is the </a:t>
            </a:r>
            <a:r>
              <a:rPr lang="en-US" i="1" dirty="0"/>
              <a:t>neuron</a:t>
            </a:r>
            <a:r>
              <a:rPr lang="en-US" dirty="0"/>
              <a:t>, which is, more or less, a macroscopic and a well-understood entity</a:t>
            </a:r>
          </a:p>
          <a:p>
            <a:r>
              <a:rPr lang="en-US" dirty="0"/>
              <a:t>In the second half of the book, Penrose speculates that microtubules (part of the cytoskeletons of neurons and other animal cells) may be another fundamental component of the brain and mind</a:t>
            </a:r>
          </a:p>
          <a:p>
            <a:r>
              <a:rPr lang="en-US" dirty="0"/>
              <a:t>There are millions of microtubules on each neuron, primarily along the axons and dendrites, and they are small enough to be treated as quantum particles</a:t>
            </a:r>
          </a:p>
          <a:p>
            <a:r>
              <a:rPr lang="en-US" dirty="0"/>
              <a:t>Penrose speculates that something similar to quantum entanglement might be involved with consciousness (but not exactly quantum entanglement; he does not think quantum physics is a complete or correct theory)</a:t>
            </a:r>
          </a:p>
          <a:p>
            <a:r>
              <a:rPr lang="en-US" dirty="0"/>
              <a:t>Note that most neuroscientists, physicists, and scientists in general reject Penrose’s views for a variety of reasons; but, in my opinion, none that I am aware of have given a satisfactory rebuttal of his informal proof</a:t>
            </a:r>
          </a:p>
        </p:txBody>
      </p:sp>
    </p:spTree>
    <p:extLst>
      <p:ext uri="{BB962C8B-B14F-4D97-AF65-F5344CB8AC3E}">
        <p14:creationId xmlns:p14="http://schemas.microsoft.com/office/powerpoint/2010/main" val="2760773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20234</TotalTime>
  <Words>7844</Words>
  <Application>Microsoft Office PowerPoint</Application>
  <PresentationFormat>Widescreen</PresentationFormat>
  <Paragraphs>362</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Calibri Light</vt:lpstr>
      <vt:lpstr>Office Theme</vt:lpstr>
      <vt:lpstr>ECE467: Natural Language Processing</vt:lpstr>
      <vt:lpstr>Suggested Readings Related to Ethics</vt:lpstr>
      <vt:lpstr>Suggested Readings Related to Philosophy</vt:lpstr>
      <vt:lpstr>Problems with Chatbots</vt:lpstr>
      <vt:lpstr>Biased Word Embeddings</vt:lpstr>
      <vt:lpstr>Gender Bias in Embeddings of Occupations</vt:lpstr>
      <vt:lpstr>Debiasing</vt:lpstr>
      <vt:lpstr>Biases May Be Amplified</vt:lpstr>
      <vt:lpstr>Corpus-level Constraints</vt:lpstr>
      <vt:lpstr>What Does Our Textbook Say About This?</vt:lpstr>
      <vt:lpstr>What About Contextual Embeddings?</vt:lpstr>
      <vt:lpstr>Ethical Issues with Machine Translation</vt:lpstr>
      <vt:lpstr>Hungarian to English MT Examples</vt:lpstr>
      <vt:lpstr>Measuring Bias</vt:lpstr>
      <vt:lpstr>Context Association Test Examples</vt:lpstr>
      <vt:lpstr>Examples of Bias in ML outside of NLP</vt:lpstr>
      <vt:lpstr>Ethical Issues with Data Collection</vt:lpstr>
      <vt:lpstr>Explaining Predictions</vt:lpstr>
      <vt:lpstr>BERTology</vt:lpstr>
      <vt:lpstr>Should We Expect Researchers to be Ethical?</vt:lpstr>
      <vt:lpstr>Controversy at Google</vt:lpstr>
      <vt:lpstr>Stochastic Parrots</vt:lpstr>
      <vt:lpstr>Other Ethical Concerns about AI and NLP</vt:lpstr>
      <vt:lpstr>Pause Giant AI Experiments: An Open Letter</vt:lpstr>
      <vt:lpstr>The Turing Test</vt:lpstr>
      <vt:lpstr>Arguments Against the Turing Test</vt:lpstr>
      <vt:lpstr>Objections to the Turing Test, Part 1</vt:lpstr>
      <vt:lpstr>Objections to the Turing Test, Part 2</vt:lpstr>
      <vt:lpstr>Objections to the Turing Test, Part 3</vt:lpstr>
      <vt:lpstr>Weak AI versus Strong AI</vt:lpstr>
      <vt:lpstr>Relevant Philosophical Concepts</vt:lpstr>
      <vt:lpstr>Digital Machines</vt:lpstr>
      <vt:lpstr>The Chinese room experiment</vt:lpstr>
      <vt:lpstr>Roger Penrose</vt:lpstr>
      <vt:lpstr>The Emperor’s New Mind</vt:lpstr>
      <vt:lpstr>Shadows of the Mind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311</cp:revision>
  <dcterms:created xsi:type="dcterms:W3CDTF">2020-04-15T02:21:34Z</dcterms:created>
  <dcterms:modified xsi:type="dcterms:W3CDTF">2024-11-17T00:51:22Z</dcterms:modified>
</cp:coreProperties>
</file>