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6" r:id="rId47"/>
    <p:sldId id="303" r:id="rId48"/>
    <p:sldId id="305" r:id="rId49"/>
    <p:sldId id="30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2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9/9/2024</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9"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fontScale="92500" lnSpcReduction="10000"/>
          </a:bodyPr>
          <a:lstStyle/>
          <a:p>
            <a:r>
              <a:rPr lang="en-US" dirty="0"/>
              <a:t>A </a:t>
            </a:r>
            <a:r>
              <a:rPr lang="en-US" b="1" dirty="0"/>
              <a:t>priority queue </a:t>
            </a:r>
            <a:r>
              <a:rPr lang="en-US" dirty="0"/>
              <a:t>is an </a:t>
            </a:r>
            <a:r>
              <a:rPr lang="en-US" i="1" dirty="0"/>
              <a:t>abstract data type</a:t>
            </a:r>
            <a:r>
              <a:rPr lang="en-US" dirty="0"/>
              <a:t> (ADT) that supports two operations:</a:t>
            </a:r>
          </a:p>
          <a:p>
            <a:pPr lvl="1"/>
            <a:r>
              <a:rPr lang="en-US" i="1" dirty="0"/>
              <a:t>insert</a:t>
            </a:r>
          </a:p>
          <a:p>
            <a:pPr lvl="1"/>
            <a:r>
              <a:rPr lang="en-US" i="1" dirty="0"/>
              <a:t>deleteMin</a:t>
            </a:r>
            <a:r>
              <a:rPr lang="en-US" dirty="0"/>
              <a:t> (or </a:t>
            </a:r>
            <a:r>
              <a:rPr lang="en-US" i="1" dirty="0"/>
              <a:t>deleteMax</a:t>
            </a:r>
            <a:r>
              <a:rPr lang="en-US" dirty="0"/>
              <a:t>, but not both)</a:t>
            </a:r>
          </a:p>
          <a:p>
            <a:r>
              <a:rPr lang="en-US" dirty="0"/>
              <a:t>The insert operation inserts a new item into the priority queue</a:t>
            </a:r>
          </a:p>
          <a:p>
            <a:r>
              <a:rPr lang="en-US" dirty="0"/>
              <a:t>Every item has a </a:t>
            </a:r>
            <a:r>
              <a:rPr lang="en-US" b="1" dirty="0"/>
              <a:t>key</a:t>
            </a:r>
          </a:p>
          <a:p>
            <a:r>
              <a:rPr lang="en-US" dirty="0"/>
              <a:t>The deleteMin (or deleteMax) operation returns the element with the minimum (or maximum) key</a:t>
            </a:r>
          </a:p>
          <a:p>
            <a:r>
              <a:rPr lang="en-US" dirty="0"/>
              <a:t>The deleteMin operation also alters the data structure, removing the element</a:t>
            </a:r>
          </a:p>
          <a:p>
            <a:r>
              <a:rPr lang="en-US" dirty="0"/>
              <a:t>Sometimes other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lstStyle/>
          <a:p>
            <a:r>
              <a:rPr lang="en-US" dirty="0"/>
              <a:t>A </a:t>
            </a:r>
            <a:r>
              <a:rPr lang="en-US" b="1" dirty="0"/>
              <a:t>binary heap</a:t>
            </a:r>
            <a:r>
              <a:rPr lang="en-US" dirty="0"/>
              <a:t>, a.k.a. a </a:t>
            </a:r>
            <a:r>
              <a:rPr lang="en-US" b="1" dirty="0"/>
              <a:t>heap</a:t>
            </a:r>
            <a:r>
              <a:rPr lang="en-US" dirty="0"/>
              <a:t>, is a very common data structure used to implement a priority queue</a:t>
            </a:r>
          </a:p>
          <a:p>
            <a:r>
              <a:rPr lang="en-US" dirty="0"/>
              <a:t>Recall that "heap" also has a different meaning in computer science; it can refer to the portion of RAM where dynamic memory is located</a:t>
            </a:r>
          </a:p>
          <a:p>
            <a:r>
              <a:rPr lang="en-US" dirty="0"/>
              <a:t>Binary heaps will support both insert and deleteMin in worst-case logarithmic time</a:t>
            </a:r>
          </a:p>
          <a:p>
            <a:r>
              <a:rPr lang="en-US" dirty="0"/>
              <a:t>The insert operation will have average-case constant time</a:t>
            </a:r>
          </a:p>
          <a:p>
            <a:r>
              <a:rPr lang="en-US" dirty="0"/>
              <a:t>A binary heap will also allow building a priority queue in worst-case linear time if all data is provided at once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77500" lnSpcReduction="20000"/>
          </a:bodyPr>
          <a:lstStyle/>
          <a:p>
            <a:r>
              <a:rPr lang="en-US" dirty="0"/>
              <a:t>A binary heap will be implemented using a </a:t>
            </a:r>
            <a:r>
              <a:rPr lang="en-US" b="1" dirty="0"/>
              <a:t>complete binary tree</a:t>
            </a:r>
          </a:p>
          <a:p>
            <a:r>
              <a:rPr lang="en-US" dirty="0"/>
              <a:t>This is a binary tree in which every level of the tree is completely full, except possibly for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a:p>
            <a:r>
              <a:rPr lang="en-US" dirty="0"/>
              <a:t>The two figures on the next slide help explain how a complete binary tree can be implemented an array</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shape&#10;&#10;Description automatically generated">
            <a:extLst>
              <a:ext uri="{FF2B5EF4-FFF2-40B4-BE49-F238E27FC236}">
                <a16:creationId xmlns:a16="http://schemas.microsoft.com/office/drawing/2014/main" id="{A66C52EF-430F-E976-433B-9463B76B3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657" y="1597449"/>
            <a:ext cx="5999138" cy="4561142"/>
          </a:xfrm>
          <a:prstGeom prst="rect">
            <a:avLst/>
          </a:prstGeom>
        </p:spPr>
      </p:pic>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sp>
        <p:nvSpPr>
          <p:cNvPr id="6" name="TextBox 5">
            <a:extLst>
              <a:ext uri="{FF2B5EF4-FFF2-40B4-BE49-F238E27FC236}">
                <a16:creationId xmlns:a16="http://schemas.microsoft.com/office/drawing/2014/main" id="{8A1552E6-4C4B-42AE-A9A9-83C25721C59A}"/>
              </a:ext>
            </a:extLst>
          </p:cNvPr>
          <p:cNvSpPr txBox="1"/>
          <p:nvPr/>
        </p:nvSpPr>
        <p:spPr>
          <a:xfrm>
            <a:off x="4992450" y="1597449"/>
            <a:ext cx="238435"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3783497" y="2307572"/>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6867991" y="2307572"/>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183199" y="3056791"/>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085111" y="3107678"/>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5587204" y="3107678"/>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7489116" y="3107678"/>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04883" y="3878020"/>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3637723" y="3878020"/>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4802621" y="3878020"/>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The index of the parent of a node in slot i is i / 2 (integer division)</a:t>
            </a:r>
          </a:p>
          <a:p>
            <a:r>
              <a:rPr lang="en-US" dirty="0"/>
              <a:t>Because of this, 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85000" lnSpcReduction="2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it is restored</a:t>
            </a:r>
          </a:p>
          <a:p>
            <a:r>
              <a:rPr lang="en-US" dirty="0"/>
              <a:t>The figure on the next slide shows examples of a valid binary heap and an invalid binary heap (i.e., a complete binary tree that is not a valid binary heap)</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watch&#10;&#10;Description automatically generated">
            <a:extLst>
              <a:ext uri="{FF2B5EF4-FFF2-40B4-BE49-F238E27FC236}">
                <a16:creationId xmlns:a16="http://schemas.microsoft.com/office/drawing/2014/main" id="{270F2D30-029D-BE5F-E81A-C105AB4E1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547" y="1890776"/>
            <a:ext cx="9476906" cy="3770741"/>
          </a:xfrm>
          <a:prstGeom prst="rect">
            <a:avLst/>
          </a:prstGeom>
        </p:spPr>
      </p:pic>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sp>
        <p:nvSpPr>
          <p:cNvPr id="5" name="TextBox 4">
            <a:extLst>
              <a:ext uri="{FF2B5EF4-FFF2-40B4-BE49-F238E27FC236}">
                <a16:creationId xmlns:a16="http://schemas.microsoft.com/office/drawing/2014/main" id="{1FF8A0F4-9EEE-417E-A033-E07A34B5E69E}"/>
              </a:ext>
            </a:extLst>
          </p:cNvPr>
          <p:cNvSpPr txBox="1"/>
          <p:nvPr/>
        </p:nvSpPr>
        <p:spPr>
          <a:xfrm>
            <a:off x="7655882" y="1196483"/>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850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swapping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p>
          <a:p>
            <a:r>
              <a:rPr lang="en-US" dirty="0"/>
              <a:t>The new element is only copied to the heap after its final location is determined</a:t>
            </a:r>
          </a:p>
          <a:p>
            <a:r>
              <a:rPr lang="en-US" dirty="0"/>
              <a:t>The two figures on the next slide help to explain this</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pic>
        <p:nvPicPr>
          <p:cNvPr id="8" name="Picture 7" descr="Diagram&#10;&#10;Description automatically generated">
            <a:extLst>
              <a:ext uri="{FF2B5EF4-FFF2-40B4-BE49-F238E27FC236}">
                <a16:creationId xmlns:a16="http://schemas.microsoft.com/office/drawing/2014/main" id="{62B9FF8C-045C-6B69-30B2-09E86619C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712" y="1690688"/>
            <a:ext cx="5362575" cy="4486275"/>
          </a:xfrm>
          <a:prstGeom prst="rect">
            <a:avLst/>
          </a:prstGeom>
        </p:spPr>
      </p:pic>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77500" lnSpcReduction="20000"/>
          </a:bodyPr>
          <a:lstStyle/>
          <a:p>
            <a:r>
              <a:rPr lang="en-US" dirty="0"/>
              <a:t>To perform a </a:t>
            </a:r>
            <a:r>
              <a:rPr lang="en-US" b="1" dirty="0"/>
              <a:t>deleteMin</a:t>
            </a:r>
            <a:r>
              <a:rPr lang="en-US" dirty="0"/>
              <a:t> operation, we need to start by finding the element with the minimum key; that’s easy – it’s at the root!</a:t>
            </a:r>
          </a:p>
          <a:p>
            <a:r>
              <a:rPr lang="en-US" dirty="0"/>
              <a:t>Once this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hole</a:t>
            </a:r>
          </a:p>
          <a:p>
            <a:r>
              <a:rPr lang="en-US" dirty="0"/>
              <a:t>Elements are moved up into the hole; the item that started at the last position is only reinserted when its correct location is found</a:t>
            </a:r>
          </a:p>
          <a:p>
            <a:r>
              <a:rPr lang="en-US" dirty="0"/>
              <a:t>The three figures on the next slide help to explain this</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err="1"/>
              <a:t>DeleteMin</a:t>
            </a:r>
            <a:r>
              <a:rPr lang="en-US" dirty="0"/>
              <a:t> Example (31 is percolating down)</a:t>
            </a:r>
          </a:p>
        </p:txBody>
      </p:sp>
      <p:pic>
        <p:nvPicPr>
          <p:cNvPr id="9" name="Picture 8" descr="A picture containing text, map, watch&#10;&#10;Description automatically generated">
            <a:extLst>
              <a:ext uri="{FF2B5EF4-FFF2-40B4-BE49-F238E27FC236}">
                <a16:creationId xmlns:a16="http://schemas.microsoft.com/office/drawing/2014/main" id="{E658EF12-140B-4196-46B9-168F01D8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75" y="2054554"/>
            <a:ext cx="5334000" cy="2095500"/>
          </a:xfrm>
          <a:prstGeom prst="rect">
            <a:avLst/>
          </a:prstGeom>
        </p:spPr>
      </p:pic>
      <p:pic>
        <p:nvPicPr>
          <p:cNvPr id="13" name="Picture 12" descr="A picture containing text, watch, scissors&#10;&#10;Description automatically generated">
            <a:extLst>
              <a:ext uri="{FF2B5EF4-FFF2-40B4-BE49-F238E27FC236}">
                <a16:creationId xmlns:a16="http://schemas.microsoft.com/office/drawing/2014/main" id="{C9EA6A78-83D8-2E21-4A0B-29A1FE3BB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54554"/>
            <a:ext cx="5362575" cy="2105025"/>
          </a:xfrm>
          <a:prstGeom prst="rect">
            <a:avLst/>
          </a:prstGeom>
        </p:spPr>
      </p:pic>
      <p:pic>
        <p:nvPicPr>
          <p:cNvPr id="15" name="Picture 14" descr="A picture containing watch&#10;&#10;Description automatically generated">
            <a:extLst>
              <a:ext uri="{FF2B5EF4-FFF2-40B4-BE49-F238E27FC236}">
                <a16:creationId xmlns:a16="http://schemas.microsoft.com/office/drawing/2014/main" id="{6C313A45-BA3F-B56A-2849-41EAE8794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9850" y="4304424"/>
            <a:ext cx="5353050" cy="2085975"/>
          </a:xfrm>
          <a:prstGeom prst="rect">
            <a:avLst/>
          </a:prstGeom>
        </p:spPr>
      </p:pic>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There is a possible implementation error that can occur when percolating down</a:t>
            </a:r>
          </a:p>
          <a:p>
            <a:r>
              <a:rPr lang="en-US" dirty="0"/>
              <a:t>You can not assume that every non-leaf node will have two children</a:t>
            </a:r>
          </a:p>
          <a:p>
            <a:r>
              <a:rPr lang="en-US" dirty="0"/>
              <a:t>One way to tackle this is to use sentinel values guaranteed to be larger than every valid key</a:t>
            </a:r>
          </a:p>
          <a:p>
            <a:r>
              <a:rPr lang="en-US" dirty="0"/>
              <a:t>A simpler way to handle this is to do extra checks, verifying that the locations of the left and right child of the hole are valid locations</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fontScale="92500"/>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This means that insert takes constant average time</a:t>
            </a:r>
          </a:p>
          <a:p>
            <a:r>
              <a:rPr lang="en-US" dirty="0"/>
              <a:t>We won't prove this fact about insertion, but I'll discuss it intuitively in class</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efficiently,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requires a percolate up</a:t>
            </a:r>
          </a:p>
          <a:p>
            <a:pPr lvl="1"/>
            <a:r>
              <a:rPr lang="en-US" dirty="0"/>
              <a:t>Note that if some sort of id is specified, and not the position, then you would need a hash table or some other extra data structure to locate the item efficiently</a:t>
            </a:r>
          </a:p>
          <a:p>
            <a:r>
              <a:rPr lang="en-US" b="1" dirty="0"/>
              <a:t>increaseKey</a:t>
            </a:r>
          </a:p>
          <a:p>
            <a:pPr lvl="1"/>
            <a:r>
              <a:rPr lang="en-US" dirty="0"/>
              <a:t>Analogous to decreaseKey</a:t>
            </a:r>
          </a:p>
          <a:p>
            <a:pPr lvl="1"/>
            <a:r>
              <a:rPr lang="en-US" dirty="0"/>
              <a:t>It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change the value to negative infinity (or to the root's key minus one) and then call deleteMin</a:t>
            </a:r>
          </a:p>
          <a:p>
            <a:pPr lvl="1"/>
            <a:r>
              <a:rPr lang="en-US" dirty="0"/>
              <a:t>Another approach is to move the final item to the delete node’s location, and then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 (we will discuss this next)</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r>
              <a:rPr lang="en-US" dirty="0"/>
              <a:t>The images on the next slide will aid in discussing an example</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name="Acrobat Document" r:id="rId2" imgW="3362178" imgH="1019122" progId="AcroExch.Document.DC">
                  <p:embed/>
                </p:oleObj>
              </mc:Choice>
              <mc:Fallback>
                <p:oleObj name="Acrobat Document" r:id="rId2" imgW="3362178" imgH="1019122" progId="AcroExch.Document.DC">
                  <p:embed/>
                  <p:pic>
                    <p:nvPicPr>
                      <p:cNvPr id="0" name=""/>
                      <p:cNvPicPr/>
                      <p:nvPr/>
                    </p:nvPicPr>
                    <p:blipFill>
                      <a:blip r:embed="rId3"/>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name="Acrobat Document" r:id="rId4" imgW="3362178" imgH="1019122" progId="AcroExch.Document.DC">
                  <p:embed/>
                </p:oleObj>
              </mc:Choice>
              <mc:Fallback>
                <p:oleObj name="Acrobat Document" r:id="rId4" imgW="3362178" imgH="1019122" progId="AcroExch.Document.DC">
                  <p:embed/>
                  <p:pic>
                    <p:nvPicPr>
                      <p:cNvPr id="0" name=""/>
                      <p:cNvPicPr/>
                      <p:nvPr/>
                    </p:nvPicPr>
                    <p:blipFill>
                      <a:blip r:embed="rId5"/>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6" imgW="3362178" imgH="1019122" progId="AcroExch.Document.DC">
                  <p:embed/>
                </p:oleObj>
              </mc:Choice>
              <mc:Fallback>
                <p:oleObj name="Acrobat Document" r:id="rId6" imgW="3362178" imgH="1019122" progId="AcroExch.Document.DC">
                  <p:embed/>
                  <p:pic>
                    <p:nvPicPr>
                      <p:cNvPr id="0" name=""/>
                      <p:cNvPicPr/>
                      <p:nvPr/>
                    </p:nvPicPr>
                    <p:blipFill>
                      <a:blip r:embed="rId7"/>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8" imgW="3362178" imgH="1019122" progId="AcroExch.Document.DC">
                  <p:embed/>
                </p:oleObj>
              </mc:Choice>
              <mc:Fallback>
                <p:oleObj name="Acrobat Document" r:id="rId8" imgW="3362178" imgH="1019122" progId="AcroExch.Document.DC">
                  <p:embed/>
                  <p:pic>
                    <p:nvPicPr>
                      <p:cNvPr id="0" name=""/>
                      <p:cNvPicPr/>
                      <p:nvPr/>
                    </p:nvPicPr>
                    <p:blipFill>
                      <a:blip r:embed="rId9"/>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77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(1) + 2</a:t>
            </a:r>
            <a:r>
              <a:rPr lang="en-US" sz="2800" baseline="30000" dirty="0">
                <a:effectLst/>
                <a:latin typeface="Courier New" panose="02070309020205020404" pitchFamily="49" charset="0"/>
                <a:ea typeface="Times New Roman" panose="02020603050405020304" pitchFamily="18" charset="0"/>
              </a:rPr>
              <a:t>h</a:t>
            </a:r>
            <a:r>
              <a:rPr lang="en-US" sz="2800" dirty="0">
                <a:effectLst/>
                <a:latin typeface="Courier New" panose="02070309020205020404" pitchFamily="49" charset="0"/>
                <a:ea typeface="Times New Roman" panose="02020603050405020304" pitchFamily="18" charset="0"/>
              </a:rPr>
              <a:t>(0) = ∑</a:t>
            </a:r>
            <a:r>
              <a:rPr lang="en-US" sz="2800" baseline="-25000" dirty="0">
                <a:effectLst/>
                <a:latin typeface="Courier New" panose="02070309020205020404" pitchFamily="49" charset="0"/>
                <a:ea typeface="Times New Roman" panose="02020603050405020304" pitchFamily="18" charset="0"/>
              </a:rPr>
              <a:t>i=0..h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The textbook proves the final step algebraically</a:t>
            </a:r>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a:t>
            </a:r>
          </a:p>
          <a:p>
            <a:pPr lvl="1"/>
            <a:r>
              <a:rPr lang="en-US" dirty="0"/>
              <a:t>If this is not what is desired, a heap supporting deleteMax (instead of deleteMin) can be used, or you can reverse the sequence</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O(log</a:t>
            </a:r>
            <a:r>
              <a:rPr lang="en-US" baseline="-25000" dirty="0"/>
              <a:t>d</a:t>
            </a:r>
            <a:r>
              <a:rPr lang="en-US" dirty="0"/>
              <a:t>N)</a:t>
            </a:r>
          </a:p>
          <a:p>
            <a:r>
              <a:rPr lang="en-US" dirty="0"/>
              <a:t>The deleteMin operation can be slower, however, requiring O(d * log</a:t>
            </a:r>
            <a:r>
              <a:rPr lang="en-US" baseline="-25000" dirty="0"/>
              <a:t>d</a:t>
            </a:r>
            <a:r>
              <a:rPr lang="en-US" dirty="0"/>
              <a:t>N)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77500" lnSpcReduction="20000"/>
          </a:bodyPr>
          <a:lstStyle/>
          <a:p>
            <a:r>
              <a:rPr lang="en-US" dirty="0"/>
              <a:t>One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i="1" dirty="0"/>
              <a:t>null path length</a:t>
            </a:r>
            <a:r>
              <a:rPr lang="en-US" dirty="0"/>
              <a:t>, NPL(x), of a node x, to be the length of the shortest path from x to a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r>
              <a:rPr lang="en-US" dirty="0"/>
              <a:t>The figure on the next slide shows examples of a valid leftist heap and an invalid leftist heap (i.e., a tree that is not a leftist heap because it violates the leftist heap property)</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hanger, scissors&#10;&#10;Description automatically generated">
            <a:extLst>
              <a:ext uri="{FF2B5EF4-FFF2-40B4-BE49-F238E27FC236}">
                <a16:creationId xmlns:a16="http://schemas.microsoft.com/office/drawing/2014/main" id="{AB72F73F-3A35-FC74-B69E-8E0D7513A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68" y="2249487"/>
            <a:ext cx="7895263" cy="3534760"/>
          </a:xfrm>
          <a:prstGeom prst="rect">
            <a:avLst/>
          </a:prstGeom>
        </p:spPr>
      </p:pic>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sp>
        <p:nvSpPr>
          <p:cNvPr id="8" name="TextBox 7">
            <a:extLst>
              <a:ext uri="{FF2B5EF4-FFF2-40B4-BE49-F238E27FC236}">
                <a16:creationId xmlns:a16="http://schemas.microsoft.com/office/drawing/2014/main" id="{A840DAF3-52FC-4B11-9B54-0F47BC8E8892}"/>
              </a:ext>
            </a:extLst>
          </p:cNvPr>
          <p:cNvSpPr txBox="1"/>
          <p:nvPr/>
        </p:nvSpPr>
        <p:spPr>
          <a:xfrm>
            <a:off x="7512466" y="1287491"/>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works in such a way that the merge of these two heaps works correctly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next four slides step through an example of this approach</a:t>
            </a:r>
          </a:p>
          <a:p>
            <a:r>
              <a:rPr lang="en-US" dirty="0"/>
              <a:t>The time to perform the merge is proportional to the sum of the length of the right paths</a:t>
            </a:r>
          </a:p>
          <a:p>
            <a:r>
              <a:rPr lang="en-US" dirty="0"/>
              <a:t>Thus, we obtain an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pic>
        <p:nvPicPr>
          <p:cNvPr id="7" name="Picture 6" descr="Diagram&#10;&#10;Description automatically generated">
            <a:extLst>
              <a:ext uri="{FF2B5EF4-FFF2-40B4-BE49-F238E27FC236}">
                <a16:creationId xmlns:a16="http://schemas.microsoft.com/office/drawing/2014/main" id="{EFC9899B-B48B-7B2F-3AEA-F5735748B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676" y="1690688"/>
            <a:ext cx="7994647" cy="3866799"/>
          </a:xfrm>
          <a:prstGeom prst="rect">
            <a:avLst/>
          </a:prstGeom>
        </p:spPr>
      </p:pic>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pic>
        <p:nvPicPr>
          <p:cNvPr id="7" name="Picture 6" descr="Diagram, schematic&#10;&#10;Description automatically generated">
            <a:extLst>
              <a:ext uri="{FF2B5EF4-FFF2-40B4-BE49-F238E27FC236}">
                <a16:creationId xmlns:a16="http://schemas.microsoft.com/office/drawing/2014/main" id="{64DD77BB-CCA2-EE1A-A48C-A4011B50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280" y="1690688"/>
            <a:ext cx="6145440" cy="4151586"/>
          </a:xfrm>
          <a:prstGeom prst="rect">
            <a:avLst/>
          </a:prstGeom>
        </p:spPr>
      </p:pic>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pic>
        <p:nvPicPr>
          <p:cNvPr id="7" name="Picture 6" descr="Diagram&#10;&#10;Description automatically generated">
            <a:extLst>
              <a:ext uri="{FF2B5EF4-FFF2-40B4-BE49-F238E27FC236}">
                <a16:creationId xmlns:a16="http://schemas.microsoft.com/office/drawing/2014/main" id="{D19B4AAC-4AB1-C231-23A9-E214FC734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72" y="1690688"/>
            <a:ext cx="7207255" cy="4133193"/>
          </a:xfrm>
          <a:prstGeom prst="rect">
            <a:avLst/>
          </a:prstGeom>
        </p:spPr>
      </p:pic>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pic>
        <p:nvPicPr>
          <p:cNvPr id="7" name="Picture 6" descr="Diagram&#10;&#10;Description automatically generated">
            <a:extLst>
              <a:ext uri="{FF2B5EF4-FFF2-40B4-BE49-F238E27FC236}">
                <a16:creationId xmlns:a16="http://schemas.microsoft.com/office/drawing/2014/main" id="{ABD1546C-06DD-96BF-2BC9-9FF04997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(this is similar to the merge from mergesort, and we are keeping the nodes' children hanging on)</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This routine does essentially the same swaps in the same order as the recursive solution</a:t>
            </a:r>
          </a:p>
          <a:p>
            <a:r>
              <a:rPr lang="en-US" dirty="0"/>
              <a:t>The next slide shows the result of merging the right paths of the two initial heaps from the previous example</a:t>
            </a:r>
          </a:p>
          <a:p>
            <a:r>
              <a:rPr lang="en-US" dirty="0"/>
              <a:t>The following slide is a duplicate of the slide before this one, showing the final result of the merge operation (so ignore the caption!)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pic>
        <p:nvPicPr>
          <p:cNvPr id="7" name="Picture 6" descr="Diagram&#10;&#10;Description automatically generated">
            <a:extLst>
              <a:ext uri="{FF2B5EF4-FFF2-40B4-BE49-F238E27FC236}">
                <a16:creationId xmlns:a16="http://schemas.microsoft.com/office/drawing/2014/main" id="{F7EF7CC0-63B6-77D7-4BF4-9BA20086B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242" y="1690688"/>
            <a:ext cx="7047515" cy="4325190"/>
          </a:xfrm>
          <a:prstGeom prst="rect">
            <a:avLst/>
          </a:prstGeom>
        </p:spPr>
      </p:pic>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(repeated)</a:t>
            </a:r>
          </a:p>
        </p:txBody>
      </p:sp>
      <p:pic>
        <p:nvPicPr>
          <p:cNvPr id="7" name="Picture 6" descr="Diagram&#10;&#10;Description automatically generated">
            <a:extLst>
              <a:ext uri="{FF2B5EF4-FFF2-40B4-BE49-F238E27FC236}">
                <a16:creationId xmlns:a16="http://schemas.microsoft.com/office/drawing/2014/main" id="{D4C95858-9217-97D9-7B2E-E0943958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just a special case of merge (the new node can be treated as a one-node leftist heap)</a:t>
            </a:r>
          </a:p>
          <a:p>
            <a:r>
              <a:rPr lang="en-US" dirty="0"/>
              <a:t>For deleteMin, we remove the root and merge the two sub-heaps</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(very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77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and input of size N, the total worst-case running time is O(M log N)</a:t>
            </a:r>
          </a:p>
          <a:p>
            <a:r>
              <a:rPr lang="en-US" dirty="0"/>
              <a:t>Thus, skew heaps have O(log N) </a:t>
            </a:r>
            <a:r>
              <a:rPr lang="en-US" i="1" dirty="0"/>
              <a:t>amortized cost per operation</a:t>
            </a:r>
          </a:p>
          <a:p>
            <a:r>
              <a:rPr lang="en-US" dirty="0"/>
              <a:t>I add: This is not as good as worst-case O(log N) operations, but it is better than average-case O(log N) operations; it is a guaranteed average</a:t>
            </a:r>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70000" lnSpcReduction="20000"/>
          </a:bodyPr>
          <a:lstStyle/>
          <a:p>
            <a:r>
              <a:rPr lang="en-US" dirty="0"/>
              <a:t>A </a:t>
            </a:r>
            <a:r>
              <a:rPr lang="en-US" b="1" dirty="0"/>
              <a:t>binomial queues </a:t>
            </a:r>
            <a:r>
              <a:rPr lang="en-US" dirty="0"/>
              <a:t>(a.k.a. </a:t>
            </a:r>
            <a:r>
              <a:rPr lang="en-US" b="1" dirty="0"/>
              <a:t>binomial heap</a:t>
            </a:r>
            <a:r>
              <a:rPr lang="en-US" dirty="0"/>
              <a:t>) is another implementation of a priority queue</a:t>
            </a:r>
          </a:p>
          <a:p>
            <a:r>
              <a:rPr lang="en-US" dirty="0"/>
              <a:t>Binomial queues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(general trees, not binary trees, that obey the </a:t>
            </a:r>
            <a:r>
              <a:rPr lang="en-US" i="1" dirty="0"/>
              <a:t>heap order property</a:t>
            </a:r>
            <a:r>
              <a:rPr lang="en-US" dirty="0"/>
              <a:t>)</a:t>
            </a:r>
          </a:p>
          <a:p>
            <a:r>
              <a:rPr lang="en-US" dirty="0"/>
              <a:t>A collection of trees is also known as a </a:t>
            </a:r>
            <a:r>
              <a:rPr lang="en-US" i="1" dirty="0"/>
              <a:t>forest</a:t>
            </a:r>
          </a:p>
          <a:p>
            <a:r>
              <a:rPr lang="en-US" dirty="0"/>
              <a:t>Each of the heap-ordered trees in the forest is of a constrained form known as a </a:t>
            </a:r>
            <a:r>
              <a:rPr lang="en-US" b="1" dirty="0"/>
              <a:t>binomial tree</a:t>
            </a:r>
          </a:p>
          <a:p>
            <a:r>
              <a:rPr lang="en-US" dirty="0"/>
              <a:t>A binomial tree of height 0 has exactly one node</a:t>
            </a:r>
          </a:p>
          <a:p>
            <a:r>
              <a:rPr lang="en-US" dirty="0"/>
              <a:t>A binomial tree, B</a:t>
            </a:r>
            <a:r>
              <a:rPr lang="en-US" baseline="-25000" dirty="0"/>
              <a:t>k</a:t>
            </a:r>
            <a:r>
              <a:rPr lang="en-US" dirty="0"/>
              <a:t>, of height k, where k is a positive integer, is formed by attaching a binomial tree B</a:t>
            </a:r>
            <a:r>
              <a:rPr lang="en-US" baseline="-25000" dirty="0"/>
              <a:t>k-1</a:t>
            </a:r>
            <a:r>
              <a:rPr lang="en-US" dirty="0"/>
              <a:t> to the root of another binomial tree, B</a:t>
            </a:r>
            <a:r>
              <a:rPr lang="en-US" baseline="-25000" dirty="0"/>
              <a:t>k-1</a:t>
            </a:r>
            <a:r>
              <a:rPr lang="en-US" dirty="0"/>
              <a:t> (the one with the larger root goes lower)</a:t>
            </a:r>
          </a:p>
          <a:p>
            <a:r>
              <a:rPr lang="en-US" dirty="0"/>
              <a:t>Examples of binomial trees are shown on the next slide</a:t>
            </a:r>
          </a:p>
          <a:p>
            <a:r>
              <a:rPr lang="en-US" dirty="0"/>
              <a:t>In a binomial queue, there may be </a:t>
            </a:r>
            <a:r>
              <a:rPr lang="en-US" i="1" dirty="0"/>
              <a:t>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pic>
        <p:nvPicPr>
          <p:cNvPr id="7" name="Picture 6" descr="A picture containing scatter chart&#10;&#10;Description automatically generated">
            <a:extLst>
              <a:ext uri="{FF2B5EF4-FFF2-40B4-BE49-F238E27FC236}">
                <a16:creationId xmlns:a16="http://schemas.microsoft.com/office/drawing/2014/main" id="{E6C3CEF9-F456-49CF-F860-BD863D09C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057" y="1471612"/>
            <a:ext cx="6743886" cy="5021263"/>
          </a:xfrm>
          <a:prstGeom prst="rect">
            <a:avLst/>
          </a:prstGeom>
        </p:spPr>
      </p:pic>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85000" lnSpcReduction="20000"/>
          </a:bodyPr>
          <a:lstStyle/>
          <a:p>
            <a:r>
              <a:rPr lang="en-US" dirty="0"/>
              <a:t>It is simple to see that a binomial tree of height k has exactly 2</a:t>
            </a:r>
            <a:r>
              <a:rPr lang="en-US" baseline="30000" dirty="0"/>
              <a:t>k</a:t>
            </a:r>
            <a:r>
              <a:rPr lang="en-US" dirty="0"/>
              <a:t> nodes</a:t>
            </a:r>
          </a:p>
          <a:p>
            <a:r>
              <a:rPr lang="en-US" dirty="0"/>
              <a:t>Interesting (although not particularly useful) fact:</a:t>
            </a:r>
          </a:p>
          <a:p>
            <a:pPr lvl="1"/>
            <a:r>
              <a:rPr lang="en-US" dirty="0"/>
              <a:t>In a binomial tree of height k, the number of nodes at depth d is the binomial coefficient </a:t>
            </a:r>
            <a:r>
              <a:rPr lang="en-US" baseline="-25000" dirty="0"/>
              <a:t>k</a:t>
            </a:r>
            <a:r>
              <a:rPr lang="en-US" dirty="0"/>
              <a:t>C</a:t>
            </a:r>
            <a:r>
              <a:rPr lang="en-US" baseline="-25000" dirty="0"/>
              <a:t>d</a:t>
            </a:r>
            <a:r>
              <a:rPr lang="en-US" dirty="0"/>
              <a:t> = k! / (d! * (k – d)!)</a:t>
            </a:r>
          </a:p>
          <a:p>
            <a:pPr lvl="1"/>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 (I'll explain this in class)</a:t>
            </a:r>
          </a:p>
          <a:p>
            <a:r>
              <a:rPr lang="en-US" dirty="0"/>
              <a:t>As previously mentioned, in a binomial queue, we impose the heap order property on each binomial tree</a:t>
            </a:r>
          </a:p>
          <a:p>
            <a:r>
              <a:rPr lang="en-US" dirty="0"/>
              <a:t>We have seen that our textbook draws binomial trees leaning to the right</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fontScale="92500" lnSpcReduction="10000"/>
          </a:bodyPr>
          <a:lstStyle/>
          <a:p>
            <a:r>
              <a:rPr lang="en-US" dirty="0"/>
              <a:t>The process of merging two binomial queues is analogous to binary addition</a:t>
            </a:r>
          </a:p>
          <a:p>
            <a:pPr lvl="1"/>
            <a:r>
              <a:rPr lang="en-US" dirty="0"/>
              <a:t>The process marches from the smallest binomial trees to the largest, in parallel, in both binomial queues</a:t>
            </a:r>
          </a:p>
          <a:p>
            <a:pPr lvl="1"/>
            <a:r>
              <a:rPr lang="en-US" dirty="0"/>
              <a:t>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If there is a single B</a:t>
            </a:r>
            <a:r>
              <a:rPr lang="en-US" baseline="-25000" dirty="0"/>
              <a:t>k</a:t>
            </a:r>
            <a:r>
              <a:rPr lang="en-US" dirty="0"/>
              <a:t> tree, that tree just moves to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(chosen arbitrarily) are combined to form a B</a:t>
            </a:r>
            <a:r>
              <a:rPr lang="en-US" baseline="-25000" dirty="0"/>
              <a:t>k+1</a:t>
            </a:r>
            <a:r>
              <a:rPr lang="en-US" dirty="0"/>
              <a:t> tree and the third just moves to the new binomial queue</a:t>
            </a:r>
          </a:p>
          <a:p>
            <a:r>
              <a:rPr lang="en-US" dirty="0"/>
              <a:t>Combining two binomial trees takes constant time</a:t>
            </a:r>
          </a:p>
          <a:p>
            <a:r>
              <a:rPr lang="en-US" dirty="0"/>
              <a:t>There are O(log N) binomial trees, so the merge takes O(log N) time</a:t>
            </a:r>
          </a:p>
          <a:p>
            <a:r>
              <a:rPr lang="en-US" dirty="0"/>
              <a:t>The next two slides show an example of merging two binomial queues</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pic>
        <p:nvPicPr>
          <p:cNvPr id="7" name="Picture 6" descr="Diagram, shape, circle&#10;&#10;Description automatically generated">
            <a:extLst>
              <a:ext uri="{FF2B5EF4-FFF2-40B4-BE49-F238E27FC236}">
                <a16:creationId xmlns:a16="http://schemas.microsoft.com/office/drawing/2014/main" id="{997664F9-C814-805B-BADD-B9D9B6D1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668" y="1870470"/>
            <a:ext cx="4650663" cy="3577433"/>
          </a:xfrm>
          <a:prstGeom prst="rect">
            <a:avLst/>
          </a:prstGeom>
        </p:spPr>
      </p:pic>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pic>
        <p:nvPicPr>
          <p:cNvPr id="6" name="Picture 5" descr="Diagram&#10;&#10;Description automatically generated">
            <a:extLst>
              <a:ext uri="{FF2B5EF4-FFF2-40B4-BE49-F238E27FC236}">
                <a16:creationId xmlns:a16="http://schemas.microsoft.com/office/drawing/2014/main" id="{EFDBD186-F292-144E-7C25-E4ACD7DA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348" y="2370164"/>
            <a:ext cx="7555304" cy="2117671"/>
          </a:xfrm>
          <a:prstGeom prst="rect">
            <a:avLst/>
          </a:prstGeom>
        </p:spPr>
      </p:pic>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insert takes average-case constant time</a:t>
            </a:r>
          </a:p>
          <a:p>
            <a:r>
              <a:rPr lang="en-US" dirty="0"/>
              <a:t>To gain some intuition, assume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85000" lnSpcReduction="20000"/>
          </a:bodyPr>
          <a:lstStyle/>
          <a:p>
            <a:r>
              <a:rPr lang="en-US" dirty="0"/>
              <a:t>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 by looping through the binomial trees</a:t>
            </a:r>
          </a:p>
          <a:p>
            <a:r>
              <a:rPr lang="en-US" dirty="0"/>
              <a:t>When we remove the root from a binomial tree, the result is a binomial queue!</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a:p>
            <a:r>
              <a:rPr lang="en-US" dirty="0"/>
              <a:t>The figures on the next slide help to explain the DeleteMin operation for a binomial queue</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A9E1-871A-31FC-D642-D9D97B9C61D0}"/>
              </a:ext>
            </a:extLst>
          </p:cNvPr>
          <p:cNvSpPr>
            <a:spLocks noGrp="1"/>
          </p:cNvSpPr>
          <p:nvPr>
            <p:ph type="title"/>
          </p:nvPr>
        </p:nvSpPr>
        <p:spPr/>
        <p:txBody>
          <a:bodyPr/>
          <a:lstStyle/>
          <a:p>
            <a:r>
              <a:rPr lang="en-US" dirty="0"/>
              <a:t>Binomial Queue DeleteMin Example</a:t>
            </a:r>
          </a:p>
        </p:txBody>
      </p:sp>
      <p:pic>
        <p:nvPicPr>
          <p:cNvPr id="16" name="Picture 15">
            <a:extLst>
              <a:ext uri="{FF2B5EF4-FFF2-40B4-BE49-F238E27FC236}">
                <a16:creationId xmlns:a16="http://schemas.microsoft.com/office/drawing/2014/main" id="{B6ADCD6A-5F51-4302-235B-02528DC84DF6}"/>
              </a:ext>
            </a:extLst>
          </p:cNvPr>
          <p:cNvPicPr>
            <a:picLocks noChangeAspect="1"/>
          </p:cNvPicPr>
          <p:nvPr/>
        </p:nvPicPr>
        <p:blipFill>
          <a:blip r:embed="rId2"/>
          <a:stretch>
            <a:fillRect/>
          </a:stretch>
        </p:blipFill>
        <p:spPr>
          <a:xfrm>
            <a:off x="6248306" y="2133419"/>
            <a:ext cx="3477110" cy="1295581"/>
          </a:xfrm>
          <a:prstGeom prst="rect">
            <a:avLst/>
          </a:prstGeom>
        </p:spPr>
      </p:pic>
      <p:pic>
        <p:nvPicPr>
          <p:cNvPr id="18" name="Picture 17">
            <a:extLst>
              <a:ext uri="{FF2B5EF4-FFF2-40B4-BE49-F238E27FC236}">
                <a16:creationId xmlns:a16="http://schemas.microsoft.com/office/drawing/2014/main" id="{D07D0AE9-E71B-0706-941D-164921B84D42}"/>
              </a:ext>
            </a:extLst>
          </p:cNvPr>
          <p:cNvPicPr>
            <a:picLocks noChangeAspect="1"/>
          </p:cNvPicPr>
          <p:nvPr/>
        </p:nvPicPr>
        <p:blipFill>
          <a:blip r:embed="rId3"/>
          <a:stretch>
            <a:fillRect/>
          </a:stretch>
        </p:blipFill>
        <p:spPr>
          <a:xfrm>
            <a:off x="6248306" y="3871731"/>
            <a:ext cx="5334744" cy="1428949"/>
          </a:xfrm>
          <a:prstGeom prst="rect">
            <a:avLst/>
          </a:prstGeom>
        </p:spPr>
      </p:pic>
      <p:pic>
        <p:nvPicPr>
          <p:cNvPr id="24" name="Picture 23">
            <a:extLst>
              <a:ext uri="{FF2B5EF4-FFF2-40B4-BE49-F238E27FC236}">
                <a16:creationId xmlns:a16="http://schemas.microsoft.com/office/drawing/2014/main" id="{C2B9135F-CAE8-863E-ACE6-3A4B6765FC18}"/>
              </a:ext>
            </a:extLst>
          </p:cNvPr>
          <p:cNvPicPr>
            <a:picLocks noChangeAspect="1"/>
          </p:cNvPicPr>
          <p:nvPr/>
        </p:nvPicPr>
        <p:blipFill>
          <a:blip r:embed="rId4"/>
          <a:stretch>
            <a:fillRect/>
          </a:stretch>
        </p:blipFill>
        <p:spPr>
          <a:xfrm>
            <a:off x="713740" y="1961945"/>
            <a:ext cx="5229955" cy="1467055"/>
          </a:xfrm>
          <a:prstGeom prst="rect">
            <a:avLst/>
          </a:prstGeom>
        </p:spPr>
      </p:pic>
      <p:pic>
        <p:nvPicPr>
          <p:cNvPr id="26" name="Picture 25">
            <a:extLst>
              <a:ext uri="{FF2B5EF4-FFF2-40B4-BE49-F238E27FC236}">
                <a16:creationId xmlns:a16="http://schemas.microsoft.com/office/drawing/2014/main" id="{BCDE5581-B055-0D7A-91F8-A4314942A8AD}"/>
              </a:ext>
            </a:extLst>
          </p:cNvPr>
          <p:cNvPicPr>
            <a:picLocks noChangeAspect="1"/>
          </p:cNvPicPr>
          <p:nvPr/>
        </p:nvPicPr>
        <p:blipFill>
          <a:blip r:embed="rId5"/>
          <a:stretch>
            <a:fillRect/>
          </a:stretch>
        </p:blipFill>
        <p:spPr>
          <a:xfrm>
            <a:off x="713740" y="4100362"/>
            <a:ext cx="4915586" cy="1200318"/>
          </a:xfrm>
          <a:prstGeom prst="rect">
            <a:avLst/>
          </a:prstGeom>
        </p:spPr>
      </p:pic>
    </p:spTree>
    <p:extLst>
      <p:ext uri="{BB962C8B-B14F-4D97-AF65-F5344CB8AC3E}">
        <p14:creationId xmlns:p14="http://schemas.microsoft.com/office/powerpoint/2010/main" val="1172076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lnSpcReduction="10000"/>
          </a:bodyPr>
          <a:lstStyle/>
          <a:p>
            <a:r>
              <a:rPr lang="en-US" dirty="0"/>
              <a:t>Nodes store the leftmost child and right sibling (which is common for general trees)</a:t>
            </a:r>
          </a:p>
          <a:p>
            <a:r>
              <a:rPr lang="en-US" dirty="0"/>
              <a:t>Children are arranged in order of decreasing size</a:t>
            </a:r>
          </a:p>
          <a:p>
            <a:r>
              <a:rPr lang="en-US" dirty="0"/>
              <a:t>The figure on the next slide helps to visualize the implementation</a:t>
            </a:r>
          </a:p>
          <a:p>
            <a:r>
              <a:rPr lang="en-US" dirty="0"/>
              <a:t>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(very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70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Fibonacci heaps are collections 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a:t>
            </a:r>
          </a:p>
          <a:p>
            <a:r>
              <a:rPr lang="en-US" dirty="0"/>
              <a:t>Based on another source: Insert and merge are worst-case constant; decreaseKey is worst case linear</a:t>
            </a:r>
          </a:p>
          <a:p>
            <a:r>
              <a:rPr lang="en-US" dirty="0"/>
              <a:t>The other major operations (deleteMin and delete) run in logarithmic amortized time; both operations are worst case linear</a:t>
            </a:r>
          </a:p>
          <a:p>
            <a:r>
              <a:rPr lang="en-US" dirty="0"/>
              <a:t>This data structure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1455</TotalTime>
  <Words>4363</Words>
  <Application>Microsoft Office PowerPoint</Application>
  <PresentationFormat>Widescreen</PresentationFormat>
  <Paragraphs>297</Paragraphs>
  <Slides>49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6"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(repeated)</vt:lpstr>
      <vt:lpstr>Insert and DeleteMin for Leftist Heaps</vt:lpstr>
      <vt:lpstr>Skew Heaps (very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Binomial Queue DeleteMin Example</vt:lpstr>
      <vt:lpstr>Implementing Binomial Queues</vt:lpstr>
      <vt:lpstr>Example of Binomial Queue Implementation</vt:lpstr>
      <vt:lpstr>Fibonacci Heaps (very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96</cp:revision>
  <dcterms:created xsi:type="dcterms:W3CDTF">2020-09-10T00:23:29Z</dcterms:created>
  <dcterms:modified xsi:type="dcterms:W3CDTF">2024-09-10T02:23:59Z</dcterms:modified>
</cp:coreProperties>
</file>