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3"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 id="285" r:id="rId31"/>
    <p:sldId id="287" r:id="rId32"/>
    <p:sldId id="288" r:id="rId33"/>
    <p:sldId id="286"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8BEA-E947-4AC5-9168-CEA9036BE2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AB6DF7-2292-4EF1-B529-336A03377F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C39DF1-0464-4072-BF68-046811CF3478}"/>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5" name="Footer Placeholder 4">
            <a:extLst>
              <a:ext uri="{FF2B5EF4-FFF2-40B4-BE49-F238E27FC236}">
                <a16:creationId xmlns:a16="http://schemas.microsoft.com/office/drawing/2014/main" id="{3CF99791-206C-4B99-84F9-4824E855F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36EE3-0AC1-44DF-8E81-9AE4BDA5B918}"/>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367412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A1988-9448-426C-B818-A284495417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8FE2C3-352B-40DC-B3AA-271B0D9544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E6D7E0-B6EB-45D5-9F48-FD98DBF13F53}"/>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5" name="Footer Placeholder 4">
            <a:extLst>
              <a:ext uri="{FF2B5EF4-FFF2-40B4-BE49-F238E27FC236}">
                <a16:creationId xmlns:a16="http://schemas.microsoft.com/office/drawing/2014/main" id="{F5FC99FD-3360-4E5A-9581-83A409B15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D2648-20BC-4C95-9313-57D99E082113}"/>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2406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F1C1-80EE-4D59-8A86-6275900A7A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C65B40-C5F2-4D89-8388-8DA51940CF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C59D8D-E89F-4679-81B3-F3C427A3A73C}"/>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5" name="Footer Placeholder 4">
            <a:extLst>
              <a:ext uri="{FF2B5EF4-FFF2-40B4-BE49-F238E27FC236}">
                <a16:creationId xmlns:a16="http://schemas.microsoft.com/office/drawing/2014/main" id="{1917F714-F648-4CD9-8602-6BFAE26FA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C103F4-9AE4-4386-80EE-9A47582D1F49}"/>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146981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5DC10-8BF9-452A-890B-471244D36F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7A0331-789A-41F9-90D3-A6169DA9D1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B75BD3-A677-4439-8DFC-1B330BA74C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13707B-D65A-4E7C-88E0-60654B57D1A9}"/>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6" name="Footer Placeholder 5">
            <a:extLst>
              <a:ext uri="{FF2B5EF4-FFF2-40B4-BE49-F238E27FC236}">
                <a16:creationId xmlns:a16="http://schemas.microsoft.com/office/drawing/2014/main" id="{00426537-0965-4E8C-8230-7B21C1B1E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D84899-8A38-4E74-AA2C-8000D2FD5411}"/>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1827913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30BAB-81E2-44C0-9F1D-5AE2C7641F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A591CA-08FD-4738-80D2-AE51CBCCD1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53B28B-04E7-45C3-BC97-67591A1CD7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076117-D76D-4EFA-9642-D3E413B769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2E182E-4188-44DE-AE9C-B95051F20F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339680-BBEA-4345-9573-A6D1F8D5F8A7}"/>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8" name="Footer Placeholder 7">
            <a:extLst>
              <a:ext uri="{FF2B5EF4-FFF2-40B4-BE49-F238E27FC236}">
                <a16:creationId xmlns:a16="http://schemas.microsoft.com/office/drawing/2014/main" id="{419A2EF4-713B-46AB-858D-9406619E1F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933797-2035-4DEE-942D-587FA64C8553}"/>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276332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D00F-C9BB-4293-A18F-3A6DBF2E5A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7AC792-52F3-4FEA-8424-6CA036703E3F}"/>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4" name="Footer Placeholder 3">
            <a:extLst>
              <a:ext uri="{FF2B5EF4-FFF2-40B4-BE49-F238E27FC236}">
                <a16:creationId xmlns:a16="http://schemas.microsoft.com/office/drawing/2014/main" id="{DC8B4360-10FC-4DE3-94C5-197AED1C83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95CF7E-7060-463F-9A05-C58FAF5E902E}"/>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196152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57A1A9-7A20-4E1C-BA53-42DC94AD1F8E}"/>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3" name="Footer Placeholder 2">
            <a:extLst>
              <a:ext uri="{FF2B5EF4-FFF2-40B4-BE49-F238E27FC236}">
                <a16:creationId xmlns:a16="http://schemas.microsoft.com/office/drawing/2014/main" id="{A0C41646-C6E4-4D91-906A-A41942FA56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136091-B455-4FAC-A8FF-0681BAEB0FAE}"/>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338815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9EA1A-2F67-4E31-9DA6-3C66E760F9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13F4E5-DFDE-4AF4-B45C-ED6A81300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E5635E-4878-4AEE-BD91-4CA8E6625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030775-0E31-4A97-A059-C30B1553436B}"/>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6" name="Footer Placeholder 5">
            <a:extLst>
              <a:ext uri="{FF2B5EF4-FFF2-40B4-BE49-F238E27FC236}">
                <a16:creationId xmlns:a16="http://schemas.microsoft.com/office/drawing/2014/main" id="{AE848036-FBA8-45C4-9843-D7DEEA746E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53413-2AD1-422A-A7E0-48CF04AF0CB9}"/>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820197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AAEA-B3B8-4C47-8DF8-D9BC02F9E0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A8B9A7-F2A8-47E7-9536-757A08EB93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A41AB7-D3FA-4EDC-9C35-89860354E6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D41C19-2FC1-462D-9FAA-1721E514B64B}"/>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6" name="Footer Placeholder 5">
            <a:extLst>
              <a:ext uri="{FF2B5EF4-FFF2-40B4-BE49-F238E27FC236}">
                <a16:creationId xmlns:a16="http://schemas.microsoft.com/office/drawing/2014/main" id="{16E0E963-E757-493B-A2FD-D33032B660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010617-A609-4153-95BA-F354B68B091A}"/>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92428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2C88-FE0A-4ED3-9281-89224BE0B3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B12078-13A5-43C0-8105-0DD1DAC1F8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B152AB-724F-4D73-91E8-89F1F2C466E6}"/>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5" name="Footer Placeholder 4">
            <a:extLst>
              <a:ext uri="{FF2B5EF4-FFF2-40B4-BE49-F238E27FC236}">
                <a16:creationId xmlns:a16="http://schemas.microsoft.com/office/drawing/2014/main" id="{EF6740D4-877F-4A92-ADC3-76E966189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89D3E-A117-4C85-80B2-F1E750C23849}"/>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2575204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74E6DD-D844-4205-AAE6-913B3BF19D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8BD40A-AB91-4472-99A7-07AF817770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96918-92B9-4181-A900-F2CE21B61D1F}"/>
              </a:ext>
            </a:extLst>
          </p:cNvPr>
          <p:cNvSpPr>
            <a:spLocks noGrp="1"/>
          </p:cNvSpPr>
          <p:nvPr>
            <p:ph type="dt" sz="half" idx="10"/>
          </p:nvPr>
        </p:nvSpPr>
        <p:spPr/>
        <p:txBody>
          <a:bodyPr/>
          <a:lstStyle/>
          <a:p>
            <a:fld id="{35EA03FB-C143-466A-BE07-FD8A60CD9CCD}" type="datetimeFigureOut">
              <a:rPr lang="en-US" smtClean="0"/>
              <a:t>9/1/2023</a:t>
            </a:fld>
            <a:endParaRPr lang="en-US"/>
          </a:p>
        </p:txBody>
      </p:sp>
      <p:sp>
        <p:nvSpPr>
          <p:cNvPr id="5" name="Footer Placeholder 4">
            <a:extLst>
              <a:ext uri="{FF2B5EF4-FFF2-40B4-BE49-F238E27FC236}">
                <a16:creationId xmlns:a16="http://schemas.microsoft.com/office/drawing/2014/main" id="{F17DBA33-8384-4710-B177-05CE5DA1CC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E04BB-A8D5-41B7-A243-48DD55A35EF8}"/>
              </a:ext>
            </a:extLst>
          </p:cNvPr>
          <p:cNvSpPr>
            <a:spLocks noGrp="1"/>
          </p:cNvSpPr>
          <p:nvPr>
            <p:ph type="sldNum" sz="quarter" idx="12"/>
          </p:nvPr>
        </p:nvSpPr>
        <p:spPr/>
        <p:txBody>
          <a:bodyPr/>
          <a:lstStyle/>
          <a:p>
            <a:fld id="{63721FCC-2AA9-49FA-B7C9-8A441768E3C3}" type="slidenum">
              <a:rPr lang="en-US" smtClean="0"/>
              <a:t>‹#›</a:t>
            </a:fld>
            <a:endParaRPr lang="en-US"/>
          </a:p>
        </p:txBody>
      </p:sp>
    </p:spTree>
    <p:extLst>
      <p:ext uri="{BB962C8B-B14F-4D97-AF65-F5344CB8AC3E}">
        <p14:creationId xmlns:p14="http://schemas.microsoft.com/office/powerpoint/2010/main" val="175145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D353C7-4793-4558-868F-80AE0CBA4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5858F3-44D6-4196-9E24-7C87F0179A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1326CB-BC21-4457-8B13-70E802910A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EA03FB-C143-466A-BE07-FD8A60CD9CCD}" type="datetimeFigureOut">
              <a:rPr lang="en-US" smtClean="0"/>
              <a:t>9/1/2023</a:t>
            </a:fld>
            <a:endParaRPr lang="en-US"/>
          </a:p>
        </p:txBody>
      </p:sp>
      <p:sp>
        <p:nvSpPr>
          <p:cNvPr id="5" name="Footer Placeholder 4">
            <a:extLst>
              <a:ext uri="{FF2B5EF4-FFF2-40B4-BE49-F238E27FC236}">
                <a16:creationId xmlns:a16="http://schemas.microsoft.com/office/drawing/2014/main" id="{89B1A884-EE82-476A-B662-F51050035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AA37E-91AF-4BCD-8D7F-960ACFA41B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721FCC-2AA9-49FA-B7C9-8A441768E3C3}" type="slidenum">
              <a:rPr lang="en-US" smtClean="0"/>
              <a:t>‹#›</a:t>
            </a:fld>
            <a:endParaRPr lang="en-US"/>
          </a:p>
        </p:txBody>
      </p:sp>
    </p:spTree>
    <p:extLst>
      <p:ext uri="{BB962C8B-B14F-4D97-AF65-F5344CB8AC3E}">
        <p14:creationId xmlns:p14="http://schemas.microsoft.com/office/powerpoint/2010/main" val="79751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Simple Search</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1EA0-8A81-45A0-A6DD-40B6D7EBEF78}"/>
              </a:ext>
            </a:extLst>
          </p:cNvPr>
          <p:cNvSpPr>
            <a:spLocks noGrp="1"/>
          </p:cNvSpPr>
          <p:nvPr>
            <p:ph type="title"/>
          </p:nvPr>
        </p:nvSpPr>
        <p:spPr/>
        <p:txBody>
          <a:bodyPr/>
          <a:lstStyle/>
          <a:p>
            <a:r>
              <a:rPr lang="en-US" dirty="0"/>
              <a:t>Problem-Solving Agents</a:t>
            </a:r>
          </a:p>
        </p:txBody>
      </p:sp>
      <p:sp>
        <p:nvSpPr>
          <p:cNvPr id="3" name="Content Placeholder 2">
            <a:extLst>
              <a:ext uri="{FF2B5EF4-FFF2-40B4-BE49-F238E27FC236}">
                <a16:creationId xmlns:a16="http://schemas.microsoft.com/office/drawing/2014/main" id="{B9A94C9C-E4C3-4602-BCF0-AAAFF2FEB603}"/>
              </a:ext>
            </a:extLst>
          </p:cNvPr>
          <p:cNvSpPr>
            <a:spLocks noGrp="1"/>
          </p:cNvSpPr>
          <p:nvPr>
            <p:ph idx="1"/>
          </p:nvPr>
        </p:nvSpPr>
        <p:spPr/>
        <p:txBody>
          <a:bodyPr>
            <a:normAutofit fontScale="85000" lnSpcReduction="20000"/>
          </a:bodyPr>
          <a:lstStyle/>
          <a:p>
            <a:r>
              <a:rPr lang="en-US" dirty="0"/>
              <a:t>A </a:t>
            </a:r>
            <a:r>
              <a:rPr lang="en-US" b="1" dirty="0"/>
              <a:t>problem-solving agent </a:t>
            </a:r>
            <a:r>
              <a:rPr lang="en-US" dirty="0"/>
              <a:t>is one type of </a:t>
            </a:r>
            <a:r>
              <a:rPr lang="en-US" i="1" dirty="0"/>
              <a:t>goal-based agent</a:t>
            </a:r>
          </a:p>
          <a:p>
            <a:r>
              <a:rPr lang="en-US" dirty="0"/>
              <a:t>Such an agent will </a:t>
            </a:r>
            <a:r>
              <a:rPr lang="en-US" b="1" dirty="0"/>
              <a:t>search</a:t>
            </a:r>
            <a:r>
              <a:rPr lang="en-US" dirty="0"/>
              <a:t> for </a:t>
            </a:r>
            <a:r>
              <a:rPr lang="en-US" i="1" dirty="0"/>
              <a:t>a sequence of actions </a:t>
            </a:r>
            <a:r>
              <a:rPr lang="en-US" dirty="0"/>
              <a:t>that leads to a </a:t>
            </a:r>
            <a:r>
              <a:rPr lang="en-US" i="1" dirty="0"/>
              <a:t>goal state</a:t>
            </a:r>
            <a:r>
              <a:rPr lang="en-US" dirty="0"/>
              <a:t>; if found, the sequence of actions is said to be a </a:t>
            </a:r>
            <a:r>
              <a:rPr lang="en-US" i="1" dirty="0"/>
              <a:t>solution</a:t>
            </a:r>
          </a:p>
          <a:p>
            <a:r>
              <a:rPr lang="en-US" dirty="0"/>
              <a:t>Such an agent often assumes that the environment is </a:t>
            </a:r>
            <a:r>
              <a:rPr lang="en-US" i="1" dirty="0"/>
              <a:t>single agent</a:t>
            </a:r>
            <a:r>
              <a:rPr lang="en-US" dirty="0"/>
              <a:t>, </a:t>
            </a:r>
            <a:r>
              <a:rPr lang="en-US" i="1" dirty="0"/>
              <a:t>fully observable</a:t>
            </a:r>
            <a:r>
              <a:rPr lang="en-US" dirty="0"/>
              <a:t>, </a:t>
            </a:r>
            <a:r>
              <a:rPr lang="en-US" i="1" dirty="0"/>
              <a:t>deterministic</a:t>
            </a:r>
            <a:r>
              <a:rPr lang="en-US" dirty="0"/>
              <a:t>, </a:t>
            </a:r>
            <a:r>
              <a:rPr lang="en-US" i="1" dirty="0"/>
              <a:t>static</a:t>
            </a:r>
            <a:r>
              <a:rPr lang="en-US" dirty="0"/>
              <a:t>, </a:t>
            </a:r>
            <a:r>
              <a:rPr lang="en-US" i="1" dirty="0"/>
              <a:t>discrete</a:t>
            </a:r>
            <a:r>
              <a:rPr lang="en-US" dirty="0"/>
              <a:t>, and </a:t>
            </a:r>
            <a:r>
              <a:rPr lang="en-US" i="1" dirty="0"/>
              <a:t>known</a:t>
            </a:r>
          </a:p>
          <a:p>
            <a:r>
              <a:rPr lang="en-US" dirty="0"/>
              <a:t>Earlier editions of the textbook also listed </a:t>
            </a:r>
            <a:r>
              <a:rPr lang="en-US" i="1" dirty="0"/>
              <a:t>episodic</a:t>
            </a:r>
            <a:r>
              <a:rPr lang="en-US" dirty="0"/>
              <a:t> here, but I consider this debatable</a:t>
            </a:r>
          </a:p>
          <a:p>
            <a:r>
              <a:rPr lang="en-US" dirty="0"/>
              <a:t>We can apply a simple "formulate, search, execute" strategy for such an agent</a:t>
            </a:r>
          </a:p>
          <a:p>
            <a:r>
              <a:rPr lang="en-US" dirty="0"/>
              <a:t>The 4</a:t>
            </a:r>
            <a:r>
              <a:rPr lang="en-US" baseline="30000" dirty="0"/>
              <a:t>th</a:t>
            </a:r>
            <a:r>
              <a:rPr lang="en-US" dirty="0"/>
              <a:t> edition splits the first part into "goal formulation" and "problem formulation"</a:t>
            </a:r>
          </a:p>
          <a:p>
            <a:r>
              <a:rPr lang="en-US" dirty="0"/>
              <a:t>The solution is a "fixed sequence of actions"</a:t>
            </a:r>
          </a:p>
          <a:p>
            <a:r>
              <a:rPr lang="en-US" dirty="0"/>
              <a:t>Solutions are executed without paying attention to </a:t>
            </a:r>
            <a:r>
              <a:rPr lang="en-US" i="1" dirty="0"/>
              <a:t>percepts</a:t>
            </a:r>
          </a:p>
        </p:txBody>
      </p:sp>
    </p:spTree>
    <p:extLst>
      <p:ext uri="{BB962C8B-B14F-4D97-AF65-F5344CB8AC3E}">
        <p14:creationId xmlns:p14="http://schemas.microsoft.com/office/powerpoint/2010/main" val="2901895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B628-5349-42FE-B8F3-90007038259A}"/>
              </a:ext>
            </a:extLst>
          </p:cNvPr>
          <p:cNvSpPr>
            <a:spLocks noGrp="1"/>
          </p:cNvSpPr>
          <p:nvPr>
            <p:ph type="title"/>
          </p:nvPr>
        </p:nvSpPr>
        <p:spPr/>
        <p:txBody>
          <a:bodyPr/>
          <a:lstStyle/>
          <a:p>
            <a:r>
              <a:rPr lang="en-US" dirty="0"/>
              <a:t>Search Problems</a:t>
            </a:r>
          </a:p>
        </p:txBody>
      </p:sp>
      <p:sp>
        <p:nvSpPr>
          <p:cNvPr id="3" name="Content Placeholder 2">
            <a:extLst>
              <a:ext uri="{FF2B5EF4-FFF2-40B4-BE49-F238E27FC236}">
                <a16:creationId xmlns:a16="http://schemas.microsoft.com/office/drawing/2014/main" id="{5DBFDEE9-7B3A-4DE6-9A4D-1F4C93392CF3}"/>
              </a:ext>
            </a:extLst>
          </p:cNvPr>
          <p:cNvSpPr>
            <a:spLocks noGrp="1"/>
          </p:cNvSpPr>
          <p:nvPr>
            <p:ph idx="1"/>
          </p:nvPr>
        </p:nvSpPr>
        <p:spPr/>
        <p:txBody>
          <a:bodyPr>
            <a:normAutofit fontScale="70000" lnSpcReduction="20000"/>
          </a:bodyPr>
          <a:lstStyle/>
          <a:p>
            <a:r>
              <a:rPr lang="en-US" dirty="0"/>
              <a:t>A </a:t>
            </a:r>
            <a:r>
              <a:rPr lang="en-US" b="1" dirty="0"/>
              <a:t>search problem </a:t>
            </a:r>
            <a:r>
              <a:rPr lang="en-US" dirty="0"/>
              <a:t>can be defined by the following components:</a:t>
            </a:r>
          </a:p>
          <a:p>
            <a:pPr lvl="1"/>
            <a:r>
              <a:rPr lang="en-US" dirty="0"/>
              <a:t>The </a:t>
            </a:r>
            <a:r>
              <a:rPr lang="en-US" b="1" dirty="0"/>
              <a:t>initial state</a:t>
            </a:r>
            <a:r>
              <a:rPr lang="en-US" dirty="0"/>
              <a:t> indicates the state of the agent’s world at the start of the problem</a:t>
            </a:r>
            <a:endParaRPr lang="en-US" b="1" dirty="0"/>
          </a:p>
          <a:p>
            <a:pPr lvl="1"/>
            <a:r>
              <a:rPr lang="en-US" dirty="0"/>
              <a:t>The available </a:t>
            </a:r>
            <a:r>
              <a:rPr lang="en-US" b="1" dirty="0"/>
              <a:t>actions</a:t>
            </a:r>
            <a:r>
              <a:rPr lang="en-US" dirty="0"/>
              <a:t>: ACTIONS(s) returns the set of actions applicable in state s</a:t>
            </a:r>
          </a:p>
          <a:p>
            <a:pPr lvl="1"/>
            <a:r>
              <a:rPr lang="en-US" dirty="0"/>
              <a:t>A </a:t>
            </a:r>
            <a:r>
              <a:rPr lang="en-US" b="1" dirty="0"/>
              <a:t>transition model</a:t>
            </a:r>
            <a:r>
              <a:rPr lang="en-US" dirty="0"/>
              <a:t>: RESULT(s, a) returns the state resulting from performing action a while in state s; we can call the resulting state a </a:t>
            </a:r>
            <a:r>
              <a:rPr lang="en-US" i="1" dirty="0"/>
              <a:t>successor</a:t>
            </a:r>
            <a:r>
              <a:rPr lang="en-US" dirty="0"/>
              <a:t> of s</a:t>
            </a:r>
          </a:p>
          <a:p>
            <a:pPr lvl="1"/>
            <a:r>
              <a:rPr lang="en-US" dirty="0"/>
              <a:t>A set of </a:t>
            </a:r>
            <a:r>
              <a:rPr lang="en-US" b="1" dirty="0"/>
              <a:t>goal states</a:t>
            </a:r>
            <a:r>
              <a:rPr lang="en-US" dirty="0"/>
              <a:t> indicates what the agent is trying to achieve</a:t>
            </a:r>
          </a:p>
          <a:p>
            <a:pPr lvl="1"/>
            <a:r>
              <a:rPr lang="en-US" dirty="0"/>
              <a:t>An </a:t>
            </a:r>
            <a:r>
              <a:rPr lang="en-US" b="1" dirty="0"/>
              <a:t>action cost</a:t>
            </a:r>
            <a:r>
              <a:rPr lang="en-US" dirty="0"/>
              <a:t> function: ACTION-COST(s, a, s’) gives the cost (known as an action cost or a </a:t>
            </a:r>
            <a:r>
              <a:rPr lang="en-US" i="1" dirty="0"/>
              <a:t>step cost</a:t>
            </a:r>
            <a:r>
              <a:rPr lang="en-US" dirty="0"/>
              <a:t>) of applying action a at state s to reach state s’</a:t>
            </a:r>
          </a:p>
          <a:p>
            <a:r>
              <a:rPr lang="en-US" dirty="0"/>
              <a:t>The third edition included a set of </a:t>
            </a:r>
            <a:r>
              <a:rPr lang="en-US" b="1" dirty="0"/>
              <a:t>goal-test</a:t>
            </a:r>
            <a:r>
              <a:rPr lang="en-US" dirty="0"/>
              <a:t> instead of a set of goal states (I like this better), and it included a </a:t>
            </a:r>
            <a:r>
              <a:rPr lang="en-US" b="1" dirty="0"/>
              <a:t>path cost</a:t>
            </a:r>
            <a:r>
              <a:rPr lang="en-US" dirty="0"/>
              <a:t> function (which typically sums step costs) instead of an action cost function</a:t>
            </a:r>
          </a:p>
          <a:p>
            <a:r>
              <a:rPr lang="en-US" dirty="0"/>
              <a:t>Optionally, the problem can also explicitly specify the set of </a:t>
            </a:r>
            <a:r>
              <a:rPr lang="en-US" i="1" dirty="0"/>
              <a:t>states </a:t>
            </a:r>
            <a:r>
              <a:rPr lang="en-US" dirty="0"/>
              <a:t>(the 4</a:t>
            </a:r>
            <a:r>
              <a:rPr lang="en-US" baseline="30000" dirty="0"/>
              <a:t>th</a:t>
            </a:r>
            <a:r>
              <a:rPr lang="en-US" dirty="0"/>
              <a:t> edition includes this, but it isn't necessary, as will soon be explained)</a:t>
            </a:r>
            <a:endParaRPr lang="en-US" b="1" dirty="0"/>
          </a:p>
          <a:p>
            <a:r>
              <a:rPr lang="en-US" dirty="0"/>
              <a:t>The process of removing detail from a representation, which is common when we formulate a search problem, is called </a:t>
            </a:r>
            <a:r>
              <a:rPr lang="en-US" i="1" dirty="0"/>
              <a:t>abstraction</a:t>
            </a:r>
          </a:p>
          <a:p>
            <a:r>
              <a:rPr lang="en-US" dirty="0"/>
              <a:t>For example, in one of the map examples we will soon look at, there are many real-world parameters are left out</a:t>
            </a:r>
          </a:p>
        </p:txBody>
      </p:sp>
    </p:spTree>
    <p:extLst>
      <p:ext uri="{BB962C8B-B14F-4D97-AF65-F5344CB8AC3E}">
        <p14:creationId xmlns:p14="http://schemas.microsoft.com/office/powerpoint/2010/main" val="2308436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853A-B694-4D80-B439-65CDEC486E5B}"/>
              </a:ext>
            </a:extLst>
          </p:cNvPr>
          <p:cNvSpPr>
            <a:spLocks noGrp="1"/>
          </p:cNvSpPr>
          <p:nvPr>
            <p:ph type="title"/>
          </p:nvPr>
        </p:nvSpPr>
        <p:spPr/>
        <p:txBody>
          <a:bodyPr/>
          <a:lstStyle/>
          <a:p>
            <a:r>
              <a:rPr lang="en-US" dirty="0"/>
              <a:t>The State Space</a:t>
            </a:r>
          </a:p>
        </p:txBody>
      </p:sp>
      <p:sp>
        <p:nvSpPr>
          <p:cNvPr id="3" name="Content Placeholder 2">
            <a:extLst>
              <a:ext uri="{FF2B5EF4-FFF2-40B4-BE49-F238E27FC236}">
                <a16:creationId xmlns:a16="http://schemas.microsoft.com/office/drawing/2014/main" id="{FAA1FD8D-8833-407F-8389-203500BAA9F2}"/>
              </a:ext>
            </a:extLst>
          </p:cNvPr>
          <p:cNvSpPr>
            <a:spLocks noGrp="1"/>
          </p:cNvSpPr>
          <p:nvPr>
            <p:ph idx="1"/>
          </p:nvPr>
        </p:nvSpPr>
        <p:spPr/>
        <p:txBody>
          <a:bodyPr>
            <a:normAutofit fontScale="62500" lnSpcReduction="20000"/>
          </a:bodyPr>
          <a:lstStyle/>
          <a:p>
            <a:r>
              <a:rPr lang="en-US" dirty="0"/>
              <a:t>The set of </a:t>
            </a:r>
            <a:r>
              <a:rPr lang="en-US" i="1" dirty="0"/>
              <a:t>reachable states</a:t>
            </a:r>
            <a:r>
              <a:rPr lang="en-US" dirty="0"/>
              <a:t> is also called the </a:t>
            </a:r>
            <a:r>
              <a:rPr lang="en-US" b="1" dirty="0"/>
              <a:t>state space</a:t>
            </a:r>
            <a:endParaRPr lang="en-US" dirty="0"/>
          </a:p>
          <a:p>
            <a:r>
              <a:rPr lang="en-US" dirty="0"/>
              <a:t>Note that some sources define state space more generally to be all plausible states, in which case some of these states may not be reachable</a:t>
            </a:r>
          </a:p>
          <a:p>
            <a:r>
              <a:rPr lang="en-US" dirty="0"/>
              <a:t>The 3</a:t>
            </a:r>
            <a:r>
              <a:rPr lang="en-US" baseline="30000" dirty="0"/>
              <a:t>rd</a:t>
            </a:r>
            <a:r>
              <a:rPr lang="en-US" dirty="0"/>
              <a:t> edition of the textbook is clear (at least, in certain spots) that they define the state space to consist of only reachable states; in the 4</a:t>
            </a:r>
            <a:r>
              <a:rPr lang="en-US" baseline="30000" dirty="0"/>
              <a:t>th</a:t>
            </a:r>
            <a:r>
              <a:rPr lang="en-US" dirty="0"/>
              <a:t> edition of the textbook, the definition is more ambiguous</a:t>
            </a:r>
            <a:endParaRPr lang="en-US" b="1" dirty="0"/>
          </a:p>
          <a:p>
            <a:r>
              <a:rPr lang="en-US" dirty="0"/>
              <a:t>Since we will define the state space to consist of only reachable states, it can be determined by the </a:t>
            </a:r>
            <a:r>
              <a:rPr lang="en-US" i="1" dirty="0"/>
              <a:t>initial state</a:t>
            </a:r>
            <a:r>
              <a:rPr lang="en-US" dirty="0"/>
              <a:t>, the </a:t>
            </a:r>
            <a:r>
              <a:rPr lang="en-US" i="1" dirty="0"/>
              <a:t>available actions</a:t>
            </a:r>
            <a:r>
              <a:rPr lang="en-US" dirty="0"/>
              <a:t>, and the </a:t>
            </a:r>
            <a:r>
              <a:rPr lang="en-US" i="1" dirty="0"/>
              <a:t>transition model</a:t>
            </a:r>
          </a:p>
          <a:p>
            <a:r>
              <a:rPr lang="en-US" dirty="0"/>
              <a:t>The initial state is one member of the state space</a:t>
            </a:r>
          </a:p>
          <a:p>
            <a:r>
              <a:rPr lang="en-US" dirty="0"/>
              <a:t>The goal states are sometimes considered to be a subset of the state space, although in theory, some of these states may not be reachable</a:t>
            </a:r>
          </a:p>
          <a:p>
            <a:r>
              <a:rPr lang="en-US" dirty="0"/>
              <a:t>The state space can be viewed as a </a:t>
            </a:r>
            <a:r>
              <a:rPr lang="en-US" i="1" dirty="0"/>
              <a:t>directed graph</a:t>
            </a:r>
            <a:r>
              <a:rPr lang="en-US" dirty="0"/>
              <a:t> in which </a:t>
            </a:r>
            <a:r>
              <a:rPr lang="en-US" i="1" dirty="0"/>
              <a:t>nodes represent states</a:t>
            </a:r>
            <a:r>
              <a:rPr lang="en-US" dirty="0"/>
              <a:t> and </a:t>
            </a:r>
            <a:r>
              <a:rPr lang="en-US" i="1" dirty="0"/>
              <a:t>edges represent actions</a:t>
            </a:r>
          </a:p>
          <a:p>
            <a:r>
              <a:rPr lang="en-US" dirty="0"/>
              <a:t>Earlier, we said that a solution to a search problem is a sequence of actions leading from the initial state to a goal state</a:t>
            </a:r>
          </a:p>
          <a:p>
            <a:r>
              <a:rPr lang="en-US" dirty="0"/>
              <a:t>We can alternatively consider a solution to be a path in the state space from the initial state to a goal state</a:t>
            </a:r>
          </a:p>
        </p:txBody>
      </p:sp>
    </p:spTree>
    <p:extLst>
      <p:ext uri="{BB962C8B-B14F-4D97-AF65-F5344CB8AC3E}">
        <p14:creationId xmlns:p14="http://schemas.microsoft.com/office/powerpoint/2010/main" val="3390031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E0ED-6BB6-49FE-B6BB-C8126991E7A4}"/>
              </a:ext>
            </a:extLst>
          </p:cNvPr>
          <p:cNvSpPr>
            <a:spLocks noGrp="1"/>
          </p:cNvSpPr>
          <p:nvPr>
            <p:ph type="title"/>
          </p:nvPr>
        </p:nvSpPr>
        <p:spPr/>
        <p:txBody>
          <a:bodyPr/>
          <a:lstStyle/>
          <a:p>
            <a:r>
              <a:rPr lang="en-US" dirty="0"/>
              <a:t>Toy Problems</a:t>
            </a:r>
          </a:p>
        </p:txBody>
      </p:sp>
      <p:sp>
        <p:nvSpPr>
          <p:cNvPr id="3" name="Content Placeholder 2">
            <a:extLst>
              <a:ext uri="{FF2B5EF4-FFF2-40B4-BE49-F238E27FC236}">
                <a16:creationId xmlns:a16="http://schemas.microsoft.com/office/drawing/2014/main" id="{AA571AD8-B595-46B4-8E04-FF2D1858CE10}"/>
              </a:ext>
            </a:extLst>
          </p:cNvPr>
          <p:cNvSpPr>
            <a:spLocks noGrp="1"/>
          </p:cNvSpPr>
          <p:nvPr>
            <p:ph idx="1"/>
          </p:nvPr>
        </p:nvSpPr>
        <p:spPr/>
        <p:txBody>
          <a:bodyPr/>
          <a:lstStyle/>
          <a:p>
            <a:r>
              <a:rPr lang="en-US" b="1" dirty="0"/>
              <a:t>Toy problems </a:t>
            </a:r>
            <a:r>
              <a:rPr lang="en-US" dirty="0"/>
              <a:t>are intended to illustrate various problem-solving methods</a:t>
            </a:r>
          </a:p>
          <a:p>
            <a:r>
              <a:rPr lang="en-US" dirty="0"/>
              <a:t>The 4</a:t>
            </a:r>
            <a:r>
              <a:rPr lang="en-US" baseline="30000" dirty="0"/>
              <a:t>th</a:t>
            </a:r>
            <a:r>
              <a:rPr lang="en-US" dirty="0"/>
              <a:t> edition of the textbook calls these </a:t>
            </a:r>
            <a:r>
              <a:rPr lang="en-US" i="1" dirty="0"/>
              <a:t>standardized problems </a:t>
            </a:r>
            <a:r>
              <a:rPr lang="en-US" dirty="0"/>
              <a:t>(but I think this terminology is less common)</a:t>
            </a:r>
          </a:p>
          <a:p>
            <a:r>
              <a:rPr lang="en-US" i="1" dirty="0"/>
              <a:t>Real-world problems </a:t>
            </a:r>
            <a:r>
              <a:rPr lang="en-US" dirty="0"/>
              <a:t>(e.g., robot navigation) tend to be more difficult</a:t>
            </a:r>
          </a:p>
        </p:txBody>
      </p:sp>
    </p:spTree>
    <p:extLst>
      <p:ext uri="{BB962C8B-B14F-4D97-AF65-F5344CB8AC3E}">
        <p14:creationId xmlns:p14="http://schemas.microsoft.com/office/powerpoint/2010/main" val="105853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79F8-4465-4D27-B2A3-91A0F5F7118B}"/>
              </a:ext>
            </a:extLst>
          </p:cNvPr>
          <p:cNvSpPr>
            <a:spLocks noGrp="1"/>
          </p:cNvSpPr>
          <p:nvPr>
            <p:ph type="title"/>
          </p:nvPr>
        </p:nvSpPr>
        <p:spPr/>
        <p:txBody>
          <a:bodyPr/>
          <a:lstStyle/>
          <a:p>
            <a:r>
              <a:rPr lang="en-US" dirty="0"/>
              <a:t>The Vacuum World Revisited</a:t>
            </a:r>
          </a:p>
        </p:txBody>
      </p:sp>
      <p:pic>
        <p:nvPicPr>
          <p:cNvPr id="5" name="Content Placeholder 4" descr="A screenshot of a social media post&#10;&#10;Description automatically generated">
            <a:extLst>
              <a:ext uri="{FF2B5EF4-FFF2-40B4-BE49-F238E27FC236}">
                <a16:creationId xmlns:a16="http://schemas.microsoft.com/office/drawing/2014/main" id="{D55123C8-7D80-4B07-A02A-4AC750EFCB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3125" y="1690688"/>
            <a:ext cx="9565749" cy="4524582"/>
          </a:xfrm>
        </p:spPr>
      </p:pic>
    </p:spTree>
    <p:extLst>
      <p:ext uri="{BB962C8B-B14F-4D97-AF65-F5344CB8AC3E}">
        <p14:creationId xmlns:p14="http://schemas.microsoft.com/office/powerpoint/2010/main" val="1656333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B60D-9A88-42DC-95A7-7463FA41F97C}"/>
              </a:ext>
            </a:extLst>
          </p:cNvPr>
          <p:cNvSpPr>
            <a:spLocks noGrp="1"/>
          </p:cNvSpPr>
          <p:nvPr>
            <p:ph type="title"/>
          </p:nvPr>
        </p:nvSpPr>
        <p:spPr/>
        <p:txBody>
          <a:bodyPr/>
          <a:lstStyle/>
          <a:p>
            <a:r>
              <a:rPr lang="en-US" dirty="0"/>
              <a:t>The Vacuum World Formulated</a:t>
            </a:r>
          </a:p>
        </p:txBody>
      </p:sp>
      <p:sp>
        <p:nvSpPr>
          <p:cNvPr id="3" name="Content Placeholder 2">
            <a:extLst>
              <a:ext uri="{FF2B5EF4-FFF2-40B4-BE49-F238E27FC236}">
                <a16:creationId xmlns:a16="http://schemas.microsoft.com/office/drawing/2014/main" id="{12906131-4218-49A7-97D5-646B86659DDA}"/>
              </a:ext>
            </a:extLst>
          </p:cNvPr>
          <p:cNvSpPr>
            <a:spLocks noGrp="1"/>
          </p:cNvSpPr>
          <p:nvPr>
            <p:ph idx="1"/>
          </p:nvPr>
        </p:nvSpPr>
        <p:spPr/>
        <p:txBody>
          <a:bodyPr>
            <a:normAutofit fontScale="85000" lnSpcReduction="20000"/>
          </a:bodyPr>
          <a:lstStyle/>
          <a:p>
            <a:r>
              <a:rPr lang="en-US" dirty="0"/>
              <a:t>The </a:t>
            </a:r>
            <a:r>
              <a:rPr lang="en-US" b="1" dirty="0"/>
              <a:t>vacuum world </a:t>
            </a:r>
            <a:r>
              <a:rPr lang="en-US" dirty="0"/>
              <a:t>is an example of a </a:t>
            </a:r>
            <a:r>
              <a:rPr lang="en-US" i="1" dirty="0"/>
              <a:t>grid world </a:t>
            </a:r>
            <a:r>
              <a:rPr lang="en-US" dirty="0"/>
              <a:t>problem</a:t>
            </a:r>
          </a:p>
          <a:p>
            <a:r>
              <a:rPr lang="en-US" dirty="0"/>
              <a:t>The states: There are two locations/squares/cells, the agent is in one of them, and each location is or is not dirty</a:t>
            </a:r>
          </a:p>
          <a:p>
            <a:pPr lvl="1"/>
            <a:r>
              <a:rPr lang="en-US" dirty="0"/>
              <a:t>Therefore, there are 8 possible states</a:t>
            </a:r>
          </a:p>
          <a:p>
            <a:pPr lvl="1"/>
            <a:r>
              <a:rPr lang="en-US" dirty="0"/>
              <a:t>A larger environment with n locations would lead to n * 2</a:t>
            </a:r>
            <a:r>
              <a:rPr lang="en-US" baseline="30000" dirty="0"/>
              <a:t>n</a:t>
            </a:r>
            <a:r>
              <a:rPr lang="en-US" dirty="0"/>
              <a:t> states</a:t>
            </a:r>
          </a:p>
          <a:p>
            <a:r>
              <a:rPr lang="en-US" dirty="0"/>
              <a:t>The initial state: Any of the 8 states</a:t>
            </a:r>
          </a:p>
          <a:p>
            <a:r>
              <a:rPr lang="en-US" dirty="0"/>
              <a:t>The actions: Move left, move right, or clean (larger environments would have additional actions, and there are alternative formulations of this toy problem)</a:t>
            </a:r>
          </a:p>
          <a:p>
            <a:r>
              <a:rPr lang="en-US" dirty="0"/>
              <a:t>The transition model: Mostly intuitive, but moving left from the left cell, moving right from the right cell, and cleaning a clean cell have no effect</a:t>
            </a:r>
          </a:p>
          <a:p>
            <a:r>
              <a:rPr lang="en-US" dirty="0"/>
              <a:t>The goal test: Checks if both cells are clean (alternatively, we can list the goal states, i.e., all states for which every cell is clean)</a:t>
            </a:r>
          </a:p>
          <a:p>
            <a:r>
              <a:rPr lang="en-US" dirty="0"/>
              <a:t>The action cost: Each action costs 1, so the path cost can count the steps</a:t>
            </a:r>
          </a:p>
          <a:p>
            <a:endParaRPr lang="en-US" dirty="0"/>
          </a:p>
        </p:txBody>
      </p:sp>
    </p:spTree>
    <p:extLst>
      <p:ext uri="{BB962C8B-B14F-4D97-AF65-F5344CB8AC3E}">
        <p14:creationId xmlns:p14="http://schemas.microsoft.com/office/powerpoint/2010/main" val="1133477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085ED-FE03-45B2-B242-DCCE2234F4DE}"/>
              </a:ext>
            </a:extLst>
          </p:cNvPr>
          <p:cNvSpPr>
            <a:spLocks noGrp="1"/>
          </p:cNvSpPr>
          <p:nvPr>
            <p:ph type="title"/>
          </p:nvPr>
        </p:nvSpPr>
        <p:spPr/>
        <p:txBody>
          <a:bodyPr/>
          <a:lstStyle/>
          <a:p>
            <a:r>
              <a:rPr lang="en-US" dirty="0"/>
              <a:t>The Vacuum World State Space</a:t>
            </a:r>
          </a:p>
        </p:txBody>
      </p:sp>
      <p:pic>
        <p:nvPicPr>
          <p:cNvPr id="4" name="Content Placeholder 3">
            <a:extLst>
              <a:ext uri="{FF2B5EF4-FFF2-40B4-BE49-F238E27FC236}">
                <a16:creationId xmlns:a16="http://schemas.microsoft.com/office/drawing/2014/main" id="{A08322CA-9330-4E95-9155-EA9B92758103}"/>
              </a:ext>
            </a:extLst>
          </p:cNvPr>
          <p:cNvPicPr>
            <a:picLocks noGrp="1" noChangeAspect="1"/>
          </p:cNvPicPr>
          <p:nvPr>
            <p:ph idx="1"/>
          </p:nvPr>
        </p:nvPicPr>
        <p:blipFill>
          <a:blip r:embed="rId2"/>
          <a:stretch>
            <a:fillRect/>
          </a:stretch>
        </p:blipFill>
        <p:spPr>
          <a:xfrm>
            <a:off x="2484059" y="1690688"/>
            <a:ext cx="7223882" cy="4724986"/>
          </a:xfrm>
          <a:prstGeom prst="rect">
            <a:avLst/>
          </a:prstGeom>
        </p:spPr>
      </p:pic>
    </p:spTree>
    <p:extLst>
      <p:ext uri="{BB962C8B-B14F-4D97-AF65-F5344CB8AC3E}">
        <p14:creationId xmlns:p14="http://schemas.microsoft.com/office/powerpoint/2010/main" val="3531903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6526C-F500-47F9-AD6D-DB2FB553D79B}"/>
              </a:ext>
            </a:extLst>
          </p:cNvPr>
          <p:cNvSpPr>
            <a:spLocks noGrp="1"/>
          </p:cNvSpPr>
          <p:nvPr>
            <p:ph type="title"/>
          </p:nvPr>
        </p:nvSpPr>
        <p:spPr/>
        <p:txBody>
          <a:bodyPr/>
          <a:lstStyle/>
          <a:p>
            <a:r>
              <a:rPr lang="en-US" dirty="0"/>
              <a:t>The 8-puzzle</a:t>
            </a:r>
          </a:p>
        </p:txBody>
      </p:sp>
      <p:pic>
        <p:nvPicPr>
          <p:cNvPr id="4" name="Content Placeholder 3">
            <a:extLst>
              <a:ext uri="{FF2B5EF4-FFF2-40B4-BE49-F238E27FC236}">
                <a16:creationId xmlns:a16="http://schemas.microsoft.com/office/drawing/2014/main" id="{BF729393-584B-46F5-BDDC-5603E8665648}"/>
              </a:ext>
            </a:extLst>
          </p:cNvPr>
          <p:cNvPicPr>
            <a:picLocks noGrp="1" noChangeAspect="1"/>
          </p:cNvPicPr>
          <p:nvPr>
            <p:ph idx="1"/>
          </p:nvPr>
        </p:nvPicPr>
        <p:blipFill>
          <a:blip r:embed="rId2"/>
          <a:stretch>
            <a:fillRect/>
          </a:stretch>
        </p:blipFill>
        <p:spPr>
          <a:xfrm>
            <a:off x="1708107" y="1690688"/>
            <a:ext cx="8775785" cy="3962400"/>
          </a:xfrm>
          <a:prstGeom prst="rect">
            <a:avLst/>
          </a:prstGeom>
        </p:spPr>
      </p:pic>
    </p:spTree>
    <p:extLst>
      <p:ext uri="{BB962C8B-B14F-4D97-AF65-F5344CB8AC3E}">
        <p14:creationId xmlns:p14="http://schemas.microsoft.com/office/powerpoint/2010/main" val="1360537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96841-A81B-4545-951C-02AD2314ADDD}"/>
              </a:ext>
            </a:extLst>
          </p:cNvPr>
          <p:cNvSpPr>
            <a:spLocks noGrp="1"/>
          </p:cNvSpPr>
          <p:nvPr>
            <p:ph type="title"/>
          </p:nvPr>
        </p:nvSpPr>
        <p:spPr/>
        <p:txBody>
          <a:bodyPr/>
          <a:lstStyle/>
          <a:p>
            <a:r>
              <a:rPr lang="en-US" dirty="0"/>
              <a:t>The 8-puzzle Formulated</a:t>
            </a:r>
          </a:p>
        </p:txBody>
      </p:sp>
      <p:sp>
        <p:nvSpPr>
          <p:cNvPr id="3" name="Content Placeholder 2">
            <a:extLst>
              <a:ext uri="{FF2B5EF4-FFF2-40B4-BE49-F238E27FC236}">
                <a16:creationId xmlns:a16="http://schemas.microsoft.com/office/drawing/2014/main" id="{9AF98545-0790-4EE9-9A07-4C494029683B}"/>
              </a:ext>
            </a:extLst>
          </p:cNvPr>
          <p:cNvSpPr>
            <a:spLocks noGrp="1"/>
          </p:cNvSpPr>
          <p:nvPr>
            <p:ph idx="1"/>
          </p:nvPr>
        </p:nvSpPr>
        <p:spPr/>
        <p:txBody>
          <a:bodyPr>
            <a:normAutofit fontScale="85000" lnSpcReduction="20000"/>
          </a:bodyPr>
          <a:lstStyle/>
          <a:p>
            <a:r>
              <a:rPr lang="en-US" b="1" dirty="0"/>
              <a:t>The 8-puzzle </a:t>
            </a:r>
            <a:r>
              <a:rPr lang="en-US" dirty="0"/>
              <a:t>is an example of a </a:t>
            </a:r>
            <a:r>
              <a:rPr lang="en-US" i="1" dirty="0"/>
              <a:t>sliding-block puzzle</a:t>
            </a:r>
          </a:p>
          <a:p>
            <a:r>
              <a:rPr lang="en-US" dirty="0"/>
              <a:t>The states: A state specifies the location of each of the 8 tiles and the blank</a:t>
            </a:r>
          </a:p>
          <a:p>
            <a:pPr lvl="1"/>
            <a:r>
              <a:rPr lang="en-US" dirty="0"/>
              <a:t>The 8-puzzle has 9!/2 = 181,440 reachable states, and this can be solved very fast</a:t>
            </a:r>
          </a:p>
          <a:p>
            <a:pPr lvl="1"/>
            <a:r>
              <a:rPr lang="en-US" dirty="0"/>
              <a:t>The 15-puzzle has about 10 trillion, or 10</a:t>
            </a:r>
            <a:r>
              <a:rPr lang="en-US" baseline="30000" dirty="0"/>
              <a:t>13</a:t>
            </a:r>
            <a:r>
              <a:rPr lang="en-US" dirty="0"/>
              <a:t>, reachable states, and this can be solved in a few milliseconds (or today, maybe even faster) by the best search algorithms</a:t>
            </a:r>
          </a:p>
          <a:p>
            <a:pPr lvl="1"/>
            <a:r>
              <a:rPr lang="en-US" dirty="0"/>
              <a:t>The 24-puzzle has about 10</a:t>
            </a:r>
            <a:r>
              <a:rPr lang="en-US" baseline="30000" dirty="0"/>
              <a:t>25</a:t>
            </a:r>
            <a:r>
              <a:rPr lang="en-US" dirty="0"/>
              <a:t> reachable states; modern computers take might take hours to solve this (this statistic is a bit old, so perhaps it could be solved in under an hour now)</a:t>
            </a:r>
          </a:p>
          <a:p>
            <a:r>
              <a:rPr lang="en-US" dirty="0"/>
              <a:t>The initial state: Any of those states</a:t>
            </a:r>
          </a:p>
          <a:p>
            <a:r>
              <a:rPr lang="en-US" dirty="0"/>
              <a:t>The actions: The simplest formulation defines actions in terms of movements of the blank space (left, right, up, or down)</a:t>
            </a:r>
          </a:p>
          <a:p>
            <a:r>
              <a:rPr lang="en-US" dirty="0"/>
              <a:t>The transition model: Given a state and action, it specifies the next configuration</a:t>
            </a:r>
          </a:p>
          <a:p>
            <a:r>
              <a:rPr lang="en-US" dirty="0"/>
              <a:t>The goal test: Checks if we match the desired configuration</a:t>
            </a:r>
          </a:p>
          <a:p>
            <a:r>
              <a:rPr lang="en-US" dirty="0"/>
              <a:t>The action cost: Each action costs 1, so the path cost can count the steps</a:t>
            </a:r>
          </a:p>
        </p:txBody>
      </p:sp>
    </p:spTree>
    <p:extLst>
      <p:ext uri="{BB962C8B-B14F-4D97-AF65-F5344CB8AC3E}">
        <p14:creationId xmlns:p14="http://schemas.microsoft.com/office/powerpoint/2010/main" val="2286514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8289-37DA-49E1-A74B-42E545D9AC9F}"/>
              </a:ext>
            </a:extLst>
          </p:cNvPr>
          <p:cNvSpPr>
            <a:spLocks noGrp="1"/>
          </p:cNvSpPr>
          <p:nvPr>
            <p:ph type="title"/>
          </p:nvPr>
        </p:nvSpPr>
        <p:spPr/>
        <p:txBody>
          <a:bodyPr/>
          <a:lstStyle/>
          <a:p>
            <a:r>
              <a:rPr lang="en-US" dirty="0"/>
              <a:t>The 8-queens Problem</a:t>
            </a:r>
          </a:p>
        </p:txBody>
      </p:sp>
      <p:sp>
        <p:nvSpPr>
          <p:cNvPr id="3" name="Content Placeholder 2">
            <a:extLst>
              <a:ext uri="{FF2B5EF4-FFF2-40B4-BE49-F238E27FC236}">
                <a16:creationId xmlns:a16="http://schemas.microsoft.com/office/drawing/2014/main" id="{BF6DADC2-D98A-4042-9C49-A1BC52ED6AED}"/>
              </a:ext>
            </a:extLst>
          </p:cNvPr>
          <p:cNvSpPr>
            <a:spLocks noGrp="1"/>
          </p:cNvSpPr>
          <p:nvPr>
            <p:ph idx="1"/>
          </p:nvPr>
        </p:nvSpPr>
        <p:spPr/>
        <p:txBody>
          <a:bodyPr>
            <a:normAutofit fontScale="70000" lnSpcReduction="20000"/>
          </a:bodyPr>
          <a:lstStyle/>
          <a:p>
            <a:r>
              <a:rPr lang="en-US" b="1" dirty="0"/>
              <a:t>The 8-queens problem</a:t>
            </a:r>
            <a:r>
              <a:rPr lang="en-US" dirty="0"/>
              <a:t>: Place 8 queens on a chess board such that no two queens are attacking each other</a:t>
            </a:r>
          </a:p>
          <a:p>
            <a:r>
              <a:rPr lang="en-US" dirty="0"/>
              <a:t>Note that the 4</a:t>
            </a:r>
            <a:r>
              <a:rPr lang="en-US" baseline="30000" dirty="0"/>
              <a:t>th</a:t>
            </a:r>
            <a:r>
              <a:rPr lang="en-US" dirty="0"/>
              <a:t> edition introduces this problem in a later chapter than previous editions</a:t>
            </a:r>
          </a:p>
          <a:p>
            <a:r>
              <a:rPr lang="en-US" dirty="0"/>
              <a:t>The states: A state is any arrangement of 0 to 8 queens on the board (using the formulation of the problem that we consider for this topic)</a:t>
            </a:r>
          </a:p>
          <a:p>
            <a:r>
              <a:rPr lang="en-US" dirty="0"/>
              <a:t>The initial state: No queens are on the board</a:t>
            </a:r>
          </a:p>
          <a:p>
            <a:r>
              <a:rPr lang="en-US" dirty="0"/>
              <a:t>The actions: Add a queen to any empty square (for now)</a:t>
            </a:r>
          </a:p>
          <a:p>
            <a:r>
              <a:rPr lang="en-US" dirty="0"/>
              <a:t>Transition model: Returns the board with a new queen added to the specified square</a:t>
            </a:r>
          </a:p>
          <a:p>
            <a:r>
              <a:rPr lang="en-US" dirty="0"/>
              <a:t>The goal test: Checks if 8 queens are on the board with none attacking any other (note that this is an example where listing the goal states doesn't really make sense)</a:t>
            </a:r>
          </a:p>
          <a:p>
            <a:r>
              <a:rPr lang="en-US" dirty="0"/>
              <a:t>The action/path cost: This is of no interest for this problem</a:t>
            </a:r>
          </a:p>
          <a:p>
            <a:r>
              <a:rPr lang="en-US" dirty="0"/>
              <a:t>With this formulation of the problem, there are 64*63*…*57≈1.8*10</a:t>
            </a:r>
            <a:r>
              <a:rPr lang="en-US" baseline="30000" dirty="0"/>
              <a:t>14</a:t>
            </a:r>
            <a:r>
              <a:rPr lang="en-US" dirty="0"/>
              <a:t> possible sequences</a:t>
            </a:r>
          </a:p>
          <a:p>
            <a:r>
              <a:rPr lang="en-US" dirty="0"/>
              <a:t>A better idea: Add a queen to any square in the leftmost empty column such that it is not attacked; then there are only 2057 sequences (not all lead to solutions)</a:t>
            </a:r>
          </a:p>
        </p:txBody>
      </p:sp>
    </p:spTree>
    <p:extLst>
      <p:ext uri="{BB962C8B-B14F-4D97-AF65-F5344CB8AC3E}">
        <p14:creationId xmlns:p14="http://schemas.microsoft.com/office/powerpoint/2010/main" val="1554054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D0ED-AC2D-4E19-B5D8-0DE52F60762F}"/>
              </a:ext>
            </a:extLst>
          </p:cNvPr>
          <p:cNvSpPr>
            <a:spLocks noGrp="1"/>
          </p:cNvSpPr>
          <p:nvPr>
            <p:ph type="title"/>
          </p:nvPr>
        </p:nvSpPr>
        <p:spPr/>
        <p:txBody>
          <a:bodyPr/>
          <a:lstStyle/>
          <a:p>
            <a:r>
              <a:rPr lang="en-US" dirty="0"/>
              <a:t>Solving the 8-queens Problem</a:t>
            </a:r>
          </a:p>
        </p:txBody>
      </p:sp>
      <p:sp>
        <p:nvSpPr>
          <p:cNvPr id="4" name="Content Placeholder 3">
            <a:extLst>
              <a:ext uri="{FF2B5EF4-FFF2-40B4-BE49-F238E27FC236}">
                <a16:creationId xmlns:a16="http://schemas.microsoft.com/office/drawing/2014/main" id="{1E56BF94-C993-4BA3-8BF8-F6FF82DFDA4C}"/>
              </a:ext>
            </a:extLst>
          </p:cNvPr>
          <p:cNvSpPr>
            <a:spLocks noGrp="1"/>
          </p:cNvSpPr>
          <p:nvPr>
            <p:ph sz="half" idx="1"/>
          </p:nvPr>
        </p:nvSpPr>
        <p:spPr>
          <a:xfrm>
            <a:off x="838199" y="1825625"/>
            <a:ext cx="7179366" cy="4351338"/>
          </a:xfrm>
        </p:spPr>
        <p:txBody>
          <a:bodyPr>
            <a:normAutofit fontScale="92500"/>
          </a:bodyPr>
          <a:lstStyle/>
          <a:p>
            <a:r>
              <a:rPr lang="en-US" dirty="0"/>
              <a:t>As stated originally, there are 64*63*…*57 ≈ 1.8*10</a:t>
            </a:r>
            <a:r>
              <a:rPr lang="en-US" baseline="30000" dirty="0"/>
              <a:t>14</a:t>
            </a:r>
            <a:r>
              <a:rPr lang="en-US" dirty="0"/>
              <a:t> possible sequences</a:t>
            </a:r>
          </a:p>
          <a:p>
            <a:r>
              <a:rPr lang="en-US" dirty="0"/>
              <a:t>A better idea: Add a queen to any square in the leftmost empty column such that it is not attacked</a:t>
            </a:r>
          </a:p>
          <a:p>
            <a:r>
              <a:rPr lang="en-US" dirty="0"/>
              <a:t>Then there are only 2057 sequences (not all lead to solutions)</a:t>
            </a:r>
          </a:p>
          <a:p>
            <a:r>
              <a:rPr lang="en-US" dirty="0"/>
              <a:t>The state to the right (from a website that no longer exists) is one action away from a solution</a:t>
            </a:r>
          </a:p>
          <a:p>
            <a:r>
              <a:rPr lang="en-US" dirty="0"/>
              <a:t>This is an </a:t>
            </a:r>
            <a:r>
              <a:rPr lang="en-US" i="1" dirty="0"/>
              <a:t>incremental formulation</a:t>
            </a:r>
            <a:r>
              <a:rPr lang="en-US" dirty="0"/>
              <a:t>; in our next topic, we will see a </a:t>
            </a:r>
            <a:r>
              <a:rPr lang="en-US" i="1" dirty="0"/>
              <a:t>complete-state formulation</a:t>
            </a:r>
          </a:p>
        </p:txBody>
      </p:sp>
      <p:pic>
        <p:nvPicPr>
          <p:cNvPr id="3" name="Picture 2">
            <a:extLst>
              <a:ext uri="{FF2B5EF4-FFF2-40B4-BE49-F238E27FC236}">
                <a16:creationId xmlns:a16="http://schemas.microsoft.com/office/drawing/2014/main" id="{3090F6E9-EBF1-4004-B780-A6F5D94F3424}"/>
              </a:ext>
            </a:extLst>
          </p:cNvPr>
          <p:cNvPicPr>
            <a:picLocks noChangeAspect="1"/>
          </p:cNvPicPr>
          <p:nvPr/>
        </p:nvPicPr>
        <p:blipFill>
          <a:blip r:embed="rId2"/>
          <a:stretch>
            <a:fillRect/>
          </a:stretch>
        </p:blipFill>
        <p:spPr>
          <a:xfrm>
            <a:off x="8017565" y="2314845"/>
            <a:ext cx="3336235" cy="3372897"/>
          </a:xfrm>
          <a:prstGeom prst="rect">
            <a:avLst/>
          </a:prstGeom>
        </p:spPr>
      </p:pic>
    </p:spTree>
    <p:extLst>
      <p:ext uri="{BB962C8B-B14F-4D97-AF65-F5344CB8AC3E}">
        <p14:creationId xmlns:p14="http://schemas.microsoft.com/office/powerpoint/2010/main" val="56019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095E1D1-8A4F-42D1-8C46-F9398DE59678}"/>
              </a:ext>
            </a:extLst>
          </p:cNvPr>
          <p:cNvSpPr>
            <a:spLocks noGrp="1"/>
          </p:cNvSpPr>
          <p:nvPr>
            <p:ph type="title"/>
          </p:nvPr>
        </p:nvSpPr>
        <p:spPr/>
        <p:txBody>
          <a:bodyPr/>
          <a:lstStyle/>
          <a:p>
            <a:r>
              <a:rPr lang="en-US" dirty="0"/>
              <a:t>The Romania Map Problem</a:t>
            </a:r>
          </a:p>
        </p:txBody>
      </p:sp>
      <p:pic>
        <p:nvPicPr>
          <p:cNvPr id="8" name="Content Placeholder 7" descr="A close up of a map&#10;&#10;Description automatically generated">
            <a:extLst>
              <a:ext uri="{FF2B5EF4-FFF2-40B4-BE49-F238E27FC236}">
                <a16:creationId xmlns:a16="http://schemas.microsoft.com/office/drawing/2014/main" id="{4ED143D3-8B09-4751-A299-E4DE3B9E98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9192" y="1562806"/>
            <a:ext cx="7313615" cy="5109663"/>
          </a:xfrm>
        </p:spPr>
      </p:pic>
    </p:spTree>
    <p:extLst>
      <p:ext uri="{BB962C8B-B14F-4D97-AF65-F5344CB8AC3E}">
        <p14:creationId xmlns:p14="http://schemas.microsoft.com/office/powerpoint/2010/main" val="4202708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689C-FF16-4919-8ADA-DE67C21FD7E3}"/>
              </a:ext>
            </a:extLst>
          </p:cNvPr>
          <p:cNvSpPr>
            <a:spLocks noGrp="1"/>
          </p:cNvSpPr>
          <p:nvPr>
            <p:ph type="title"/>
          </p:nvPr>
        </p:nvSpPr>
        <p:spPr/>
        <p:txBody>
          <a:bodyPr/>
          <a:lstStyle/>
          <a:p>
            <a:r>
              <a:rPr lang="en-US" dirty="0"/>
              <a:t>The Romania Map Problem Formulated</a:t>
            </a:r>
          </a:p>
        </p:txBody>
      </p:sp>
      <p:sp>
        <p:nvSpPr>
          <p:cNvPr id="3" name="Content Placeholder 2">
            <a:extLst>
              <a:ext uri="{FF2B5EF4-FFF2-40B4-BE49-F238E27FC236}">
                <a16:creationId xmlns:a16="http://schemas.microsoft.com/office/drawing/2014/main" id="{3F8967DC-B38F-4E78-ABEC-58A7046E8331}"/>
              </a:ext>
            </a:extLst>
          </p:cNvPr>
          <p:cNvSpPr>
            <a:spLocks noGrp="1"/>
          </p:cNvSpPr>
          <p:nvPr>
            <p:ph idx="1"/>
          </p:nvPr>
        </p:nvSpPr>
        <p:spPr/>
        <p:txBody>
          <a:bodyPr>
            <a:normAutofit fontScale="92500" lnSpcReduction="10000"/>
          </a:bodyPr>
          <a:lstStyle/>
          <a:p>
            <a:r>
              <a:rPr lang="en-US" b="1" dirty="0"/>
              <a:t>The Romania map problem</a:t>
            </a:r>
            <a:r>
              <a:rPr lang="en-US" dirty="0"/>
              <a:t>: Get from Arad to Bucharest</a:t>
            </a:r>
          </a:p>
          <a:p>
            <a:r>
              <a:rPr lang="en-US" dirty="0"/>
              <a:t>The states: Each possible city constitutes a state</a:t>
            </a:r>
          </a:p>
          <a:p>
            <a:r>
              <a:rPr lang="en-US" dirty="0"/>
              <a:t>The initial state: The starting city (we are assuming it is Arad)</a:t>
            </a:r>
          </a:p>
          <a:p>
            <a:r>
              <a:rPr lang="en-US" dirty="0"/>
              <a:t>The actions: For each possible city, the traveler can go to any adjacent city</a:t>
            </a:r>
          </a:p>
          <a:p>
            <a:r>
              <a:rPr lang="en-US" dirty="0"/>
              <a:t>Transition model: An action moves the traveler from the current city to the specified adjacent city</a:t>
            </a:r>
          </a:p>
          <a:p>
            <a:r>
              <a:rPr lang="en-US" dirty="0"/>
              <a:t>The goal test: Checks if we are at the desired destination (we are assuming it is Bucharest)</a:t>
            </a:r>
          </a:p>
          <a:p>
            <a:r>
              <a:rPr lang="en-US" dirty="0"/>
              <a:t>The action cost: The length traveled (perhaps measured in miles); the path cost is the sum of the step costs</a:t>
            </a:r>
          </a:p>
        </p:txBody>
      </p:sp>
    </p:spTree>
    <p:extLst>
      <p:ext uri="{BB962C8B-B14F-4D97-AF65-F5344CB8AC3E}">
        <p14:creationId xmlns:p14="http://schemas.microsoft.com/office/powerpoint/2010/main" val="330998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669C-039F-45E8-BD75-DAA8535AA93C}"/>
              </a:ext>
            </a:extLst>
          </p:cNvPr>
          <p:cNvSpPr>
            <a:spLocks noGrp="1"/>
          </p:cNvSpPr>
          <p:nvPr>
            <p:ph type="title"/>
          </p:nvPr>
        </p:nvSpPr>
        <p:spPr/>
        <p:txBody>
          <a:bodyPr/>
          <a:lstStyle/>
          <a:p>
            <a:r>
              <a:rPr lang="en-US" dirty="0"/>
              <a:t>Examples of Real-World Search Problems</a:t>
            </a:r>
          </a:p>
        </p:txBody>
      </p:sp>
      <p:sp>
        <p:nvSpPr>
          <p:cNvPr id="3" name="Content Placeholder 2">
            <a:extLst>
              <a:ext uri="{FF2B5EF4-FFF2-40B4-BE49-F238E27FC236}">
                <a16:creationId xmlns:a16="http://schemas.microsoft.com/office/drawing/2014/main" id="{6847D277-7D01-4077-AC93-613FDF320D4B}"/>
              </a:ext>
            </a:extLst>
          </p:cNvPr>
          <p:cNvSpPr>
            <a:spLocks noGrp="1"/>
          </p:cNvSpPr>
          <p:nvPr>
            <p:ph idx="1"/>
          </p:nvPr>
        </p:nvSpPr>
        <p:spPr/>
        <p:txBody>
          <a:bodyPr>
            <a:normAutofit fontScale="92500" lnSpcReduction="10000"/>
          </a:bodyPr>
          <a:lstStyle/>
          <a:p>
            <a:r>
              <a:rPr lang="en-US" dirty="0"/>
              <a:t>The airline travel problem (an example of a route-finding problem)</a:t>
            </a:r>
          </a:p>
          <a:p>
            <a:pPr lvl="1"/>
            <a:r>
              <a:rPr lang="en-US" dirty="0"/>
              <a:t>Travel websites need to solve this</a:t>
            </a:r>
          </a:p>
          <a:p>
            <a:pPr lvl="1"/>
            <a:r>
              <a:rPr lang="en-US" dirty="0"/>
              <a:t>The path cost should ideally consider monetary cost, flight time, waiting time, seat quality, time of day, type of airplane, frequent flyer awards, contingency plans, etc.</a:t>
            </a:r>
          </a:p>
          <a:p>
            <a:r>
              <a:rPr lang="en-US" dirty="0"/>
              <a:t>Driving directions (also a route-finding problem)</a:t>
            </a:r>
          </a:p>
          <a:p>
            <a:pPr lvl="1"/>
            <a:r>
              <a:rPr lang="en-US" dirty="0"/>
              <a:t>GPS devices and websites that provide driving directions need to solve this</a:t>
            </a:r>
          </a:p>
          <a:p>
            <a:pPr lvl="1"/>
            <a:r>
              <a:rPr lang="en-US" dirty="0"/>
              <a:t>Unlike the Romania map problem, complications that must be considered include traffic, road closures, tolls, etc.</a:t>
            </a:r>
          </a:p>
          <a:p>
            <a:r>
              <a:rPr lang="en-US" dirty="0"/>
              <a:t>Robot navigation: This is a generalization of route-finding; there is a continuous space and an infinite set of actions</a:t>
            </a:r>
          </a:p>
          <a:p>
            <a:r>
              <a:rPr lang="en-US" dirty="0"/>
              <a:t>Others real-world search problems include touring problems, VLSI layout, protein design, etc.</a:t>
            </a:r>
          </a:p>
        </p:txBody>
      </p:sp>
    </p:spTree>
    <p:extLst>
      <p:ext uri="{BB962C8B-B14F-4D97-AF65-F5344CB8AC3E}">
        <p14:creationId xmlns:p14="http://schemas.microsoft.com/office/powerpoint/2010/main" val="4228604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6EE7-AE0B-46DF-ACB4-6385FB32A78B}"/>
              </a:ext>
            </a:extLst>
          </p:cNvPr>
          <p:cNvSpPr>
            <a:spLocks noGrp="1"/>
          </p:cNvSpPr>
          <p:nvPr>
            <p:ph type="title"/>
          </p:nvPr>
        </p:nvSpPr>
        <p:spPr/>
        <p:txBody>
          <a:bodyPr/>
          <a:lstStyle/>
          <a:p>
            <a:r>
              <a:rPr lang="en-US" dirty="0"/>
              <a:t>Search Trees and Search Graphs</a:t>
            </a:r>
          </a:p>
        </p:txBody>
      </p:sp>
      <p:sp>
        <p:nvSpPr>
          <p:cNvPr id="3" name="Content Placeholder 2">
            <a:extLst>
              <a:ext uri="{FF2B5EF4-FFF2-40B4-BE49-F238E27FC236}">
                <a16:creationId xmlns:a16="http://schemas.microsoft.com/office/drawing/2014/main" id="{A75CB1BD-5FA9-4F21-B465-8AC24EB91DE3}"/>
              </a:ext>
            </a:extLst>
          </p:cNvPr>
          <p:cNvSpPr>
            <a:spLocks noGrp="1"/>
          </p:cNvSpPr>
          <p:nvPr>
            <p:ph idx="1"/>
          </p:nvPr>
        </p:nvSpPr>
        <p:spPr/>
        <p:txBody>
          <a:bodyPr>
            <a:normAutofit fontScale="62500" lnSpcReduction="20000"/>
          </a:bodyPr>
          <a:lstStyle/>
          <a:p>
            <a:r>
              <a:rPr lang="en-US" dirty="0"/>
              <a:t>A </a:t>
            </a:r>
            <a:r>
              <a:rPr lang="en-US" b="1" dirty="0"/>
              <a:t>search tree</a:t>
            </a:r>
            <a:r>
              <a:rPr lang="en-US" dirty="0"/>
              <a:t> can be generated by the initial state, the available actions, and the transition model</a:t>
            </a:r>
          </a:p>
          <a:p>
            <a:r>
              <a:rPr lang="en-US" dirty="0"/>
              <a:t>We can think of the search tree as being superimposed over the state space</a:t>
            </a:r>
          </a:p>
          <a:p>
            <a:r>
              <a:rPr lang="en-US" dirty="0"/>
              <a:t>The </a:t>
            </a:r>
            <a:r>
              <a:rPr lang="en-US" b="1" dirty="0"/>
              <a:t>node</a:t>
            </a:r>
            <a:r>
              <a:rPr lang="en-US" dirty="0"/>
              <a:t> corresponding to the initial state is the </a:t>
            </a:r>
            <a:r>
              <a:rPr lang="en-US" i="1" dirty="0"/>
              <a:t>root</a:t>
            </a:r>
            <a:r>
              <a:rPr lang="en-US" dirty="0"/>
              <a:t> of the tree</a:t>
            </a:r>
          </a:p>
          <a:p>
            <a:r>
              <a:rPr lang="en-US" dirty="0"/>
              <a:t>If the same state can be reached by multiple paths, then we are really dealing with a more general </a:t>
            </a:r>
            <a:r>
              <a:rPr lang="en-US" b="1" dirty="0"/>
              <a:t>search graph</a:t>
            </a:r>
            <a:r>
              <a:rPr lang="en-US" dirty="0"/>
              <a:t> as opposed to a search tree</a:t>
            </a:r>
          </a:p>
          <a:p>
            <a:r>
              <a:rPr lang="en-US" dirty="0"/>
              <a:t>If actions are reversible, or there are other </a:t>
            </a:r>
            <a:r>
              <a:rPr lang="en-US" i="1" dirty="0"/>
              <a:t>cycles</a:t>
            </a:r>
            <a:r>
              <a:rPr lang="en-US" dirty="0"/>
              <a:t> in the graph, this can lead to infinite loops in search implementations if we are not careful</a:t>
            </a:r>
          </a:p>
          <a:p>
            <a:r>
              <a:rPr lang="en-US" dirty="0"/>
              <a:t>More generally, a search graph can have </a:t>
            </a:r>
            <a:r>
              <a:rPr lang="en-US" i="1" dirty="0"/>
              <a:t>redundant paths </a:t>
            </a:r>
            <a:r>
              <a:rPr lang="en-US" dirty="0"/>
              <a:t>whenever there is more than one way to get from one state to another</a:t>
            </a:r>
          </a:p>
          <a:p>
            <a:r>
              <a:rPr lang="en-US" dirty="0"/>
              <a:t>The 3</a:t>
            </a:r>
            <a:r>
              <a:rPr lang="en-US" baseline="30000" dirty="0"/>
              <a:t>rd</a:t>
            </a:r>
            <a:r>
              <a:rPr lang="en-US" dirty="0"/>
              <a:t> edition of the textbook, in my opinion, did a better job distinguishing between search trees and search graphs; the 4</a:t>
            </a:r>
            <a:r>
              <a:rPr lang="en-US" baseline="30000" dirty="0"/>
              <a:t>th</a:t>
            </a:r>
            <a:r>
              <a:rPr lang="en-US" dirty="0"/>
              <a:t> edition generally uses the term search tree, even when dealing with a search graph</a:t>
            </a:r>
          </a:p>
          <a:p>
            <a:r>
              <a:rPr lang="en-US" dirty="0"/>
              <a:t>Each node in a search tree can be represented by a data structure with four components: its </a:t>
            </a:r>
            <a:r>
              <a:rPr lang="en-US" i="1" dirty="0"/>
              <a:t>state</a:t>
            </a:r>
            <a:r>
              <a:rPr lang="en-US" dirty="0"/>
              <a:t>, its </a:t>
            </a:r>
            <a:r>
              <a:rPr lang="en-US" i="1" dirty="0"/>
              <a:t>parent</a:t>
            </a:r>
            <a:r>
              <a:rPr lang="en-US" dirty="0"/>
              <a:t> node, the </a:t>
            </a:r>
            <a:r>
              <a:rPr lang="en-US" i="1" dirty="0"/>
              <a:t>action</a:t>
            </a:r>
            <a:r>
              <a:rPr lang="en-US" dirty="0"/>
              <a:t> (that took it here from the parent), and the </a:t>
            </a:r>
            <a:r>
              <a:rPr lang="en-US" i="1" dirty="0"/>
              <a:t>path cost </a:t>
            </a:r>
            <a:r>
              <a:rPr lang="en-US" dirty="0"/>
              <a:t>so far</a:t>
            </a:r>
          </a:p>
          <a:p>
            <a:r>
              <a:rPr lang="en-US" dirty="0"/>
              <a:t>It is important to remember the distinction between a node (stored in a data structure) and a state (a configuration of the world)</a:t>
            </a:r>
          </a:p>
          <a:p>
            <a:r>
              <a:rPr lang="en-US" dirty="0"/>
              <a:t>Multiple nodes can contain the same state</a:t>
            </a:r>
          </a:p>
        </p:txBody>
      </p:sp>
    </p:spTree>
    <p:extLst>
      <p:ext uri="{BB962C8B-B14F-4D97-AF65-F5344CB8AC3E}">
        <p14:creationId xmlns:p14="http://schemas.microsoft.com/office/powerpoint/2010/main" val="2473642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CEC4B-413A-4D67-8043-3B408478626F}"/>
              </a:ext>
            </a:extLst>
          </p:cNvPr>
          <p:cNvSpPr>
            <a:spLocks noGrp="1"/>
          </p:cNvSpPr>
          <p:nvPr>
            <p:ph type="title"/>
          </p:nvPr>
        </p:nvSpPr>
        <p:spPr/>
        <p:txBody>
          <a:bodyPr/>
          <a:lstStyle/>
          <a:p>
            <a:r>
              <a:rPr lang="en-US" dirty="0"/>
              <a:t>Expanding Nodes</a:t>
            </a:r>
          </a:p>
        </p:txBody>
      </p:sp>
      <p:sp>
        <p:nvSpPr>
          <p:cNvPr id="3" name="Content Placeholder 2">
            <a:extLst>
              <a:ext uri="{FF2B5EF4-FFF2-40B4-BE49-F238E27FC236}">
                <a16:creationId xmlns:a16="http://schemas.microsoft.com/office/drawing/2014/main" id="{01A2D567-7A8B-4BEC-95F1-462BEED2C439}"/>
              </a:ext>
            </a:extLst>
          </p:cNvPr>
          <p:cNvSpPr>
            <a:spLocks noGrp="1"/>
          </p:cNvSpPr>
          <p:nvPr>
            <p:ph idx="1"/>
          </p:nvPr>
        </p:nvSpPr>
        <p:spPr/>
        <p:txBody>
          <a:bodyPr>
            <a:normAutofit fontScale="85000" lnSpcReduction="20000"/>
          </a:bodyPr>
          <a:lstStyle/>
          <a:p>
            <a:r>
              <a:rPr lang="en-US" dirty="0"/>
              <a:t>We </a:t>
            </a:r>
            <a:r>
              <a:rPr lang="en-US" b="1" dirty="0"/>
              <a:t>expand</a:t>
            </a:r>
            <a:r>
              <a:rPr lang="en-US" dirty="0"/>
              <a:t> a node by applying all possible legal actions to generate a new set of nodes</a:t>
            </a:r>
          </a:p>
          <a:p>
            <a:r>
              <a:rPr lang="en-US" dirty="0"/>
              <a:t>The choice of which node to expand next depends on the chosen </a:t>
            </a:r>
            <a:r>
              <a:rPr lang="en-US" i="1" dirty="0"/>
              <a:t>search strategy</a:t>
            </a:r>
          </a:p>
          <a:p>
            <a:r>
              <a:rPr lang="en-US" dirty="0"/>
              <a:t>The </a:t>
            </a:r>
            <a:r>
              <a:rPr lang="en-US" b="1" dirty="0"/>
              <a:t>frontier</a:t>
            </a:r>
            <a:r>
              <a:rPr lang="en-US" dirty="0"/>
              <a:t> (a.k.a. the </a:t>
            </a:r>
            <a:r>
              <a:rPr lang="en-US" i="1" dirty="0"/>
              <a:t>open list</a:t>
            </a:r>
            <a:r>
              <a:rPr lang="en-US" dirty="0"/>
              <a:t> or the </a:t>
            </a:r>
            <a:r>
              <a:rPr lang="en-US" i="1" dirty="0"/>
              <a:t>fringe</a:t>
            </a:r>
            <a:r>
              <a:rPr lang="en-US" dirty="0"/>
              <a:t>) is the collection of nodes that have been generated but not yet expanded</a:t>
            </a:r>
          </a:p>
          <a:p>
            <a:r>
              <a:rPr lang="en-US" dirty="0"/>
              <a:t>If we are considering the state space to be a tree (as opposed to a graph), each element of the frontier is a </a:t>
            </a:r>
            <a:r>
              <a:rPr lang="en-US" i="1" dirty="0"/>
              <a:t>leaf node </a:t>
            </a:r>
            <a:r>
              <a:rPr lang="en-US" dirty="0"/>
              <a:t>of the tree so far</a:t>
            </a:r>
          </a:p>
          <a:p>
            <a:r>
              <a:rPr lang="en-US" dirty="0"/>
              <a:t>The </a:t>
            </a:r>
            <a:r>
              <a:rPr lang="en-US" b="1" dirty="0"/>
              <a:t>explored set </a:t>
            </a:r>
            <a:r>
              <a:rPr lang="en-US" dirty="0"/>
              <a:t>(a.k.a. the </a:t>
            </a:r>
            <a:r>
              <a:rPr lang="en-US" i="1" dirty="0"/>
              <a:t>closed list</a:t>
            </a:r>
            <a:r>
              <a:rPr lang="en-US" dirty="0"/>
              <a:t>) keeps track of nodes that have already been expanded (so these are distinct from those on the frontier)</a:t>
            </a:r>
          </a:p>
          <a:p>
            <a:r>
              <a:rPr lang="en-US" dirty="0"/>
              <a:t>The </a:t>
            </a:r>
            <a:r>
              <a:rPr lang="en-US" b="1" dirty="0"/>
              <a:t>reached nodes </a:t>
            </a:r>
            <a:r>
              <a:rPr lang="en-US" dirty="0"/>
              <a:t>include those in the frontier and those in the explored set, and the states they contain are said to be </a:t>
            </a:r>
            <a:r>
              <a:rPr lang="en-US" i="1" dirty="0"/>
              <a:t>reached states</a:t>
            </a:r>
          </a:p>
          <a:p>
            <a:r>
              <a:rPr lang="en-US" dirty="0"/>
              <a:t>The reached nodes include all nodes that have been generated, whether or not they have been expanded</a:t>
            </a:r>
          </a:p>
        </p:txBody>
      </p:sp>
    </p:spTree>
    <p:extLst>
      <p:ext uri="{BB962C8B-B14F-4D97-AF65-F5344CB8AC3E}">
        <p14:creationId xmlns:p14="http://schemas.microsoft.com/office/powerpoint/2010/main" val="888489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16F0E-1D47-4147-AC31-7DDC07C6A224}"/>
              </a:ext>
            </a:extLst>
          </p:cNvPr>
          <p:cNvSpPr>
            <a:spLocks noGrp="1"/>
          </p:cNvSpPr>
          <p:nvPr>
            <p:ph type="title"/>
          </p:nvPr>
        </p:nvSpPr>
        <p:spPr/>
        <p:txBody>
          <a:bodyPr/>
          <a:lstStyle/>
          <a:p>
            <a:r>
              <a:rPr lang="en-US" dirty="0"/>
              <a:t>Evaluating Search Algorithms</a:t>
            </a:r>
          </a:p>
        </p:txBody>
      </p:sp>
      <p:sp>
        <p:nvSpPr>
          <p:cNvPr id="3" name="Content Placeholder 2">
            <a:extLst>
              <a:ext uri="{FF2B5EF4-FFF2-40B4-BE49-F238E27FC236}">
                <a16:creationId xmlns:a16="http://schemas.microsoft.com/office/drawing/2014/main" id="{912D8921-3174-4EA1-8829-DE458B76BA5D}"/>
              </a:ext>
            </a:extLst>
          </p:cNvPr>
          <p:cNvSpPr>
            <a:spLocks noGrp="1"/>
          </p:cNvSpPr>
          <p:nvPr>
            <p:ph idx="1"/>
          </p:nvPr>
        </p:nvSpPr>
        <p:spPr/>
        <p:txBody>
          <a:bodyPr>
            <a:normAutofit fontScale="85000" lnSpcReduction="20000"/>
          </a:bodyPr>
          <a:lstStyle/>
          <a:p>
            <a:r>
              <a:rPr lang="en-US" dirty="0"/>
              <a:t>Four considerations when </a:t>
            </a:r>
            <a:r>
              <a:rPr lang="en-US" b="1" dirty="0"/>
              <a:t>evaluating</a:t>
            </a:r>
            <a:r>
              <a:rPr lang="en-US" dirty="0"/>
              <a:t> a search algorithm are:</a:t>
            </a:r>
          </a:p>
          <a:p>
            <a:pPr lvl="1"/>
            <a:r>
              <a:rPr lang="en-US" b="1" dirty="0"/>
              <a:t>Completeness</a:t>
            </a:r>
            <a:r>
              <a:rPr lang="en-US" dirty="0"/>
              <a:t>: Is it guaranteed to find a solution if one exists?</a:t>
            </a:r>
          </a:p>
          <a:p>
            <a:pPr lvl="1"/>
            <a:r>
              <a:rPr lang="en-US" b="1" dirty="0"/>
              <a:t>Optimality</a:t>
            </a:r>
            <a:r>
              <a:rPr lang="en-US" dirty="0"/>
              <a:t> (or </a:t>
            </a:r>
            <a:r>
              <a:rPr lang="en-US" i="1" dirty="0"/>
              <a:t>cost optimality</a:t>
            </a:r>
            <a:r>
              <a:rPr lang="en-US" dirty="0"/>
              <a:t>): If it finds a solution, is the solution guaranteed to be optimal?</a:t>
            </a:r>
          </a:p>
          <a:p>
            <a:pPr lvl="1"/>
            <a:r>
              <a:rPr lang="en-US" b="1" dirty="0"/>
              <a:t>Time complexity</a:t>
            </a:r>
            <a:r>
              <a:rPr lang="en-US" dirty="0"/>
              <a:t>: This could be measured according to actual time, number of computational steps, or number of nodes generated or expanded</a:t>
            </a:r>
          </a:p>
          <a:p>
            <a:pPr lvl="1"/>
            <a:r>
              <a:rPr lang="en-US" b="1" dirty="0"/>
              <a:t>Space complexity</a:t>
            </a:r>
            <a:r>
              <a:rPr lang="en-US" dirty="0"/>
              <a:t>: The memory requirements</a:t>
            </a:r>
          </a:p>
          <a:p>
            <a:r>
              <a:rPr lang="en-US" dirty="0"/>
              <a:t>In computer science, time and space complexity are often considered with respect to some measure of the problem difficulty, generally the size of the input</a:t>
            </a:r>
          </a:p>
          <a:p>
            <a:r>
              <a:rPr lang="en-US" dirty="0"/>
              <a:t>Search problems are defined by the state space (represented as a tree or graph)</a:t>
            </a:r>
          </a:p>
          <a:p>
            <a:r>
              <a:rPr lang="en-US" dirty="0"/>
              <a:t>Complexity for such a problem might be expressed in terms of the following parameters:</a:t>
            </a:r>
          </a:p>
          <a:p>
            <a:pPr lvl="1"/>
            <a:r>
              <a:rPr lang="en-US" dirty="0"/>
              <a:t>The </a:t>
            </a:r>
            <a:r>
              <a:rPr lang="en-US" i="1" dirty="0"/>
              <a:t>branching factor</a:t>
            </a:r>
            <a:r>
              <a:rPr lang="en-US" dirty="0"/>
              <a:t>, b, which is the maximum number of successors of any node</a:t>
            </a:r>
          </a:p>
          <a:p>
            <a:pPr lvl="1"/>
            <a:r>
              <a:rPr lang="en-US" dirty="0"/>
              <a:t>The </a:t>
            </a:r>
            <a:r>
              <a:rPr lang="en-US" i="1" dirty="0"/>
              <a:t>depth</a:t>
            </a:r>
            <a:r>
              <a:rPr lang="en-US" dirty="0"/>
              <a:t>, d, of the shallowest goal node</a:t>
            </a:r>
          </a:p>
          <a:p>
            <a:pPr lvl="1"/>
            <a:r>
              <a:rPr lang="en-US" dirty="0"/>
              <a:t>The </a:t>
            </a:r>
            <a:r>
              <a:rPr lang="en-US" i="1" dirty="0"/>
              <a:t>maximum length</a:t>
            </a:r>
            <a:r>
              <a:rPr lang="en-US" dirty="0"/>
              <a:t>, m, of any path in the state space (potentially infinite)</a:t>
            </a:r>
          </a:p>
          <a:p>
            <a:endParaRPr lang="en-US" dirty="0"/>
          </a:p>
        </p:txBody>
      </p:sp>
    </p:spTree>
    <p:extLst>
      <p:ext uri="{BB962C8B-B14F-4D97-AF65-F5344CB8AC3E}">
        <p14:creationId xmlns:p14="http://schemas.microsoft.com/office/powerpoint/2010/main" val="2788363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84856-5171-4F43-AA56-6C8A346204D6}"/>
              </a:ext>
            </a:extLst>
          </p:cNvPr>
          <p:cNvSpPr>
            <a:spLocks noGrp="1"/>
          </p:cNvSpPr>
          <p:nvPr>
            <p:ph type="title"/>
          </p:nvPr>
        </p:nvSpPr>
        <p:spPr/>
        <p:txBody>
          <a:bodyPr/>
          <a:lstStyle/>
          <a:p>
            <a:r>
              <a:rPr lang="en-US" dirty="0"/>
              <a:t>Uninformed Search</a:t>
            </a:r>
          </a:p>
        </p:txBody>
      </p:sp>
      <p:sp>
        <p:nvSpPr>
          <p:cNvPr id="3" name="Content Placeholder 2">
            <a:extLst>
              <a:ext uri="{FF2B5EF4-FFF2-40B4-BE49-F238E27FC236}">
                <a16:creationId xmlns:a16="http://schemas.microsoft.com/office/drawing/2014/main" id="{F253A735-6982-4A1F-AA3D-F70367BDDA13}"/>
              </a:ext>
            </a:extLst>
          </p:cNvPr>
          <p:cNvSpPr>
            <a:spLocks noGrp="1"/>
          </p:cNvSpPr>
          <p:nvPr>
            <p:ph idx="1"/>
          </p:nvPr>
        </p:nvSpPr>
        <p:spPr/>
        <p:txBody>
          <a:bodyPr>
            <a:normAutofit fontScale="85000" lnSpcReduction="20000"/>
          </a:bodyPr>
          <a:lstStyle/>
          <a:p>
            <a:r>
              <a:rPr lang="en-US" dirty="0"/>
              <a:t>In this topic, we will cover six </a:t>
            </a:r>
            <a:r>
              <a:rPr lang="en-US" b="1" dirty="0"/>
              <a:t>uninformed search</a:t>
            </a:r>
            <a:r>
              <a:rPr lang="en-US" dirty="0"/>
              <a:t>, a.k.a. </a:t>
            </a:r>
            <a:r>
              <a:rPr lang="en-US" i="1" dirty="0"/>
              <a:t>blind search</a:t>
            </a:r>
            <a:r>
              <a:rPr lang="en-US" dirty="0"/>
              <a:t>, strategies:</a:t>
            </a:r>
          </a:p>
          <a:p>
            <a:pPr lvl="1"/>
            <a:r>
              <a:rPr lang="en-US" i="1" dirty="0"/>
              <a:t>Uniform-cost search</a:t>
            </a:r>
          </a:p>
          <a:p>
            <a:pPr lvl="1"/>
            <a:r>
              <a:rPr lang="en-US" i="1" dirty="0"/>
              <a:t>Breadth-first-search</a:t>
            </a:r>
            <a:r>
              <a:rPr lang="en-US" dirty="0"/>
              <a:t> (BFS)</a:t>
            </a:r>
            <a:endParaRPr lang="en-US" i="1" dirty="0"/>
          </a:p>
          <a:p>
            <a:pPr lvl="1"/>
            <a:r>
              <a:rPr lang="en-US" i="1" dirty="0"/>
              <a:t>Depth-first search</a:t>
            </a:r>
            <a:r>
              <a:rPr lang="en-US" dirty="0"/>
              <a:t> (DFS)</a:t>
            </a:r>
            <a:endParaRPr lang="en-US" i="1" dirty="0"/>
          </a:p>
          <a:p>
            <a:pPr lvl="1"/>
            <a:r>
              <a:rPr lang="en-US" i="1" dirty="0"/>
              <a:t>Depth-limited search</a:t>
            </a:r>
          </a:p>
          <a:p>
            <a:pPr lvl="1"/>
            <a:r>
              <a:rPr lang="en-US" i="1" dirty="0"/>
              <a:t>Iterative deepening search</a:t>
            </a:r>
            <a:r>
              <a:rPr lang="en-US" dirty="0"/>
              <a:t> (IDS)</a:t>
            </a:r>
            <a:endParaRPr lang="en-US" i="1" dirty="0"/>
          </a:p>
          <a:p>
            <a:pPr lvl="1"/>
            <a:r>
              <a:rPr lang="en-US" i="1" dirty="0"/>
              <a:t>Bidirectional search</a:t>
            </a:r>
          </a:p>
          <a:p>
            <a:r>
              <a:rPr lang="en-US" dirty="0"/>
              <a:t>These searches can generate successors and distinguish a goal state from non-goal state</a:t>
            </a:r>
          </a:p>
          <a:p>
            <a:r>
              <a:rPr lang="en-US" dirty="0"/>
              <a:t>However, they do not know if one non-goal state is more promising than another</a:t>
            </a:r>
          </a:p>
          <a:p>
            <a:r>
              <a:rPr lang="en-US" dirty="0"/>
              <a:t>The output of a problem-solving search algorithm is an indication of failure or a correct solution</a:t>
            </a:r>
          </a:p>
          <a:p>
            <a:r>
              <a:rPr lang="en-US" dirty="0"/>
              <a:t>However, some of these algorithms might enter an infinite loop and never produce output for certain inputs</a:t>
            </a:r>
          </a:p>
        </p:txBody>
      </p:sp>
    </p:spTree>
    <p:extLst>
      <p:ext uri="{BB962C8B-B14F-4D97-AF65-F5344CB8AC3E}">
        <p14:creationId xmlns:p14="http://schemas.microsoft.com/office/powerpoint/2010/main" val="2095030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91C0-3AB2-4A8E-86F3-DE7BCC468E45}"/>
              </a:ext>
            </a:extLst>
          </p:cNvPr>
          <p:cNvSpPr>
            <a:spLocks noGrp="1"/>
          </p:cNvSpPr>
          <p:nvPr>
            <p:ph type="title"/>
          </p:nvPr>
        </p:nvSpPr>
        <p:spPr/>
        <p:txBody>
          <a:bodyPr/>
          <a:lstStyle/>
          <a:p>
            <a:r>
              <a:rPr lang="en-US" dirty="0"/>
              <a:t>Best-first Search</a:t>
            </a:r>
          </a:p>
        </p:txBody>
      </p:sp>
      <p:sp>
        <p:nvSpPr>
          <p:cNvPr id="3" name="Content Placeholder 2">
            <a:extLst>
              <a:ext uri="{FF2B5EF4-FFF2-40B4-BE49-F238E27FC236}">
                <a16:creationId xmlns:a16="http://schemas.microsoft.com/office/drawing/2014/main" id="{3E48D7AF-5702-41D3-950D-4B6A103E99ED}"/>
              </a:ext>
            </a:extLst>
          </p:cNvPr>
          <p:cNvSpPr>
            <a:spLocks noGrp="1"/>
          </p:cNvSpPr>
          <p:nvPr>
            <p:ph idx="1"/>
          </p:nvPr>
        </p:nvSpPr>
        <p:spPr/>
        <p:txBody>
          <a:bodyPr>
            <a:normAutofit fontScale="62500" lnSpcReduction="20000"/>
          </a:bodyPr>
          <a:lstStyle/>
          <a:p>
            <a:r>
              <a:rPr lang="en-US" b="1" dirty="0"/>
              <a:t>Best-first search</a:t>
            </a:r>
            <a:r>
              <a:rPr lang="en-US" dirty="0"/>
              <a:t> is a general approach that can be used to implement a few of the strategies we will discuss</a:t>
            </a:r>
          </a:p>
          <a:p>
            <a:r>
              <a:rPr lang="en-US" dirty="0"/>
              <a:t>Best-first search starts with only the initial state, stored in a node, on the frontier</a:t>
            </a:r>
          </a:p>
          <a:p>
            <a:r>
              <a:rPr lang="en-US" dirty="0"/>
              <a:t>If we consider the state space to be a </a:t>
            </a:r>
            <a:r>
              <a:rPr lang="en-US" i="1" dirty="0"/>
              <a:t>search tree</a:t>
            </a:r>
            <a:r>
              <a:rPr lang="en-US" dirty="0"/>
              <a:t>, this node becomes the root of the tree; however, the pseudo-code we will look at (on the next slide) considers the state space to be a </a:t>
            </a:r>
            <a:r>
              <a:rPr lang="en-US" i="1" dirty="0"/>
              <a:t>search graph</a:t>
            </a:r>
            <a:endParaRPr lang="en-US" dirty="0"/>
          </a:p>
          <a:p>
            <a:r>
              <a:rPr lang="en-US" dirty="0"/>
              <a:t>Best-first search decides which node to expand next based on an </a:t>
            </a:r>
            <a:r>
              <a:rPr lang="en-US" b="1" dirty="0"/>
              <a:t>evaluation function</a:t>
            </a:r>
          </a:p>
          <a:p>
            <a:r>
              <a:rPr lang="en-US" dirty="0"/>
              <a:t>In the pseudo-code that we look at, the evaluation function, f, is used by a </a:t>
            </a:r>
            <a:r>
              <a:rPr lang="en-US" b="1" dirty="0"/>
              <a:t>priority queue </a:t>
            </a:r>
            <a:r>
              <a:rPr lang="en-US" dirty="0"/>
              <a:t>(the "POP" function is really a "deleteMin"), but used appropriately, the priority queue can simulate a </a:t>
            </a:r>
            <a:r>
              <a:rPr lang="en-US" i="1" dirty="0"/>
              <a:t>stack</a:t>
            </a:r>
            <a:r>
              <a:rPr lang="en-US" dirty="0"/>
              <a:t> or a </a:t>
            </a:r>
            <a:r>
              <a:rPr lang="en-US" i="1" dirty="0"/>
              <a:t>queue</a:t>
            </a:r>
          </a:p>
          <a:p>
            <a:r>
              <a:rPr lang="en-US" dirty="0"/>
              <a:t>I add: Our textbook considers priority queues, stacks, and queues to all be types of queues, but this is odd</a:t>
            </a:r>
          </a:p>
          <a:p>
            <a:r>
              <a:rPr lang="en-US" dirty="0"/>
              <a:t>The pseudo-code returns a node containing a goal state (if it finds one) or "failure"</a:t>
            </a:r>
          </a:p>
          <a:p>
            <a:r>
              <a:rPr lang="en-US" dirty="0"/>
              <a:t>I add: If a goal state node is found, the parent and action attributes can be used to recover the full solution</a:t>
            </a:r>
          </a:p>
          <a:p>
            <a:r>
              <a:rPr lang="en-US" dirty="0"/>
              <a:t>The pseudo-code can be used to implement uniform-cost search, breadth-first search, and depth-first search</a:t>
            </a:r>
          </a:p>
          <a:p>
            <a:r>
              <a:rPr lang="en-US" dirty="0"/>
              <a:t>However, we will only use it for uniform-cost search, because BFS can be implemented more efficiently, and DFS usually uses a tree search (the textbook calls it a "tree-like search") to save memory</a:t>
            </a:r>
          </a:p>
          <a:p>
            <a:r>
              <a:rPr lang="en-US" dirty="0"/>
              <a:t>Note that this pseudo-code allows multiple nodes with the same state to appear on the frontier, so it might search from the same state multiple times; this would not lead to a bug, but it could lead to inefficiencies</a:t>
            </a:r>
          </a:p>
        </p:txBody>
      </p:sp>
    </p:spTree>
    <p:extLst>
      <p:ext uri="{BB962C8B-B14F-4D97-AF65-F5344CB8AC3E}">
        <p14:creationId xmlns:p14="http://schemas.microsoft.com/office/powerpoint/2010/main" val="3615266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3F87-F970-46B8-B5A0-3CA3D4954B8B}"/>
              </a:ext>
            </a:extLst>
          </p:cNvPr>
          <p:cNvSpPr>
            <a:spLocks noGrp="1"/>
          </p:cNvSpPr>
          <p:nvPr>
            <p:ph type="title"/>
          </p:nvPr>
        </p:nvSpPr>
        <p:spPr/>
        <p:txBody>
          <a:bodyPr/>
          <a:lstStyle/>
          <a:p>
            <a:r>
              <a:rPr lang="en-US" dirty="0"/>
              <a:t>Best-first Search Pseudo-code</a:t>
            </a:r>
          </a:p>
        </p:txBody>
      </p:sp>
      <p:pic>
        <p:nvPicPr>
          <p:cNvPr id="4" name="Content Placeholder 3">
            <a:extLst>
              <a:ext uri="{FF2B5EF4-FFF2-40B4-BE49-F238E27FC236}">
                <a16:creationId xmlns:a16="http://schemas.microsoft.com/office/drawing/2014/main" id="{029A35D4-3259-4847-A10C-2DFF8E0108B3}"/>
              </a:ext>
            </a:extLst>
          </p:cNvPr>
          <p:cNvPicPr>
            <a:picLocks noGrp="1" noChangeAspect="1"/>
          </p:cNvPicPr>
          <p:nvPr>
            <p:ph idx="1"/>
          </p:nvPr>
        </p:nvPicPr>
        <p:blipFill>
          <a:blip r:embed="rId2"/>
          <a:stretch>
            <a:fillRect/>
          </a:stretch>
        </p:blipFill>
        <p:spPr>
          <a:xfrm>
            <a:off x="2653887" y="1448673"/>
            <a:ext cx="6884226" cy="5245125"/>
          </a:xfrm>
          <a:prstGeom prst="rect">
            <a:avLst/>
          </a:prstGeom>
        </p:spPr>
      </p:pic>
    </p:spTree>
    <p:extLst>
      <p:ext uri="{BB962C8B-B14F-4D97-AF65-F5344CB8AC3E}">
        <p14:creationId xmlns:p14="http://schemas.microsoft.com/office/powerpoint/2010/main" val="1966698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EB8F0-4666-46C4-82FD-7D77F540540B}"/>
              </a:ext>
            </a:extLst>
          </p:cNvPr>
          <p:cNvSpPr>
            <a:spLocks noGrp="1"/>
          </p:cNvSpPr>
          <p:nvPr>
            <p:ph type="title"/>
          </p:nvPr>
        </p:nvSpPr>
        <p:spPr/>
        <p:txBody>
          <a:bodyPr/>
          <a:lstStyle/>
          <a:p>
            <a:r>
              <a:rPr lang="en-US" dirty="0"/>
              <a:t>Uniform-cost Search</a:t>
            </a:r>
          </a:p>
        </p:txBody>
      </p:sp>
      <p:sp>
        <p:nvSpPr>
          <p:cNvPr id="3" name="Content Placeholder 2">
            <a:extLst>
              <a:ext uri="{FF2B5EF4-FFF2-40B4-BE49-F238E27FC236}">
                <a16:creationId xmlns:a16="http://schemas.microsoft.com/office/drawing/2014/main" id="{A0A7EBBF-167E-4920-9E7B-F0A54AF84679}"/>
              </a:ext>
            </a:extLst>
          </p:cNvPr>
          <p:cNvSpPr>
            <a:spLocks noGrp="1"/>
          </p:cNvSpPr>
          <p:nvPr>
            <p:ph idx="1"/>
          </p:nvPr>
        </p:nvSpPr>
        <p:spPr/>
        <p:txBody>
          <a:bodyPr>
            <a:normAutofit fontScale="85000" lnSpcReduction="20000"/>
          </a:bodyPr>
          <a:lstStyle/>
          <a:p>
            <a:r>
              <a:rPr lang="en-US" b="1" dirty="0"/>
              <a:t>Uniform-cost search </a:t>
            </a:r>
            <a:r>
              <a:rPr lang="en-US" dirty="0"/>
              <a:t>expands the node on the frontier with the lowest total path cost so far from the root to the current state</a:t>
            </a:r>
          </a:p>
          <a:p>
            <a:r>
              <a:rPr lang="en-US" dirty="0"/>
              <a:t>This can be implemented using best-first search with path cost as the evaluation function used by the priority queue (as shown on the next slide)</a:t>
            </a:r>
          </a:p>
          <a:p>
            <a:r>
              <a:rPr lang="en-US" dirty="0"/>
              <a:t>Uniform-cost search is the only uninformed search strategy we will cover that is optimal even if the step costs are not all identical (but they must all be positive)</a:t>
            </a:r>
          </a:p>
          <a:p>
            <a:r>
              <a:rPr lang="en-US" dirty="0"/>
              <a:t>This strategy would lead to the optimal solutions for problems such as the Romania map problem</a:t>
            </a:r>
          </a:p>
          <a:p>
            <a:r>
              <a:rPr lang="en-US" dirty="0"/>
              <a:t>Uniform-cost search is complete if all step costs are above some ε &gt; 0</a:t>
            </a:r>
          </a:p>
          <a:p>
            <a:r>
              <a:rPr lang="en-US" dirty="0"/>
              <a:t>The worst-case time and space complexity can be characterized as O(b</a:t>
            </a:r>
            <a:r>
              <a:rPr lang="en-US" baseline="30000" dirty="0"/>
              <a:t>1+[C*/ε]</a:t>
            </a:r>
            <a:r>
              <a:rPr lang="en-US" dirty="0"/>
              <a:t>), where b is the branching factor and C* is the cost of the optimal solution</a:t>
            </a:r>
          </a:p>
          <a:p>
            <a:r>
              <a:rPr lang="en-US" dirty="0"/>
              <a:t>For those of you who have taken DSA II, note that uniform-cost search is essentially identical to </a:t>
            </a:r>
            <a:r>
              <a:rPr lang="en-US" i="1" dirty="0"/>
              <a:t>Dijkstra's algorithm</a:t>
            </a:r>
          </a:p>
        </p:txBody>
      </p:sp>
    </p:spTree>
    <p:extLst>
      <p:ext uri="{BB962C8B-B14F-4D97-AF65-F5344CB8AC3E}">
        <p14:creationId xmlns:p14="http://schemas.microsoft.com/office/powerpoint/2010/main" val="2236715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B686-E1D2-4B4F-99AF-44F10525F839}"/>
              </a:ext>
            </a:extLst>
          </p:cNvPr>
          <p:cNvSpPr>
            <a:spLocks noGrp="1"/>
          </p:cNvSpPr>
          <p:nvPr>
            <p:ph type="title"/>
          </p:nvPr>
        </p:nvSpPr>
        <p:spPr/>
        <p:txBody>
          <a:bodyPr/>
          <a:lstStyle/>
          <a:p>
            <a:r>
              <a:rPr lang="en-US" dirty="0"/>
              <a:t>Uniform-cost Search Pseudo-code</a:t>
            </a:r>
          </a:p>
        </p:txBody>
      </p:sp>
      <p:pic>
        <p:nvPicPr>
          <p:cNvPr id="4" name="Content Placeholder 3">
            <a:extLst>
              <a:ext uri="{FF2B5EF4-FFF2-40B4-BE49-F238E27FC236}">
                <a16:creationId xmlns:a16="http://schemas.microsoft.com/office/drawing/2014/main" id="{009A2F10-64D2-409A-89B0-F58CFC7DEB48}"/>
              </a:ext>
            </a:extLst>
          </p:cNvPr>
          <p:cNvPicPr>
            <a:picLocks noGrp="1" noChangeAspect="1"/>
          </p:cNvPicPr>
          <p:nvPr>
            <p:ph idx="1"/>
          </p:nvPr>
        </p:nvPicPr>
        <p:blipFill>
          <a:blip r:embed="rId2"/>
          <a:stretch>
            <a:fillRect/>
          </a:stretch>
        </p:blipFill>
        <p:spPr>
          <a:xfrm>
            <a:off x="2402388" y="1690688"/>
            <a:ext cx="7387223" cy="4831718"/>
          </a:xfrm>
          <a:prstGeom prst="rect">
            <a:avLst/>
          </a:prstGeom>
        </p:spPr>
      </p:pic>
      <p:sp>
        <p:nvSpPr>
          <p:cNvPr id="5" name="Rectangle 4">
            <a:extLst>
              <a:ext uri="{FF2B5EF4-FFF2-40B4-BE49-F238E27FC236}">
                <a16:creationId xmlns:a16="http://schemas.microsoft.com/office/drawing/2014/main" id="{15573860-269C-4699-862F-F926200408C8}"/>
              </a:ext>
            </a:extLst>
          </p:cNvPr>
          <p:cNvSpPr/>
          <p:nvPr/>
        </p:nvSpPr>
        <p:spPr>
          <a:xfrm>
            <a:off x="2637181" y="1931504"/>
            <a:ext cx="6917635" cy="3051313"/>
          </a:xfrm>
          <a:prstGeom prst="rect">
            <a:avLst/>
          </a:prstGeom>
          <a:solidFill>
            <a:srgbClr val="4472C4">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484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061B7-2F83-40D4-9642-1A7135603F59}"/>
              </a:ext>
            </a:extLst>
          </p:cNvPr>
          <p:cNvSpPr>
            <a:spLocks noGrp="1"/>
          </p:cNvSpPr>
          <p:nvPr>
            <p:ph type="title"/>
          </p:nvPr>
        </p:nvSpPr>
        <p:spPr/>
        <p:txBody>
          <a:bodyPr/>
          <a:lstStyle/>
          <a:p>
            <a:r>
              <a:rPr lang="en-US" dirty="0"/>
              <a:t>Breadth-first Search</a:t>
            </a:r>
          </a:p>
        </p:txBody>
      </p:sp>
      <p:sp>
        <p:nvSpPr>
          <p:cNvPr id="3" name="Content Placeholder 2">
            <a:extLst>
              <a:ext uri="{FF2B5EF4-FFF2-40B4-BE49-F238E27FC236}">
                <a16:creationId xmlns:a16="http://schemas.microsoft.com/office/drawing/2014/main" id="{A8DB7FAF-8241-4519-BF10-4DE06C537AC7}"/>
              </a:ext>
            </a:extLst>
          </p:cNvPr>
          <p:cNvSpPr>
            <a:spLocks noGrp="1"/>
          </p:cNvSpPr>
          <p:nvPr>
            <p:ph idx="1"/>
          </p:nvPr>
        </p:nvSpPr>
        <p:spPr/>
        <p:txBody>
          <a:bodyPr>
            <a:normAutofit fontScale="70000" lnSpcReduction="20000"/>
          </a:bodyPr>
          <a:lstStyle/>
          <a:p>
            <a:r>
              <a:rPr lang="en-US" b="1" dirty="0"/>
              <a:t>Breadth-first search </a:t>
            </a:r>
            <a:r>
              <a:rPr lang="en-US" dirty="0"/>
              <a:t>(BFS) expands the root, then all successors of the root, then their successors, etc.; the version we look it will discard generated nodes with duplicate states</a:t>
            </a:r>
          </a:p>
          <a:p>
            <a:r>
              <a:rPr lang="en-US" dirty="0"/>
              <a:t>This could be implemented using best-first search using each node's </a:t>
            </a:r>
            <a:r>
              <a:rPr lang="en-US" i="1" dirty="0"/>
              <a:t>depth</a:t>
            </a:r>
            <a:r>
              <a:rPr lang="en-US" dirty="0"/>
              <a:t> as the evaluation function for the priority queue (this would make the priority queue behave like a queue)</a:t>
            </a:r>
          </a:p>
          <a:p>
            <a:r>
              <a:rPr lang="en-US" dirty="0"/>
              <a:t>However, this would not be efficient</a:t>
            </a:r>
          </a:p>
          <a:p>
            <a:pPr lvl="1"/>
            <a:r>
              <a:rPr lang="en-US" dirty="0"/>
              <a:t>We would wind up generating nodes to the right of the shallowest goal node, and children of nodes to the left of the shallowest goal node</a:t>
            </a:r>
          </a:p>
          <a:p>
            <a:pPr lvl="1"/>
            <a:r>
              <a:rPr lang="en-US" dirty="0"/>
              <a:t>This is because best-first search does not check if a node is a goal node until it is expanded, which is crucial for uniform-cost search (to make it optimal)</a:t>
            </a:r>
          </a:p>
          <a:p>
            <a:r>
              <a:rPr lang="en-US" dirty="0"/>
              <a:t>Typical implementations of BFS use a regular </a:t>
            </a:r>
            <a:r>
              <a:rPr lang="en-US" i="1" dirty="0"/>
              <a:t>queue</a:t>
            </a:r>
            <a:r>
              <a:rPr lang="en-US" dirty="0"/>
              <a:t> as opposed to a priority queue</a:t>
            </a:r>
          </a:p>
          <a:p>
            <a:r>
              <a:rPr lang="en-US" dirty="0"/>
              <a:t>Pseudo-code for BFS is shown on the next slide; some things to point out:</a:t>
            </a:r>
          </a:p>
          <a:p>
            <a:pPr lvl="1"/>
            <a:r>
              <a:rPr lang="en-US" dirty="0"/>
              <a:t>This time, the frontier is a queue (the book calls it a "FIFO queue"), so the "POP" function is really a "dequeue", which is typically a constant time operation, whereas deleteMin would be logarithmic</a:t>
            </a:r>
          </a:p>
          <a:p>
            <a:pPr lvl="1"/>
            <a:r>
              <a:rPr lang="en-US" dirty="0"/>
              <a:t>The implementation checks for goal states as soon as nodes are generated</a:t>
            </a:r>
          </a:p>
          <a:p>
            <a:pPr lvl="1"/>
            <a:r>
              <a:rPr lang="en-US" dirty="0"/>
              <a:t>The "reached" set only needs to store states, without mapping them to full nodes, because the path to a state with the fewest edges will always be generated first</a:t>
            </a:r>
          </a:p>
          <a:p>
            <a:pPr lvl="1"/>
            <a:r>
              <a:rPr lang="en-US" dirty="0"/>
              <a:t>The "EXPAND" function is the same as the one used with the general best-first search pseudo-code</a:t>
            </a:r>
          </a:p>
        </p:txBody>
      </p:sp>
    </p:spTree>
    <p:extLst>
      <p:ext uri="{BB962C8B-B14F-4D97-AF65-F5344CB8AC3E}">
        <p14:creationId xmlns:p14="http://schemas.microsoft.com/office/powerpoint/2010/main" val="1593212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B686-E1D2-4B4F-99AF-44F10525F839}"/>
              </a:ext>
            </a:extLst>
          </p:cNvPr>
          <p:cNvSpPr>
            <a:spLocks noGrp="1"/>
          </p:cNvSpPr>
          <p:nvPr>
            <p:ph type="title"/>
          </p:nvPr>
        </p:nvSpPr>
        <p:spPr/>
        <p:txBody>
          <a:bodyPr/>
          <a:lstStyle/>
          <a:p>
            <a:r>
              <a:rPr lang="en-US" dirty="0"/>
              <a:t>Breadth-first Search Pseudo-code</a:t>
            </a:r>
          </a:p>
        </p:txBody>
      </p:sp>
      <p:pic>
        <p:nvPicPr>
          <p:cNvPr id="4" name="Content Placeholder 3">
            <a:extLst>
              <a:ext uri="{FF2B5EF4-FFF2-40B4-BE49-F238E27FC236}">
                <a16:creationId xmlns:a16="http://schemas.microsoft.com/office/drawing/2014/main" id="{009A2F10-64D2-409A-89B0-F58CFC7DEB48}"/>
              </a:ext>
            </a:extLst>
          </p:cNvPr>
          <p:cNvPicPr>
            <a:picLocks noGrp="1" noChangeAspect="1"/>
          </p:cNvPicPr>
          <p:nvPr>
            <p:ph idx="1"/>
          </p:nvPr>
        </p:nvPicPr>
        <p:blipFill>
          <a:blip r:embed="rId2"/>
          <a:stretch>
            <a:fillRect/>
          </a:stretch>
        </p:blipFill>
        <p:spPr>
          <a:xfrm>
            <a:off x="2402388" y="1690688"/>
            <a:ext cx="7387223" cy="4831718"/>
          </a:xfrm>
          <a:prstGeom prst="rect">
            <a:avLst/>
          </a:prstGeom>
        </p:spPr>
      </p:pic>
      <p:sp>
        <p:nvSpPr>
          <p:cNvPr id="5" name="Rectangle 4">
            <a:extLst>
              <a:ext uri="{FF2B5EF4-FFF2-40B4-BE49-F238E27FC236}">
                <a16:creationId xmlns:a16="http://schemas.microsoft.com/office/drawing/2014/main" id="{15573860-269C-4699-862F-F926200408C8}"/>
              </a:ext>
            </a:extLst>
          </p:cNvPr>
          <p:cNvSpPr/>
          <p:nvPr/>
        </p:nvSpPr>
        <p:spPr>
          <a:xfrm>
            <a:off x="2637181" y="5062330"/>
            <a:ext cx="6917635" cy="569873"/>
          </a:xfrm>
          <a:prstGeom prst="rect">
            <a:avLst/>
          </a:prstGeom>
          <a:solidFill>
            <a:srgbClr val="4472C4">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5378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75E7-5F45-4A97-B3AA-64BCC2CEB96F}"/>
              </a:ext>
            </a:extLst>
          </p:cNvPr>
          <p:cNvSpPr>
            <a:spLocks noGrp="1"/>
          </p:cNvSpPr>
          <p:nvPr>
            <p:ph type="title"/>
          </p:nvPr>
        </p:nvSpPr>
        <p:spPr/>
        <p:txBody>
          <a:bodyPr/>
          <a:lstStyle/>
          <a:p>
            <a:r>
              <a:rPr lang="en-US" dirty="0"/>
              <a:t>Properties of BFS</a:t>
            </a:r>
          </a:p>
        </p:txBody>
      </p:sp>
      <p:sp>
        <p:nvSpPr>
          <p:cNvPr id="3" name="Content Placeholder 2">
            <a:extLst>
              <a:ext uri="{FF2B5EF4-FFF2-40B4-BE49-F238E27FC236}">
                <a16:creationId xmlns:a16="http://schemas.microsoft.com/office/drawing/2014/main" id="{669EACEB-999E-4B6D-81D8-5C0C3BEC5735}"/>
              </a:ext>
            </a:extLst>
          </p:cNvPr>
          <p:cNvSpPr>
            <a:spLocks noGrp="1"/>
          </p:cNvSpPr>
          <p:nvPr>
            <p:ph idx="1"/>
          </p:nvPr>
        </p:nvSpPr>
        <p:spPr/>
        <p:txBody>
          <a:bodyPr>
            <a:normAutofit fontScale="85000" lnSpcReduction="10000"/>
          </a:bodyPr>
          <a:lstStyle/>
          <a:p>
            <a:r>
              <a:rPr lang="en-US" dirty="0"/>
              <a:t>It can easily be seen that BFS is complete (assuming a finite branching factor)</a:t>
            </a:r>
          </a:p>
          <a:p>
            <a:r>
              <a:rPr lang="en-US" dirty="0"/>
              <a:t>BFS finds the solution that can be reached with the minimal number of actions</a:t>
            </a:r>
          </a:p>
          <a:p>
            <a:r>
              <a:rPr lang="en-US" dirty="0"/>
              <a:t>BFS is optimal only if the shallowest goal node is optimal; this is the case if all we care about is the number of steps to get to a solution</a:t>
            </a:r>
          </a:p>
          <a:p>
            <a:r>
              <a:rPr lang="en-US" dirty="0"/>
              <a:t>I add: More generally, BFS is optimal if the path cost is a non-decreasing function of the depth of a node</a:t>
            </a:r>
          </a:p>
          <a:p>
            <a:r>
              <a:rPr lang="en-US" dirty="0"/>
              <a:t>BFS is not optimal for problems such as the Romania map problem; it is optimal for problems such as the 8-puzzle</a:t>
            </a:r>
          </a:p>
          <a:p>
            <a:r>
              <a:rPr lang="en-US" dirty="0"/>
              <a:t>The total number of nodes generated is at most 1 + b + b</a:t>
            </a:r>
            <a:r>
              <a:rPr lang="en-US" baseline="30000" dirty="0"/>
              <a:t>2</a:t>
            </a:r>
            <a:r>
              <a:rPr lang="en-US" dirty="0"/>
              <a:t> + b</a:t>
            </a:r>
            <a:r>
              <a:rPr lang="en-US" baseline="30000" dirty="0"/>
              <a:t>3</a:t>
            </a:r>
            <a:r>
              <a:rPr lang="en-US" dirty="0"/>
              <a:t> + … + b</a:t>
            </a:r>
            <a:r>
              <a:rPr lang="en-US" baseline="30000" dirty="0"/>
              <a:t>d</a:t>
            </a:r>
            <a:r>
              <a:rPr lang="en-US" dirty="0"/>
              <a:t> = O(b</a:t>
            </a:r>
            <a:r>
              <a:rPr lang="en-US" baseline="30000" dirty="0"/>
              <a:t>d</a:t>
            </a:r>
            <a:r>
              <a:rPr lang="en-US" dirty="0"/>
              <a:t>)</a:t>
            </a:r>
          </a:p>
          <a:p>
            <a:r>
              <a:rPr lang="en-US" dirty="0"/>
              <a:t>The time complexity for BFS is a major factor, but the memory requirements are an even bigger factor, as demonstrated on the next slide</a:t>
            </a:r>
          </a:p>
        </p:txBody>
      </p:sp>
    </p:spTree>
    <p:extLst>
      <p:ext uri="{BB962C8B-B14F-4D97-AF65-F5344CB8AC3E}">
        <p14:creationId xmlns:p14="http://schemas.microsoft.com/office/powerpoint/2010/main" val="1563216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9EEA-2F29-452A-A80B-A2F42CEDF102}"/>
              </a:ext>
            </a:extLst>
          </p:cNvPr>
          <p:cNvSpPr>
            <a:spLocks noGrp="1"/>
          </p:cNvSpPr>
          <p:nvPr>
            <p:ph type="title"/>
          </p:nvPr>
        </p:nvSpPr>
        <p:spPr/>
        <p:txBody>
          <a:bodyPr/>
          <a:lstStyle/>
          <a:p>
            <a:r>
              <a:rPr lang="en-US" dirty="0"/>
              <a:t>BFS Time and Memory (from 3</a:t>
            </a:r>
            <a:r>
              <a:rPr lang="en-US" baseline="30000" dirty="0"/>
              <a:t>rd</a:t>
            </a:r>
            <a:r>
              <a:rPr lang="en-US" dirty="0"/>
              <a:t> Edition)</a:t>
            </a:r>
          </a:p>
        </p:txBody>
      </p:sp>
      <p:pic>
        <p:nvPicPr>
          <p:cNvPr id="9" name="Content Placeholder 8" descr="A screenshot of a cell phone&#10;&#10;Description automatically generated">
            <a:extLst>
              <a:ext uri="{FF2B5EF4-FFF2-40B4-BE49-F238E27FC236}">
                <a16:creationId xmlns:a16="http://schemas.microsoft.com/office/drawing/2014/main" id="{058484AD-70D0-45DA-BFFE-930513288B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7170" y="1690688"/>
            <a:ext cx="9957660" cy="4243947"/>
          </a:xfrm>
        </p:spPr>
      </p:pic>
    </p:spTree>
    <p:extLst>
      <p:ext uri="{BB962C8B-B14F-4D97-AF65-F5344CB8AC3E}">
        <p14:creationId xmlns:p14="http://schemas.microsoft.com/office/powerpoint/2010/main" val="3581459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36486-609C-4F42-B150-D052FA0D743D}"/>
              </a:ext>
            </a:extLst>
          </p:cNvPr>
          <p:cNvSpPr>
            <a:spLocks noGrp="1"/>
          </p:cNvSpPr>
          <p:nvPr>
            <p:ph type="title"/>
          </p:nvPr>
        </p:nvSpPr>
        <p:spPr/>
        <p:txBody>
          <a:bodyPr/>
          <a:lstStyle/>
          <a:p>
            <a:r>
              <a:rPr lang="en-US" dirty="0"/>
              <a:t>Depth-first Search</a:t>
            </a:r>
          </a:p>
        </p:txBody>
      </p:sp>
      <p:sp>
        <p:nvSpPr>
          <p:cNvPr id="3" name="Content Placeholder 2">
            <a:extLst>
              <a:ext uri="{FF2B5EF4-FFF2-40B4-BE49-F238E27FC236}">
                <a16:creationId xmlns:a16="http://schemas.microsoft.com/office/drawing/2014/main" id="{4538AF59-5DCF-4E80-850A-8E76CEFE031B}"/>
              </a:ext>
            </a:extLst>
          </p:cNvPr>
          <p:cNvSpPr>
            <a:spLocks noGrp="1"/>
          </p:cNvSpPr>
          <p:nvPr>
            <p:ph idx="1"/>
          </p:nvPr>
        </p:nvSpPr>
        <p:spPr/>
        <p:txBody>
          <a:bodyPr>
            <a:normAutofit fontScale="70000" lnSpcReduction="20000"/>
          </a:bodyPr>
          <a:lstStyle/>
          <a:p>
            <a:r>
              <a:rPr lang="en-US" b="1" dirty="0"/>
              <a:t>Depth-first search </a:t>
            </a:r>
            <a:r>
              <a:rPr lang="en-US" dirty="0"/>
              <a:t>(DFS) expands the deepest node in the frontier </a:t>
            </a:r>
          </a:p>
          <a:p>
            <a:r>
              <a:rPr lang="en-US" dirty="0"/>
              <a:t>This could be implemented using best-first search using the negative of the node's depth as the evaluation function for the priority queue </a:t>
            </a:r>
          </a:p>
          <a:p>
            <a:r>
              <a:rPr lang="en-US" dirty="0"/>
              <a:t>This would make the priority queue behave like a stack</a:t>
            </a:r>
          </a:p>
          <a:p>
            <a:r>
              <a:rPr lang="en-US" dirty="0"/>
              <a:t>However, this would have the same memory issues as BFS</a:t>
            </a:r>
          </a:p>
          <a:p>
            <a:r>
              <a:rPr lang="en-US" dirty="0"/>
              <a:t>Instead, DFS is sometimes implemented as a tree search using a regular </a:t>
            </a:r>
            <a:r>
              <a:rPr lang="en-US" i="1" dirty="0"/>
              <a:t>stack</a:t>
            </a:r>
            <a:r>
              <a:rPr lang="en-US" dirty="0"/>
              <a:t> as opposed to a priority queue</a:t>
            </a:r>
          </a:p>
          <a:p>
            <a:r>
              <a:rPr lang="en-US" dirty="0"/>
              <a:t>We will consider what the book calls a "tree-like search" that does not track reached nodes but does track nodes on the current path to avoid cycles</a:t>
            </a:r>
          </a:p>
          <a:p>
            <a:r>
              <a:rPr lang="en-US" dirty="0"/>
              <a:t>The next slide helps to explain how DFS works, by showing the order in which nodes are generated and expanded for a particular state space, assuming the goal state is "M"</a:t>
            </a:r>
          </a:p>
          <a:p>
            <a:r>
              <a:rPr lang="en-US" dirty="0"/>
              <a:t>The book doesn't state it, but we must be assuming that the children of each node are generated from right to left, relative to how they are displayed in the figure</a:t>
            </a:r>
          </a:p>
          <a:p>
            <a:r>
              <a:rPr lang="en-US" dirty="0"/>
              <a:t>We will not look at pseudo-code for DFS yet, but later, we will look at pseudo-code for an expanded version of it</a:t>
            </a:r>
          </a:p>
        </p:txBody>
      </p:sp>
    </p:spTree>
    <p:extLst>
      <p:ext uri="{BB962C8B-B14F-4D97-AF65-F5344CB8AC3E}">
        <p14:creationId xmlns:p14="http://schemas.microsoft.com/office/powerpoint/2010/main" val="3452586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20F36-6BA5-4BBA-8A01-C49B2C68B0D0}"/>
              </a:ext>
            </a:extLst>
          </p:cNvPr>
          <p:cNvSpPr>
            <a:spLocks noGrp="1"/>
          </p:cNvSpPr>
          <p:nvPr>
            <p:ph type="title"/>
          </p:nvPr>
        </p:nvSpPr>
        <p:spPr/>
        <p:txBody>
          <a:bodyPr/>
          <a:lstStyle/>
          <a:p>
            <a:r>
              <a:rPr lang="en-US" dirty="0"/>
              <a:t>Depth-first Search Example</a:t>
            </a:r>
          </a:p>
        </p:txBody>
      </p:sp>
      <p:pic>
        <p:nvPicPr>
          <p:cNvPr id="4" name="Content Placeholder 3">
            <a:extLst>
              <a:ext uri="{FF2B5EF4-FFF2-40B4-BE49-F238E27FC236}">
                <a16:creationId xmlns:a16="http://schemas.microsoft.com/office/drawing/2014/main" id="{D98C89D9-7A16-4344-9A47-A7E95D69EAAC}"/>
              </a:ext>
            </a:extLst>
          </p:cNvPr>
          <p:cNvPicPr>
            <a:picLocks noGrp="1" noChangeAspect="1"/>
          </p:cNvPicPr>
          <p:nvPr>
            <p:ph idx="1"/>
          </p:nvPr>
        </p:nvPicPr>
        <p:blipFill>
          <a:blip r:embed="rId2"/>
          <a:stretch>
            <a:fillRect/>
          </a:stretch>
        </p:blipFill>
        <p:spPr>
          <a:xfrm>
            <a:off x="3575010" y="1690688"/>
            <a:ext cx="5041979" cy="5032375"/>
          </a:xfrm>
          <a:prstGeom prst="rect">
            <a:avLst/>
          </a:prstGeom>
        </p:spPr>
      </p:pic>
    </p:spTree>
    <p:extLst>
      <p:ext uri="{BB962C8B-B14F-4D97-AF65-F5344CB8AC3E}">
        <p14:creationId xmlns:p14="http://schemas.microsoft.com/office/powerpoint/2010/main" val="1137381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BE2ED-7ECE-48C3-B037-091DCC97CB58}"/>
              </a:ext>
            </a:extLst>
          </p:cNvPr>
          <p:cNvSpPr>
            <a:spLocks noGrp="1"/>
          </p:cNvSpPr>
          <p:nvPr>
            <p:ph type="title"/>
          </p:nvPr>
        </p:nvSpPr>
        <p:spPr/>
        <p:txBody>
          <a:bodyPr/>
          <a:lstStyle/>
          <a:p>
            <a:r>
              <a:rPr lang="en-US" dirty="0"/>
              <a:t>Properties of DFS</a:t>
            </a:r>
          </a:p>
        </p:txBody>
      </p:sp>
      <p:sp>
        <p:nvSpPr>
          <p:cNvPr id="3" name="Content Placeholder 2">
            <a:extLst>
              <a:ext uri="{FF2B5EF4-FFF2-40B4-BE49-F238E27FC236}">
                <a16:creationId xmlns:a16="http://schemas.microsoft.com/office/drawing/2014/main" id="{DEDBC13B-1ADC-4039-B350-52E3DE113ADA}"/>
              </a:ext>
            </a:extLst>
          </p:cNvPr>
          <p:cNvSpPr>
            <a:spLocks noGrp="1"/>
          </p:cNvSpPr>
          <p:nvPr>
            <p:ph idx="1"/>
          </p:nvPr>
        </p:nvSpPr>
        <p:spPr/>
        <p:txBody>
          <a:bodyPr>
            <a:normAutofit fontScale="77500" lnSpcReduction="20000"/>
          </a:bodyPr>
          <a:lstStyle/>
          <a:p>
            <a:r>
              <a:rPr lang="en-US" dirty="0"/>
              <a:t>The pseudo-code we will look at shortly (for an expanded version of DFS) has a memory requirement that is O(bm)</a:t>
            </a:r>
          </a:p>
          <a:p>
            <a:r>
              <a:rPr lang="en-US" dirty="0"/>
              <a:t>Here, m is the </a:t>
            </a:r>
            <a:r>
              <a:rPr lang="en-US" i="1" dirty="0"/>
              <a:t>maximum depth </a:t>
            </a:r>
            <a:r>
              <a:rPr lang="en-US" dirty="0"/>
              <a:t>of the tree (recall that we are using a tree search, not a graph search, for DFS)</a:t>
            </a:r>
          </a:p>
          <a:p>
            <a:r>
              <a:rPr lang="en-US" dirty="0"/>
              <a:t>An alternative is to use a </a:t>
            </a:r>
            <a:r>
              <a:rPr lang="en-US" i="1" dirty="0"/>
              <a:t>backtracking search</a:t>
            </a:r>
            <a:r>
              <a:rPr lang="en-US" dirty="0"/>
              <a:t>, which has a better memory requirement of O(m)</a:t>
            </a:r>
          </a:p>
          <a:p>
            <a:pPr lvl="1"/>
            <a:r>
              <a:rPr lang="en-US" dirty="0"/>
              <a:t>This sort of approach generates only one successor of each node at a time</a:t>
            </a:r>
          </a:p>
          <a:p>
            <a:pPr lvl="1"/>
            <a:r>
              <a:rPr lang="en-US" dirty="0"/>
              <a:t>With backtracking search, there must be ways to determine the next successor, and to undo actions when backtracking</a:t>
            </a:r>
          </a:p>
          <a:p>
            <a:pPr lvl="1"/>
            <a:r>
              <a:rPr lang="en-US" dirty="0"/>
              <a:t>Backtracking search is often implemented with </a:t>
            </a:r>
            <a:r>
              <a:rPr lang="en-US" i="1" dirty="0"/>
              <a:t>recursion</a:t>
            </a:r>
            <a:r>
              <a:rPr lang="en-US" dirty="0"/>
              <a:t> (we will not look at pseudo-code for this)</a:t>
            </a:r>
          </a:p>
          <a:p>
            <a:r>
              <a:rPr lang="en-US" dirty="0"/>
              <a:t>In general, DFS is </a:t>
            </a:r>
            <a:r>
              <a:rPr lang="en-US" i="1" dirty="0"/>
              <a:t>not complete</a:t>
            </a:r>
            <a:r>
              <a:rPr lang="en-US" dirty="0"/>
              <a:t>; DFS is complete for finite state spaces if it avoids cycles, although it may wind up expanding the same state many times via different paths</a:t>
            </a:r>
          </a:p>
          <a:p>
            <a:r>
              <a:rPr lang="en-US" dirty="0"/>
              <a:t>If DFS does not keep track of nodes on the current path, and there are cycles, DFS can get stuck in </a:t>
            </a:r>
            <a:r>
              <a:rPr lang="en-US" i="1" dirty="0"/>
              <a:t>infinite loops</a:t>
            </a:r>
            <a:r>
              <a:rPr lang="en-US" dirty="0"/>
              <a:t>; DFS can also get stuck in infinite loops in infinite state spaces</a:t>
            </a:r>
          </a:p>
          <a:p>
            <a:r>
              <a:rPr lang="en-US" dirty="0"/>
              <a:t>In general, DFS is </a:t>
            </a:r>
            <a:r>
              <a:rPr lang="en-US" i="1" dirty="0"/>
              <a:t>not optimal</a:t>
            </a:r>
          </a:p>
        </p:txBody>
      </p:sp>
    </p:spTree>
    <p:extLst>
      <p:ext uri="{BB962C8B-B14F-4D97-AF65-F5344CB8AC3E}">
        <p14:creationId xmlns:p14="http://schemas.microsoft.com/office/powerpoint/2010/main" val="4266359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10FF-EF74-401A-9E75-D54F6EEB2747}"/>
              </a:ext>
            </a:extLst>
          </p:cNvPr>
          <p:cNvSpPr>
            <a:spLocks noGrp="1"/>
          </p:cNvSpPr>
          <p:nvPr>
            <p:ph type="title"/>
          </p:nvPr>
        </p:nvSpPr>
        <p:spPr/>
        <p:txBody>
          <a:bodyPr/>
          <a:lstStyle/>
          <a:p>
            <a:r>
              <a:rPr lang="en-US" dirty="0"/>
              <a:t>Depth-limited Search</a:t>
            </a:r>
          </a:p>
        </p:txBody>
      </p:sp>
      <p:sp>
        <p:nvSpPr>
          <p:cNvPr id="3" name="Content Placeholder 2">
            <a:extLst>
              <a:ext uri="{FF2B5EF4-FFF2-40B4-BE49-F238E27FC236}">
                <a16:creationId xmlns:a16="http://schemas.microsoft.com/office/drawing/2014/main" id="{13321C25-0950-497A-A5E7-31A64AA9FA18}"/>
              </a:ext>
            </a:extLst>
          </p:cNvPr>
          <p:cNvSpPr>
            <a:spLocks noGrp="1"/>
          </p:cNvSpPr>
          <p:nvPr>
            <p:ph idx="1"/>
          </p:nvPr>
        </p:nvSpPr>
        <p:spPr/>
        <p:txBody>
          <a:bodyPr>
            <a:normAutofit fontScale="70000" lnSpcReduction="20000"/>
          </a:bodyPr>
          <a:lstStyle/>
          <a:p>
            <a:r>
              <a:rPr lang="en-US" b="1" dirty="0"/>
              <a:t>Depth-limited search </a:t>
            </a:r>
            <a:r>
              <a:rPr lang="en-US" dirty="0"/>
              <a:t>alleviates the problem of an unbounded tree by applying DFS with a depth limit, L</a:t>
            </a:r>
          </a:p>
          <a:p>
            <a:r>
              <a:rPr lang="en-US" dirty="0"/>
              <a:t>Nodes at the specified depth limit are treated as if they have no successors</a:t>
            </a:r>
          </a:p>
          <a:p>
            <a:r>
              <a:rPr lang="en-US" dirty="0"/>
              <a:t>This introduces another source of incompleteness if L &lt; d; if L ≥ d (and there is a finite branching factor), the search is complete but not optimal</a:t>
            </a:r>
          </a:p>
          <a:p>
            <a:r>
              <a:rPr lang="en-US" dirty="0"/>
              <a:t>The limit, L, may be chosen based on the problem (e.g., for the Romania map problem, we can set L = 19, since there are 20 cities)</a:t>
            </a:r>
          </a:p>
          <a:p>
            <a:r>
              <a:rPr lang="en-US" dirty="0"/>
              <a:t>For many problems, we will not know an appropriate cutoff ahead of time</a:t>
            </a:r>
          </a:p>
          <a:p>
            <a:r>
              <a:rPr lang="en-US" dirty="0"/>
              <a:t>The search returns a node containing a goal state (if one is found), "failure", or "cutoff"</a:t>
            </a:r>
          </a:p>
          <a:p>
            <a:r>
              <a:rPr lang="en-US" dirty="0"/>
              <a:t>If the call to the routine returns "failure", there is no solution</a:t>
            </a:r>
          </a:p>
          <a:p>
            <a:r>
              <a:rPr lang="en-US" dirty="0"/>
              <a:t>If it returns "cutoff", then there might or might not be a solution beyond the specified depth limit</a:t>
            </a:r>
          </a:p>
          <a:p>
            <a:r>
              <a:rPr lang="en-US" dirty="0"/>
              <a:t>Depth-limited search has a time complexity of O(b</a:t>
            </a:r>
            <a:r>
              <a:rPr lang="en-US" baseline="30000" dirty="0"/>
              <a:t>L</a:t>
            </a:r>
            <a:r>
              <a:rPr lang="en-US" dirty="0"/>
              <a:t>) and a space complexity of O(b*L) assuming that all successors of expanded nodes are generated at the same time</a:t>
            </a:r>
          </a:p>
          <a:p>
            <a:r>
              <a:rPr lang="en-US" dirty="0"/>
              <a:t>I add: The space complexity can be improved to O(L) if one successor is generated at a time</a:t>
            </a:r>
          </a:p>
        </p:txBody>
      </p:sp>
    </p:spTree>
    <p:extLst>
      <p:ext uri="{BB962C8B-B14F-4D97-AF65-F5344CB8AC3E}">
        <p14:creationId xmlns:p14="http://schemas.microsoft.com/office/powerpoint/2010/main" val="2905666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4886A-DCA8-4D79-8A8E-EAA248C7737A}"/>
              </a:ext>
            </a:extLst>
          </p:cNvPr>
          <p:cNvSpPr>
            <a:spLocks noGrp="1"/>
          </p:cNvSpPr>
          <p:nvPr>
            <p:ph type="title"/>
          </p:nvPr>
        </p:nvSpPr>
        <p:spPr/>
        <p:txBody>
          <a:bodyPr/>
          <a:lstStyle/>
          <a:p>
            <a:r>
              <a:rPr lang="en-US" dirty="0"/>
              <a:t>Iterative Deepening Search</a:t>
            </a:r>
          </a:p>
        </p:txBody>
      </p:sp>
      <p:sp>
        <p:nvSpPr>
          <p:cNvPr id="3" name="Content Placeholder 2">
            <a:extLst>
              <a:ext uri="{FF2B5EF4-FFF2-40B4-BE49-F238E27FC236}">
                <a16:creationId xmlns:a16="http://schemas.microsoft.com/office/drawing/2014/main" id="{D81B0091-7593-4CB9-928F-94DD180BBEC4}"/>
              </a:ext>
            </a:extLst>
          </p:cNvPr>
          <p:cNvSpPr>
            <a:spLocks noGrp="1"/>
          </p:cNvSpPr>
          <p:nvPr>
            <p:ph idx="1"/>
          </p:nvPr>
        </p:nvSpPr>
        <p:spPr/>
        <p:txBody>
          <a:bodyPr>
            <a:normAutofit fontScale="62500" lnSpcReduction="20000"/>
          </a:bodyPr>
          <a:lstStyle/>
          <a:p>
            <a:r>
              <a:rPr lang="en-US" b="1" dirty="0"/>
              <a:t>Iterative deepening search </a:t>
            </a:r>
            <a:r>
              <a:rPr lang="en-US" dirty="0"/>
              <a:t>(IDS), a.k.a. </a:t>
            </a:r>
            <a:r>
              <a:rPr lang="en-US" i="1" dirty="0"/>
              <a:t>iterative deepening depth-first search</a:t>
            </a:r>
            <a:r>
              <a:rPr lang="en-US" dirty="0"/>
              <a:t>, performs sequential depth-limited searches, with depth limits 0, 1, 2, 3, etc.</a:t>
            </a:r>
          </a:p>
          <a:p>
            <a:r>
              <a:rPr lang="en-US" dirty="0"/>
              <a:t>Each stage (representing a separate depth-limited search) returns a solution, "cutoff", or "failure"</a:t>
            </a:r>
          </a:p>
          <a:p>
            <a:r>
              <a:rPr lang="en-US" dirty="0"/>
              <a:t>This strategy combines the benefits of DFS and BFS; some advantages if IDS:</a:t>
            </a:r>
          </a:p>
          <a:p>
            <a:pPr lvl="1"/>
            <a:r>
              <a:rPr lang="en-US" dirty="0"/>
              <a:t>It is complete if there is a finite branching factor</a:t>
            </a:r>
          </a:p>
          <a:p>
            <a:pPr lvl="1"/>
            <a:r>
              <a:rPr lang="en-US" dirty="0"/>
              <a:t>It is optimal if the path cost is a non-decreasing function of node depth</a:t>
            </a:r>
          </a:p>
          <a:p>
            <a:pPr lvl="1"/>
            <a:r>
              <a:rPr lang="en-US" dirty="0"/>
              <a:t>It has the memory requirements of DFS</a:t>
            </a:r>
          </a:p>
          <a:p>
            <a:r>
              <a:rPr lang="en-US" dirty="0"/>
              <a:t>Many states are generated multiple times, but it turns out that this is not very costly; nodes on the bottom level are generated once, nodes on the next-to-bottom level are generated twice, etc.</a:t>
            </a:r>
          </a:p>
          <a:p>
            <a:r>
              <a:rPr lang="en-US" dirty="0"/>
              <a:t>Comparing the number of nodes (not including the root) generated for BFS and IDS, we have N(BFS) = b + b</a:t>
            </a:r>
            <a:r>
              <a:rPr lang="en-US" baseline="30000" dirty="0"/>
              <a:t>2</a:t>
            </a:r>
            <a:r>
              <a:rPr lang="en-US" dirty="0"/>
              <a:t> + … + b</a:t>
            </a:r>
            <a:r>
              <a:rPr lang="en-US" baseline="30000" dirty="0"/>
              <a:t>d</a:t>
            </a:r>
            <a:r>
              <a:rPr lang="en-US" dirty="0"/>
              <a:t>, and N(IDS) = (d)b + (d-1)b</a:t>
            </a:r>
            <a:r>
              <a:rPr lang="en-US" baseline="30000" dirty="0"/>
              <a:t>2</a:t>
            </a:r>
            <a:r>
              <a:rPr lang="en-US" dirty="0"/>
              <a:t> + … + (2)b</a:t>
            </a:r>
            <a:r>
              <a:rPr lang="en-US" baseline="30000" dirty="0"/>
              <a:t>d-1</a:t>
            </a:r>
            <a:r>
              <a:rPr lang="en-US" dirty="0"/>
              <a:t> + (1)b</a:t>
            </a:r>
            <a:r>
              <a:rPr lang="en-US" baseline="30000" dirty="0"/>
              <a:t>d</a:t>
            </a:r>
          </a:p>
          <a:p>
            <a:r>
              <a:rPr lang="en-US" dirty="0"/>
              <a:t>Since the last term dominates, the time complexity of IDS is O(b</a:t>
            </a:r>
            <a:r>
              <a:rPr lang="en-US" baseline="30000" dirty="0"/>
              <a:t>d</a:t>
            </a:r>
            <a:r>
              <a:rPr lang="en-US" dirty="0"/>
              <a:t>), the same as that of BFS; the actual running time of IDS will be slightly larger than BFS, but not by much</a:t>
            </a:r>
          </a:p>
          <a:p>
            <a:r>
              <a:rPr lang="en-US" dirty="0"/>
              <a:t>Book (Ed. 4): "In general, iterative deepening is the preferred uninformed search method when the search state space is larger than can fit in memory and the depth of the solution is not known."</a:t>
            </a:r>
          </a:p>
          <a:p>
            <a:r>
              <a:rPr lang="en-US" dirty="0"/>
              <a:t>The next slide shows pseudo-code for depth-limited search and IDS</a:t>
            </a:r>
          </a:p>
        </p:txBody>
      </p:sp>
    </p:spTree>
    <p:extLst>
      <p:ext uri="{BB962C8B-B14F-4D97-AF65-F5344CB8AC3E}">
        <p14:creationId xmlns:p14="http://schemas.microsoft.com/office/powerpoint/2010/main" val="3373416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96936-2909-4E53-9F1A-ACAF3C6314AB}"/>
              </a:ext>
            </a:extLst>
          </p:cNvPr>
          <p:cNvSpPr>
            <a:spLocks noGrp="1"/>
          </p:cNvSpPr>
          <p:nvPr>
            <p:ph type="title"/>
          </p:nvPr>
        </p:nvSpPr>
        <p:spPr/>
        <p:txBody>
          <a:bodyPr/>
          <a:lstStyle/>
          <a:p>
            <a:br>
              <a:rPr lang="en-US" dirty="0"/>
            </a:br>
            <a:r>
              <a:rPr lang="en-US" dirty="0"/>
              <a:t>Depth-limited Search and IDS Pseudo-code</a:t>
            </a:r>
          </a:p>
        </p:txBody>
      </p:sp>
      <p:pic>
        <p:nvPicPr>
          <p:cNvPr id="5" name="Picture 4">
            <a:extLst>
              <a:ext uri="{FF2B5EF4-FFF2-40B4-BE49-F238E27FC236}">
                <a16:creationId xmlns:a16="http://schemas.microsoft.com/office/drawing/2014/main" id="{BDAF6A94-50F4-4F5B-B8ED-0FB8661B3AA0}"/>
              </a:ext>
            </a:extLst>
          </p:cNvPr>
          <p:cNvPicPr>
            <a:picLocks noChangeAspect="1"/>
          </p:cNvPicPr>
          <p:nvPr/>
        </p:nvPicPr>
        <p:blipFill>
          <a:blip r:embed="rId2"/>
          <a:stretch>
            <a:fillRect/>
          </a:stretch>
        </p:blipFill>
        <p:spPr>
          <a:xfrm>
            <a:off x="2561096" y="1690688"/>
            <a:ext cx="7069808" cy="4263680"/>
          </a:xfrm>
          <a:prstGeom prst="rect">
            <a:avLst/>
          </a:prstGeom>
        </p:spPr>
      </p:pic>
    </p:spTree>
    <p:extLst>
      <p:ext uri="{BB962C8B-B14F-4D97-AF65-F5344CB8AC3E}">
        <p14:creationId xmlns:p14="http://schemas.microsoft.com/office/powerpoint/2010/main" val="2806350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7F76-8E89-42C2-ADDB-4B7BE2C9A7EF}"/>
              </a:ext>
            </a:extLst>
          </p:cNvPr>
          <p:cNvSpPr>
            <a:spLocks noGrp="1"/>
          </p:cNvSpPr>
          <p:nvPr>
            <p:ph type="title"/>
          </p:nvPr>
        </p:nvSpPr>
        <p:spPr/>
        <p:txBody>
          <a:bodyPr/>
          <a:lstStyle/>
          <a:p>
            <a:r>
              <a:rPr lang="en-US" dirty="0"/>
              <a:t>Bidirectional Search</a:t>
            </a:r>
          </a:p>
        </p:txBody>
      </p:sp>
      <p:sp>
        <p:nvSpPr>
          <p:cNvPr id="3" name="Content Placeholder 2">
            <a:extLst>
              <a:ext uri="{FF2B5EF4-FFF2-40B4-BE49-F238E27FC236}">
                <a16:creationId xmlns:a16="http://schemas.microsoft.com/office/drawing/2014/main" id="{8BF4A166-2FEE-4CAF-AB00-07E89A07E457}"/>
              </a:ext>
            </a:extLst>
          </p:cNvPr>
          <p:cNvSpPr>
            <a:spLocks noGrp="1"/>
          </p:cNvSpPr>
          <p:nvPr>
            <p:ph idx="1"/>
          </p:nvPr>
        </p:nvSpPr>
        <p:spPr/>
        <p:txBody>
          <a:bodyPr>
            <a:normAutofit fontScale="62500" lnSpcReduction="20000"/>
          </a:bodyPr>
          <a:lstStyle/>
          <a:p>
            <a:r>
              <a:rPr lang="en-US" b="1" dirty="0"/>
              <a:t>Bidirectional search </a:t>
            </a:r>
            <a:r>
              <a:rPr lang="en-US" dirty="0"/>
              <a:t>executes two searches simultaneously, one forward from the initial state, and another backwards from the goal state (assuming there is only one goal state)</a:t>
            </a:r>
          </a:p>
          <a:p>
            <a:r>
              <a:rPr lang="en-US" dirty="0"/>
              <a:t>We will assume both searches use BFS; we are not going to look at pseudo-code</a:t>
            </a:r>
          </a:p>
          <a:p>
            <a:r>
              <a:rPr lang="en-US" dirty="0"/>
              <a:t>Bidirectional search is only possible to search backwards if predecessors of a node are computable; this is easy if all actions are reversible (as with, e.g., the 8-puzzle or the Romania map problem)</a:t>
            </a:r>
          </a:p>
          <a:p>
            <a:r>
              <a:rPr lang="en-US" dirty="0"/>
              <a:t>The search must check if each new node generated is already in the other frontier</a:t>
            </a:r>
          </a:p>
          <a:p>
            <a:r>
              <a:rPr lang="en-US" dirty="0"/>
              <a:t>Motivation: b</a:t>
            </a:r>
            <a:r>
              <a:rPr lang="en-US" baseline="30000" dirty="0"/>
              <a:t>d/2</a:t>
            </a:r>
            <a:r>
              <a:rPr lang="en-US" dirty="0"/>
              <a:t> + b</a:t>
            </a:r>
            <a:r>
              <a:rPr lang="en-US" baseline="30000" dirty="0"/>
              <a:t>d/2</a:t>
            </a:r>
            <a:r>
              <a:rPr lang="en-US" dirty="0"/>
              <a:t> is much less than b</a:t>
            </a:r>
            <a:r>
              <a:rPr lang="en-US" baseline="30000" dirty="0"/>
              <a:t>d</a:t>
            </a:r>
          </a:p>
          <a:p>
            <a:r>
              <a:rPr lang="en-US" dirty="0"/>
              <a:t>The time complexity is O(b</a:t>
            </a:r>
            <a:r>
              <a:rPr lang="en-US" baseline="30000" dirty="0"/>
              <a:t>d/2</a:t>
            </a:r>
            <a:r>
              <a:rPr lang="en-US" dirty="0"/>
              <a:t>) using BFS</a:t>
            </a:r>
          </a:p>
          <a:p>
            <a:r>
              <a:rPr lang="en-US" dirty="0"/>
              <a:t>The space requirement is also O(b</a:t>
            </a:r>
            <a:r>
              <a:rPr lang="en-US" baseline="30000" dirty="0"/>
              <a:t>d/2</a:t>
            </a:r>
            <a:r>
              <a:rPr lang="en-US" dirty="0"/>
              <a:t>); this is better than BFS but still a weakness</a:t>
            </a:r>
          </a:p>
          <a:p>
            <a:r>
              <a:rPr lang="en-US" dirty="0"/>
              <a:t>Assuming both searches use BFS, bidirectional search is complete with a finite branching factor; it is optimal if there are uniform step costs</a:t>
            </a:r>
          </a:p>
          <a:p>
            <a:r>
              <a:rPr lang="en-US" dirty="0"/>
              <a:t>Bidirectional search is difficult to implement if there are multiple goal states</a:t>
            </a:r>
          </a:p>
          <a:p>
            <a:r>
              <a:rPr lang="en-US" dirty="0"/>
              <a:t>The next slide summarizes properties of the uninformed search strategies that we discussed</a:t>
            </a:r>
          </a:p>
          <a:p>
            <a:r>
              <a:rPr lang="en-US" dirty="0"/>
              <a:t>I add: In the figure, I think that BFS, IDS, and Bidirectional Search should indicate No for optimality with a footnote, as opposed to Yes with a footnote</a:t>
            </a:r>
          </a:p>
        </p:txBody>
      </p:sp>
    </p:spTree>
    <p:extLst>
      <p:ext uri="{BB962C8B-B14F-4D97-AF65-F5344CB8AC3E}">
        <p14:creationId xmlns:p14="http://schemas.microsoft.com/office/powerpoint/2010/main" val="3528503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FF118-B3FC-4092-AC7C-99C2E09FEA0E}"/>
              </a:ext>
            </a:extLst>
          </p:cNvPr>
          <p:cNvSpPr>
            <a:spLocks noGrp="1"/>
          </p:cNvSpPr>
          <p:nvPr>
            <p:ph type="title"/>
          </p:nvPr>
        </p:nvSpPr>
        <p:spPr/>
        <p:txBody>
          <a:bodyPr/>
          <a:lstStyle/>
          <a:p>
            <a:r>
              <a:rPr lang="en-US" dirty="0"/>
              <a:t>Comparing Uninformed Search Algorithms</a:t>
            </a:r>
          </a:p>
        </p:txBody>
      </p:sp>
      <p:pic>
        <p:nvPicPr>
          <p:cNvPr id="4" name="Content Placeholder 3">
            <a:extLst>
              <a:ext uri="{FF2B5EF4-FFF2-40B4-BE49-F238E27FC236}">
                <a16:creationId xmlns:a16="http://schemas.microsoft.com/office/drawing/2014/main" id="{A7D65ED1-B0EE-4998-9529-AF1261CB1E4F}"/>
              </a:ext>
            </a:extLst>
          </p:cNvPr>
          <p:cNvPicPr>
            <a:picLocks noGrp="1" noChangeAspect="1"/>
          </p:cNvPicPr>
          <p:nvPr>
            <p:ph idx="1"/>
          </p:nvPr>
        </p:nvPicPr>
        <p:blipFill>
          <a:blip r:embed="rId2"/>
          <a:stretch>
            <a:fillRect/>
          </a:stretch>
        </p:blipFill>
        <p:spPr>
          <a:xfrm>
            <a:off x="1606014" y="1690688"/>
            <a:ext cx="8979971" cy="4267200"/>
          </a:xfrm>
          <a:prstGeom prst="rect">
            <a:avLst/>
          </a:prstGeom>
        </p:spPr>
      </p:pic>
    </p:spTree>
    <p:extLst>
      <p:ext uri="{BB962C8B-B14F-4D97-AF65-F5344CB8AC3E}">
        <p14:creationId xmlns:p14="http://schemas.microsoft.com/office/powerpoint/2010/main" val="588402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4314-923A-4C75-ACFE-FB0F2FFEB12F}"/>
              </a:ext>
            </a:extLst>
          </p:cNvPr>
          <p:cNvSpPr>
            <a:spLocks noGrp="1"/>
          </p:cNvSpPr>
          <p:nvPr>
            <p:ph type="title"/>
          </p:nvPr>
        </p:nvSpPr>
        <p:spPr/>
        <p:txBody>
          <a:bodyPr/>
          <a:lstStyle/>
          <a:p>
            <a:r>
              <a:rPr lang="en-US" dirty="0"/>
              <a:t>Sensorless Problems</a:t>
            </a:r>
          </a:p>
        </p:txBody>
      </p:sp>
      <p:sp>
        <p:nvSpPr>
          <p:cNvPr id="3" name="Content Placeholder 2">
            <a:extLst>
              <a:ext uri="{FF2B5EF4-FFF2-40B4-BE49-F238E27FC236}">
                <a16:creationId xmlns:a16="http://schemas.microsoft.com/office/drawing/2014/main" id="{00BC2CBB-E9B1-4291-816C-3E5C5C909833}"/>
              </a:ext>
            </a:extLst>
          </p:cNvPr>
          <p:cNvSpPr>
            <a:spLocks noGrp="1"/>
          </p:cNvSpPr>
          <p:nvPr>
            <p:ph idx="1"/>
          </p:nvPr>
        </p:nvSpPr>
        <p:spPr/>
        <p:txBody>
          <a:bodyPr>
            <a:normAutofit fontScale="85000" lnSpcReduction="10000"/>
          </a:bodyPr>
          <a:lstStyle/>
          <a:p>
            <a:r>
              <a:rPr lang="en-US" dirty="0"/>
              <a:t>Up until now, we have been assuming that the environment is fully observable; otherwise, things get more complicated</a:t>
            </a:r>
          </a:p>
          <a:p>
            <a:r>
              <a:rPr lang="en-US" dirty="0"/>
              <a:t>In a </a:t>
            </a:r>
            <a:r>
              <a:rPr lang="en-US" b="1" dirty="0"/>
              <a:t>sensorless problem </a:t>
            </a:r>
            <a:r>
              <a:rPr lang="en-US" dirty="0"/>
              <a:t>(a.k.a. a </a:t>
            </a:r>
            <a:r>
              <a:rPr lang="en-US" i="1" dirty="0"/>
              <a:t>conformant problem</a:t>
            </a:r>
            <a:r>
              <a:rPr lang="en-US" dirty="0"/>
              <a:t>), the agent has no sensors</a:t>
            </a:r>
          </a:p>
          <a:p>
            <a:r>
              <a:rPr lang="en-US" dirty="0"/>
              <a:t>Some such problems are not solvable, but some are, using the sort of uninformed search strategies we have been discussing</a:t>
            </a:r>
          </a:p>
          <a:p>
            <a:r>
              <a:rPr lang="en-US" dirty="0"/>
              <a:t>The set of states an agent may be in is a </a:t>
            </a:r>
            <a:r>
              <a:rPr lang="en-US" b="1" dirty="0"/>
              <a:t>belief state</a:t>
            </a:r>
          </a:p>
          <a:p>
            <a:r>
              <a:rPr lang="en-US" dirty="0"/>
              <a:t>In a fully observable environment, every belief state contains exactly one state</a:t>
            </a:r>
          </a:p>
          <a:p>
            <a:r>
              <a:rPr lang="en-US" dirty="0"/>
              <a:t>To solve sensorless problems, an agent must search in the space of belief states (the belief-state space)</a:t>
            </a:r>
          </a:p>
          <a:p>
            <a:r>
              <a:rPr lang="en-US" dirty="0"/>
              <a:t>A solution is a path leading to a belief state such that all members are goal states</a:t>
            </a:r>
          </a:p>
        </p:txBody>
      </p:sp>
    </p:spTree>
    <p:extLst>
      <p:ext uri="{BB962C8B-B14F-4D97-AF65-F5344CB8AC3E}">
        <p14:creationId xmlns:p14="http://schemas.microsoft.com/office/powerpoint/2010/main" val="3698571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431B6-E52C-4056-915D-18018A3DE07A}"/>
              </a:ext>
            </a:extLst>
          </p:cNvPr>
          <p:cNvSpPr>
            <a:spLocks noGrp="1"/>
          </p:cNvSpPr>
          <p:nvPr>
            <p:ph type="title"/>
          </p:nvPr>
        </p:nvSpPr>
        <p:spPr/>
        <p:txBody>
          <a:bodyPr/>
          <a:lstStyle/>
          <a:p>
            <a:r>
              <a:rPr lang="en-US" dirty="0"/>
              <a:t>Sensorless Version of the Vacuum World</a:t>
            </a:r>
          </a:p>
        </p:txBody>
      </p:sp>
      <p:sp>
        <p:nvSpPr>
          <p:cNvPr id="3" name="Content Placeholder 2">
            <a:extLst>
              <a:ext uri="{FF2B5EF4-FFF2-40B4-BE49-F238E27FC236}">
                <a16:creationId xmlns:a16="http://schemas.microsoft.com/office/drawing/2014/main" id="{7BB477FF-A908-4C21-9AF9-691AA628B6A1}"/>
              </a:ext>
            </a:extLst>
          </p:cNvPr>
          <p:cNvSpPr>
            <a:spLocks noGrp="1"/>
          </p:cNvSpPr>
          <p:nvPr>
            <p:ph idx="1"/>
          </p:nvPr>
        </p:nvSpPr>
        <p:spPr/>
        <p:txBody>
          <a:bodyPr>
            <a:normAutofit fontScale="62500" lnSpcReduction="20000"/>
          </a:bodyPr>
          <a:lstStyle/>
          <a:p>
            <a:r>
              <a:rPr lang="en-US" dirty="0"/>
              <a:t>The 8 states of the vacuum world have now been numbered, as shown on the next slide</a:t>
            </a:r>
          </a:p>
          <a:p>
            <a:r>
              <a:rPr lang="en-US" dirty="0"/>
              <a:t>States 7 and 8 are goal states</a:t>
            </a:r>
          </a:p>
          <a:p>
            <a:r>
              <a:rPr lang="en-US" dirty="0"/>
              <a:t>In a sensorless version of the vacuum world, the initial state (a belief state) is the set of all 8 states</a:t>
            </a:r>
          </a:p>
          <a:p>
            <a:r>
              <a:rPr lang="en-US" dirty="0"/>
              <a:t>There are 2</a:t>
            </a:r>
            <a:r>
              <a:rPr lang="en-US" baseline="30000" dirty="0"/>
              <a:t>8</a:t>
            </a:r>
            <a:r>
              <a:rPr lang="en-US" dirty="0"/>
              <a:t>-1 = 255 plausible belief states (all possible subsets of the 8 real sates except the empty set)</a:t>
            </a:r>
          </a:p>
          <a:p>
            <a:r>
              <a:rPr lang="en-US" dirty="0"/>
              <a:t>However, only 12 belief states are reachable from the initial state</a:t>
            </a:r>
          </a:p>
          <a:p>
            <a:r>
              <a:rPr lang="en-US" dirty="0"/>
              <a:t>The slide after the next slide shows the belief-state space for the sensorless version of the vacuum world</a:t>
            </a:r>
          </a:p>
          <a:p>
            <a:r>
              <a:rPr lang="en-US" dirty="0"/>
              <a:t>Note that the action sequence [right, clean] will always lead to one of the states 4 or 8, so the belief state after these actions would contain states 4 and state 8</a:t>
            </a:r>
          </a:p>
          <a:p>
            <a:r>
              <a:rPr lang="en-US" dirty="0"/>
              <a:t>The action sequence [right, clean, left, clean] will always lead to one specific goal state, state 7, so the belief state after these actions would only contain state 7</a:t>
            </a:r>
          </a:p>
          <a:p>
            <a:r>
              <a:rPr lang="en-US" dirty="0"/>
              <a:t>We see that there are paths leading to solutions (belief states containing only goal states)</a:t>
            </a:r>
          </a:p>
          <a:p>
            <a:r>
              <a:rPr lang="en-US" dirty="0"/>
              <a:t>For this problem, the solution belief states happen to contain exactly one goal state; for some problems, there might be solutions leading to a belief state with multiple goal states</a:t>
            </a:r>
          </a:p>
        </p:txBody>
      </p:sp>
    </p:spTree>
    <p:extLst>
      <p:ext uri="{BB962C8B-B14F-4D97-AF65-F5344CB8AC3E}">
        <p14:creationId xmlns:p14="http://schemas.microsoft.com/office/powerpoint/2010/main" val="825477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2B57-37CF-4796-98E5-5C30A9E7E0F3}"/>
              </a:ext>
            </a:extLst>
          </p:cNvPr>
          <p:cNvSpPr>
            <a:spLocks noGrp="1"/>
          </p:cNvSpPr>
          <p:nvPr>
            <p:ph type="title"/>
          </p:nvPr>
        </p:nvSpPr>
        <p:spPr/>
        <p:txBody>
          <a:bodyPr/>
          <a:lstStyle/>
          <a:p>
            <a:r>
              <a:rPr lang="en-US" dirty="0"/>
              <a:t>The States of the Vacuum World</a:t>
            </a:r>
          </a:p>
        </p:txBody>
      </p:sp>
      <p:pic>
        <p:nvPicPr>
          <p:cNvPr id="4" name="Content Placeholder 3">
            <a:extLst>
              <a:ext uri="{FF2B5EF4-FFF2-40B4-BE49-F238E27FC236}">
                <a16:creationId xmlns:a16="http://schemas.microsoft.com/office/drawing/2014/main" id="{5B62AAD1-A5CC-49CE-AED7-FC752E304FF8}"/>
              </a:ext>
            </a:extLst>
          </p:cNvPr>
          <p:cNvPicPr>
            <a:picLocks noGrp="1" noChangeAspect="1"/>
          </p:cNvPicPr>
          <p:nvPr>
            <p:ph idx="1"/>
          </p:nvPr>
        </p:nvPicPr>
        <p:blipFill>
          <a:blip r:embed="rId2"/>
          <a:stretch>
            <a:fillRect/>
          </a:stretch>
        </p:blipFill>
        <p:spPr>
          <a:xfrm>
            <a:off x="2383139" y="1690688"/>
            <a:ext cx="7425721" cy="4325799"/>
          </a:xfrm>
          <a:prstGeom prst="rect">
            <a:avLst/>
          </a:prstGeom>
        </p:spPr>
      </p:pic>
    </p:spTree>
    <p:extLst>
      <p:ext uri="{BB962C8B-B14F-4D97-AF65-F5344CB8AC3E}">
        <p14:creationId xmlns:p14="http://schemas.microsoft.com/office/powerpoint/2010/main" val="3371466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4ABF0-A6E5-4C1D-8449-00C753916DA3}"/>
              </a:ext>
            </a:extLst>
          </p:cNvPr>
          <p:cNvSpPr>
            <a:spLocks noGrp="1"/>
          </p:cNvSpPr>
          <p:nvPr>
            <p:ph type="title"/>
          </p:nvPr>
        </p:nvSpPr>
        <p:spPr/>
        <p:txBody>
          <a:bodyPr/>
          <a:lstStyle/>
          <a:p>
            <a:r>
              <a:rPr lang="en-US" dirty="0"/>
              <a:t>Sensorless Vacuum World Belief-state Space</a:t>
            </a:r>
          </a:p>
        </p:txBody>
      </p:sp>
      <p:pic>
        <p:nvPicPr>
          <p:cNvPr id="9" name="Picture 8" descr="A close up of a sign&#10;&#10;Description automatically generated">
            <a:extLst>
              <a:ext uri="{FF2B5EF4-FFF2-40B4-BE49-F238E27FC236}">
                <a16:creationId xmlns:a16="http://schemas.microsoft.com/office/drawing/2014/main" id="{69B8A48D-B8DB-4923-8A01-5FB87B51B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8280" y="1690688"/>
            <a:ext cx="5675439" cy="4773023"/>
          </a:xfrm>
          <a:prstGeom prst="rect">
            <a:avLst/>
          </a:prstGeom>
        </p:spPr>
      </p:pic>
    </p:spTree>
    <p:extLst>
      <p:ext uri="{BB962C8B-B14F-4D97-AF65-F5344CB8AC3E}">
        <p14:creationId xmlns:p14="http://schemas.microsoft.com/office/powerpoint/2010/main" val="1440379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4949</TotalTime>
  <Words>4741</Words>
  <Application>Microsoft Office PowerPoint</Application>
  <PresentationFormat>Widescreen</PresentationFormat>
  <Paragraphs>261</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ECE469: Artificial Intelligence</vt:lpstr>
      <vt:lpstr>Problem-Solving Agents</vt:lpstr>
      <vt:lpstr>Search Problems</vt:lpstr>
      <vt:lpstr>The State Space</vt:lpstr>
      <vt:lpstr>Toy Problems</vt:lpstr>
      <vt:lpstr>The Vacuum World Revisited</vt:lpstr>
      <vt:lpstr>The Vacuum World Formulated</vt:lpstr>
      <vt:lpstr>The Vacuum World State Space</vt:lpstr>
      <vt:lpstr>The 8-puzzle</vt:lpstr>
      <vt:lpstr>The 8-puzzle Formulated</vt:lpstr>
      <vt:lpstr>The 8-queens Problem</vt:lpstr>
      <vt:lpstr>Solving the 8-queens Problem</vt:lpstr>
      <vt:lpstr>The Romania Map Problem</vt:lpstr>
      <vt:lpstr>The Romania Map Problem Formulated</vt:lpstr>
      <vt:lpstr>Examples of Real-World Search Problems</vt:lpstr>
      <vt:lpstr>Search Trees and Search Graphs</vt:lpstr>
      <vt:lpstr>Expanding Nodes</vt:lpstr>
      <vt:lpstr>Evaluating Search Algorithms</vt:lpstr>
      <vt:lpstr>Uninformed Search</vt:lpstr>
      <vt:lpstr>Best-first Search</vt:lpstr>
      <vt:lpstr>Best-first Search Pseudo-code</vt:lpstr>
      <vt:lpstr>Uniform-cost Search</vt:lpstr>
      <vt:lpstr>Uniform-cost Search Pseudo-code</vt:lpstr>
      <vt:lpstr>Breadth-first Search</vt:lpstr>
      <vt:lpstr>Breadth-first Search Pseudo-code</vt:lpstr>
      <vt:lpstr>Properties of BFS</vt:lpstr>
      <vt:lpstr>BFS Time and Memory (from 3rd Edition)</vt:lpstr>
      <vt:lpstr>Depth-first Search</vt:lpstr>
      <vt:lpstr>Depth-first Search Example</vt:lpstr>
      <vt:lpstr>Properties of DFS</vt:lpstr>
      <vt:lpstr>Depth-limited Search</vt:lpstr>
      <vt:lpstr>Iterative Deepening Search</vt:lpstr>
      <vt:lpstr> Depth-limited Search and IDS Pseudo-code</vt:lpstr>
      <vt:lpstr>Bidirectional Search</vt:lpstr>
      <vt:lpstr>Comparing Uninformed Search Algorithms</vt:lpstr>
      <vt:lpstr>Sensorless Problems</vt:lpstr>
      <vt:lpstr>Sensorless Version of the Vacuum World</vt:lpstr>
      <vt:lpstr>The States of the Vacuum World</vt:lpstr>
      <vt:lpstr>Sensorless Vacuum World Belief-state Space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114</cp:revision>
  <dcterms:created xsi:type="dcterms:W3CDTF">2020-09-01T03:34:03Z</dcterms:created>
  <dcterms:modified xsi:type="dcterms:W3CDTF">2023-09-02T01:32:03Z</dcterms:modified>
</cp:coreProperties>
</file>