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6" r:id="rId7"/>
    <p:sldId id="262" r:id="rId8"/>
    <p:sldId id="263" r:id="rId9"/>
    <p:sldId id="264" r:id="rId10"/>
    <p:sldId id="265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2" d="100"/>
          <a:sy n="72" d="100"/>
        </p:scale>
        <p:origin x="39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824592-A466-4696-ACC6-0C16AAE961D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569758A-BCCF-4D57-90DF-A7A861D44D6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5E5B12-F7B0-4AD7-86E9-81CECB387D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9A693D-7AA9-44FA-887E-456F8467D1F8}" type="datetimeFigureOut">
              <a:rPr lang="en-US" smtClean="0"/>
              <a:t>10/2/2023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29757F-50A2-47D6-B313-A48B96C166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EE6C2B-4E4A-4E3F-9925-5AD71E72E8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34AA9-58D8-402A-BEF3-CAACC7A7FD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82934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9E811B-470B-4C38-A3BD-8E0491F51D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7CA6E1-1942-4198-842C-E191B39AF2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76A7C2-B36C-47A2-9A15-2CEAE454C5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9A693D-7AA9-44FA-887E-456F8467D1F8}" type="datetimeFigureOut">
              <a:rPr lang="en-US" smtClean="0"/>
              <a:t>10/2/2023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FD8557-4619-4545-B88F-B2F825DF2B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B7B954-1E98-4D00-B5D9-A4F1B37958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34AA9-58D8-402A-BEF3-CAACC7A7FD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65565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486834-5F8E-49B8-AC5B-61EFB439DC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A464065-3707-495B-BF78-BCCDA4A7BC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DD49DF-5F3B-4F66-A1F6-70FC31AE3A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9A693D-7AA9-44FA-887E-456F8467D1F8}" type="datetimeFigureOut">
              <a:rPr lang="en-US" smtClean="0"/>
              <a:t>10/2/2023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6D983E-FA9C-4D89-BE88-2F90376440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98D154-EE8A-45BE-952B-CA11B00AA5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34AA9-58D8-402A-BEF3-CAACC7A7FD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3785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819D20-3ED9-4FC8-89D5-F88C460B6D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1663C1-E90F-43A7-8CC9-F5E80CA5902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AB9CBF2-7815-4156-A4B6-C532EA87A17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F01A511-17AC-49D5-881B-5026B58E85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9A693D-7AA9-44FA-887E-456F8467D1F8}" type="datetimeFigureOut">
              <a:rPr lang="en-US" smtClean="0"/>
              <a:t>10/2/2023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0FFC1ED-509A-48A6-9DE7-E65A09E528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6AB7773-87E0-449D-A025-22B414DFCD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34AA9-58D8-402A-BEF3-CAACC7A7FD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43797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224EBC-4E5F-45F8-BBDD-F28F6D62CE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DFFAB2-7310-4BF9-A3C4-E4A9AAFB75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755845D-1F97-4865-9452-2459AE1B1D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6A0B4EC-D43D-4B77-8738-3AA30B70B3F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752A244-1048-49D7-A022-D8CAF473796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72E0E71-7AA6-482D-A1DB-73B0AC3904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9A693D-7AA9-44FA-887E-456F8467D1F8}" type="datetimeFigureOut">
              <a:rPr lang="en-US" smtClean="0"/>
              <a:t>10/2/2023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9BB0EF1-7ACB-40D8-8E9D-00CD305C6A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04155A7-89B8-4B0A-9003-630D9D9481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34AA9-58D8-402A-BEF3-CAACC7A7FD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33363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2E86EC-D227-4DF1-9E9D-903E3FE31D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7E7E765-8113-4167-91DF-F471AD4B07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9A693D-7AA9-44FA-887E-456F8467D1F8}" type="datetimeFigureOut">
              <a:rPr lang="en-US" smtClean="0"/>
              <a:t>10/2/2023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1078155-341B-43E8-892A-9CB3552DC3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5C63790-6E77-46EF-A89B-565732D0F2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34AA9-58D8-402A-BEF3-CAACC7A7FD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47470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F44EFC6-B30A-4D64-B8E6-A51375A7FA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9A693D-7AA9-44FA-887E-456F8467D1F8}" type="datetimeFigureOut">
              <a:rPr lang="en-US" smtClean="0"/>
              <a:t>10/2/2023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BC9608C-2A13-4400-8206-8F34EFAB41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417350E-359C-44A9-9C89-7ED1264989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34AA9-58D8-402A-BEF3-CAACC7A7FD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20448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2674C4-D960-405E-A3AA-F77271A7AD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D32876-1EB2-4DC0-867E-4A32281C0B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324A0BE-E1DB-476E-A29C-D4B36AF0C69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D66A6FD-DB75-4062-8975-11F43ECB02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9A693D-7AA9-44FA-887E-456F8467D1F8}" type="datetimeFigureOut">
              <a:rPr lang="en-US" smtClean="0"/>
              <a:t>10/2/2023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336F74E-9672-4177-9332-6A7BA209D3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CCE04B7-D198-4FE3-8820-E7718476A9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34AA9-58D8-402A-BEF3-CAACC7A7FD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46183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0A4DA8-1386-4B95-97F6-352D12EB13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066404E-AEF3-425D-83CD-6EB51856053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4EAFFE2-CC0F-43B3-B4D3-61854A06B8F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ED269D3-34B2-4B92-A774-9136AA55B0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9A693D-7AA9-44FA-887E-456F8467D1F8}" type="datetimeFigureOut">
              <a:rPr lang="en-US" smtClean="0"/>
              <a:t>10/2/2023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64F017A-A693-433A-877D-155224CAC0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C825844-8E05-46CE-A8B7-601B23ADB0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34AA9-58D8-402A-BEF3-CAACC7A7FD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78030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1AD6DF-6164-4D28-BFBB-FB45CCAB5E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2C9DAD6-057B-40FF-8DA3-6EB246BAAF9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83BA97-1581-4F52-84BB-AC83F03193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9A693D-7AA9-44FA-887E-456F8467D1F8}" type="datetimeFigureOut">
              <a:rPr lang="en-US" smtClean="0"/>
              <a:t>10/2/2023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78D1A1-C8C6-45BE-895F-BD52BBE833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A3DFAD-2531-493F-B9A0-87083AE1BD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34AA9-58D8-402A-BEF3-CAACC7A7FD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8580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9FDB21A-49E0-4A3C-8D99-4211F2F0682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9CD0FD4-B317-47FA-BC9E-A59297A1167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09EEA7-38EE-46C2-8A26-3B061462A2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9A693D-7AA9-44FA-887E-456F8467D1F8}" type="datetimeFigureOut">
              <a:rPr lang="en-US" smtClean="0"/>
              <a:t>10/2/2023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51D29E-F049-4DCD-A28A-025EE2E1CA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05CB9B-BEED-46F3-983F-1A90A0447C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34AA9-58D8-402A-BEF3-CAACC7A7FD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79697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578F24F-0FBA-41B0-AEA0-F9B7982AF3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014FEEA-E73B-480F-83CD-05D1E86835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CF2DBF-E4B4-44A5-9DCE-E1875C3FE6F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9A693D-7AA9-44FA-887E-456F8467D1F8}" type="datetimeFigureOut">
              <a:rPr lang="en-US" smtClean="0"/>
              <a:t>10/2/2023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90B760-1C2B-47D7-BAD1-3A900E837F0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B65902-1551-4E98-9BB8-B37FB9B3A63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034AA9-58D8-402A-BEF3-CAACC7A7FD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85802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A1CCC6-D114-4F19-B4BE-FE6CEEFE4FD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ECE469: Artificial Intelligence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20D227C-75C9-4EAE-9247-33217E5CBB8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6000" dirty="0"/>
              <a:t>Probability</a:t>
            </a:r>
          </a:p>
        </p:txBody>
      </p:sp>
    </p:spTree>
    <p:extLst>
      <p:ext uri="{BB962C8B-B14F-4D97-AF65-F5344CB8AC3E}">
        <p14:creationId xmlns:p14="http://schemas.microsoft.com/office/powerpoint/2010/main" val="29248316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9DF374-4381-45CC-9F0F-229337DF56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Acting under Uncertainty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7C3E22-389F-43E5-AF6D-CC9585692D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Many agents must often act under </a:t>
            </a:r>
            <a:r>
              <a:rPr lang="en-US" b="1" dirty="0"/>
              <a:t>uncertainty</a:t>
            </a:r>
            <a:r>
              <a:rPr lang="en-US" dirty="0"/>
              <a:t> due to partial observability or non-determinism</a:t>
            </a:r>
          </a:p>
          <a:p>
            <a:r>
              <a:rPr lang="en-US" dirty="0"/>
              <a:t>Strictly speaking, if a </a:t>
            </a:r>
            <a:r>
              <a:rPr lang="en-US" i="1" dirty="0"/>
              <a:t>logical agent </a:t>
            </a:r>
            <a:r>
              <a:rPr lang="en-US" dirty="0"/>
              <a:t>cannot conclude that any particular cause of action will achieve its goal, it will be unable to act</a:t>
            </a:r>
          </a:p>
          <a:p>
            <a:pPr lvl="1"/>
            <a:r>
              <a:rPr lang="en-US" dirty="0"/>
              <a:t>A logical agent may rely on a </a:t>
            </a:r>
            <a:r>
              <a:rPr lang="en-US" i="1" dirty="0"/>
              <a:t>belief state</a:t>
            </a:r>
            <a:r>
              <a:rPr lang="en-US" dirty="0"/>
              <a:t>, representing the set of all possible world states that it might be in</a:t>
            </a:r>
          </a:p>
          <a:p>
            <a:pPr lvl="1"/>
            <a:r>
              <a:rPr lang="en-US" dirty="0"/>
              <a:t>It might be able to generate a contingency plan that handles every possibility</a:t>
            </a:r>
          </a:p>
          <a:p>
            <a:pPr lvl="1"/>
            <a:r>
              <a:rPr lang="en-US" dirty="0"/>
              <a:t>However, the belief states and the contingency plans themselves may become arbitrarily large, and there might not be any plan that is guaranteed to achieve the goal</a:t>
            </a:r>
          </a:p>
          <a:p>
            <a:r>
              <a:rPr lang="en-US" dirty="0"/>
              <a:t>The belief state of a </a:t>
            </a:r>
            <a:r>
              <a:rPr lang="en-US" b="1" dirty="0"/>
              <a:t>rational agent </a:t>
            </a:r>
            <a:r>
              <a:rPr lang="en-US" dirty="0"/>
              <a:t>also specifies the probabilities of all possible world states</a:t>
            </a:r>
          </a:p>
          <a:p>
            <a:r>
              <a:rPr lang="en-US" dirty="0"/>
              <a:t>Book: "The right thing to do – the rational decision – therefore depends on both the relative importance of various goals and the likeliness that, and degree to which, they will be achieved."</a:t>
            </a:r>
          </a:p>
          <a:p>
            <a:r>
              <a:rPr lang="en-US" dirty="0"/>
              <a:t>One real-world example dealing with uncertainty: Getting to the airport on time</a:t>
            </a:r>
          </a:p>
          <a:p>
            <a:r>
              <a:rPr lang="en-US" dirty="0"/>
              <a:t>Another example: </a:t>
            </a:r>
            <a:r>
              <a:rPr lang="en-US" i="1" dirty="0"/>
              <a:t>diagnosis</a:t>
            </a:r>
            <a:r>
              <a:rPr lang="en-US" dirty="0"/>
              <a:t> in various domains (medicine, automobile repair, dentistry, etc.)</a:t>
            </a:r>
          </a:p>
        </p:txBody>
      </p:sp>
    </p:spTree>
    <p:extLst>
      <p:ext uri="{BB962C8B-B14F-4D97-AF65-F5344CB8AC3E}">
        <p14:creationId xmlns:p14="http://schemas.microsoft.com/office/powerpoint/2010/main" val="41475200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614003-8EB3-4683-AC61-2CC584AA6C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First-order Logic Doesn’t Cut It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93C12B4-339A-401C-94D2-72EA79A5C86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62500" lnSpcReduction="20000"/>
              </a:bodyPr>
              <a:lstStyle/>
              <a:p>
                <a:r>
                  <a:rPr lang="en-US" dirty="0"/>
                  <a:t>Consider a dental patient with a toothache that needs to be diagnosed</a:t>
                </a:r>
              </a:p>
              <a:p>
                <a:r>
                  <a:rPr lang="en-US" dirty="0"/>
                  <a:t>A logical agent might conclude that the patient has a toothache based on the following </a:t>
                </a:r>
                <a:r>
                  <a:rPr lang="en-US" i="1" dirty="0"/>
                  <a:t>rule</a:t>
                </a:r>
                <a:r>
                  <a:rPr lang="en-US" dirty="0"/>
                  <a:t> expressed using </a:t>
                </a:r>
                <a:r>
                  <a:rPr lang="en-US" b="1" dirty="0"/>
                  <a:t>first-order logic </a:t>
                </a:r>
                <a:r>
                  <a:rPr lang="en-US" dirty="0"/>
                  <a:t>(FOL):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</a:rPr>
                        <m:t>∀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Symptom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Toothache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⇒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Disease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Cavity</m:t>
                          </m:r>
                        </m:e>
                      </m:d>
                    </m:oMath>
                  </m:oMathPara>
                </a14:m>
                <a:endParaRPr lang="en-US" dirty="0"/>
              </a:p>
              <a:p>
                <a:r>
                  <a:rPr lang="en-US" dirty="0"/>
                  <a:t>That rule is wrong; not all patients with toothaches have cavities</a:t>
                </a:r>
              </a:p>
              <a:p>
                <a:r>
                  <a:rPr lang="en-US" dirty="0"/>
                  <a:t>Perhaps we could try something more robust, such as:</a:t>
                </a:r>
              </a:p>
              <a:p>
                <a:pPr marL="457200" lvl="1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</a:rPr>
                        <m:t>∀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Symptom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Toothache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⇒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Disease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Cavity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dirty="0" smtClean="0"/>
                        <m:t>∨</m:t>
                      </m:r>
                      <m:r>
                        <m:rPr>
                          <m:nor/>
                        </m:rPr>
                        <a:rPr lang="en-US" b="0" dirty="0" smtClean="0"/>
                        <m:t> 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Disease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GumDisease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dirty="0"/>
                        <m:t>∨</m:t>
                      </m:r>
                      <m:r>
                        <m:rPr>
                          <m:nor/>
                        </m:rPr>
                        <a:rPr lang="en-US" b="0" dirty="0"/>
                        <m:t> 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Disease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Abscess</m:t>
                          </m:r>
                        </m:e>
                      </m:d>
                      <m:r>
                        <m:rPr>
                          <m:nor/>
                        </m:rPr>
                        <a:rPr lang="en-US" dirty="0"/>
                        <m:t> ∨</m:t>
                      </m:r>
                      <m:r>
                        <m:rPr>
                          <m:nor/>
                        </m:rPr>
                        <a:rPr lang="en-US" b="0" i="0" dirty="0" smtClean="0"/>
                        <m:t> </m:t>
                      </m:r>
                      <m:r>
                        <m:rPr>
                          <m:nor/>
                        </m:rPr>
                        <a:rPr lang="en-US" dirty="0"/>
                        <m:t>…</m:t>
                      </m:r>
                    </m:oMath>
                  </m:oMathPara>
                </a14:m>
                <a:endParaRPr lang="en-US" dirty="0"/>
              </a:p>
              <a:p>
                <a:r>
                  <a:rPr lang="en-US" dirty="0"/>
                  <a:t>This rule is still probably wrong, because we wouldn’t know all the possible causes of a toothache, and it also tells us nothing about the relative likelihoods of the various causes</a:t>
                </a:r>
              </a:p>
              <a:p>
                <a:r>
                  <a:rPr lang="en-US" dirty="0"/>
                  <a:t>Maybe we could try going in the opposite direction: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</a:rPr>
                        <m:t>∀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𝑝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Disease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Cavity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⇒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Symptom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Toothache</m:t>
                          </m:r>
                        </m:e>
                      </m:d>
                    </m:oMath>
                  </m:oMathPara>
                </a14:m>
                <a:endParaRPr lang="en-US" dirty="0"/>
              </a:p>
              <a:p>
                <a:r>
                  <a:rPr lang="en-US" dirty="0"/>
                  <a:t>This is still wrong, because not every cavity causes a toothache, and it doesn’t help us with diagnosis anyway</a:t>
                </a:r>
              </a:p>
              <a:p>
                <a:r>
                  <a:rPr lang="en-US" dirty="0"/>
                  <a:t>First-order logic fails for domains like this for at least three reasons, that our textbook refers to as:</a:t>
                </a:r>
              </a:p>
              <a:p>
                <a:pPr lvl="1"/>
                <a:r>
                  <a:rPr lang="en-US" dirty="0"/>
                  <a:t>Laziness - it takes too much work to list all the rules and use the rules</a:t>
                </a:r>
              </a:p>
              <a:p>
                <a:pPr lvl="1"/>
                <a:r>
                  <a:rPr lang="en-US" dirty="0"/>
                  <a:t>Theoretical ignorance - not everything is known; the science is not complete</a:t>
                </a:r>
              </a:p>
              <a:p>
                <a:pPr lvl="1"/>
                <a:r>
                  <a:rPr lang="en-US" dirty="0"/>
                  <a:t>Practical ignorance - not all possible tests have been run on a patient</a:t>
                </a:r>
              </a:p>
              <a:p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93C12B4-339A-401C-94D2-72EA79A5C86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406" t="-2241" r="-1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036015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83E4A1-5595-4D4E-B440-975571ADA4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Probability Theory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C63C41-D6B7-4DAA-8CAF-D7EBA43550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The agent's knowledge can only provide </a:t>
            </a:r>
            <a:r>
              <a:rPr lang="en-US" b="1" dirty="0"/>
              <a:t>degrees of belief </a:t>
            </a:r>
            <a:r>
              <a:rPr lang="en-US" dirty="0"/>
              <a:t>about relevant facts or sentences</a:t>
            </a:r>
          </a:p>
          <a:p>
            <a:r>
              <a:rPr lang="en-US" dirty="0"/>
              <a:t>The main tool to deal with degrees of belief is </a:t>
            </a:r>
            <a:r>
              <a:rPr lang="en-US" b="1" dirty="0"/>
              <a:t>probability theory</a:t>
            </a:r>
            <a:endParaRPr lang="en-US" dirty="0"/>
          </a:p>
          <a:p>
            <a:r>
              <a:rPr lang="en-US" dirty="0"/>
              <a:t>According to our textbook, a </a:t>
            </a:r>
            <a:r>
              <a:rPr lang="en-US" b="1" dirty="0"/>
              <a:t>probability</a:t>
            </a:r>
            <a:r>
              <a:rPr lang="en-US" dirty="0"/>
              <a:t> of 0 or 1 represents the "unequivocal belief" that a sentence is either false or true (although the quoted phrase has been dropped from Ed. 4)</a:t>
            </a:r>
          </a:p>
          <a:p>
            <a:r>
              <a:rPr lang="en-US" dirty="0"/>
              <a:t>All other probabilities lie between 0 and 1, representing intermediate degrees of belief</a:t>
            </a:r>
          </a:p>
          <a:p>
            <a:r>
              <a:rPr lang="en-US" dirty="0"/>
              <a:t>Note that degrees of beliefs (probabilities) are different than degrees of truth</a:t>
            </a:r>
          </a:p>
          <a:p>
            <a:r>
              <a:rPr lang="en-US" dirty="0"/>
              <a:t>A sentence expressing a fact is still either true or false, we just don't know for certain</a:t>
            </a:r>
          </a:p>
          <a:p>
            <a:r>
              <a:rPr lang="en-US" i="1" dirty="0"/>
              <a:t>Fuzzy logic </a:t>
            </a:r>
            <a:r>
              <a:rPr lang="en-US" dirty="0"/>
              <a:t>provides an alternate means of dealing with uncertainty in which values represent degrees of truth, but we will not discuss this further in this course</a:t>
            </a:r>
          </a:p>
          <a:p>
            <a:r>
              <a:rPr lang="en-US" dirty="0"/>
              <a:t>Note: Not all sources agree with our textbook’s definition of probability</a:t>
            </a:r>
          </a:p>
          <a:p>
            <a:pPr lvl="1"/>
            <a:r>
              <a:rPr lang="en-US" dirty="0"/>
              <a:t>Our textbook uses what I would refer to as a </a:t>
            </a:r>
            <a:r>
              <a:rPr lang="en-US" i="1" dirty="0"/>
              <a:t>Bayesian view</a:t>
            </a:r>
            <a:r>
              <a:rPr lang="en-US" dirty="0"/>
              <a:t> of probability, as opposed to a </a:t>
            </a:r>
            <a:r>
              <a:rPr lang="en-US" i="1" dirty="0"/>
              <a:t>frequentist view</a:t>
            </a:r>
            <a:r>
              <a:rPr lang="en-US" dirty="0"/>
              <a:t> of probability (I'll discuss the distinction in class); both views are common in the literature</a:t>
            </a:r>
          </a:p>
          <a:p>
            <a:pPr lvl="1"/>
            <a:r>
              <a:rPr lang="en-US" dirty="0"/>
              <a:t>Interpreting a probability as a degree of belief seemed unintuitive to me when I first encountered this concept</a:t>
            </a:r>
          </a:p>
          <a:p>
            <a:pPr lvl="1"/>
            <a:r>
              <a:rPr lang="en-US" dirty="0"/>
              <a:t>However, I’ve since concluded that both views of probability are potentially problematic, and I currently think that the Bayesian view is probably better suited to deal with most AI contexts</a:t>
            </a:r>
          </a:p>
        </p:txBody>
      </p:sp>
    </p:spTree>
    <p:extLst>
      <p:ext uri="{BB962C8B-B14F-4D97-AF65-F5344CB8AC3E}">
        <p14:creationId xmlns:p14="http://schemas.microsoft.com/office/powerpoint/2010/main" val="33773529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F496EC-9A57-4147-9BA0-B441F93391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Possible Worlds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8A3FDF-2FDF-4B8C-857B-BA89EF4F72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In probability theory, the set of all </a:t>
            </a:r>
            <a:r>
              <a:rPr lang="en-US" i="1" dirty="0"/>
              <a:t>possible worlds </a:t>
            </a:r>
            <a:r>
              <a:rPr lang="en-US" dirty="0"/>
              <a:t>is called the </a:t>
            </a:r>
            <a:r>
              <a:rPr lang="en-US" i="1" dirty="0"/>
              <a:t>sample space</a:t>
            </a:r>
          </a:p>
          <a:p>
            <a:r>
              <a:rPr lang="en-US" dirty="0"/>
              <a:t>In AI, we can think of the sample space as containing all possible configurations of an agent’s environment</a:t>
            </a:r>
          </a:p>
          <a:p>
            <a:r>
              <a:rPr lang="en-US" dirty="0"/>
              <a:t>The possible worlds are </a:t>
            </a:r>
            <a:r>
              <a:rPr lang="en-US" i="1" dirty="0"/>
              <a:t>mutually exclusive and exhaustive</a:t>
            </a:r>
            <a:r>
              <a:rPr lang="en-US" dirty="0"/>
              <a:t>; for now, we'll assume that they form a discrete, countable set</a:t>
            </a:r>
          </a:p>
          <a:p>
            <a:r>
              <a:rPr lang="en-US" dirty="0"/>
              <a:t>A </a:t>
            </a:r>
            <a:r>
              <a:rPr lang="en-US" i="1" dirty="0"/>
              <a:t>probability model</a:t>
            </a:r>
            <a:r>
              <a:rPr lang="en-US" b="1" dirty="0"/>
              <a:t> </a:t>
            </a:r>
            <a:r>
              <a:rPr lang="en-US" dirty="0"/>
              <a:t>assigns each possible world a probability between 0 and 1</a:t>
            </a:r>
          </a:p>
          <a:p>
            <a:r>
              <a:rPr lang="en-US" dirty="0"/>
              <a:t>The sum of the probabilities assigned to all possible worlds must be 1</a:t>
            </a:r>
          </a:p>
          <a:p>
            <a:r>
              <a:rPr lang="en-US" dirty="0"/>
              <a:t>Probabilistic assertions and queries are usually about particular sets of possible worlds; in probability theory, each such set is called an </a:t>
            </a:r>
            <a:r>
              <a:rPr lang="en-US" i="1" dirty="0"/>
              <a:t>event</a:t>
            </a:r>
          </a:p>
          <a:p>
            <a:r>
              <a:rPr lang="en-US" dirty="0"/>
              <a:t>Note: I also find this definition of "event" unintuitive</a:t>
            </a:r>
          </a:p>
          <a:p>
            <a:r>
              <a:rPr lang="en-US" dirty="0"/>
              <a:t>In sources that take a frequentist view of probability, an event may be defined as the outcome of a hypothetical experiment, which seems more intuitive to me</a:t>
            </a:r>
          </a:p>
        </p:txBody>
      </p:sp>
    </p:spTree>
    <p:extLst>
      <p:ext uri="{BB962C8B-B14F-4D97-AF65-F5344CB8AC3E}">
        <p14:creationId xmlns:p14="http://schemas.microsoft.com/office/powerpoint/2010/main" val="35672321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ED211D-75F0-4838-8777-02D178692A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Propositions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64656EE-6ED7-447E-AC05-EE5318C667A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 lnSpcReduction="20000"/>
              </a:bodyPr>
              <a:lstStyle/>
              <a:p>
                <a:r>
                  <a:rPr lang="en-US" dirty="0"/>
                  <a:t>We will be assigning degrees of belief (i.e., probabilities) to </a:t>
                </a:r>
                <a:r>
                  <a:rPr lang="en-US" b="1" dirty="0"/>
                  <a:t>propositions</a:t>
                </a:r>
                <a:r>
                  <a:rPr lang="en-US" dirty="0"/>
                  <a:t>, i.e., assertions that something is true</a:t>
                </a:r>
              </a:p>
              <a:p>
                <a:r>
                  <a:rPr lang="en-US" dirty="0"/>
                  <a:t>We can think of a proposition as a declarative sentence expressed in a formal language; it is either true or false, but we don't know with certainty</a:t>
                </a:r>
              </a:p>
              <a:p>
                <a:r>
                  <a:rPr lang="en-US" dirty="0"/>
                  <a:t>Each proposition corresponds to an event containing the possible worlds for which the assertion is true</a:t>
                </a:r>
              </a:p>
              <a:p>
                <a:r>
                  <a:rPr lang="en-US" dirty="0"/>
                  <a:t>For example, if we roll two dice, we might consider the proposition that the sum of the two dice is 11</a:t>
                </a:r>
              </a:p>
              <a:p>
                <a:r>
                  <a:rPr lang="en-US" dirty="0"/>
                  <a:t>For fair dice, we might calculate: P(</a:t>
                </a:r>
                <a:r>
                  <a:rPr lang="en-US" i="1" dirty="0"/>
                  <a:t>Total</a:t>
                </a:r>
                <a:r>
                  <a:rPr lang="en-US" dirty="0"/>
                  <a:t> = 11) = P((5,6)) + P((6,5)) = 1/36 + 1/36 = 1/18</a:t>
                </a:r>
              </a:p>
              <a:p>
                <a:r>
                  <a:rPr lang="en-US" dirty="0">
                    <a:effectLst/>
                    <a:ea typeface="Times New Roman" panose="02020603050405020304" pitchFamily="18" charset="0"/>
                  </a:rPr>
                  <a:t>More generally, the probability of a proposition, </a:t>
                </a:r>
                <a14:m>
                  <m:oMath xmlns:m="http://schemas.openxmlformats.org/officeDocument/2006/math">
                    <m:r>
                      <a:rPr lang="en-US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𝜑</m:t>
                    </m:r>
                  </m:oMath>
                </a14:m>
                <a:r>
                  <a:rPr lang="en-US" dirty="0">
                    <a:effectLst/>
                    <a:ea typeface="Times New Roman" panose="02020603050405020304" pitchFamily="18" charset="0"/>
                  </a:rPr>
                  <a:t>, is the sum of the probabilities of the possible worlds in which it holds: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0" smtClean="0">
                        <a:effectLst/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P</m:t>
                    </m:r>
                    <m:d>
                      <m:dPr>
                        <m:ctrlPr>
                          <a:rPr lang="en-US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𝜑</m:t>
                        </m:r>
                      </m:e>
                    </m:d>
                    <m:r>
                      <a:rPr lang="en-US" i="1">
                        <a:effectLst/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  <m:nary>
                      <m:naryPr>
                        <m:chr m:val="∑"/>
                        <m:limLoc m:val="undOvr"/>
                        <m:supHide m:val="on"/>
                        <m:ctrlPr>
                          <a:rPr lang="en-US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𝜔</m:t>
                        </m:r>
                        <m:r>
                          <m:rPr>
                            <m:sty m:val="p"/>
                          </m:rPr>
                          <a:rPr lang="en-US" i="0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ε</m:t>
                        </m:r>
                        <m:r>
                          <a:rPr lang="en-US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𝜑</m:t>
                        </m:r>
                      </m:sub>
                      <m:sup/>
                      <m:e>
                        <m:r>
                          <m:rPr>
                            <m:sty m:val="p"/>
                          </m:rPr>
                          <a:rPr lang="en-US" i="0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P</m:t>
                        </m:r>
                        <m:r>
                          <a:rPr lang="en-US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(</m:t>
                        </m:r>
                        <m:r>
                          <a:rPr lang="en-US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𝑤</m:t>
                        </m:r>
                        <m:r>
                          <a:rPr lang="en-US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)</m:t>
                        </m:r>
                      </m:e>
                    </m:nary>
                  </m:oMath>
                </a14:m>
                <a:endParaRPr lang="en-US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endParaRPr lang="en-US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64656EE-6ED7-447E-AC05-EE5318C667A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928" t="-3501" r="-162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88778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792766-82F4-4E7D-9970-20A163E12A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Prior and Conditional Probabilities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A966AE-194B-4A27-8438-717D510779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Before any </a:t>
            </a:r>
            <a:r>
              <a:rPr lang="en-US" i="1" dirty="0"/>
              <a:t>evidence</a:t>
            </a:r>
            <a:r>
              <a:rPr lang="en-US" dirty="0"/>
              <a:t> is obtained, there is an </a:t>
            </a:r>
            <a:r>
              <a:rPr lang="en-US" b="1" dirty="0"/>
              <a:t>unconditional probability</a:t>
            </a:r>
            <a:r>
              <a:rPr lang="en-US" dirty="0"/>
              <a:t>, a.k.a. a </a:t>
            </a:r>
            <a:r>
              <a:rPr lang="en-US" b="1" dirty="0"/>
              <a:t>prior probability</a:t>
            </a:r>
            <a:r>
              <a:rPr lang="en-US" dirty="0"/>
              <a:t> (or just a </a:t>
            </a:r>
            <a:r>
              <a:rPr lang="en-US" i="1" dirty="0"/>
              <a:t>prior</a:t>
            </a:r>
            <a:r>
              <a:rPr lang="en-US" dirty="0"/>
              <a:t>), for every proposition</a:t>
            </a:r>
          </a:p>
          <a:p>
            <a:r>
              <a:rPr lang="en-US" dirty="0"/>
              <a:t>An example of a prior probability is: P(</a:t>
            </a:r>
            <a:r>
              <a:rPr lang="en-US" i="1" dirty="0"/>
              <a:t>Total</a:t>
            </a:r>
            <a:r>
              <a:rPr lang="en-US" dirty="0"/>
              <a:t> = 11)</a:t>
            </a:r>
          </a:p>
          <a:p>
            <a:r>
              <a:rPr lang="en-US" dirty="0"/>
              <a:t>After </a:t>
            </a:r>
            <a:r>
              <a:rPr lang="en-US" i="1" dirty="0"/>
              <a:t>evidence</a:t>
            </a:r>
            <a:r>
              <a:rPr lang="en-US" dirty="0"/>
              <a:t> is obtained that changes our degree of belief, we have a </a:t>
            </a:r>
            <a:r>
              <a:rPr lang="en-US" b="1" dirty="0"/>
              <a:t>conditional probability</a:t>
            </a:r>
            <a:r>
              <a:rPr lang="en-US" dirty="0"/>
              <a:t>, a.k.a. a </a:t>
            </a:r>
            <a:r>
              <a:rPr lang="en-US" b="1" dirty="0"/>
              <a:t>posterior probability</a:t>
            </a:r>
            <a:endParaRPr lang="en-US" dirty="0"/>
          </a:p>
          <a:p>
            <a:r>
              <a:rPr lang="en-US" dirty="0"/>
              <a:t>For example, if we know the first die has landed on 5, we might consider P(</a:t>
            </a:r>
            <a:r>
              <a:rPr lang="en-US" i="1" dirty="0"/>
              <a:t>Total</a:t>
            </a:r>
            <a:r>
              <a:rPr lang="en-US" dirty="0"/>
              <a:t> = 11 | </a:t>
            </a:r>
            <a:r>
              <a:rPr lang="en-US" i="1" dirty="0"/>
              <a:t>Die</a:t>
            </a:r>
            <a:r>
              <a:rPr lang="en-US" i="1" baseline="-25000" dirty="0"/>
              <a:t>1</a:t>
            </a:r>
            <a:r>
              <a:rPr lang="en-US" dirty="0"/>
              <a:t> = 5)</a:t>
            </a:r>
          </a:p>
          <a:p>
            <a:r>
              <a:rPr lang="en-US" dirty="0"/>
              <a:t>P(</a:t>
            </a:r>
            <a:r>
              <a:rPr lang="en-US" i="1" dirty="0"/>
              <a:t>a</a:t>
            </a:r>
            <a:r>
              <a:rPr lang="en-US" dirty="0"/>
              <a:t> | </a:t>
            </a:r>
            <a:r>
              <a:rPr lang="en-US" i="1" dirty="0"/>
              <a:t>b</a:t>
            </a:r>
            <a:r>
              <a:rPr lang="en-US" dirty="0"/>
              <a:t>) can be read as "the probability of </a:t>
            </a:r>
            <a:r>
              <a:rPr lang="en-US" i="1" dirty="0"/>
              <a:t>a</a:t>
            </a:r>
            <a:r>
              <a:rPr lang="en-US" dirty="0"/>
              <a:t> given </a:t>
            </a:r>
            <a:r>
              <a:rPr lang="en-US" i="1" dirty="0"/>
              <a:t>b"</a:t>
            </a:r>
            <a:endParaRPr lang="en-US" dirty="0"/>
          </a:p>
          <a:p>
            <a:r>
              <a:rPr lang="en-US" dirty="0"/>
              <a:t>Mathematically, conditional probabilities can be defined in terms of unconditional probabilities</a:t>
            </a:r>
          </a:p>
          <a:p>
            <a:r>
              <a:rPr lang="en-US" dirty="0"/>
              <a:t>For any propositions </a:t>
            </a:r>
            <a:r>
              <a:rPr lang="en-US" i="1" dirty="0"/>
              <a:t>a</a:t>
            </a:r>
            <a:r>
              <a:rPr lang="en-US" dirty="0"/>
              <a:t> and </a:t>
            </a:r>
            <a:r>
              <a:rPr lang="en-US" i="1" dirty="0"/>
              <a:t>b</a:t>
            </a:r>
            <a:r>
              <a:rPr lang="en-US" dirty="0"/>
              <a:t>: P(</a:t>
            </a:r>
            <a:r>
              <a:rPr lang="en-US" i="1" dirty="0"/>
              <a:t>a</a:t>
            </a:r>
            <a:r>
              <a:rPr lang="en-US" dirty="0"/>
              <a:t> | </a:t>
            </a:r>
            <a:r>
              <a:rPr lang="en-US" i="1" dirty="0"/>
              <a:t>b</a:t>
            </a:r>
            <a:r>
              <a:rPr lang="en-US" dirty="0"/>
              <a:t>) = P(</a:t>
            </a:r>
            <a:r>
              <a:rPr lang="en-US" i="1" dirty="0"/>
              <a:t>a</a:t>
            </a:r>
            <a:r>
              <a:rPr lang="en-US" dirty="0"/>
              <a:t> ^ </a:t>
            </a:r>
            <a:r>
              <a:rPr lang="en-US" i="1" dirty="0"/>
              <a:t>b</a:t>
            </a:r>
            <a:r>
              <a:rPr lang="en-US" dirty="0"/>
              <a:t>) / P(</a:t>
            </a:r>
            <a:r>
              <a:rPr lang="en-US" i="1" dirty="0"/>
              <a:t>b</a:t>
            </a:r>
            <a:r>
              <a:rPr lang="en-US" dirty="0"/>
              <a:t>)</a:t>
            </a:r>
          </a:p>
          <a:p>
            <a:r>
              <a:rPr lang="en-US" dirty="0"/>
              <a:t>We can rewrite this as the </a:t>
            </a:r>
            <a:r>
              <a:rPr lang="en-US" b="1" dirty="0"/>
              <a:t>product rule</a:t>
            </a:r>
            <a:r>
              <a:rPr lang="en-US" dirty="0"/>
              <a:t>: P(</a:t>
            </a:r>
            <a:r>
              <a:rPr lang="en-US" i="1" dirty="0"/>
              <a:t>a</a:t>
            </a:r>
            <a:r>
              <a:rPr lang="en-US" dirty="0"/>
              <a:t> ^ </a:t>
            </a:r>
            <a:r>
              <a:rPr lang="en-US" i="1" dirty="0"/>
              <a:t>b</a:t>
            </a:r>
            <a:r>
              <a:rPr lang="en-US" dirty="0"/>
              <a:t>) = P(</a:t>
            </a:r>
            <a:r>
              <a:rPr lang="en-US" i="1" dirty="0"/>
              <a:t>a</a:t>
            </a:r>
            <a:r>
              <a:rPr lang="en-US" dirty="0"/>
              <a:t> | </a:t>
            </a:r>
            <a:r>
              <a:rPr lang="en-US" i="1" dirty="0"/>
              <a:t>b</a:t>
            </a:r>
            <a:r>
              <a:rPr lang="en-US" dirty="0"/>
              <a:t>) * P(</a:t>
            </a:r>
            <a:r>
              <a:rPr lang="en-US" i="1" dirty="0"/>
              <a:t>b</a:t>
            </a:r>
            <a:r>
              <a:rPr lang="en-US" dirty="0"/>
              <a:t>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21268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08C9C7-F768-450C-B42B-5207C3A010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Random Variables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97397F-A231-407B-91C0-2BC10885FB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Variables in probability theory are called </a:t>
            </a:r>
            <a:r>
              <a:rPr lang="en-US" b="1" dirty="0"/>
              <a:t>random variables</a:t>
            </a:r>
            <a:r>
              <a:rPr lang="en-US" dirty="0"/>
              <a:t>; by convention, we will represent random variables with capitalized names</a:t>
            </a:r>
            <a:endParaRPr lang="en-US" b="1" dirty="0"/>
          </a:p>
          <a:p>
            <a:r>
              <a:rPr lang="en-US" dirty="0"/>
              <a:t>Each random variable has a </a:t>
            </a:r>
            <a:r>
              <a:rPr lang="en-US" i="1" dirty="0"/>
              <a:t>domain</a:t>
            </a:r>
            <a:r>
              <a:rPr lang="en-US" dirty="0"/>
              <a:t> of values it can take on</a:t>
            </a:r>
          </a:p>
          <a:p>
            <a:r>
              <a:rPr lang="en-US" dirty="0"/>
              <a:t>We will focus on three types of random variables:</a:t>
            </a:r>
          </a:p>
          <a:p>
            <a:pPr lvl="1"/>
            <a:r>
              <a:rPr lang="en-US" i="1" dirty="0"/>
              <a:t>Boolean random variables</a:t>
            </a:r>
            <a:r>
              <a:rPr lang="en-US" dirty="0"/>
              <a:t>:</a:t>
            </a:r>
          </a:p>
          <a:p>
            <a:pPr lvl="2"/>
            <a:r>
              <a:rPr lang="en-US" dirty="0"/>
              <a:t>The domain of a Boolean random variable (e.g., </a:t>
            </a:r>
            <a:r>
              <a:rPr lang="en-US" i="1" dirty="0"/>
              <a:t>Cavity</a:t>
            </a:r>
            <a:r>
              <a:rPr lang="en-US" dirty="0"/>
              <a:t>) is &lt;true, false&gt;</a:t>
            </a:r>
          </a:p>
          <a:p>
            <a:pPr lvl="2"/>
            <a:r>
              <a:rPr lang="en-US" dirty="0"/>
              <a:t>We can abbreviate the proposition </a:t>
            </a:r>
            <a:r>
              <a:rPr lang="en-US" i="1" dirty="0"/>
              <a:t>Cavity</a:t>
            </a:r>
            <a:r>
              <a:rPr lang="en-US" dirty="0"/>
              <a:t> = true as the lowercase name </a:t>
            </a:r>
            <a:r>
              <a:rPr lang="en-US" i="1" dirty="0"/>
              <a:t>cavity</a:t>
            </a:r>
            <a:r>
              <a:rPr lang="en-US" dirty="0"/>
              <a:t>; </a:t>
            </a:r>
            <a:r>
              <a:rPr lang="en-US" i="1" dirty="0"/>
              <a:t>Cavity</a:t>
            </a:r>
            <a:r>
              <a:rPr lang="en-US" dirty="0"/>
              <a:t> = false can be abbreviated as ¬</a:t>
            </a:r>
            <a:r>
              <a:rPr lang="en-US" i="1" dirty="0"/>
              <a:t>cavity</a:t>
            </a:r>
          </a:p>
          <a:p>
            <a:pPr lvl="1"/>
            <a:r>
              <a:rPr lang="en-US" i="1" dirty="0"/>
              <a:t>Discrete random variables </a:t>
            </a:r>
            <a:r>
              <a:rPr lang="en-US" dirty="0"/>
              <a:t>(Boolean is really a special case of discrete):</a:t>
            </a:r>
          </a:p>
          <a:p>
            <a:pPr lvl="2"/>
            <a:r>
              <a:rPr lang="en-US" dirty="0"/>
              <a:t>They take on values from a countable domain; e.g., </a:t>
            </a:r>
            <a:r>
              <a:rPr lang="en-US" i="1" dirty="0"/>
              <a:t>Weather</a:t>
            </a:r>
            <a:r>
              <a:rPr lang="en-US" dirty="0"/>
              <a:t> may have the domain &lt;sun, rain, cloud, snow&gt;</a:t>
            </a:r>
          </a:p>
          <a:p>
            <a:pPr lvl="2"/>
            <a:r>
              <a:rPr lang="en-US" dirty="0"/>
              <a:t>Values in the domain must be mutually exclusive and exhaustive; if there is no confusion, you can abbreviate </a:t>
            </a:r>
            <a:r>
              <a:rPr lang="en-US" i="1" dirty="0"/>
              <a:t>Weather</a:t>
            </a:r>
            <a:r>
              <a:rPr lang="en-US" dirty="0"/>
              <a:t> = snow with </a:t>
            </a:r>
            <a:r>
              <a:rPr lang="en-US" i="1" dirty="0"/>
              <a:t>snow</a:t>
            </a:r>
          </a:p>
          <a:p>
            <a:pPr lvl="2"/>
            <a:r>
              <a:rPr lang="en-US" dirty="0"/>
              <a:t>Discrete random variables can have infinite domains (e.g., the integers)</a:t>
            </a:r>
          </a:p>
          <a:p>
            <a:pPr lvl="1"/>
            <a:r>
              <a:rPr lang="en-US" i="1" dirty="0"/>
              <a:t>Continuous random variables</a:t>
            </a:r>
            <a:r>
              <a:rPr lang="en-US" dirty="0"/>
              <a:t>:</a:t>
            </a:r>
          </a:p>
          <a:p>
            <a:pPr lvl="2"/>
            <a:r>
              <a:rPr lang="en-US" dirty="0"/>
              <a:t>These take on values that are real numbers</a:t>
            </a:r>
          </a:p>
          <a:p>
            <a:pPr lvl="2"/>
            <a:r>
              <a:rPr lang="en-US" dirty="0"/>
              <a:t>The domain can be the entire real number line or an interval; e.g., [0, 1]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86702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031FCC-2A99-4A37-80A8-4E8367750C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Probability Distributions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29CB2D-5773-4608-A214-822AF7C22D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/>
              <a:t>Sometimes we want to express the probabilities of all possible values of a random variable</a:t>
            </a:r>
          </a:p>
          <a:p>
            <a:r>
              <a:rPr lang="en-US" dirty="0"/>
              <a:t>When dealing with a discrete random variable with a finite domain, this can be expressed as a vector</a:t>
            </a:r>
          </a:p>
          <a:p>
            <a:r>
              <a:rPr lang="en-US" dirty="0"/>
              <a:t>For example, suppose that P(</a:t>
            </a:r>
            <a:r>
              <a:rPr lang="en-US" i="1" dirty="0"/>
              <a:t>Weather</a:t>
            </a:r>
            <a:r>
              <a:rPr lang="en-US" dirty="0"/>
              <a:t> = sun) = 0.6, P(</a:t>
            </a:r>
            <a:r>
              <a:rPr lang="en-US" i="1" dirty="0"/>
              <a:t>Weather</a:t>
            </a:r>
            <a:r>
              <a:rPr lang="en-US" dirty="0"/>
              <a:t> = rain) = 0.1, P(</a:t>
            </a:r>
            <a:r>
              <a:rPr lang="en-US" i="1" dirty="0"/>
              <a:t>Weather</a:t>
            </a:r>
            <a:r>
              <a:rPr lang="en-US" dirty="0"/>
              <a:t> = cloud) = 0.29, and P(</a:t>
            </a:r>
            <a:r>
              <a:rPr lang="en-US" i="1" dirty="0"/>
              <a:t>Weather</a:t>
            </a:r>
            <a:r>
              <a:rPr lang="en-US" dirty="0"/>
              <a:t> = snow) = 0.01</a:t>
            </a:r>
          </a:p>
          <a:p>
            <a:r>
              <a:rPr lang="en-US" dirty="0"/>
              <a:t>We can write this as </a:t>
            </a:r>
            <a:r>
              <a:rPr lang="en-US" b="1" dirty="0"/>
              <a:t>P</a:t>
            </a:r>
            <a:r>
              <a:rPr lang="en-US" dirty="0"/>
              <a:t>(</a:t>
            </a:r>
            <a:r>
              <a:rPr lang="en-US" i="1" dirty="0"/>
              <a:t>Weather</a:t>
            </a:r>
            <a:r>
              <a:rPr lang="en-US" dirty="0"/>
              <a:t>) = &lt;0.6, 0.1, 0.29, 0.01&gt;, assuming we know which dimension of the vector corresponds to each possible value (note the boldfaced ‘P’, since it is a distribution, not a single probability)</a:t>
            </a:r>
          </a:p>
          <a:p>
            <a:r>
              <a:rPr lang="en-US" dirty="0"/>
              <a:t>This defines a </a:t>
            </a:r>
            <a:r>
              <a:rPr lang="en-US" b="1" dirty="0"/>
              <a:t>probability distribution </a:t>
            </a:r>
            <a:r>
              <a:rPr lang="en-US" dirty="0"/>
              <a:t>for the random variable </a:t>
            </a:r>
            <a:r>
              <a:rPr lang="en-US" i="1" dirty="0"/>
              <a:t>Weather</a:t>
            </a:r>
          </a:p>
          <a:p>
            <a:r>
              <a:rPr lang="en-US" dirty="0"/>
              <a:t>Probability distributions for discrete, finite domains are also called </a:t>
            </a:r>
            <a:r>
              <a:rPr lang="en-US" i="1" dirty="0"/>
              <a:t>categorical distributions</a:t>
            </a:r>
          </a:p>
          <a:p>
            <a:r>
              <a:rPr lang="en-US" dirty="0"/>
              <a:t>For a continuous random variable, it is not possible to write out the distribution as a vector, but we can express a </a:t>
            </a:r>
            <a:r>
              <a:rPr lang="en-US" i="1" dirty="0"/>
              <a:t>probability density function</a:t>
            </a:r>
          </a:p>
          <a:p>
            <a:r>
              <a:rPr lang="en-US" dirty="0"/>
              <a:t>A </a:t>
            </a:r>
            <a:r>
              <a:rPr lang="en-US" b="1" dirty="0"/>
              <a:t>joint probability distribution</a:t>
            </a:r>
            <a:r>
              <a:rPr lang="en-US" i="1" dirty="0"/>
              <a:t> </a:t>
            </a:r>
            <a:r>
              <a:rPr lang="en-US" dirty="0"/>
              <a:t>specifies the probabilities of all possible combinations of values for a set of random variables</a:t>
            </a:r>
          </a:p>
          <a:p>
            <a:r>
              <a:rPr lang="en-US" dirty="0"/>
              <a:t>The </a:t>
            </a:r>
            <a:r>
              <a:rPr lang="en-US" b="1" dirty="0"/>
              <a:t>full joint probability distribution</a:t>
            </a:r>
            <a:r>
              <a:rPr lang="en-US" i="1" dirty="0"/>
              <a:t> </a:t>
            </a:r>
            <a:r>
              <a:rPr lang="en-US" dirty="0"/>
              <a:t>specifies probabilities for all combinations of all random variables used to describe the world we are dealing with</a:t>
            </a:r>
          </a:p>
          <a:p>
            <a:r>
              <a:rPr lang="en-US" dirty="0"/>
              <a:t>If all the random variables are discrete with finite domains, then this can be specified by a table (there is an example on the next slide)</a:t>
            </a:r>
          </a:p>
        </p:txBody>
      </p:sp>
    </p:spTree>
    <p:extLst>
      <p:ext uri="{BB962C8B-B14F-4D97-AF65-F5344CB8AC3E}">
        <p14:creationId xmlns:p14="http://schemas.microsoft.com/office/powerpoint/2010/main" val="10606409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382CD0-1D6F-4243-BC73-6E7C48D523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Full Joint Probability Distribution Example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53B73CDA-963F-4CA4-A30E-4F025EA216B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27963" y="2312771"/>
            <a:ext cx="10536074" cy="28909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27294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E8F295-7D06-45BD-B86E-0806D228AD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Axioms of Probability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C47A919-7C62-4B26-AA81-38FCC07076B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85000" lnSpcReduction="20000"/>
              </a:bodyPr>
              <a:lstStyle/>
              <a:p>
                <a:r>
                  <a:rPr lang="en-US" dirty="0"/>
                  <a:t>The </a:t>
                </a:r>
                <a:r>
                  <a:rPr lang="en-US" i="1" dirty="0"/>
                  <a:t>axioms of probability</a:t>
                </a:r>
                <a:r>
                  <a:rPr lang="en-US" dirty="0"/>
                  <a:t> are often listed as:</a:t>
                </a:r>
              </a:p>
              <a:p>
                <a:pPr lvl="1"/>
                <a:r>
                  <a:rPr lang="en-US" dirty="0"/>
                  <a:t>All probabilities range from 0 to 1, inclusive</a:t>
                </a:r>
              </a:p>
              <a:p>
                <a:pPr lvl="1"/>
                <a:r>
                  <a:rPr lang="en-US" dirty="0"/>
                  <a:t>The sum of the probabilities of all possible worlds is 1</a:t>
                </a:r>
              </a:p>
              <a:p>
                <a:pPr lvl="1"/>
                <a:r>
                  <a:rPr lang="en-US" dirty="0">
                    <a:effectLst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For any set of mutually exclusive possible worlds, </a:t>
                </a:r>
                <a14:m>
                  <m:oMath xmlns:m="http://schemas.openxmlformats.org/officeDocument/2006/math">
                    <m:r>
                      <a:rPr lang="en-US" i="1" smtClean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𝜑</m:t>
                    </m:r>
                  </m:oMath>
                </a14:m>
                <a:r>
                  <a:rPr lang="en-US" dirty="0">
                    <a:effectLst/>
                    <a:ea typeface="Times New Roman" panose="02020603050405020304" pitchFamily="18" charset="0"/>
                  </a:rPr>
                  <a:t>, the probability of </a:t>
                </a:r>
                <a14:m>
                  <m:oMath xmlns:m="http://schemas.openxmlformats.org/officeDocument/2006/math">
                    <m:r>
                      <a:rPr lang="en-US" i="1" smtClean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𝜑</m:t>
                    </m:r>
                    <m:r>
                      <a:rPr lang="en-US" i="1" smtClean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 </m:t>
                    </m:r>
                  </m:oMath>
                </a14:m>
                <a:r>
                  <a:rPr lang="en-US" dirty="0">
                    <a:effectLst/>
                    <a:ea typeface="Times New Roman" panose="02020603050405020304" pitchFamily="18" charset="0"/>
                  </a:rPr>
                  <a:t>is: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0" smtClean="0">
                        <a:effectLst/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P</m:t>
                    </m:r>
                    <m:d>
                      <m:dPr>
                        <m:ctrlPr>
                          <a:rPr lang="en-US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𝜑</m:t>
                        </m:r>
                      </m:e>
                    </m:d>
                    <m:r>
                      <a:rPr lang="en-US" i="1">
                        <a:effectLst/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  <m:nary>
                      <m:naryPr>
                        <m:chr m:val="∑"/>
                        <m:limLoc m:val="undOvr"/>
                        <m:supHide m:val="on"/>
                        <m:ctrlPr>
                          <a:rPr lang="en-US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𝜔𝜀𝜑</m:t>
                        </m:r>
                      </m:sub>
                      <m:sup/>
                      <m:e>
                        <m:r>
                          <m:rPr>
                            <m:sty m:val="p"/>
                          </m:rPr>
                          <a:rPr lang="en-US" i="0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P</m:t>
                        </m:r>
                        <m:r>
                          <a:rPr lang="en-US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(</m:t>
                        </m:r>
                        <m:r>
                          <a:rPr lang="en-US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𝑤</m:t>
                        </m:r>
                        <m:r>
                          <a:rPr lang="en-US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)</m:t>
                        </m:r>
                      </m:e>
                    </m:nary>
                  </m:oMath>
                </a14:m>
                <a:endParaRPr lang="en-US" dirty="0"/>
              </a:p>
              <a:p>
                <a:r>
                  <a:rPr lang="en-US" dirty="0"/>
                  <a:t>From these, we can derive the </a:t>
                </a:r>
                <a:r>
                  <a:rPr lang="en-US" i="1" dirty="0"/>
                  <a:t>inclusion-exclusion principle</a:t>
                </a:r>
                <a:r>
                  <a:rPr lang="en-US" dirty="0"/>
                  <a:t>: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P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∨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P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P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P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∧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</m:d>
                  </m:oMath>
                </a14:m>
                <a:endParaRPr lang="en-US" dirty="0"/>
              </a:p>
              <a:p>
                <a:r>
                  <a:rPr lang="en-US" dirty="0"/>
                  <a:t>I add:</a:t>
                </a:r>
              </a:p>
              <a:p>
                <a:pPr lvl="1"/>
                <a:r>
                  <a:rPr lang="en-US" dirty="0"/>
                  <a:t>Our textbook groups the first two axioms of probability listed above, together with the inclusion-exclusion principal, as </a:t>
                </a:r>
                <a:r>
                  <a:rPr lang="en-US" i="1" dirty="0"/>
                  <a:t>Kolmogorov’s axioms</a:t>
                </a:r>
              </a:p>
              <a:p>
                <a:pPr lvl="1"/>
                <a:r>
                  <a:rPr lang="en-US" dirty="0"/>
                  <a:t>However, I think this is unusual</a:t>
                </a:r>
              </a:p>
              <a:p>
                <a:pPr lvl="1"/>
                <a:r>
                  <a:rPr lang="en-US" dirty="0"/>
                  <a:t>Some sources define Kolmogorov's axioms to be the same as the three axioms of probability listed above</a:t>
                </a:r>
              </a:p>
              <a:p>
                <a:pPr lvl="1"/>
                <a:r>
                  <a:rPr lang="en-US" dirty="0"/>
                  <a:t>In general, not all sources agree on exact definitions of the axioms of probability or Kolmogorov's axioms</a:t>
                </a: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C47A919-7C62-4B26-AA81-38FCC07076B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812" t="-32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686874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35E0EB-CF03-43B4-A7F4-C66D9BA999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Inconsistent Beliefs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DA22FD7-5B7A-482E-AD0D-6DAFA41090C4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Consider the following beliefs (example from textbook):</a:t>
                </a:r>
              </a:p>
              <a:p>
                <a:pPr marL="457200" lvl="1" indent="0">
                  <a:buNone/>
                </a:pPr>
                <a:r>
                  <a:rPr lang="en-US" dirty="0"/>
                  <a:t>P(</a:t>
                </a:r>
                <a:r>
                  <a:rPr lang="en-US" i="1" dirty="0"/>
                  <a:t>a</a:t>
                </a:r>
                <a:r>
                  <a:rPr lang="en-US" dirty="0"/>
                  <a:t>) = 0.4, P(</a:t>
                </a:r>
                <a:r>
                  <a:rPr lang="en-US" i="1" dirty="0"/>
                  <a:t>b</a:t>
                </a:r>
                <a:r>
                  <a:rPr lang="en-US" dirty="0"/>
                  <a:t>) = 0.3,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P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∧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=0.0</m:t>
                    </m:r>
                  </m:oMath>
                </a14:m>
                <a:r>
                  <a:rPr lang="en-US" dirty="0"/>
                  <a:t>,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P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∨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</m:d>
                  </m:oMath>
                </a14:m>
                <a:r>
                  <a:rPr lang="en-US" dirty="0"/>
                  <a:t> =0.8</a:t>
                </a:r>
              </a:p>
              <a:p>
                <a:r>
                  <a:rPr lang="en-US" dirty="0"/>
                  <a:t>Clearly these statements are inconsistent</a:t>
                </a:r>
              </a:p>
              <a:p>
                <a:r>
                  <a:rPr lang="en-US" dirty="0"/>
                  <a:t>If we define probabilities to be "degrees of belief", however, why can’t an agent hold them?</a:t>
                </a:r>
              </a:p>
              <a:p>
                <a:r>
                  <a:rPr lang="en-US" dirty="0"/>
                  <a:t>The book discusses an example which basically explains that inconsistent beliefs can lead to gambling losses</a:t>
                </a:r>
              </a:p>
              <a:p>
                <a:r>
                  <a:rPr lang="en-US" dirty="0"/>
                  <a:t>I personally do not find that argument convincing; none-the-less, the set of beliefs stated above is clearly not rational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DA22FD7-5B7A-482E-AD0D-6DAFA41090C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43" t="-2241" r="-1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308940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905F90-E074-40B5-AC9F-059E09FD7B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Computing Prior Probabilities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5A3A3A0-EFFB-4B57-95BF-AECBAA79387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70000" lnSpcReduction="20000"/>
              </a:bodyPr>
              <a:lstStyle/>
              <a:p>
                <a:r>
                  <a:rPr lang="en-US" dirty="0"/>
                  <a:t>Remember that the probability of a proposition is equal to the sum of the probabilities of the possible worlds in which it holds</a:t>
                </a:r>
              </a:p>
              <a:p>
                <a:r>
                  <a:rPr lang="en-US" dirty="0"/>
                  <a:t>This leads to a simple method of computing the probability of any proposition given a full joint distribution, when such a distribution is available</a:t>
                </a:r>
              </a:p>
              <a:p>
                <a:r>
                  <a:rPr lang="en-US" dirty="0"/>
                  <a:t>Here are a couple of examples of computing prior probabilities given the full joint distribution we looked at earlier</a:t>
                </a:r>
              </a:p>
              <a:p>
                <a:pPr lvl="1"/>
                <a:r>
                  <a:rPr lang="en-US" dirty="0"/>
                  <a:t>Example 1: P(</a:t>
                </a:r>
                <a:r>
                  <a:rPr lang="en-US" i="1" dirty="0"/>
                  <a:t>cavity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∨</m:t>
                    </m:r>
                  </m:oMath>
                </a14:m>
                <a:r>
                  <a:rPr lang="en-US" dirty="0"/>
                  <a:t> </a:t>
                </a:r>
                <a:r>
                  <a:rPr lang="en-US" i="1" dirty="0"/>
                  <a:t>toothache</a:t>
                </a:r>
                <a:r>
                  <a:rPr lang="en-US" dirty="0"/>
                  <a:t>) = 0.108 + 0.012 + 0.072 + 0.008 + 0.016 + 0.064 = 0.28</a:t>
                </a:r>
              </a:p>
              <a:p>
                <a:pPr lvl="1"/>
                <a:r>
                  <a:rPr lang="en-US" dirty="0"/>
                  <a:t>Example 2: P(</a:t>
                </a:r>
                <a:r>
                  <a:rPr lang="en-US" i="1" dirty="0"/>
                  <a:t>cavity</a:t>
                </a:r>
                <a:r>
                  <a:rPr lang="en-US" dirty="0"/>
                  <a:t>) = 0.108 + 0.012 + 0.072 + 0.008 = 0.2</a:t>
                </a:r>
              </a:p>
              <a:p>
                <a:r>
                  <a:rPr lang="en-US" dirty="0"/>
                  <a:t>The second example is an example of </a:t>
                </a:r>
                <a:r>
                  <a:rPr lang="en-US" i="1" dirty="0"/>
                  <a:t>marginalization</a:t>
                </a:r>
                <a:r>
                  <a:rPr lang="en-US" dirty="0"/>
                  <a:t>, or </a:t>
                </a:r>
                <a:r>
                  <a:rPr lang="en-US" i="1" dirty="0"/>
                  <a:t>summing out</a:t>
                </a:r>
                <a:r>
                  <a:rPr lang="en-US" dirty="0"/>
                  <a:t>, which basically means summing up all probabilities of a row or column in the table</a:t>
                </a:r>
              </a:p>
              <a:p>
                <a:r>
                  <a:rPr lang="en-US" dirty="0"/>
                  <a:t>Marginalization can be generalized for distributions as follows: </a:t>
                </a:r>
                <a14:m>
                  <m:oMath xmlns:m="http://schemas.openxmlformats.org/officeDocument/2006/math">
                    <m:r>
                      <a:rPr lang="en-US" b="1" i="0" smtClean="0">
                        <a:latin typeface="Cambria Math" panose="02040503050406030204" pitchFamily="18" charset="0"/>
                      </a:rPr>
                      <m:t>𝐏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supHide m:val="on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7"/>
                          </m:rPr>
                          <a:rPr lang="en-US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sub>
                      <m:sup/>
                      <m:e>
                        <m:r>
                          <a:rPr lang="en-US" b="1" i="0" smtClean="0">
                            <a:latin typeface="Cambria Math" panose="02040503050406030204" pitchFamily="18" charset="0"/>
                          </a:rPr>
                          <m:t>𝐏</m:t>
                        </m:r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𝑌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𝑍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</m:d>
                      </m:e>
                    </m:nary>
                  </m:oMath>
                </a14:m>
                <a:r>
                  <a:rPr lang="en-US" dirty="0"/>
                  <a:t>, where Y and Z are sets of variables</a:t>
                </a:r>
              </a:p>
              <a:p>
                <a:pPr>
                  <a:tabLst>
                    <a:tab pos="8915400" algn="l"/>
                  </a:tabLst>
                </a:pPr>
                <a:r>
                  <a:rPr lang="en-US" dirty="0"/>
                  <a:t>We can rewrite this using the </a:t>
                </a:r>
                <a:r>
                  <a:rPr lang="en-US" i="1" dirty="0"/>
                  <a:t>product rule for distributions </a:t>
                </a:r>
                <a:r>
                  <a:rPr lang="en-US" dirty="0"/>
                  <a:t>as follows:</a:t>
                </a:r>
                <a:r>
                  <a:rPr lang="en-US" b="1" dirty="0"/>
                  <a:t> </a:t>
                </a:r>
                <a14:m>
                  <m:oMath xmlns:m="http://schemas.openxmlformats.org/officeDocument/2006/math">
                    <m:r>
                      <a:rPr lang="en-US" b="1" i="0" smtClean="0">
                        <a:latin typeface="Cambria Math" panose="02040503050406030204" pitchFamily="18" charset="0"/>
                      </a:rPr>
                      <m:t>𝐏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supHide m:val="on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7"/>
                          </m:rPr>
                          <a:rPr lang="en-US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sub>
                      <m:sup/>
                      <m:e>
                        <m:r>
                          <a:rPr lang="en-US" b="1" i="0" smtClean="0">
                            <a:latin typeface="Cambria Math" panose="02040503050406030204" pitchFamily="18" charset="0"/>
                          </a:rPr>
                          <m:t>𝐏</m:t>
                        </m:r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𝑌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|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</m:d>
                      </m:e>
                    </m:nary>
                    <m:r>
                      <a:rPr lang="en-US" b="0" i="1" smtClean="0">
                        <a:latin typeface="Cambria Math" panose="02040503050406030204" pitchFamily="18" charset="0"/>
                      </a:rPr>
                      <m:t> ∗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P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</m:d>
                  </m:oMath>
                </a14:m>
                <a:endParaRPr lang="en-US" b="0" dirty="0"/>
              </a:p>
              <a:p>
                <a:pPr>
                  <a:tabLst>
                    <a:tab pos="8915400" algn="l"/>
                  </a:tabLst>
                </a:pPr>
                <a:r>
                  <a:rPr lang="en-US" dirty="0"/>
                  <a:t>Written in this form, this is called </a:t>
                </a:r>
                <a:r>
                  <a:rPr lang="en-US" i="1" dirty="0"/>
                  <a:t>conditioning</a:t>
                </a:r>
                <a:r>
                  <a:rPr lang="en-US" dirty="0"/>
                  <a:t>; note that the last term is not a distribution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5A3A3A0-EFFB-4B57-95BF-AECBAA79387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522" t="-2521" r="-1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3108929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45CFE3-39BA-4BBA-AEBC-C269C6CE9A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Probabilistic Inference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D4F3E0F-98F5-4E73-A7D7-B903A2E2E7A5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/>
              </a:bodyPr>
              <a:lstStyle/>
              <a:p>
                <a:r>
                  <a:rPr lang="en-US" b="1" dirty="0"/>
                  <a:t>Probabilistic inference </a:t>
                </a:r>
                <a:r>
                  <a:rPr lang="en-US" dirty="0"/>
                  <a:t>involves the computation of conditional probabilities for query propositions given observed evidence</a:t>
                </a:r>
              </a:p>
              <a:p>
                <a:r>
                  <a:rPr lang="en-US" dirty="0"/>
                  <a:t>Recall that conditional probabilities are defined in terms of prior probabilities, so these can also be computed from a full join distribution</a:t>
                </a:r>
              </a:p>
              <a:p>
                <a:pPr lvl="1"/>
                <a:r>
                  <a:rPr lang="en-US" sz="2200" dirty="0"/>
                  <a:t>Example 1: </a:t>
                </a:r>
                <a14:m>
                  <m:oMath xmlns:m="http://schemas.openxmlformats.org/officeDocument/2006/math"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sz="22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𝑐𝑎𝑣𝑖𝑡𝑦</m:t>
                        </m:r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 | </m:t>
                        </m:r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𝑡𝑜𝑜𝑡h𝑎𝑐h𝑒</m:t>
                        </m:r>
                      </m:e>
                    </m:d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2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  <m:d>
                          <m:dPr>
                            <m:ctrlP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  <m:t>𝑐𝑎𝑣𝑖𝑡𝑦</m:t>
                            </m:r>
                            <m: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  <m:t> ∧ </m:t>
                            </m:r>
                            <m: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  <m:t>𝑡𝑜𝑜𝑡h𝑎𝑐h𝑒</m:t>
                            </m:r>
                          </m:e>
                        </m:d>
                      </m:num>
                      <m:den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  <m:d>
                          <m:dPr>
                            <m:ctrlP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  <m:t>𝑡𝑜𝑜𝑡h𝑎𝑐h𝑒</m:t>
                            </m:r>
                          </m:e>
                        </m:d>
                      </m:den>
                    </m:f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2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0.108+0.012</m:t>
                        </m:r>
                      </m:num>
                      <m:den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0.108+0.012+0.016+0.064</m:t>
                        </m:r>
                      </m:den>
                    </m:f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=0.6</m:t>
                    </m:r>
                  </m:oMath>
                </a14:m>
                <a:endParaRPr lang="en-US" sz="2200" dirty="0"/>
              </a:p>
              <a:p>
                <a:pPr lvl="1"/>
                <a:r>
                  <a:rPr lang="en-US" sz="2200" dirty="0"/>
                  <a:t>Example 2: </a:t>
                </a:r>
                <a14:m>
                  <m:oMath xmlns:m="http://schemas.openxmlformats.org/officeDocument/2006/math"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sz="22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nor/>
                          </m:rPr>
                          <a:rPr lang="en-US" sz="2200" smtClean="0"/>
                          <m:t>¬</m:t>
                        </m:r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𝑐𝑎𝑣𝑖𝑡𝑦</m:t>
                        </m:r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 | </m:t>
                        </m:r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𝑡𝑜𝑜𝑡h𝑎𝑐h𝑒</m:t>
                        </m:r>
                      </m:e>
                    </m:d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2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  <m:d>
                          <m:dPr>
                            <m:ctrlP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m:rPr>
                                <m:nor/>
                              </m:rPr>
                              <a:rPr lang="en-US" sz="2200" smtClean="0"/>
                              <m:t>¬</m:t>
                            </m:r>
                            <m: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  <m:t>𝑐𝑎𝑣𝑖𝑡𝑦</m:t>
                            </m:r>
                            <m: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  <m:t> ∧ </m:t>
                            </m:r>
                            <m: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  <m:t>𝑡𝑜𝑜𝑡h𝑎𝑐h𝑒</m:t>
                            </m:r>
                          </m:e>
                        </m:d>
                      </m:num>
                      <m:den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  <m:d>
                          <m:dPr>
                            <m:ctrlP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  <m:t>𝑡𝑜𝑜𝑡h𝑎𝑐h𝑒</m:t>
                            </m:r>
                          </m:e>
                        </m:d>
                      </m:den>
                    </m:f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2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0.016+0.064</m:t>
                        </m:r>
                      </m:num>
                      <m:den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0.108+0.012+0.016+0.064</m:t>
                        </m:r>
                      </m:den>
                    </m:f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=0.4</m:t>
                    </m:r>
                  </m:oMath>
                </a14:m>
                <a:endParaRPr lang="en-US" sz="2200" dirty="0"/>
              </a:p>
              <a:p>
                <a:r>
                  <a:rPr lang="en-US" dirty="0"/>
                  <a:t>Note that the two probabilities above add up to 1, which must be the case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D4F3E0F-98F5-4E73-A7D7-B903A2E2E7A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928" t="-210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8630923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9E499E-90E8-4EB7-97DA-BD139FBD10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Normalization Constant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0764D03-C5E0-41BF-8081-172466BA62F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 lnSpcReduction="10000"/>
              </a:bodyPr>
              <a:lstStyle/>
              <a:p>
                <a:r>
                  <a:rPr lang="en-US" dirty="0"/>
                  <a:t>In the previous two equations, the denominator is the same; i.e., both numerators are multiplied by 1 / P(</a:t>
                </a:r>
                <a:r>
                  <a:rPr lang="en-US" i="1" dirty="0"/>
                  <a:t>toothache</a:t>
                </a:r>
                <a:r>
                  <a:rPr lang="en-US" dirty="0"/>
                  <a:t>)</a:t>
                </a:r>
              </a:p>
              <a:p>
                <a:r>
                  <a:rPr lang="en-US" dirty="0"/>
                  <a:t>We can view this as a </a:t>
                </a:r>
                <a:r>
                  <a:rPr lang="en-US" b="1" dirty="0"/>
                  <a:t>normalization constant</a:t>
                </a:r>
                <a:r>
                  <a:rPr lang="en-US" dirty="0"/>
                  <a:t>, </a:t>
                </a:r>
                <a:r>
                  <a:rPr lang="el-GR" dirty="0"/>
                  <a:t>α</a:t>
                </a:r>
                <a:endParaRPr lang="en-US" dirty="0"/>
              </a:p>
              <a:p>
                <a:r>
                  <a:rPr lang="en-US" dirty="0"/>
                  <a:t>For our current example case, we can thus write:</a:t>
                </a:r>
              </a:p>
              <a:p>
                <a:pPr marL="457200" lvl="1" indent="0">
                  <a:buNone/>
                </a:pPr>
                <a:r>
                  <a:rPr lang="en-US" sz="2200" b="1" dirty="0"/>
                  <a:t>P</a:t>
                </a:r>
                <a:r>
                  <a:rPr lang="en-US" sz="2200" dirty="0"/>
                  <a:t>(</a:t>
                </a:r>
                <a:r>
                  <a:rPr lang="en-US" sz="2200" i="1" dirty="0"/>
                  <a:t>Cavity </a:t>
                </a:r>
                <a:r>
                  <a:rPr lang="en-US" sz="2200" dirty="0"/>
                  <a:t>| </a:t>
                </a:r>
                <a:r>
                  <a:rPr lang="en-US" sz="2200" i="1" dirty="0"/>
                  <a:t>toothache</a:t>
                </a:r>
                <a:r>
                  <a:rPr lang="en-US" sz="2200" dirty="0"/>
                  <a:t>) = </a:t>
                </a:r>
                <a:r>
                  <a:rPr lang="el-GR" sz="2200" dirty="0"/>
                  <a:t>α</a:t>
                </a:r>
                <a:r>
                  <a:rPr lang="en-US" sz="2200" b="1" dirty="0"/>
                  <a:t>P</a:t>
                </a:r>
                <a:r>
                  <a:rPr lang="en-US" sz="2200" dirty="0"/>
                  <a:t>(</a:t>
                </a:r>
                <a:r>
                  <a:rPr lang="en-US" sz="2200" i="1" dirty="0"/>
                  <a:t>Cavity</a:t>
                </a:r>
                <a:r>
                  <a:rPr lang="en-US" sz="2200" dirty="0"/>
                  <a:t>, </a:t>
                </a:r>
                <a:r>
                  <a:rPr lang="en-US" sz="2200" i="1" dirty="0"/>
                  <a:t>toothache</a:t>
                </a:r>
                <a:r>
                  <a:rPr lang="en-US" sz="2200" dirty="0"/>
                  <a:t>) = </a:t>
                </a:r>
                <a:r>
                  <a:rPr lang="el-GR" sz="2200" dirty="0"/>
                  <a:t>α</a:t>
                </a:r>
                <a:r>
                  <a:rPr lang="en-US" sz="2200" dirty="0"/>
                  <a:t>[</a:t>
                </a:r>
                <a:r>
                  <a:rPr lang="en-US" sz="2200" b="1" dirty="0"/>
                  <a:t>P</a:t>
                </a:r>
                <a:r>
                  <a:rPr lang="en-US" sz="2200" dirty="0"/>
                  <a:t>(</a:t>
                </a:r>
                <a:r>
                  <a:rPr lang="en-US" sz="2200" i="1" dirty="0"/>
                  <a:t>Cavity</a:t>
                </a:r>
                <a:r>
                  <a:rPr lang="en-US" sz="2200" dirty="0"/>
                  <a:t>, </a:t>
                </a:r>
                <a:r>
                  <a:rPr lang="en-US" sz="2200" i="1" dirty="0"/>
                  <a:t>toothache</a:t>
                </a:r>
                <a:r>
                  <a:rPr lang="en-US" sz="2200" dirty="0"/>
                  <a:t>, </a:t>
                </a:r>
                <a:r>
                  <a:rPr lang="en-US" sz="2200" i="1" dirty="0"/>
                  <a:t>catch</a:t>
                </a:r>
                <a:r>
                  <a:rPr lang="en-US" sz="2200" dirty="0"/>
                  <a:t>) + </a:t>
                </a:r>
                <a:r>
                  <a:rPr lang="en-US" sz="2200" b="1" dirty="0"/>
                  <a:t>P</a:t>
                </a:r>
                <a:r>
                  <a:rPr lang="en-US" sz="2200" dirty="0"/>
                  <a:t>(</a:t>
                </a:r>
                <a:r>
                  <a:rPr lang="en-US" sz="2200" i="1" dirty="0"/>
                  <a:t>Cavity</a:t>
                </a:r>
                <a:r>
                  <a:rPr lang="en-US" sz="2200" dirty="0"/>
                  <a:t>, </a:t>
                </a:r>
                <a:r>
                  <a:rPr lang="en-US" sz="2200" i="1" dirty="0"/>
                  <a:t>toothache</a:t>
                </a:r>
                <a:r>
                  <a:rPr lang="en-US" sz="2200" dirty="0"/>
                  <a:t>,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200" smtClean="0"/>
                      <m:t>¬</m:t>
                    </m:r>
                  </m:oMath>
                </a14:m>
                <a:r>
                  <a:rPr lang="en-US" sz="2200" i="1" dirty="0"/>
                  <a:t>catch</a:t>
                </a:r>
                <a:r>
                  <a:rPr lang="en-US" sz="2200" dirty="0"/>
                  <a:t>)] = </a:t>
                </a:r>
                <a:r>
                  <a:rPr lang="el-GR" sz="2200" dirty="0"/>
                  <a:t>α</a:t>
                </a:r>
                <a:r>
                  <a:rPr lang="en-US" sz="2200" dirty="0"/>
                  <a:t>[&lt;0.108, 0.016&gt; + &lt;0.012, 0.064&gt;] = </a:t>
                </a:r>
                <a:r>
                  <a:rPr lang="el-GR" sz="2200" dirty="0"/>
                  <a:t>α</a:t>
                </a:r>
                <a:r>
                  <a:rPr lang="en-US" sz="2200" dirty="0"/>
                  <a:t>&lt;0.12, .08&gt; = &lt;0.6, 0.4&gt;</a:t>
                </a:r>
              </a:p>
              <a:p>
                <a:r>
                  <a:rPr lang="en-US" dirty="0"/>
                  <a:t>Note that the capitalized tokens represent random variables, and the lowercase tokens represent abbreviations for specific propositions</a:t>
                </a:r>
              </a:p>
              <a:p>
                <a:r>
                  <a:rPr lang="en-US" dirty="0"/>
                  <a:t>Remember that when ‘P’ is boldfaced, it represents a distribution</a:t>
                </a:r>
              </a:p>
              <a:p>
                <a:r>
                  <a:rPr lang="en-US" dirty="0"/>
                  <a:t>For the final step in the computation, we can either compute the normalization constant, or we can scale the values to sum to one</a:t>
                </a:r>
              </a:p>
              <a:p>
                <a:endParaRPr lang="en-US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0764D03-C5E0-41BF-8081-172466BA62F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928" t="-280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6524714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7BF3C8-3A8A-4DA9-A446-26F65D68A7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General Inference Procedure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117D259-6B6D-4A9E-9AF9-7A3526EB7C9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lnSpcReduction="10000"/>
              </a:bodyPr>
              <a:lstStyle/>
              <a:p>
                <a:r>
                  <a:rPr lang="en-US" dirty="0"/>
                  <a:t>Let </a:t>
                </a:r>
                <a:r>
                  <a:rPr lang="en-US" i="1" dirty="0"/>
                  <a:t>X</a:t>
                </a:r>
                <a:r>
                  <a:rPr lang="en-US" dirty="0"/>
                  <a:t> be a single random variable for which we want to calculate the probability distribution given some observed evidence</a:t>
                </a:r>
              </a:p>
              <a:p>
                <a:r>
                  <a:rPr lang="en-US" dirty="0"/>
                  <a:t>Let </a:t>
                </a:r>
                <a:r>
                  <a:rPr lang="en-US" i="1" dirty="0"/>
                  <a:t>E</a:t>
                </a:r>
                <a:r>
                  <a:rPr lang="en-US" dirty="0"/>
                  <a:t> be the set of evidence variables and </a:t>
                </a:r>
                <a:r>
                  <a:rPr lang="en-US" i="1" dirty="0"/>
                  <a:t>e</a:t>
                </a:r>
                <a:r>
                  <a:rPr lang="en-US" dirty="0"/>
                  <a:t> represent their observed values</a:t>
                </a:r>
              </a:p>
              <a:p>
                <a:r>
                  <a:rPr lang="en-US" dirty="0"/>
                  <a:t>Let </a:t>
                </a:r>
                <a:r>
                  <a:rPr lang="en-US" i="1" dirty="0"/>
                  <a:t>Y</a:t>
                </a:r>
                <a:r>
                  <a:rPr lang="en-US" dirty="0"/>
                  <a:t> represent the remaining unobserved random variables</a:t>
                </a:r>
              </a:p>
              <a:p>
                <a:r>
                  <a:rPr lang="en-US" dirty="0"/>
                  <a:t>We can compute: </a:t>
                </a:r>
                <a:r>
                  <a:rPr lang="en-US" b="1" dirty="0"/>
                  <a:t>P</a:t>
                </a:r>
                <a:r>
                  <a:rPr lang="en-US" dirty="0"/>
                  <a:t>(</a:t>
                </a:r>
                <a:r>
                  <a:rPr lang="en-US" i="1" dirty="0"/>
                  <a:t>X</a:t>
                </a:r>
                <a:r>
                  <a:rPr lang="en-US" dirty="0"/>
                  <a:t>|</a:t>
                </a:r>
                <a:r>
                  <a:rPr lang="en-US" i="1" dirty="0"/>
                  <a:t>e</a:t>
                </a:r>
                <a:r>
                  <a:rPr lang="en-US" dirty="0"/>
                  <a:t>) =</a:t>
                </a:r>
                <a:r>
                  <a:rPr lang="el-GR" dirty="0"/>
                  <a:t> α</a:t>
                </a:r>
                <a:r>
                  <a:rPr lang="en-US" b="1" dirty="0"/>
                  <a:t>P</a:t>
                </a:r>
                <a:r>
                  <a:rPr lang="en-US" dirty="0"/>
                  <a:t>(</a:t>
                </a:r>
                <a:r>
                  <a:rPr lang="en-US" i="1" dirty="0"/>
                  <a:t>X</a:t>
                </a:r>
                <a:r>
                  <a:rPr lang="en-US" dirty="0"/>
                  <a:t>, </a:t>
                </a:r>
                <a:r>
                  <a:rPr lang="en-US" i="1" dirty="0"/>
                  <a:t>e</a:t>
                </a:r>
                <a:r>
                  <a:rPr lang="en-US" dirty="0"/>
                  <a:t>) = </a:t>
                </a:r>
                <a:r>
                  <a:rPr lang="el-GR" dirty="0"/>
                  <a:t>α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supHide m:val="on"/>
                        <m:ctrlPr>
                          <a:rPr lang="el-GR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7"/>
                          </m:rPr>
                          <a:rPr lang="en-US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m:rPr>
                            <m:sty m:val="p"/>
                            <m:brk m:alnAt="7"/>
                          </m:rPr>
                          <a:rPr lang="el-GR" b="0" i="0" smtClean="0">
                            <a:latin typeface="Cambria Math" panose="02040503050406030204" pitchFamily="18" charset="0"/>
                          </a:rPr>
                          <m:t>ε</m:t>
                        </m:r>
                        <m:r>
                          <m:rPr>
                            <m:brk m:alnAt="7"/>
                          </m:rPr>
                          <a:rPr lang="en-US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</m:sub>
                      <m:sup/>
                      <m:e>
                        <m:r>
                          <a:rPr lang="en-US" b="1" i="0" smtClean="0">
                            <a:latin typeface="Cambria Math" panose="02040503050406030204" pitchFamily="18" charset="0"/>
                          </a:rPr>
                          <m:t>𝐏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nary>
                  </m:oMath>
                </a14:m>
                <a:endParaRPr lang="en-US" dirty="0"/>
              </a:p>
              <a:p>
                <a:r>
                  <a:rPr lang="en-US" dirty="0"/>
                  <a:t>This is easy if we have a full joint probability distribution in the form of a table, but typically, we won’t</a:t>
                </a:r>
              </a:p>
              <a:p>
                <a:r>
                  <a:rPr lang="en-US" dirty="0"/>
                  <a:t>Even if all random variables are Boolean, n random variables would have a space requirement of 2</a:t>
                </a:r>
                <a:r>
                  <a:rPr lang="en-US" baseline="30000" dirty="0"/>
                  <a:t>n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117D259-6B6D-4A9E-9AF9-7A3526EB7C9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43" t="-30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2272688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B49640-4EFB-40DF-B8B1-FAA3A7E9D5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Independence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F27AC8-89FD-4BC7-977C-B2132123AB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/>
              <a:t>Now, we will introduce </a:t>
            </a:r>
            <a:r>
              <a:rPr lang="en-US" i="1" dirty="0"/>
              <a:t>Weather</a:t>
            </a:r>
            <a:r>
              <a:rPr lang="en-US" dirty="0"/>
              <a:t> to the world of </a:t>
            </a:r>
            <a:r>
              <a:rPr lang="en-US" i="1" dirty="0"/>
              <a:t>Cavity</a:t>
            </a:r>
            <a:r>
              <a:rPr lang="en-US" dirty="0"/>
              <a:t>, </a:t>
            </a:r>
            <a:r>
              <a:rPr lang="en-US" i="1" dirty="0"/>
              <a:t>Catch</a:t>
            </a:r>
            <a:r>
              <a:rPr lang="en-US" dirty="0"/>
              <a:t>, and </a:t>
            </a:r>
            <a:r>
              <a:rPr lang="en-US" i="1" dirty="0"/>
              <a:t>Toothache</a:t>
            </a:r>
          </a:p>
          <a:p>
            <a:r>
              <a:rPr lang="en-US" dirty="0"/>
              <a:t>Suppose we want to calculate P(</a:t>
            </a:r>
            <a:r>
              <a:rPr lang="en-US" i="1" dirty="0"/>
              <a:t>toothache</a:t>
            </a:r>
            <a:r>
              <a:rPr lang="en-US" dirty="0"/>
              <a:t>, </a:t>
            </a:r>
            <a:r>
              <a:rPr lang="en-US" i="1" dirty="0"/>
              <a:t>catch</a:t>
            </a:r>
            <a:r>
              <a:rPr lang="en-US" dirty="0"/>
              <a:t>, </a:t>
            </a:r>
            <a:r>
              <a:rPr lang="en-US" i="1" dirty="0"/>
              <a:t>cavity</a:t>
            </a:r>
            <a:r>
              <a:rPr lang="en-US" dirty="0"/>
              <a:t>, </a:t>
            </a:r>
            <a:r>
              <a:rPr lang="en-US" i="1" dirty="0"/>
              <a:t>cloud</a:t>
            </a:r>
            <a:r>
              <a:rPr lang="en-US" dirty="0"/>
              <a:t>)</a:t>
            </a:r>
          </a:p>
          <a:p>
            <a:r>
              <a:rPr lang="en-US" dirty="0"/>
              <a:t>Using the product rule, we can equate this to P(</a:t>
            </a:r>
            <a:r>
              <a:rPr lang="en-US" i="1" dirty="0"/>
              <a:t>cloud</a:t>
            </a:r>
            <a:r>
              <a:rPr lang="en-US" dirty="0"/>
              <a:t> | </a:t>
            </a:r>
            <a:r>
              <a:rPr lang="en-US" i="1" dirty="0"/>
              <a:t>toothache</a:t>
            </a:r>
            <a:r>
              <a:rPr lang="en-US" dirty="0"/>
              <a:t>, </a:t>
            </a:r>
            <a:r>
              <a:rPr lang="en-US" i="1" dirty="0"/>
              <a:t>catch</a:t>
            </a:r>
            <a:r>
              <a:rPr lang="en-US" dirty="0"/>
              <a:t>, </a:t>
            </a:r>
            <a:r>
              <a:rPr lang="en-US" i="1" dirty="0"/>
              <a:t>cavity</a:t>
            </a:r>
            <a:r>
              <a:rPr lang="en-US" dirty="0"/>
              <a:t>) P(</a:t>
            </a:r>
            <a:r>
              <a:rPr lang="en-US" i="1" dirty="0"/>
              <a:t>toothache</a:t>
            </a:r>
            <a:r>
              <a:rPr lang="en-US" dirty="0"/>
              <a:t>, </a:t>
            </a:r>
            <a:r>
              <a:rPr lang="en-US" i="1" dirty="0"/>
              <a:t>catch</a:t>
            </a:r>
            <a:r>
              <a:rPr lang="en-US" dirty="0"/>
              <a:t> </a:t>
            </a:r>
            <a:r>
              <a:rPr lang="en-US" i="1" dirty="0"/>
              <a:t>cavity</a:t>
            </a:r>
            <a:r>
              <a:rPr lang="en-US" dirty="0"/>
              <a:t>)</a:t>
            </a:r>
          </a:p>
          <a:p>
            <a:r>
              <a:rPr lang="en-US" dirty="0"/>
              <a:t>It seems reasonably safe to conclude that the weather is not influenced by a patient’s dental conditions, and vice versa; with these assumptions, we can conclude that P(</a:t>
            </a:r>
            <a:r>
              <a:rPr lang="en-US" i="1" dirty="0"/>
              <a:t>cloud</a:t>
            </a:r>
            <a:r>
              <a:rPr lang="en-US" dirty="0"/>
              <a:t> | </a:t>
            </a:r>
            <a:r>
              <a:rPr lang="en-US" i="1" dirty="0"/>
              <a:t>toothache</a:t>
            </a:r>
            <a:r>
              <a:rPr lang="en-US" dirty="0"/>
              <a:t>, </a:t>
            </a:r>
            <a:r>
              <a:rPr lang="en-US" i="1" dirty="0"/>
              <a:t>catch</a:t>
            </a:r>
            <a:r>
              <a:rPr lang="en-US" dirty="0"/>
              <a:t>, </a:t>
            </a:r>
            <a:r>
              <a:rPr lang="en-US" i="1" dirty="0"/>
              <a:t>cavity</a:t>
            </a:r>
            <a:r>
              <a:rPr lang="en-US" dirty="0"/>
              <a:t>) = P(</a:t>
            </a:r>
            <a:r>
              <a:rPr lang="en-US" i="1" dirty="0"/>
              <a:t>cloud</a:t>
            </a:r>
            <a:r>
              <a:rPr lang="en-US" dirty="0"/>
              <a:t>)</a:t>
            </a:r>
          </a:p>
          <a:p>
            <a:r>
              <a:rPr lang="en-US" dirty="0"/>
              <a:t>Based on this, we can deduce that P(</a:t>
            </a:r>
            <a:r>
              <a:rPr lang="en-US" i="1" dirty="0"/>
              <a:t>toothache</a:t>
            </a:r>
            <a:r>
              <a:rPr lang="en-US" dirty="0"/>
              <a:t>, </a:t>
            </a:r>
            <a:r>
              <a:rPr lang="en-US" i="1" dirty="0"/>
              <a:t>catch</a:t>
            </a:r>
            <a:r>
              <a:rPr lang="en-US" dirty="0"/>
              <a:t>, </a:t>
            </a:r>
            <a:r>
              <a:rPr lang="en-US" i="1" dirty="0"/>
              <a:t>cavity</a:t>
            </a:r>
            <a:r>
              <a:rPr lang="en-US" dirty="0"/>
              <a:t>, </a:t>
            </a:r>
            <a:r>
              <a:rPr lang="en-US" i="1" dirty="0"/>
              <a:t>cloud</a:t>
            </a:r>
            <a:r>
              <a:rPr lang="en-US" dirty="0"/>
              <a:t>) = P(</a:t>
            </a:r>
            <a:r>
              <a:rPr lang="en-US" i="1" dirty="0"/>
              <a:t>cloud</a:t>
            </a:r>
            <a:r>
              <a:rPr lang="en-US" dirty="0"/>
              <a:t>) P(</a:t>
            </a:r>
            <a:r>
              <a:rPr lang="en-US" i="1" dirty="0"/>
              <a:t>toothache</a:t>
            </a:r>
            <a:r>
              <a:rPr lang="en-US" dirty="0"/>
              <a:t>, </a:t>
            </a:r>
            <a:r>
              <a:rPr lang="en-US" i="1" dirty="0"/>
              <a:t>catch</a:t>
            </a:r>
            <a:r>
              <a:rPr lang="en-US" dirty="0"/>
              <a:t>, </a:t>
            </a:r>
            <a:r>
              <a:rPr lang="en-US" i="1" dirty="0"/>
              <a:t>cavity</a:t>
            </a:r>
            <a:r>
              <a:rPr lang="en-US" dirty="0"/>
              <a:t>)</a:t>
            </a:r>
          </a:p>
          <a:p>
            <a:r>
              <a:rPr lang="en-US" dirty="0"/>
              <a:t>We can generalize this to distributions: </a:t>
            </a:r>
            <a:r>
              <a:rPr lang="en-US" b="1" dirty="0"/>
              <a:t>P</a:t>
            </a:r>
            <a:r>
              <a:rPr lang="en-US" dirty="0"/>
              <a:t>(</a:t>
            </a:r>
            <a:r>
              <a:rPr lang="en-US" i="1" dirty="0"/>
              <a:t>Toothache</a:t>
            </a:r>
            <a:r>
              <a:rPr lang="en-US" dirty="0"/>
              <a:t>, </a:t>
            </a:r>
            <a:r>
              <a:rPr lang="en-US" i="1" dirty="0"/>
              <a:t>Catch</a:t>
            </a:r>
            <a:r>
              <a:rPr lang="en-US" dirty="0"/>
              <a:t>, </a:t>
            </a:r>
            <a:r>
              <a:rPr lang="en-US" i="1" dirty="0"/>
              <a:t>Cavity</a:t>
            </a:r>
            <a:r>
              <a:rPr lang="en-US" dirty="0"/>
              <a:t>, </a:t>
            </a:r>
            <a:r>
              <a:rPr lang="en-US" i="1" dirty="0"/>
              <a:t>Weather</a:t>
            </a:r>
            <a:r>
              <a:rPr lang="en-US" dirty="0"/>
              <a:t>) = </a:t>
            </a:r>
            <a:r>
              <a:rPr lang="en-US" b="1" dirty="0"/>
              <a:t>P</a:t>
            </a:r>
            <a:r>
              <a:rPr lang="en-US" dirty="0"/>
              <a:t>(</a:t>
            </a:r>
            <a:r>
              <a:rPr lang="en-US" i="1" dirty="0"/>
              <a:t>Weather</a:t>
            </a:r>
            <a:r>
              <a:rPr lang="en-US" dirty="0"/>
              <a:t> | </a:t>
            </a:r>
            <a:r>
              <a:rPr lang="en-US" i="1" dirty="0"/>
              <a:t>Toothache</a:t>
            </a:r>
            <a:r>
              <a:rPr lang="en-US" dirty="0"/>
              <a:t>, </a:t>
            </a:r>
            <a:r>
              <a:rPr lang="en-US" i="1" dirty="0"/>
              <a:t>Catch</a:t>
            </a:r>
            <a:r>
              <a:rPr lang="en-US" dirty="0"/>
              <a:t>, </a:t>
            </a:r>
            <a:r>
              <a:rPr lang="en-US" i="1" dirty="0"/>
              <a:t>Cavity</a:t>
            </a:r>
            <a:r>
              <a:rPr lang="en-US" dirty="0"/>
              <a:t>) </a:t>
            </a:r>
            <a:r>
              <a:rPr lang="en-US" b="1" dirty="0"/>
              <a:t>P</a:t>
            </a:r>
            <a:r>
              <a:rPr lang="en-US" dirty="0"/>
              <a:t>(</a:t>
            </a:r>
            <a:r>
              <a:rPr lang="en-US" i="1" dirty="0"/>
              <a:t>Toothache</a:t>
            </a:r>
            <a:r>
              <a:rPr lang="en-US" dirty="0"/>
              <a:t>, </a:t>
            </a:r>
            <a:r>
              <a:rPr lang="en-US" i="1" dirty="0"/>
              <a:t>Catch</a:t>
            </a:r>
            <a:r>
              <a:rPr lang="en-US" dirty="0"/>
              <a:t>, </a:t>
            </a:r>
            <a:r>
              <a:rPr lang="en-US" i="1" dirty="0"/>
              <a:t>Cavity</a:t>
            </a:r>
            <a:r>
              <a:rPr lang="en-US" dirty="0"/>
              <a:t>) = </a:t>
            </a:r>
            <a:r>
              <a:rPr lang="en-US" b="1" dirty="0"/>
              <a:t>P</a:t>
            </a:r>
            <a:r>
              <a:rPr lang="en-US" dirty="0"/>
              <a:t>(</a:t>
            </a:r>
            <a:r>
              <a:rPr lang="en-US" i="1" dirty="0"/>
              <a:t>Weather</a:t>
            </a:r>
            <a:r>
              <a:rPr lang="en-US" dirty="0"/>
              <a:t>) </a:t>
            </a:r>
            <a:r>
              <a:rPr lang="en-US" b="1" dirty="0"/>
              <a:t>P</a:t>
            </a:r>
            <a:r>
              <a:rPr lang="en-US" dirty="0"/>
              <a:t>(</a:t>
            </a:r>
            <a:r>
              <a:rPr lang="en-US" i="1" dirty="0"/>
              <a:t>Toothache</a:t>
            </a:r>
            <a:r>
              <a:rPr lang="en-US" dirty="0"/>
              <a:t>, </a:t>
            </a:r>
            <a:r>
              <a:rPr lang="en-US" i="1" dirty="0"/>
              <a:t>Catch</a:t>
            </a:r>
            <a:r>
              <a:rPr lang="en-US" dirty="0"/>
              <a:t>, </a:t>
            </a:r>
            <a:r>
              <a:rPr lang="en-US" i="1" dirty="0"/>
              <a:t>Cavity</a:t>
            </a:r>
            <a:r>
              <a:rPr lang="en-US" dirty="0"/>
              <a:t>)</a:t>
            </a:r>
          </a:p>
          <a:p>
            <a:r>
              <a:rPr lang="en-US" dirty="0"/>
              <a:t>This works because the weather is (presumably) </a:t>
            </a:r>
            <a:r>
              <a:rPr lang="en-US" i="1" dirty="0"/>
              <a:t>independent</a:t>
            </a:r>
            <a:r>
              <a:rPr lang="en-US" dirty="0"/>
              <a:t> of a patient’s dental conditions; the property is known as </a:t>
            </a:r>
            <a:r>
              <a:rPr lang="en-US" b="1" dirty="0"/>
              <a:t>independence</a:t>
            </a:r>
            <a:r>
              <a:rPr lang="en-US" dirty="0"/>
              <a:t> (a.k.a. </a:t>
            </a:r>
            <a:r>
              <a:rPr lang="en-US" i="1" dirty="0"/>
              <a:t>marginal independence</a:t>
            </a:r>
            <a:r>
              <a:rPr lang="en-US" dirty="0"/>
              <a:t> or </a:t>
            </a:r>
            <a:r>
              <a:rPr lang="en-US" i="1" dirty="0"/>
              <a:t>absolute independence</a:t>
            </a:r>
            <a:r>
              <a:rPr lang="en-US" dirty="0"/>
              <a:t>)</a:t>
            </a:r>
          </a:p>
          <a:p>
            <a:r>
              <a:rPr lang="en-US" dirty="0"/>
              <a:t>The definition of independence between random variables </a:t>
            </a:r>
            <a:r>
              <a:rPr lang="en-US" i="1" dirty="0"/>
              <a:t>X</a:t>
            </a:r>
            <a:r>
              <a:rPr lang="en-US" dirty="0"/>
              <a:t> and </a:t>
            </a:r>
            <a:r>
              <a:rPr lang="en-US" i="1" dirty="0"/>
              <a:t>Y</a:t>
            </a:r>
            <a:r>
              <a:rPr lang="en-US" dirty="0"/>
              <a:t> can be written in any of these three ways: </a:t>
            </a:r>
            <a:r>
              <a:rPr lang="en-US" b="1" dirty="0"/>
              <a:t>P</a:t>
            </a:r>
            <a:r>
              <a:rPr lang="en-US" dirty="0"/>
              <a:t>(</a:t>
            </a:r>
            <a:r>
              <a:rPr lang="en-US" i="1" dirty="0"/>
              <a:t>X</a:t>
            </a:r>
            <a:r>
              <a:rPr lang="en-US" dirty="0"/>
              <a:t> | </a:t>
            </a:r>
            <a:r>
              <a:rPr lang="en-US" i="1" dirty="0"/>
              <a:t>Y</a:t>
            </a:r>
            <a:r>
              <a:rPr lang="en-US" dirty="0"/>
              <a:t>) = </a:t>
            </a:r>
            <a:r>
              <a:rPr lang="en-US" b="1" dirty="0"/>
              <a:t>P</a:t>
            </a:r>
            <a:r>
              <a:rPr lang="en-US" dirty="0"/>
              <a:t>(</a:t>
            </a:r>
            <a:r>
              <a:rPr lang="en-US" i="1" dirty="0"/>
              <a:t>X</a:t>
            </a:r>
            <a:r>
              <a:rPr lang="en-US" dirty="0"/>
              <a:t>) or </a:t>
            </a:r>
            <a:r>
              <a:rPr lang="en-US" b="1" dirty="0"/>
              <a:t>P</a:t>
            </a:r>
            <a:r>
              <a:rPr lang="en-US" dirty="0"/>
              <a:t>(</a:t>
            </a:r>
            <a:r>
              <a:rPr lang="en-US" i="1" dirty="0"/>
              <a:t>Y</a:t>
            </a:r>
            <a:r>
              <a:rPr lang="en-US" dirty="0"/>
              <a:t> | </a:t>
            </a:r>
            <a:r>
              <a:rPr lang="en-US" i="1" dirty="0"/>
              <a:t>X</a:t>
            </a:r>
            <a:r>
              <a:rPr lang="en-US" dirty="0"/>
              <a:t>) = </a:t>
            </a:r>
            <a:r>
              <a:rPr lang="en-US" b="1" dirty="0"/>
              <a:t>P</a:t>
            </a:r>
            <a:r>
              <a:rPr lang="en-US" dirty="0"/>
              <a:t>(</a:t>
            </a:r>
            <a:r>
              <a:rPr lang="en-US" i="1" dirty="0"/>
              <a:t>Y</a:t>
            </a:r>
            <a:r>
              <a:rPr lang="en-US" dirty="0"/>
              <a:t>) or </a:t>
            </a:r>
            <a:r>
              <a:rPr lang="en-US" b="1" dirty="0"/>
              <a:t>P</a:t>
            </a:r>
            <a:r>
              <a:rPr lang="en-US" dirty="0"/>
              <a:t>(</a:t>
            </a:r>
            <a:r>
              <a:rPr lang="en-US" i="1" dirty="0"/>
              <a:t>X</a:t>
            </a:r>
            <a:r>
              <a:rPr lang="en-US" dirty="0"/>
              <a:t>, </a:t>
            </a:r>
            <a:r>
              <a:rPr lang="en-US" i="1" dirty="0"/>
              <a:t>Y</a:t>
            </a:r>
            <a:r>
              <a:rPr lang="en-US" dirty="0"/>
              <a:t>) = </a:t>
            </a:r>
            <a:r>
              <a:rPr lang="en-US" b="1" dirty="0"/>
              <a:t>P</a:t>
            </a:r>
            <a:r>
              <a:rPr lang="en-US" dirty="0"/>
              <a:t>(</a:t>
            </a:r>
            <a:r>
              <a:rPr lang="en-US" i="1" dirty="0"/>
              <a:t>X</a:t>
            </a:r>
            <a:r>
              <a:rPr lang="en-US" dirty="0"/>
              <a:t>)</a:t>
            </a:r>
            <a:r>
              <a:rPr lang="en-US" b="1" dirty="0"/>
              <a:t>P</a:t>
            </a:r>
            <a:r>
              <a:rPr lang="en-US" dirty="0"/>
              <a:t>(</a:t>
            </a:r>
            <a:r>
              <a:rPr lang="en-US" i="1" dirty="0"/>
              <a:t>Y</a:t>
            </a:r>
            <a:r>
              <a:rPr lang="en-US" dirty="0"/>
              <a:t>)</a:t>
            </a:r>
          </a:p>
          <a:p>
            <a:r>
              <a:rPr lang="en-US" dirty="0"/>
              <a:t>Independence assertions are usually based on knowledge of the domain</a:t>
            </a:r>
          </a:p>
          <a:p>
            <a:r>
              <a:rPr lang="en-US" dirty="0"/>
              <a:t>If the complete set of random variables can be divided into independent subsets, the full joint distribution can be </a:t>
            </a:r>
            <a:r>
              <a:rPr lang="en-US" i="1" dirty="0"/>
              <a:t>factored</a:t>
            </a:r>
            <a:r>
              <a:rPr lang="en-US" dirty="0"/>
              <a:t> into separate joint distributions on each subset (examples are shown on the next slide)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550028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DADCB7-AD16-42D0-8683-29F083E991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Factoring Examples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14C20F67-0C47-4F59-AB61-B4C9384BED3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09795" y="1690688"/>
            <a:ext cx="7972410" cy="45521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622436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FA7EC9-AA05-40F8-8412-194D222A71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Bayes’ Rule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1912F17-B13B-45DA-873E-E4839A475B9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 lnSpcReduction="10000"/>
              </a:bodyPr>
              <a:lstStyle/>
              <a:p>
                <a:r>
                  <a:rPr lang="en-US" dirty="0"/>
                  <a:t>Recall the product rule in its simplest form: P(</a:t>
                </a:r>
                <a:r>
                  <a:rPr lang="en-US" i="1" dirty="0"/>
                  <a:t>a</a:t>
                </a:r>
                <a:r>
                  <a:rPr lang="en-US" dirty="0"/>
                  <a:t> ^ </a:t>
                </a:r>
                <a:r>
                  <a:rPr lang="en-US" i="1" dirty="0"/>
                  <a:t>b</a:t>
                </a:r>
                <a:r>
                  <a:rPr lang="en-US" dirty="0"/>
                  <a:t>) = P(</a:t>
                </a:r>
                <a:r>
                  <a:rPr lang="en-US" i="1" dirty="0"/>
                  <a:t>a</a:t>
                </a:r>
                <a:r>
                  <a:rPr lang="en-US" dirty="0"/>
                  <a:t> | </a:t>
                </a:r>
                <a:r>
                  <a:rPr lang="en-US" i="1" dirty="0"/>
                  <a:t>b</a:t>
                </a:r>
                <a:r>
                  <a:rPr lang="en-US" dirty="0"/>
                  <a:t>) * P(</a:t>
                </a:r>
                <a:r>
                  <a:rPr lang="en-US" i="1" dirty="0"/>
                  <a:t>b</a:t>
                </a:r>
                <a:r>
                  <a:rPr lang="en-US" dirty="0"/>
                  <a:t>)</a:t>
                </a:r>
              </a:p>
              <a:p>
                <a:r>
                  <a:rPr lang="en-US" dirty="0"/>
                  <a:t>This can also be written as: P(</a:t>
                </a:r>
                <a:r>
                  <a:rPr lang="en-US" i="1" dirty="0"/>
                  <a:t>a</a:t>
                </a:r>
                <a:r>
                  <a:rPr lang="en-US" dirty="0"/>
                  <a:t> ^ </a:t>
                </a:r>
                <a:r>
                  <a:rPr lang="en-US" i="1" dirty="0"/>
                  <a:t>b</a:t>
                </a:r>
                <a:r>
                  <a:rPr lang="en-US" dirty="0"/>
                  <a:t>) = P(</a:t>
                </a:r>
                <a:r>
                  <a:rPr lang="en-US" i="1" dirty="0"/>
                  <a:t>b</a:t>
                </a:r>
                <a:r>
                  <a:rPr lang="en-US" dirty="0"/>
                  <a:t> | </a:t>
                </a:r>
                <a:r>
                  <a:rPr lang="en-US" i="1" dirty="0"/>
                  <a:t>a</a:t>
                </a:r>
                <a:r>
                  <a:rPr lang="en-US" dirty="0"/>
                  <a:t>) * P(</a:t>
                </a:r>
                <a:r>
                  <a:rPr lang="en-US" i="1" dirty="0"/>
                  <a:t>a</a:t>
                </a:r>
                <a:r>
                  <a:rPr lang="en-US" dirty="0"/>
                  <a:t>)</a:t>
                </a:r>
              </a:p>
              <a:p>
                <a:r>
                  <a:rPr lang="en-US" dirty="0"/>
                  <a:t>Equating the two right-hand sides and dividing by P(</a:t>
                </a:r>
                <a:r>
                  <a:rPr lang="en-US" i="1" dirty="0"/>
                  <a:t>a</a:t>
                </a:r>
                <a:r>
                  <a:rPr lang="en-US" dirty="0"/>
                  <a:t>) gives:</a:t>
                </a:r>
              </a:p>
              <a:p>
                <a:pPr marL="457200" lvl="1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P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|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en-US" i="0">
                              <a:latin typeface="Cambria Math" panose="02040503050406030204" pitchFamily="18" charset="0"/>
                            </a:rPr>
                            <m:t>P</m:t>
                          </m:r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|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</m:d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P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P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endParaRPr lang="en-US" dirty="0"/>
              </a:p>
              <a:p>
                <a:r>
                  <a:rPr lang="en-US" dirty="0"/>
                  <a:t>This equation is known as </a:t>
                </a:r>
                <a:r>
                  <a:rPr lang="en-US" b="1" dirty="0"/>
                  <a:t>Bayes’ rule </a:t>
                </a:r>
                <a:r>
                  <a:rPr lang="en-US" dirty="0"/>
                  <a:t>(a.k.a. </a:t>
                </a:r>
                <a:r>
                  <a:rPr lang="en-US" i="1" dirty="0"/>
                  <a:t>Bayes’ law </a:t>
                </a:r>
                <a:r>
                  <a:rPr lang="en-US" dirty="0"/>
                  <a:t>or </a:t>
                </a:r>
                <a:r>
                  <a:rPr lang="en-US" i="1" dirty="0"/>
                  <a:t>Bayes’ theorem</a:t>
                </a:r>
                <a:r>
                  <a:rPr lang="en-US" dirty="0"/>
                  <a:t>)</a:t>
                </a:r>
              </a:p>
              <a:p>
                <a:r>
                  <a:rPr lang="en-US" dirty="0"/>
                  <a:t>Book: "This simple equation underlies most general modern AI systems for probabilistic inference."</a:t>
                </a:r>
              </a:p>
              <a:p>
                <a:r>
                  <a:rPr lang="en-US" dirty="0"/>
                  <a:t>We can generalize this for distributions as follows:</a:t>
                </a:r>
              </a:p>
              <a:p>
                <a:pPr marL="457200" lvl="1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b="1" i="0" smtClean="0">
                          <a:latin typeface="Cambria Math" panose="02040503050406030204" pitchFamily="18" charset="0"/>
                        </a:rPr>
                        <m:t>𝐏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|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1" i="0">
                              <a:latin typeface="Cambria Math" panose="02040503050406030204" pitchFamily="18" charset="0"/>
                            </a:rPr>
                            <m:t>𝐏</m:t>
                          </m:r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|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𝑌</m:t>
                              </m:r>
                            </m:e>
                          </m:d>
                          <m:r>
                            <a:rPr lang="en-US" b="1" i="0" smtClean="0">
                              <a:latin typeface="Cambria Math" panose="02040503050406030204" pitchFamily="18" charset="0"/>
                            </a:rPr>
                            <m:t>𝐏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en-US" b="1" i="0" smtClean="0">
                              <a:latin typeface="Cambria Math" panose="02040503050406030204" pitchFamily="18" charset="0"/>
                            </a:rPr>
                            <m:t>𝐏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1912F17-B13B-45DA-873E-E4839A475B9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928" t="-2801" r="-3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1886626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EE6A8B-2FD4-4A51-ADF8-9C8060B609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Bayes’ Rule Example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EB8579C-5D25-4143-A051-FD799103B5F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77500" lnSpcReduction="20000"/>
              </a:bodyPr>
              <a:lstStyle/>
              <a:p>
                <a:r>
                  <a:rPr lang="en-US" dirty="0"/>
                  <a:t>Suppose a doctor knows these facts:</a:t>
                </a:r>
              </a:p>
              <a:p>
                <a:pPr lvl="1"/>
                <a:r>
                  <a:rPr lang="en-US" dirty="0"/>
                  <a:t>The disease meningitis causes a patient to have a stiff neck in 70% of cases</a:t>
                </a:r>
              </a:p>
              <a:p>
                <a:pPr lvl="1"/>
                <a:r>
                  <a:rPr lang="en-US" dirty="0"/>
                  <a:t>Approximately 1 out of 50,000 patients have meningitis (this is a prior probability)</a:t>
                </a:r>
              </a:p>
              <a:p>
                <a:pPr lvl="1"/>
                <a:r>
                  <a:rPr lang="en-US" dirty="0"/>
                  <a:t>Approximately 1 out of 100 patients have stiff necks (also a prior probability)</a:t>
                </a:r>
              </a:p>
              <a:p>
                <a:r>
                  <a:rPr lang="en-US" dirty="0"/>
                  <a:t>We can express these facts as:</a:t>
                </a:r>
              </a:p>
              <a:p>
                <a:pPr marL="457200" lvl="1" indent="0">
                  <a:buNone/>
                </a:pPr>
                <a:r>
                  <a:rPr lang="en-US" dirty="0"/>
                  <a:t>P(</a:t>
                </a:r>
                <a:r>
                  <a:rPr lang="en-US" i="1" dirty="0"/>
                  <a:t>s</a:t>
                </a:r>
                <a:r>
                  <a:rPr lang="en-US" dirty="0"/>
                  <a:t> | </a:t>
                </a:r>
                <a:r>
                  <a:rPr lang="en-US" i="1" dirty="0"/>
                  <a:t>m</a:t>
                </a:r>
                <a:r>
                  <a:rPr lang="en-US" dirty="0"/>
                  <a:t>) = 0.7, P(</a:t>
                </a:r>
                <a:r>
                  <a:rPr lang="en-US" i="1" dirty="0"/>
                  <a:t>m</a:t>
                </a:r>
                <a:r>
                  <a:rPr lang="en-US" dirty="0"/>
                  <a:t>) = 1/50,000, P(</a:t>
                </a:r>
                <a:r>
                  <a:rPr lang="en-US" i="1" dirty="0"/>
                  <a:t>s</a:t>
                </a:r>
                <a:r>
                  <a:rPr lang="en-US" dirty="0"/>
                  <a:t>) = 0.01</a:t>
                </a:r>
              </a:p>
              <a:p>
                <a:r>
                  <a:rPr lang="en-US" dirty="0"/>
                  <a:t>I add: Strictly speaking, the first fact above should really be stated "70% of patients with meningitis have stiff necks"; some of them may have stiff necks for some other reason!</a:t>
                </a:r>
              </a:p>
              <a:p>
                <a:r>
                  <a:rPr lang="en-US" dirty="0"/>
                  <a:t>We want to diagnose the patient with a stiff neck; i.e., to determine if they have meningitis</a:t>
                </a:r>
              </a:p>
              <a:p>
                <a:r>
                  <a:rPr lang="en-US" dirty="0"/>
                  <a:t>We can use Bayes’ rule as follows:</a:t>
                </a:r>
              </a:p>
              <a:p>
                <a:pPr marL="457200" lvl="1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P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|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en-US" i="0">
                              <a:latin typeface="Cambria Math" panose="02040503050406030204" pitchFamily="18" charset="0"/>
                            </a:rPr>
                            <m:t>P</m:t>
                          </m:r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|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</m:d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P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P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0.7 ∗</m:t>
                          </m:r>
                          <m:f>
                            <m:fPr>
                              <m:type m:val="skw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50000</m:t>
                              </m:r>
                            </m:den>
                          </m:f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0.01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=0.0014</m:t>
                      </m:r>
                    </m:oMath>
                  </m:oMathPara>
                </a14:m>
                <a:endParaRPr lang="en-US" dirty="0"/>
              </a:p>
              <a:p>
                <a:endParaRPr lang="en-US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EB8579C-5D25-4143-A051-FD799103B5F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696" t="-280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9135445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06AFBF-9697-4738-B954-E894858D7A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is Bayes’ Rule Useful?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DD2227-9918-4089-99BD-46A3091093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Bayes’ rule is useful when we have estimates of the right-hand probabilities and we need to estimate the left-hand probability</a:t>
            </a:r>
          </a:p>
          <a:p>
            <a:r>
              <a:rPr lang="en-US" dirty="0"/>
              <a:t>Let’s think about this in relation to the previous example</a:t>
            </a:r>
          </a:p>
          <a:p>
            <a:r>
              <a:rPr lang="en-US" dirty="0"/>
              <a:t>The doctor may know that a stiff neck implies meningitis 0.14% of the time; this is an example of </a:t>
            </a:r>
            <a:r>
              <a:rPr lang="en-US" i="1" dirty="0"/>
              <a:t>diagnostic knowledge</a:t>
            </a:r>
          </a:p>
          <a:p>
            <a:r>
              <a:rPr lang="en-US" dirty="0"/>
              <a:t>In practice, diagnostic knowledge is often more fragile than </a:t>
            </a:r>
            <a:r>
              <a:rPr lang="en-US" i="1" dirty="0"/>
              <a:t>causal knowledge</a:t>
            </a:r>
          </a:p>
          <a:p>
            <a:r>
              <a:rPr lang="en-US" dirty="0"/>
              <a:t>For example, the percentage of times that a patient with a stiff neck has meningitis, P(</a:t>
            </a:r>
            <a:r>
              <a:rPr lang="en-US" i="1" dirty="0"/>
              <a:t>m</a:t>
            </a:r>
            <a:r>
              <a:rPr lang="en-US" dirty="0"/>
              <a:t> | </a:t>
            </a:r>
            <a:r>
              <a:rPr lang="en-US" i="1" dirty="0"/>
              <a:t>s</a:t>
            </a:r>
            <a:r>
              <a:rPr lang="en-US" dirty="0"/>
              <a:t>), could change during an epidemic of meningitis</a:t>
            </a:r>
          </a:p>
          <a:p>
            <a:r>
              <a:rPr lang="en-US" dirty="0"/>
              <a:t>However, P(</a:t>
            </a:r>
            <a:r>
              <a:rPr lang="en-US" i="1" dirty="0"/>
              <a:t>s</a:t>
            </a:r>
            <a:r>
              <a:rPr lang="en-US" dirty="0"/>
              <a:t> | </a:t>
            </a:r>
            <a:r>
              <a:rPr lang="en-US" i="1" dirty="0"/>
              <a:t>m</a:t>
            </a:r>
            <a:r>
              <a:rPr lang="en-US" dirty="0"/>
              <a:t>) would presumably not change, because it reflects the way that meningitis works</a:t>
            </a:r>
          </a:p>
          <a:p>
            <a:r>
              <a:rPr lang="en-US" dirty="0"/>
              <a:t>Probabilistic information is often available in the form P(</a:t>
            </a:r>
            <a:r>
              <a:rPr lang="en-US" i="1" dirty="0"/>
              <a:t>effect</a:t>
            </a:r>
            <a:r>
              <a:rPr lang="en-US" dirty="0"/>
              <a:t> | </a:t>
            </a:r>
            <a:r>
              <a:rPr lang="en-US" i="1" dirty="0"/>
              <a:t>cause</a:t>
            </a:r>
            <a:r>
              <a:rPr lang="en-US" dirty="0"/>
              <a:t>), and these values are unlikely to change</a:t>
            </a:r>
          </a:p>
        </p:txBody>
      </p:sp>
    </p:spTree>
    <p:extLst>
      <p:ext uri="{BB962C8B-B14F-4D97-AF65-F5344CB8AC3E}">
        <p14:creationId xmlns:p14="http://schemas.microsoft.com/office/powerpoint/2010/main" val="206590411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1595AC-9975-40D7-9495-47E1545785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Combining Evidence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1E4C36-5A7F-418E-B97C-03A778C8EC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Now let’s say a patient goes to the dentist, and the dentist notes the following two facts:</a:t>
            </a:r>
          </a:p>
          <a:p>
            <a:pPr lvl="1"/>
            <a:r>
              <a:rPr lang="en-US" dirty="0"/>
              <a:t>The patient has a toothache</a:t>
            </a:r>
          </a:p>
          <a:p>
            <a:pPr lvl="1"/>
            <a:r>
              <a:rPr lang="en-US" dirty="0"/>
              <a:t>The dentist’s stick with a metal hook gets caught on the patient’s tooth</a:t>
            </a:r>
          </a:p>
          <a:p>
            <a:r>
              <a:rPr lang="en-US" dirty="0"/>
              <a:t>The dentist wants to calculate the probabilities that the patient does (or does not) have a cavity</a:t>
            </a:r>
          </a:p>
          <a:p>
            <a:r>
              <a:rPr lang="en-US" dirty="0"/>
              <a:t>Note: I realize that, in reality, a dentist can check with their little mirror, or rely on x-rays, so we are taking this example with a grain of salt</a:t>
            </a:r>
          </a:p>
          <a:p>
            <a:r>
              <a:rPr lang="en-US" dirty="0"/>
              <a:t>We want to calculate: </a:t>
            </a:r>
            <a:r>
              <a:rPr lang="en-US" b="1" dirty="0"/>
              <a:t>P</a:t>
            </a:r>
            <a:r>
              <a:rPr lang="en-US" dirty="0"/>
              <a:t>(</a:t>
            </a:r>
            <a:r>
              <a:rPr lang="en-US" i="1" dirty="0"/>
              <a:t>Cavity</a:t>
            </a:r>
            <a:r>
              <a:rPr lang="en-US" dirty="0"/>
              <a:t> | </a:t>
            </a:r>
            <a:r>
              <a:rPr lang="en-US" i="1" dirty="0"/>
              <a:t>toothache</a:t>
            </a:r>
            <a:r>
              <a:rPr lang="en-US" dirty="0"/>
              <a:t> ^ </a:t>
            </a:r>
            <a:r>
              <a:rPr lang="en-US" i="1" dirty="0"/>
              <a:t>catch</a:t>
            </a:r>
            <a:r>
              <a:rPr lang="en-US" dirty="0"/>
              <a:t>)</a:t>
            </a:r>
          </a:p>
          <a:p>
            <a:r>
              <a:rPr lang="en-US" dirty="0"/>
              <a:t>Given the values in our full joint distribution, this becomes:</a:t>
            </a:r>
          </a:p>
          <a:p>
            <a:pPr marL="457200" lvl="1" indent="0">
              <a:buNone/>
            </a:pPr>
            <a:r>
              <a:rPr lang="en-US" b="1" dirty="0"/>
              <a:t>P</a:t>
            </a:r>
            <a:r>
              <a:rPr lang="en-US" dirty="0"/>
              <a:t>(</a:t>
            </a:r>
            <a:r>
              <a:rPr lang="en-US" i="1" dirty="0"/>
              <a:t>Cavity</a:t>
            </a:r>
            <a:r>
              <a:rPr lang="en-US" dirty="0"/>
              <a:t> | </a:t>
            </a:r>
            <a:r>
              <a:rPr lang="en-US" i="1" dirty="0"/>
              <a:t>toothache</a:t>
            </a:r>
            <a:r>
              <a:rPr lang="en-US" dirty="0"/>
              <a:t> ^ </a:t>
            </a:r>
            <a:r>
              <a:rPr lang="en-US" i="1" dirty="0"/>
              <a:t>catch</a:t>
            </a:r>
            <a:r>
              <a:rPr lang="en-US" dirty="0"/>
              <a:t>) = </a:t>
            </a:r>
            <a:r>
              <a:rPr lang="el-GR" dirty="0"/>
              <a:t>α</a:t>
            </a:r>
            <a:r>
              <a:rPr lang="en-US" dirty="0"/>
              <a:t>&lt;0.018, 0.016&gt; ≈ &lt;0.871, 0.129&gt;</a:t>
            </a:r>
          </a:p>
          <a:p>
            <a:r>
              <a:rPr lang="en-US" dirty="0"/>
              <a:t>However, in practice, we do not typically have a full joint distribution; it is not feasible for real-world problems with many variables</a:t>
            </a:r>
          </a:p>
        </p:txBody>
      </p:sp>
    </p:spTree>
    <p:extLst>
      <p:ext uri="{BB962C8B-B14F-4D97-AF65-F5344CB8AC3E}">
        <p14:creationId xmlns:p14="http://schemas.microsoft.com/office/powerpoint/2010/main" val="235597137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608A21-6962-434B-8CB4-9B2C891A32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Conditional Independence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D55B60-B630-4EC7-95AB-C40F03EA0C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/>
              <a:t>We can apply Bayes’ rule to the multiple-variable case and obtain:</a:t>
            </a:r>
          </a:p>
          <a:p>
            <a:pPr marL="457200" lvl="1" indent="0">
              <a:buNone/>
            </a:pPr>
            <a:r>
              <a:rPr lang="en-US" b="1" dirty="0"/>
              <a:t>P</a:t>
            </a:r>
            <a:r>
              <a:rPr lang="en-US" dirty="0"/>
              <a:t>(</a:t>
            </a:r>
            <a:r>
              <a:rPr lang="en-US" i="1" dirty="0"/>
              <a:t>Cavity</a:t>
            </a:r>
            <a:r>
              <a:rPr lang="en-US" dirty="0"/>
              <a:t> | </a:t>
            </a:r>
            <a:r>
              <a:rPr lang="en-US" i="1" dirty="0"/>
              <a:t>toothache</a:t>
            </a:r>
            <a:r>
              <a:rPr lang="en-US" dirty="0"/>
              <a:t> ^ </a:t>
            </a:r>
            <a:r>
              <a:rPr lang="en-US" i="1" dirty="0"/>
              <a:t>catch</a:t>
            </a:r>
            <a:r>
              <a:rPr lang="en-US" dirty="0"/>
              <a:t>) = </a:t>
            </a:r>
            <a:r>
              <a:rPr lang="el-GR" dirty="0"/>
              <a:t>α</a:t>
            </a:r>
            <a:r>
              <a:rPr lang="en-US" dirty="0"/>
              <a:t> </a:t>
            </a:r>
            <a:r>
              <a:rPr lang="en-US" b="1" dirty="0"/>
              <a:t>P</a:t>
            </a:r>
            <a:r>
              <a:rPr lang="en-US" dirty="0"/>
              <a:t>(</a:t>
            </a:r>
            <a:r>
              <a:rPr lang="en-US" i="1" dirty="0"/>
              <a:t>toothache</a:t>
            </a:r>
            <a:r>
              <a:rPr lang="en-US" dirty="0"/>
              <a:t> ^ </a:t>
            </a:r>
            <a:r>
              <a:rPr lang="en-US" i="1" dirty="0"/>
              <a:t>catch</a:t>
            </a:r>
            <a:r>
              <a:rPr lang="en-US" dirty="0"/>
              <a:t> | </a:t>
            </a:r>
            <a:r>
              <a:rPr lang="en-US" i="1" dirty="0"/>
              <a:t>Cavity</a:t>
            </a:r>
            <a:r>
              <a:rPr lang="en-US" dirty="0"/>
              <a:t>) </a:t>
            </a:r>
            <a:r>
              <a:rPr lang="en-US" b="1" dirty="0"/>
              <a:t>P</a:t>
            </a:r>
            <a:r>
              <a:rPr lang="en-US" dirty="0"/>
              <a:t>(</a:t>
            </a:r>
            <a:r>
              <a:rPr lang="en-US" i="1" dirty="0"/>
              <a:t>Cavity</a:t>
            </a:r>
            <a:r>
              <a:rPr lang="en-US" dirty="0"/>
              <a:t>)</a:t>
            </a:r>
          </a:p>
          <a:p>
            <a:r>
              <a:rPr lang="en-US" dirty="0"/>
              <a:t>To finish this, we would need to have an estimate of the conditional probability of</a:t>
            </a:r>
            <a:r>
              <a:rPr lang="en-US" i="1" dirty="0"/>
              <a:t> toothache</a:t>
            </a:r>
            <a:r>
              <a:rPr lang="en-US" dirty="0"/>
              <a:t> ^ </a:t>
            </a:r>
            <a:r>
              <a:rPr lang="en-US" i="1" dirty="0"/>
              <a:t>catch</a:t>
            </a:r>
            <a:r>
              <a:rPr lang="en-US" dirty="0"/>
              <a:t> for each value of </a:t>
            </a:r>
            <a:r>
              <a:rPr lang="en-US" i="1" dirty="0"/>
              <a:t>Cavity</a:t>
            </a:r>
          </a:p>
          <a:p>
            <a:r>
              <a:rPr lang="en-US" dirty="0"/>
              <a:t>This would be simpler if </a:t>
            </a:r>
            <a:r>
              <a:rPr lang="en-US" i="1" dirty="0"/>
              <a:t>Toothache</a:t>
            </a:r>
            <a:r>
              <a:rPr lang="en-US" dirty="0"/>
              <a:t> and </a:t>
            </a:r>
            <a:r>
              <a:rPr lang="en-US" i="1" dirty="0"/>
              <a:t>Catch</a:t>
            </a:r>
            <a:r>
              <a:rPr lang="en-US" dirty="0"/>
              <a:t> were independent; if so, we could write:</a:t>
            </a:r>
          </a:p>
          <a:p>
            <a:pPr marL="457200" lvl="1" indent="0">
              <a:buNone/>
            </a:pPr>
            <a:r>
              <a:rPr lang="en-US" b="1" dirty="0"/>
              <a:t>P</a:t>
            </a:r>
            <a:r>
              <a:rPr lang="en-US" dirty="0"/>
              <a:t>(</a:t>
            </a:r>
            <a:r>
              <a:rPr lang="en-US" i="1" dirty="0"/>
              <a:t>toothache</a:t>
            </a:r>
            <a:r>
              <a:rPr lang="en-US" dirty="0"/>
              <a:t> ^ </a:t>
            </a:r>
            <a:r>
              <a:rPr lang="en-US" i="1" dirty="0"/>
              <a:t>catch</a:t>
            </a:r>
            <a:r>
              <a:rPr lang="en-US" dirty="0"/>
              <a:t> | </a:t>
            </a:r>
            <a:r>
              <a:rPr lang="en-US" i="1" dirty="0"/>
              <a:t>Cavity</a:t>
            </a:r>
            <a:r>
              <a:rPr lang="en-US" dirty="0"/>
              <a:t>) = </a:t>
            </a:r>
            <a:r>
              <a:rPr lang="en-US" b="1" dirty="0"/>
              <a:t>P</a:t>
            </a:r>
            <a:r>
              <a:rPr lang="en-US" dirty="0"/>
              <a:t>(</a:t>
            </a:r>
            <a:r>
              <a:rPr lang="en-US" i="1" dirty="0"/>
              <a:t>toothache</a:t>
            </a:r>
            <a:r>
              <a:rPr lang="en-US" dirty="0"/>
              <a:t> | </a:t>
            </a:r>
            <a:r>
              <a:rPr lang="en-US" i="1" dirty="0"/>
              <a:t>Cavity</a:t>
            </a:r>
            <a:r>
              <a:rPr lang="en-US" dirty="0"/>
              <a:t>) </a:t>
            </a:r>
            <a:r>
              <a:rPr lang="en-US" b="1" dirty="0"/>
              <a:t>P</a:t>
            </a:r>
            <a:r>
              <a:rPr lang="en-US" dirty="0"/>
              <a:t>(</a:t>
            </a:r>
            <a:r>
              <a:rPr lang="en-US" i="1" dirty="0"/>
              <a:t>catch</a:t>
            </a:r>
            <a:r>
              <a:rPr lang="en-US" dirty="0"/>
              <a:t> | </a:t>
            </a:r>
            <a:r>
              <a:rPr lang="en-US" i="1" dirty="0"/>
              <a:t>Cavity</a:t>
            </a:r>
            <a:r>
              <a:rPr lang="en-US" dirty="0"/>
              <a:t>)</a:t>
            </a:r>
          </a:p>
          <a:p>
            <a:r>
              <a:rPr lang="en-US" dirty="0"/>
              <a:t>However, </a:t>
            </a:r>
            <a:r>
              <a:rPr lang="en-US" i="1" dirty="0"/>
              <a:t>Toothache</a:t>
            </a:r>
            <a:r>
              <a:rPr lang="en-US" dirty="0"/>
              <a:t> and </a:t>
            </a:r>
            <a:r>
              <a:rPr lang="en-US" i="1" dirty="0"/>
              <a:t>Catch</a:t>
            </a:r>
            <a:r>
              <a:rPr lang="en-US" dirty="0"/>
              <a:t> are clearly not independent; e.g., if the hook catches, a cavity is more likely, making a toothache more likely</a:t>
            </a:r>
          </a:p>
          <a:p>
            <a:r>
              <a:rPr lang="en-US" dirty="0"/>
              <a:t>Fortunately, we can make a less strict assumption, and still use the same simplification; namely, </a:t>
            </a:r>
            <a:r>
              <a:rPr lang="en-US" i="1" dirty="0"/>
              <a:t>Toothache</a:t>
            </a:r>
            <a:r>
              <a:rPr lang="en-US" dirty="0"/>
              <a:t> and </a:t>
            </a:r>
            <a:r>
              <a:rPr lang="en-US" i="1" dirty="0"/>
              <a:t>Catch</a:t>
            </a:r>
            <a:r>
              <a:rPr lang="en-US" dirty="0"/>
              <a:t> are </a:t>
            </a:r>
            <a:r>
              <a:rPr lang="en-US" b="1" dirty="0"/>
              <a:t>conditionally independent </a:t>
            </a:r>
            <a:r>
              <a:rPr lang="en-US" dirty="0"/>
              <a:t>given </a:t>
            </a:r>
            <a:r>
              <a:rPr lang="en-US" i="1" dirty="0"/>
              <a:t>Cavity</a:t>
            </a:r>
          </a:p>
          <a:p>
            <a:r>
              <a:rPr lang="en-US" dirty="0"/>
              <a:t>In this case, that means that once we know about the presence or absence of a cavity, knowing the value of </a:t>
            </a:r>
            <a:r>
              <a:rPr lang="en-US" i="1" dirty="0"/>
              <a:t>Toothache</a:t>
            </a:r>
            <a:r>
              <a:rPr lang="en-US" dirty="0"/>
              <a:t> or </a:t>
            </a:r>
            <a:r>
              <a:rPr lang="en-US" i="1" dirty="0"/>
              <a:t>Catch</a:t>
            </a:r>
            <a:r>
              <a:rPr lang="en-US" dirty="0"/>
              <a:t> provides no additional evidence for the other</a:t>
            </a:r>
          </a:p>
          <a:p>
            <a:r>
              <a:rPr lang="en-US" dirty="0"/>
              <a:t>Conditional independence assertions are more common in practice than absolute independence, and they allow probability systems to scale up</a:t>
            </a:r>
          </a:p>
          <a:p>
            <a:r>
              <a:rPr lang="en-US" dirty="0"/>
              <a:t>The definition of conditional independence of random variables </a:t>
            </a:r>
            <a:r>
              <a:rPr lang="en-US" i="1" dirty="0"/>
              <a:t>X</a:t>
            </a:r>
            <a:r>
              <a:rPr lang="en-US" dirty="0"/>
              <a:t> and </a:t>
            </a:r>
            <a:r>
              <a:rPr lang="en-US" i="1" dirty="0"/>
              <a:t>Y</a:t>
            </a:r>
            <a:r>
              <a:rPr lang="en-US" dirty="0"/>
              <a:t> given random variable Z can be written in these three ways: </a:t>
            </a:r>
            <a:r>
              <a:rPr lang="en-US" b="1" dirty="0"/>
              <a:t>P</a:t>
            </a:r>
            <a:r>
              <a:rPr lang="en-US" dirty="0"/>
              <a:t>(</a:t>
            </a:r>
            <a:r>
              <a:rPr lang="en-US" i="1" dirty="0"/>
              <a:t>X</a:t>
            </a:r>
            <a:r>
              <a:rPr lang="en-US" dirty="0"/>
              <a:t> | </a:t>
            </a:r>
            <a:r>
              <a:rPr lang="en-US" i="1" dirty="0"/>
              <a:t>Y</a:t>
            </a:r>
            <a:r>
              <a:rPr lang="en-US" dirty="0"/>
              <a:t>, </a:t>
            </a:r>
            <a:r>
              <a:rPr lang="en-US" i="1" dirty="0"/>
              <a:t>Z</a:t>
            </a:r>
            <a:r>
              <a:rPr lang="en-US" dirty="0"/>
              <a:t>) = </a:t>
            </a:r>
            <a:r>
              <a:rPr lang="en-US" b="1" dirty="0"/>
              <a:t>P</a:t>
            </a:r>
            <a:r>
              <a:rPr lang="en-US" dirty="0"/>
              <a:t>(</a:t>
            </a:r>
            <a:r>
              <a:rPr lang="en-US" i="1" dirty="0"/>
              <a:t>X</a:t>
            </a:r>
            <a:r>
              <a:rPr lang="en-US" dirty="0"/>
              <a:t> | </a:t>
            </a:r>
            <a:r>
              <a:rPr lang="en-US" i="1" dirty="0"/>
              <a:t>Z</a:t>
            </a:r>
            <a:r>
              <a:rPr lang="en-US" dirty="0"/>
              <a:t>) or </a:t>
            </a:r>
            <a:r>
              <a:rPr lang="en-US" b="1" dirty="0"/>
              <a:t>P</a:t>
            </a:r>
            <a:r>
              <a:rPr lang="en-US" dirty="0"/>
              <a:t>(</a:t>
            </a:r>
            <a:r>
              <a:rPr lang="en-US" i="1" dirty="0"/>
              <a:t>Y</a:t>
            </a:r>
            <a:r>
              <a:rPr lang="en-US" dirty="0"/>
              <a:t> | </a:t>
            </a:r>
            <a:r>
              <a:rPr lang="en-US" i="1" dirty="0"/>
              <a:t>X</a:t>
            </a:r>
            <a:r>
              <a:rPr lang="en-US" dirty="0"/>
              <a:t>, </a:t>
            </a:r>
            <a:r>
              <a:rPr lang="en-US" i="1" dirty="0"/>
              <a:t>Z</a:t>
            </a:r>
            <a:r>
              <a:rPr lang="en-US" dirty="0"/>
              <a:t>) = </a:t>
            </a:r>
            <a:r>
              <a:rPr lang="en-US" b="1" dirty="0"/>
              <a:t>P</a:t>
            </a:r>
            <a:r>
              <a:rPr lang="en-US" dirty="0"/>
              <a:t>(</a:t>
            </a:r>
            <a:r>
              <a:rPr lang="en-US" i="1" dirty="0"/>
              <a:t>Y</a:t>
            </a:r>
            <a:r>
              <a:rPr lang="en-US" dirty="0"/>
              <a:t> | </a:t>
            </a:r>
            <a:r>
              <a:rPr lang="en-US" i="1" dirty="0"/>
              <a:t>Z</a:t>
            </a:r>
            <a:r>
              <a:rPr lang="en-US" dirty="0"/>
              <a:t>) or </a:t>
            </a:r>
            <a:r>
              <a:rPr lang="en-US" b="1" dirty="0"/>
              <a:t>P</a:t>
            </a:r>
            <a:r>
              <a:rPr lang="en-US" dirty="0"/>
              <a:t>(</a:t>
            </a:r>
            <a:r>
              <a:rPr lang="en-US" i="1" dirty="0"/>
              <a:t>X</a:t>
            </a:r>
            <a:r>
              <a:rPr lang="en-US" dirty="0"/>
              <a:t>, </a:t>
            </a:r>
            <a:r>
              <a:rPr lang="en-US" i="1" dirty="0"/>
              <a:t>Y</a:t>
            </a:r>
            <a:r>
              <a:rPr lang="en-US" dirty="0"/>
              <a:t> | </a:t>
            </a:r>
            <a:r>
              <a:rPr lang="en-US" i="1" dirty="0"/>
              <a:t>Z</a:t>
            </a:r>
            <a:r>
              <a:rPr lang="en-US" dirty="0"/>
              <a:t>) = </a:t>
            </a:r>
            <a:r>
              <a:rPr lang="en-US" b="1" dirty="0"/>
              <a:t>P</a:t>
            </a:r>
            <a:r>
              <a:rPr lang="en-US" dirty="0"/>
              <a:t>(</a:t>
            </a:r>
            <a:r>
              <a:rPr lang="en-US" i="1" dirty="0"/>
              <a:t>X</a:t>
            </a:r>
            <a:r>
              <a:rPr lang="en-US" dirty="0"/>
              <a:t> | </a:t>
            </a:r>
            <a:r>
              <a:rPr lang="en-US" i="1" dirty="0"/>
              <a:t>Z</a:t>
            </a:r>
            <a:r>
              <a:rPr lang="en-US" dirty="0"/>
              <a:t>) </a:t>
            </a:r>
            <a:r>
              <a:rPr lang="en-US" b="1" dirty="0"/>
              <a:t>P</a:t>
            </a:r>
            <a:r>
              <a:rPr lang="en-US" dirty="0"/>
              <a:t>(</a:t>
            </a:r>
            <a:r>
              <a:rPr lang="en-US" i="1" dirty="0"/>
              <a:t>Y</a:t>
            </a:r>
            <a:r>
              <a:rPr lang="en-US" dirty="0"/>
              <a:t> | </a:t>
            </a:r>
            <a:r>
              <a:rPr lang="en-US" i="1" dirty="0"/>
              <a:t>Z</a:t>
            </a:r>
            <a:r>
              <a:rPr lang="en-US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78735454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64591E-C99D-4101-9C4C-6050D04057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Naïve Bayes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BD0C604-AE78-4250-AC8F-D6FA8376F004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85000" lnSpcReduction="10000"/>
              </a:bodyPr>
              <a:lstStyle/>
              <a:p>
                <a:r>
                  <a:rPr lang="en-US" dirty="0"/>
                  <a:t>A commonly occurring pattern: A single cause directly influences several effects, all of which are conditionally independent given the cause</a:t>
                </a:r>
              </a:p>
              <a:p>
                <a:r>
                  <a:rPr lang="en-US" dirty="0"/>
                  <a:t>Using what we learned about conditional independence, we can write:</a:t>
                </a:r>
              </a:p>
              <a:p>
                <a:pPr marL="457200" lvl="1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0" smtClean="0">
                          <a:latin typeface="Cambria Math" panose="02040503050406030204" pitchFamily="18" charset="0"/>
                        </a:rPr>
                        <m:t>𝐏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𝐶𝑎𝑢𝑠𝑒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𝐸𝑓𝑓𝑒𝑐𝑡</m:t>
                          </m:r>
                          <m:r>
                            <a:rPr lang="en-US" b="0" i="0" baseline="-25000" smtClean="0"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 …,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𝐸𝑓𝑓𝑒𝑐𝑡</m:t>
                          </m:r>
                          <m:r>
                            <a:rPr lang="en-US" b="0" i="1" baseline="-25000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1" i="0" smtClean="0">
                          <a:latin typeface="Cambria Math" panose="02040503050406030204" pitchFamily="18" charset="0"/>
                        </a:rPr>
                        <m:t>𝐏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𝐶𝑎𝑢𝑠𝑒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</m:t>
                      </m:r>
                      <m:nary>
                        <m:naryPr>
                          <m:chr m:val="∏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r>
                            <a:rPr lang="en-US" b="1" i="0" smtClean="0">
                              <a:latin typeface="Cambria Math" panose="02040503050406030204" pitchFamily="18" charset="0"/>
                            </a:rPr>
                            <m:t>𝐏</m:t>
                          </m:r>
                          <m:d>
                            <m:dPr>
                              <m:endChr m:val="|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𝐸𝑓𝑓𝑒𝑐𝑡</m:t>
                              </m:r>
                              <m:r>
                                <a:rPr lang="en-US" b="0" i="1" baseline="-25000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e>
                          </m:d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𝐶𝑎𝑢𝑠𝑒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nary>
                    </m:oMath>
                  </m:oMathPara>
                </a14:m>
                <a:endParaRPr lang="en-US" dirty="0"/>
              </a:p>
              <a:p>
                <a:r>
                  <a:rPr lang="en-US" dirty="0"/>
                  <a:t>This is called a </a:t>
                </a:r>
                <a:r>
                  <a:rPr lang="en-US" b="1" dirty="0"/>
                  <a:t>naïve Bayes </a:t>
                </a:r>
                <a:r>
                  <a:rPr lang="en-US" dirty="0"/>
                  <a:t>model</a:t>
                </a:r>
              </a:p>
              <a:p>
                <a:r>
                  <a:rPr lang="en-US" dirty="0"/>
                  <a:t>The word "naïve" is used because this often relies on a simplifying assumption</a:t>
                </a:r>
              </a:p>
              <a:p>
                <a:r>
                  <a:rPr lang="en-US" dirty="0"/>
                  <a:t>That is, the effects may not truly be conditionally independent of each other given the cause, but it is close enough such that the equation is still useful</a:t>
                </a:r>
              </a:p>
              <a:p>
                <a:r>
                  <a:rPr lang="en-US" dirty="0"/>
                  <a:t>We will come back to this when we discuss </a:t>
                </a:r>
                <a:r>
                  <a:rPr lang="en-US" b="1" dirty="0"/>
                  <a:t>Bayesian learning</a:t>
                </a:r>
                <a:r>
                  <a:rPr lang="en-US" dirty="0"/>
                  <a:t> as part of our </a:t>
                </a:r>
                <a:r>
                  <a:rPr lang="en-US" b="1" dirty="0"/>
                  <a:t>machine learning</a:t>
                </a:r>
                <a:r>
                  <a:rPr lang="en-US" dirty="0"/>
                  <a:t> unit of the course</a:t>
                </a: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BD0C604-AE78-4250-AC8F-D6FA8376F00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812" t="-26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9780314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2449</TotalTime>
  <Words>3711</Words>
  <Application>Microsoft Office PowerPoint</Application>
  <PresentationFormat>Widescreen</PresentationFormat>
  <Paragraphs>208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9" baseType="lpstr">
      <vt:lpstr>Arial</vt:lpstr>
      <vt:lpstr>Calibri</vt:lpstr>
      <vt:lpstr>Calibri Light</vt:lpstr>
      <vt:lpstr>Cambria Math</vt:lpstr>
      <vt:lpstr>Office Theme</vt:lpstr>
      <vt:lpstr>ECE469: Artificial Intelligence</vt:lpstr>
      <vt:lpstr>Acting under Uncertainty</vt:lpstr>
      <vt:lpstr>First-order Logic Doesn’t Cut It</vt:lpstr>
      <vt:lpstr>Probability Theory</vt:lpstr>
      <vt:lpstr>Possible Worlds</vt:lpstr>
      <vt:lpstr>Propositions</vt:lpstr>
      <vt:lpstr>Prior and Conditional Probabilities</vt:lpstr>
      <vt:lpstr>Random Variables</vt:lpstr>
      <vt:lpstr>Probability Distributions</vt:lpstr>
      <vt:lpstr>Full Joint Probability Distribution Example</vt:lpstr>
      <vt:lpstr>The Axioms of Probability</vt:lpstr>
      <vt:lpstr>Inconsistent Beliefs</vt:lpstr>
      <vt:lpstr>Computing Prior Probabilities</vt:lpstr>
      <vt:lpstr>Probabilistic Inference</vt:lpstr>
      <vt:lpstr>Normalization Constant</vt:lpstr>
      <vt:lpstr>General Inference Procedure</vt:lpstr>
      <vt:lpstr>Independence</vt:lpstr>
      <vt:lpstr>Factoring Examples</vt:lpstr>
      <vt:lpstr>Bayes’ Rule</vt:lpstr>
      <vt:lpstr>Bayes’ Rule Example</vt:lpstr>
      <vt:lpstr>Why is Bayes’ Rule Useful?</vt:lpstr>
      <vt:lpstr>Combining Evidence</vt:lpstr>
      <vt:lpstr>Conditional Independence</vt:lpstr>
      <vt:lpstr>Naïve Bayes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ECE469: Artificial Intelligence</dc:title>
  <dc:creator>Carl</dc:creator>
  <cp:lastModifiedBy>Carl Sable</cp:lastModifiedBy>
  <cp:revision>90</cp:revision>
  <dcterms:created xsi:type="dcterms:W3CDTF">2020-10-05T18:54:43Z</dcterms:created>
  <dcterms:modified xsi:type="dcterms:W3CDTF">2023-10-02T16:44:27Z</dcterms:modified>
</cp:coreProperties>
</file>