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300" r:id="rId9"/>
    <p:sldId id="266" r:id="rId10"/>
    <p:sldId id="264" r:id="rId11"/>
    <p:sldId id="263" r:id="rId12"/>
    <p:sldId id="265" r:id="rId13"/>
    <p:sldId id="267" r:id="rId14"/>
    <p:sldId id="268" r:id="rId15"/>
    <p:sldId id="269" r:id="rId16"/>
    <p:sldId id="301"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7" r:id="rId34"/>
    <p:sldId id="286" r:id="rId35"/>
    <p:sldId id="288" r:id="rId36"/>
    <p:sldId id="295" r:id="rId37"/>
    <p:sldId id="296" r:id="rId38"/>
    <p:sldId id="302" r:id="rId39"/>
    <p:sldId id="297" r:id="rId40"/>
    <p:sldId id="289" r:id="rId41"/>
    <p:sldId id="290" r:id="rId42"/>
    <p:sldId id="291" r:id="rId43"/>
    <p:sldId id="292" r:id="rId44"/>
    <p:sldId id="293" r:id="rId45"/>
    <p:sldId id="294" r:id="rId46"/>
    <p:sldId id="298" r:id="rId47"/>
    <p:sldId id="29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E52DAA-269E-4397-97F1-83F5E8F14636}" type="datetimeFigureOut">
              <a:rPr lang="en-US" smtClean="0"/>
              <a:t>9/15/2023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966767-0DF9-477F-B2D8-718EA7B039B4}" type="slidenum">
              <a:rPr lang="en-US" smtClean="0"/>
              <a:t>‹#›</a:t>
            </a:fld>
            <a:endParaRPr lang="en-US"/>
          </a:p>
        </p:txBody>
      </p:sp>
    </p:spTree>
    <p:extLst>
      <p:ext uri="{BB962C8B-B14F-4D97-AF65-F5344CB8AC3E}">
        <p14:creationId xmlns:p14="http://schemas.microsoft.com/office/powerpoint/2010/main" val="423116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66767-0DF9-477F-B2D8-718EA7B039B4}" type="slidenum">
              <a:rPr lang="en-US" smtClean="0"/>
              <a:t>37</a:t>
            </a:fld>
            <a:endParaRPr lang="en-US"/>
          </a:p>
        </p:txBody>
      </p:sp>
    </p:spTree>
    <p:extLst>
      <p:ext uri="{BB962C8B-B14F-4D97-AF65-F5344CB8AC3E}">
        <p14:creationId xmlns:p14="http://schemas.microsoft.com/office/powerpoint/2010/main" val="3370914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D9F79-6EA5-4B3C-95E1-F49A81BC60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AD6A32-924F-483B-BA85-7376BFA4B5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601644-3E77-473A-A414-C7DBE4C92CBD}"/>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5" name="Footer Placeholder 4">
            <a:extLst>
              <a:ext uri="{FF2B5EF4-FFF2-40B4-BE49-F238E27FC236}">
                <a16:creationId xmlns:a16="http://schemas.microsoft.com/office/drawing/2014/main" id="{73C71DAD-6D24-4667-AD7B-1994215EE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485831-8A11-453C-ACAF-FA332925CE0A}"/>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124735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A12AA-55F5-4578-9B1E-828DCC6073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761AE8-54CB-4A95-BE19-D4281059B6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7741B2-21B9-4BB4-9116-F3BDED0E09F3}"/>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5" name="Footer Placeholder 4">
            <a:extLst>
              <a:ext uri="{FF2B5EF4-FFF2-40B4-BE49-F238E27FC236}">
                <a16:creationId xmlns:a16="http://schemas.microsoft.com/office/drawing/2014/main" id="{4FE83531-48AB-478A-885D-48CFD12F8E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FFB0DE-9E6F-4450-96F6-1B616A1215CF}"/>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3214124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593D5-5C19-4F2C-B4C6-F595733B64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B5F069-37A8-47C5-BD29-81E79E31FB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520517-8694-4298-90FD-C64DFA268123}"/>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5" name="Footer Placeholder 4">
            <a:extLst>
              <a:ext uri="{FF2B5EF4-FFF2-40B4-BE49-F238E27FC236}">
                <a16:creationId xmlns:a16="http://schemas.microsoft.com/office/drawing/2014/main" id="{385A00AF-8EE1-4B1A-9FA5-662B5683B3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67FB3E-D739-402B-81B5-C89AB51A74AD}"/>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3722916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A71F0-7510-42C6-9255-62525CAEF6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61B9F0-F56C-4F03-907E-954856938D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8FA24A-2062-4953-AF07-2C2013FDD8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2BD9E8-906C-4996-9D34-EE2B5987BD7C}"/>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6" name="Footer Placeholder 5">
            <a:extLst>
              <a:ext uri="{FF2B5EF4-FFF2-40B4-BE49-F238E27FC236}">
                <a16:creationId xmlns:a16="http://schemas.microsoft.com/office/drawing/2014/main" id="{6EEF169F-41E8-4880-B331-B40A52CB0F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83996-81A8-493F-B92A-B1D25589F489}"/>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4136567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2125C-CC61-4950-80D4-12358909FC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3C6B6D-3421-461D-8EFC-0F9181C2D8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BD0169-1A15-41F9-8866-AF659EDC27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280257-1420-4B35-80E0-338BE621F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559657-3742-468A-A04F-3306E71AEB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C538CF-B7E4-4E71-8209-0998C6E437EF}"/>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8" name="Footer Placeholder 7">
            <a:extLst>
              <a:ext uri="{FF2B5EF4-FFF2-40B4-BE49-F238E27FC236}">
                <a16:creationId xmlns:a16="http://schemas.microsoft.com/office/drawing/2014/main" id="{ADED8264-E357-4510-BAEB-698609EA47D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C0DE6C-BEA5-4C99-ADDC-C5C511FFC967}"/>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341605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426E7-79BF-4D0C-9AC5-9ABA567BCA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C9367E-8F47-4739-85C9-ECD668C00ECA}"/>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4" name="Footer Placeholder 3">
            <a:extLst>
              <a:ext uri="{FF2B5EF4-FFF2-40B4-BE49-F238E27FC236}">
                <a16:creationId xmlns:a16="http://schemas.microsoft.com/office/drawing/2014/main" id="{99551579-ECD3-48FD-88C0-04F6345816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CB55E3-B74B-451E-A88F-7B0C0591B568}"/>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3044794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28F2CD-0C7A-4B40-A1EC-26ECCB81A635}"/>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3" name="Footer Placeholder 2">
            <a:extLst>
              <a:ext uri="{FF2B5EF4-FFF2-40B4-BE49-F238E27FC236}">
                <a16:creationId xmlns:a16="http://schemas.microsoft.com/office/drawing/2014/main" id="{D9C28B9C-39B5-4FA1-B767-8BA5AC2D48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9BF460-C207-4017-B76C-AEDC4675B7D7}"/>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4009129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2360-D409-4353-9DF5-3A7FA2D24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F46B78-202F-4BD4-9CB1-A9957B4E1C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3D3788-538A-4E05-9B5E-3C327873FA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825C98-7BB8-4895-B115-B06E3BD7891C}"/>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6" name="Footer Placeholder 5">
            <a:extLst>
              <a:ext uri="{FF2B5EF4-FFF2-40B4-BE49-F238E27FC236}">
                <a16:creationId xmlns:a16="http://schemas.microsoft.com/office/drawing/2014/main" id="{4A601C8D-FDF1-45B6-ADFF-FAE7DD4EDE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D3E6F8-4DB7-4105-8DB8-836D9EC12621}"/>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2990934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8A8E-2DE4-4A25-9EC0-2A0206A44A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2AD675-CEE5-4A0A-AEFC-7F85201F78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203E21-63D6-48F6-BFC5-B842F63117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F573E4-407D-4808-AA09-153D828B562C}"/>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6" name="Footer Placeholder 5">
            <a:extLst>
              <a:ext uri="{FF2B5EF4-FFF2-40B4-BE49-F238E27FC236}">
                <a16:creationId xmlns:a16="http://schemas.microsoft.com/office/drawing/2014/main" id="{93562642-843F-4AEF-91D2-97B01CE54E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153392-36D0-4BD0-9231-BAF65F28ED31}"/>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2543942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69D97-001C-4869-8D58-CEB74CA5CB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20D8D8-E127-485B-BE96-FA69258A45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EF0A94-9522-4EAC-8338-50B5EF5F2421}"/>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5" name="Footer Placeholder 4">
            <a:extLst>
              <a:ext uri="{FF2B5EF4-FFF2-40B4-BE49-F238E27FC236}">
                <a16:creationId xmlns:a16="http://schemas.microsoft.com/office/drawing/2014/main" id="{84B5D1A6-F28B-4D34-AE81-A0EBA48058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7DF545-73F7-4140-B4A9-343032D10308}"/>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3893120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B40B07-148D-4B30-BCF2-F30E592153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6D5C70-5EDA-4E24-88B2-9B35B36E4D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61D373-28E5-498A-B85F-126FE3822B22}"/>
              </a:ext>
            </a:extLst>
          </p:cNvPr>
          <p:cNvSpPr>
            <a:spLocks noGrp="1"/>
          </p:cNvSpPr>
          <p:nvPr>
            <p:ph type="dt" sz="half" idx="10"/>
          </p:nvPr>
        </p:nvSpPr>
        <p:spPr/>
        <p:txBody>
          <a:bodyPr/>
          <a:lstStyle/>
          <a:p>
            <a:fld id="{1456E2B6-20FF-42F0-B2FC-EDA380438DB5}" type="datetimeFigureOut">
              <a:rPr lang="en-US" smtClean="0"/>
              <a:t>9/15/2023</a:t>
            </a:fld>
            <a:endParaRPr lang="en-US"/>
          </a:p>
        </p:txBody>
      </p:sp>
      <p:sp>
        <p:nvSpPr>
          <p:cNvPr id="5" name="Footer Placeholder 4">
            <a:extLst>
              <a:ext uri="{FF2B5EF4-FFF2-40B4-BE49-F238E27FC236}">
                <a16:creationId xmlns:a16="http://schemas.microsoft.com/office/drawing/2014/main" id="{544E8B68-D359-4846-BB3D-58967E045C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B68E5E-2C04-4713-A143-2027E6856D10}"/>
              </a:ext>
            </a:extLst>
          </p:cNvPr>
          <p:cNvSpPr>
            <a:spLocks noGrp="1"/>
          </p:cNvSpPr>
          <p:nvPr>
            <p:ph type="sldNum" sz="quarter" idx="12"/>
          </p:nvPr>
        </p:nvSpPr>
        <p:spPr/>
        <p:txBody>
          <a:bodyPr/>
          <a:lstStyle/>
          <a:p>
            <a:fld id="{854FE191-32BE-4C77-AC39-BF8236454C22}" type="slidenum">
              <a:rPr lang="en-US" smtClean="0"/>
              <a:t>‹#›</a:t>
            </a:fld>
            <a:endParaRPr lang="en-US"/>
          </a:p>
        </p:txBody>
      </p:sp>
    </p:spTree>
    <p:extLst>
      <p:ext uri="{BB962C8B-B14F-4D97-AF65-F5344CB8AC3E}">
        <p14:creationId xmlns:p14="http://schemas.microsoft.com/office/powerpoint/2010/main" val="1204955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896933-7F20-4F41-861B-21D3AD6D71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FF4CA0-C262-4368-BF3E-B376C25219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6E0CA0-EA9E-4F62-9F69-C5BE7B229A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56E2B6-20FF-42F0-B2FC-EDA380438DB5}" type="datetimeFigureOut">
              <a:rPr lang="en-US" smtClean="0"/>
              <a:t>9/15/2023</a:t>
            </a:fld>
            <a:endParaRPr lang="en-US"/>
          </a:p>
        </p:txBody>
      </p:sp>
      <p:sp>
        <p:nvSpPr>
          <p:cNvPr id="5" name="Footer Placeholder 4">
            <a:extLst>
              <a:ext uri="{FF2B5EF4-FFF2-40B4-BE49-F238E27FC236}">
                <a16:creationId xmlns:a16="http://schemas.microsoft.com/office/drawing/2014/main" id="{0338B1F5-7157-403E-8F02-CC749B99F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FB4C9-90C2-4B50-BA42-DDF81F78C3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4FE191-32BE-4C77-AC39-BF8236454C22}" type="slidenum">
              <a:rPr lang="en-US" smtClean="0"/>
              <a:t>‹#›</a:t>
            </a:fld>
            <a:endParaRPr lang="en-US"/>
          </a:p>
        </p:txBody>
      </p:sp>
    </p:spTree>
    <p:extLst>
      <p:ext uri="{BB962C8B-B14F-4D97-AF65-F5344CB8AC3E}">
        <p14:creationId xmlns:p14="http://schemas.microsoft.com/office/powerpoint/2010/main" val="2480260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Games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FA0D1-B3AB-4AE7-AF02-522C7AAD8BC0}"/>
              </a:ext>
            </a:extLst>
          </p:cNvPr>
          <p:cNvSpPr>
            <a:spLocks noGrp="1"/>
          </p:cNvSpPr>
          <p:nvPr>
            <p:ph type="title"/>
          </p:nvPr>
        </p:nvSpPr>
        <p:spPr/>
        <p:txBody>
          <a:bodyPr/>
          <a:lstStyle/>
          <a:p>
            <a:r>
              <a:rPr lang="en-US" dirty="0"/>
              <a:t>Games</a:t>
            </a:r>
          </a:p>
        </p:txBody>
      </p:sp>
      <p:sp>
        <p:nvSpPr>
          <p:cNvPr id="3" name="Content Placeholder 2">
            <a:extLst>
              <a:ext uri="{FF2B5EF4-FFF2-40B4-BE49-F238E27FC236}">
                <a16:creationId xmlns:a16="http://schemas.microsoft.com/office/drawing/2014/main" id="{CB0F97DB-1839-447D-B45D-1B3721419D65}"/>
              </a:ext>
            </a:extLst>
          </p:cNvPr>
          <p:cNvSpPr>
            <a:spLocks noGrp="1"/>
          </p:cNvSpPr>
          <p:nvPr>
            <p:ph idx="1"/>
          </p:nvPr>
        </p:nvSpPr>
        <p:spPr/>
        <p:txBody>
          <a:bodyPr>
            <a:normAutofit fontScale="77500" lnSpcReduction="20000"/>
          </a:bodyPr>
          <a:lstStyle/>
          <a:p>
            <a:r>
              <a:rPr lang="en-US" dirty="0"/>
              <a:t>Environments with competitive agents give rise to </a:t>
            </a:r>
            <a:r>
              <a:rPr lang="en-US" b="1" dirty="0"/>
              <a:t>adversarial search problems</a:t>
            </a:r>
          </a:p>
          <a:p>
            <a:r>
              <a:rPr lang="en-US" dirty="0"/>
              <a:t>While these could, in theory, involve "real-world skirmishes", we will focus on </a:t>
            </a:r>
            <a:r>
              <a:rPr lang="en-US" b="1" dirty="0"/>
              <a:t>games</a:t>
            </a:r>
          </a:p>
          <a:p>
            <a:r>
              <a:rPr lang="en-US" i="1" dirty="0"/>
              <a:t>Game theory</a:t>
            </a:r>
            <a:r>
              <a:rPr lang="en-US" dirty="0"/>
              <a:t>, often applied to economic situations, more generally concerns itself with multi-agent environments where the impact of agents on each other is significant</a:t>
            </a:r>
          </a:p>
          <a:p>
            <a:r>
              <a:rPr lang="en-US" dirty="0"/>
              <a:t>Using terms from the 4</a:t>
            </a:r>
            <a:r>
              <a:rPr lang="en-US" baseline="30000" dirty="0"/>
              <a:t>th</a:t>
            </a:r>
            <a:r>
              <a:rPr lang="en-US" dirty="0"/>
              <a:t> edition of the textbook, many games studied in AI are </a:t>
            </a:r>
            <a:r>
              <a:rPr lang="en-US" i="1" dirty="0"/>
              <a:t>deterministic</a:t>
            </a:r>
            <a:r>
              <a:rPr lang="en-US" dirty="0"/>
              <a:t>, </a:t>
            </a:r>
            <a:r>
              <a:rPr lang="en-US" b="1" dirty="0"/>
              <a:t>two-player</a:t>
            </a:r>
            <a:r>
              <a:rPr lang="en-US" dirty="0"/>
              <a:t>, </a:t>
            </a:r>
            <a:r>
              <a:rPr lang="en-US" b="1" dirty="0"/>
              <a:t>turn-taking</a:t>
            </a:r>
            <a:r>
              <a:rPr lang="en-US" dirty="0"/>
              <a:t>, </a:t>
            </a:r>
            <a:r>
              <a:rPr lang="en-US" b="1" dirty="0"/>
              <a:t>perfect information</a:t>
            </a:r>
            <a:r>
              <a:rPr lang="en-US" dirty="0"/>
              <a:t>, </a:t>
            </a:r>
            <a:r>
              <a:rPr lang="en-US" b="1" dirty="0"/>
              <a:t>zero-sum games</a:t>
            </a:r>
          </a:p>
          <a:p>
            <a:r>
              <a:rPr lang="en-US" dirty="0"/>
              <a:t>Although "deterministic" is listed here, according to the earlier definitions that we covered, the </a:t>
            </a:r>
            <a:r>
              <a:rPr lang="en-US" i="1" dirty="0"/>
              <a:t>task environment </a:t>
            </a:r>
            <a:r>
              <a:rPr lang="en-US" dirty="0"/>
              <a:t>is </a:t>
            </a:r>
            <a:r>
              <a:rPr lang="en-US" b="1" dirty="0"/>
              <a:t>strategic</a:t>
            </a:r>
            <a:r>
              <a:rPr lang="en-US" dirty="0"/>
              <a:t> (this term was dropped from the 4</a:t>
            </a:r>
            <a:r>
              <a:rPr lang="en-US" baseline="30000" dirty="0"/>
              <a:t>th</a:t>
            </a:r>
            <a:r>
              <a:rPr lang="en-US" dirty="0"/>
              <a:t> edition)</a:t>
            </a:r>
            <a:endParaRPr lang="en-US" i="1" dirty="0"/>
          </a:p>
          <a:p>
            <a:r>
              <a:rPr lang="en-US" dirty="0"/>
              <a:t>The term "perfect information" implies that the task environment is </a:t>
            </a:r>
            <a:r>
              <a:rPr lang="en-US" i="1" dirty="0"/>
              <a:t>fully observable</a:t>
            </a:r>
          </a:p>
          <a:p>
            <a:r>
              <a:rPr lang="en-US" dirty="0"/>
              <a:t>Zero-sum means that what is good for one player is equally bad for the other, and vice versa (we will discuss this in more detail later)</a:t>
            </a:r>
          </a:p>
          <a:p>
            <a:r>
              <a:rPr lang="en-US" dirty="0"/>
              <a:t>We will focus mainly on this type of game, but some other types will be discussed a bit near the end of the topic</a:t>
            </a:r>
          </a:p>
        </p:txBody>
      </p:sp>
    </p:spTree>
    <p:extLst>
      <p:ext uri="{BB962C8B-B14F-4D97-AF65-F5344CB8AC3E}">
        <p14:creationId xmlns:p14="http://schemas.microsoft.com/office/powerpoint/2010/main" val="1581268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8ADE6-025F-456F-8FE8-37C569EF88DB}"/>
              </a:ext>
            </a:extLst>
          </p:cNvPr>
          <p:cNvSpPr>
            <a:spLocks noGrp="1"/>
          </p:cNvSpPr>
          <p:nvPr>
            <p:ph type="title"/>
          </p:nvPr>
        </p:nvSpPr>
        <p:spPr/>
        <p:txBody>
          <a:bodyPr/>
          <a:lstStyle/>
          <a:p>
            <a:r>
              <a:rPr lang="en-US" dirty="0"/>
              <a:t>Defining a Game</a:t>
            </a:r>
          </a:p>
        </p:txBody>
      </p:sp>
      <p:sp>
        <p:nvSpPr>
          <p:cNvPr id="3" name="Content Placeholder 2">
            <a:extLst>
              <a:ext uri="{FF2B5EF4-FFF2-40B4-BE49-F238E27FC236}">
                <a16:creationId xmlns:a16="http://schemas.microsoft.com/office/drawing/2014/main" id="{657D6838-3044-434A-8BC1-64BE5B8448C8}"/>
              </a:ext>
            </a:extLst>
          </p:cNvPr>
          <p:cNvSpPr>
            <a:spLocks noGrp="1"/>
          </p:cNvSpPr>
          <p:nvPr>
            <p:ph idx="1"/>
          </p:nvPr>
        </p:nvSpPr>
        <p:spPr/>
        <p:txBody>
          <a:bodyPr>
            <a:normAutofit fontScale="77500" lnSpcReduction="20000"/>
          </a:bodyPr>
          <a:lstStyle/>
          <a:p>
            <a:r>
              <a:rPr lang="en-US" dirty="0"/>
              <a:t>A </a:t>
            </a:r>
            <a:r>
              <a:rPr lang="en-US" b="1" dirty="0"/>
              <a:t>game</a:t>
            </a:r>
            <a:r>
              <a:rPr lang="en-US" dirty="0"/>
              <a:t> can be formally defined as a search problem with the following components:</a:t>
            </a:r>
          </a:p>
          <a:p>
            <a:pPr lvl="1"/>
            <a:r>
              <a:rPr lang="en-US" dirty="0"/>
              <a:t>S</a:t>
            </a:r>
            <a:r>
              <a:rPr lang="en-US" baseline="-25000" dirty="0"/>
              <a:t>0</a:t>
            </a:r>
            <a:r>
              <a:rPr lang="en-US" dirty="0"/>
              <a:t>: The </a:t>
            </a:r>
            <a:r>
              <a:rPr lang="en-US" i="1" dirty="0"/>
              <a:t>initial state</a:t>
            </a:r>
            <a:r>
              <a:rPr lang="en-US" dirty="0"/>
              <a:t>; e.g., the board position at the start of the game</a:t>
            </a:r>
          </a:p>
          <a:p>
            <a:pPr lvl="1"/>
            <a:r>
              <a:rPr lang="en-US" dirty="0"/>
              <a:t>TO-MOVE(s): A function that specifies whose turn it is at the given state</a:t>
            </a:r>
          </a:p>
          <a:p>
            <a:pPr lvl="1"/>
            <a:r>
              <a:rPr lang="en-US" dirty="0"/>
              <a:t>ACTIONS(s): A function that returns the </a:t>
            </a:r>
            <a:r>
              <a:rPr lang="en-US" i="1" dirty="0"/>
              <a:t>legal moves </a:t>
            </a:r>
            <a:r>
              <a:rPr lang="en-US" dirty="0"/>
              <a:t>given a state</a:t>
            </a:r>
          </a:p>
          <a:p>
            <a:pPr lvl="1"/>
            <a:r>
              <a:rPr lang="en-US" dirty="0"/>
              <a:t>RESULT(s, a): The </a:t>
            </a:r>
            <a:r>
              <a:rPr lang="en-US" i="1" dirty="0"/>
              <a:t>transition model </a:t>
            </a:r>
            <a:r>
              <a:rPr lang="en-US" dirty="0"/>
              <a:t>which defines the result of the specified move, or action, when applied at the specified state</a:t>
            </a:r>
          </a:p>
          <a:p>
            <a:pPr lvl="1"/>
            <a:r>
              <a:rPr lang="en-US" dirty="0"/>
              <a:t>IS-TERMINAL(s): A </a:t>
            </a:r>
            <a:r>
              <a:rPr lang="en-US" i="1" dirty="0"/>
              <a:t>terminal test</a:t>
            </a:r>
            <a:r>
              <a:rPr lang="en-US" dirty="0"/>
              <a:t>, which determines if the game is over (final states for which the function is true are called </a:t>
            </a:r>
            <a:r>
              <a:rPr lang="en-US" i="1" dirty="0"/>
              <a:t>terminal states</a:t>
            </a:r>
            <a:r>
              <a:rPr lang="en-US" dirty="0"/>
              <a:t>)</a:t>
            </a:r>
          </a:p>
          <a:p>
            <a:pPr lvl="1"/>
            <a:r>
              <a:rPr lang="en-US" dirty="0"/>
              <a:t>UTILITY(s, p): A </a:t>
            </a:r>
            <a:r>
              <a:rPr lang="en-US" i="1" dirty="0"/>
              <a:t>utility function </a:t>
            </a:r>
            <a:r>
              <a:rPr lang="en-US" dirty="0"/>
              <a:t>(a.k.a. objective function or payoff function), which gives a numeric value for terminal states with respect to the specified player</a:t>
            </a:r>
          </a:p>
          <a:p>
            <a:r>
              <a:rPr lang="en-US" dirty="0"/>
              <a:t>Note that </a:t>
            </a:r>
            <a:r>
              <a:rPr lang="en-US" i="1" dirty="0"/>
              <a:t>the utility function is only defined for terminal states</a:t>
            </a:r>
          </a:p>
          <a:p>
            <a:r>
              <a:rPr lang="en-US" dirty="0"/>
              <a:t>For chess, the utility function might assign +1, -1, or 0 for a win, a loss, or a draw, respectively (or, as in the book, 1, 0, or 0.5, but that does not fit the zero-sum constraint)</a:t>
            </a:r>
          </a:p>
          <a:p>
            <a:r>
              <a:rPr lang="en-US" dirty="0"/>
              <a:t>For backgammon, values might range from +192 to -192 (the book says that scores range from 0 to 192, but utility should be centered around 0 in a zero-sum game)</a:t>
            </a:r>
          </a:p>
        </p:txBody>
      </p:sp>
    </p:spTree>
    <p:extLst>
      <p:ext uri="{BB962C8B-B14F-4D97-AF65-F5344CB8AC3E}">
        <p14:creationId xmlns:p14="http://schemas.microsoft.com/office/powerpoint/2010/main" val="175787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0DEA9-701D-4A84-A74D-2C39C39E7579}"/>
              </a:ext>
            </a:extLst>
          </p:cNvPr>
          <p:cNvSpPr>
            <a:spLocks noGrp="1"/>
          </p:cNvSpPr>
          <p:nvPr>
            <p:ph type="title"/>
          </p:nvPr>
        </p:nvSpPr>
        <p:spPr/>
        <p:txBody>
          <a:bodyPr/>
          <a:lstStyle/>
          <a:p>
            <a:r>
              <a:rPr lang="en-US" dirty="0"/>
              <a:t>Game Trees</a:t>
            </a:r>
          </a:p>
        </p:txBody>
      </p:sp>
      <p:sp>
        <p:nvSpPr>
          <p:cNvPr id="3" name="Content Placeholder 2">
            <a:extLst>
              <a:ext uri="{FF2B5EF4-FFF2-40B4-BE49-F238E27FC236}">
                <a16:creationId xmlns:a16="http://schemas.microsoft.com/office/drawing/2014/main" id="{16DA940F-BF65-414E-8EA8-7399769F41D7}"/>
              </a:ext>
            </a:extLst>
          </p:cNvPr>
          <p:cNvSpPr>
            <a:spLocks noGrp="1"/>
          </p:cNvSpPr>
          <p:nvPr>
            <p:ph idx="1"/>
          </p:nvPr>
        </p:nvSpPr>
        <p:spPr/>
        <p:txBody>
          <a:bodyPr>
            <a:normAutofit fontScale="62500" lnSpcReduction="20000"/>
          </a:bodyPr>
          <a:lstStyle/>
          <a:p>
            <a:r>
              <a:rPr lang="en-US" dirty="0"/>
              <a:t>The initial state, legal moves (actions), and transition model define the </a:t>
            </a:r>
            <a:r>
              <a:rPr lang="en-US" i="1" dirty="0"/>
              <a:t>state space</a:t>
            </a:r>
            <a:r>
              <a:rPr lang="en-US" dirty="0"/>
              <a:t>; although this is actually a graph, we can (and will generally) consider it to be a </a:t>
            </a:r>
            <a:r>
              <a:rPr lang="en-US" b="1" dirty="0"/>
              <a:t>game tree</a:t>
            </a:r>
          </a:p>
          <a:p>
            <a:r>
              <a:rPr lang="en-US" dirty="0"/>
              <a:t>Nodes in the game tree represent (or store) game states, and edges represent moves (made by alternating players in turn-taking, two-player games)</a:t>
            </a:r>
          </a:p>
          <a:p>
            <a:r>
              <a:rPr lang="en-US" dirty="0"/>
              <a:t>When depicting game trees, we will be calling the two players </a:t>
            </a:r>
            <a:r>
              <a:rPr lang="en-US" b="1" dirty="0"/>
              <a:t>MAX</a:t>
            </a:r>
            <a:r>
              <a:rPr lang="en-US" dirty="0"/>
              <a:t> and </a:t>
            </a:r>
            <a:r>
              <a:rPr lang="en-US" b="1" dirty="0"/>
              <a:t>MIN</a:t>
            </a:r>
            <a:r>
              <a:rPr lang="en-US" dirty="0"/>
              <a:t>; we will typically assume that MAX moves first</a:t>
            </a:r>
          </a:p>
          <a:p>
            <a:r>
              <a:rPr lang="en-US" dirty="0"/>
              <a:t>For a game like Tic-Tac-Toe, the game tree has fewer than 9! = 362,880 terminal nodes, and there are only 5,478 distinct states</a:t>
            </a:r>
          </a:p>
          <a:p>
            <a:r>
              <a:rPr lang="en-US" dirty="0"/>
              <a:t>The figure on the next slide shows a partial game tree for Tic-Tac-Toe (but note that the terminal edges that are shown would be at different depths)</a:t>
            </a:r>
          </a:p>
          <a:p>
            <a:r>
              <a:rPr lang="en-US" dirty="0"/>
              <a:t>For a game like chess, on the other hand, there would be over 10</a:t>
            </a:r>
            <a:r>
              <a:rPr lang="en-US" baseline="30000" dirty="0"/>
              <a:t>40</a:t>
            </a:r>
            <a:r>
              <a:rPr lang="en-US" dirty="0"/>
              <a:t> nodes</a:t>
            </a:r>
          </a:p>
          <a:p>
            <a:r>
              <a:rPr lang="en-US" dirty="0"/>
              <a:t>In some sources (including earlier editions of the AI textbook), when both players take a turn, that is considered one </a:t>
            </a:r>
            <a:r>
              <a:rPr lang="en-US" i="1" dirty="0"/>
              <a:t>move</a:t>
            </a:r>
            <a:r>
              <a:rPr lang="en-US" dirty="0"/>
              <a:t>, or two </a:t>
            </a:r>
            <a:r>
              <a:rPr lang="en-US" i="1" dirty="0"/>
              <a:t>half-moves</a:t>
            </a:r>
          </a:p>
          <a:p>
            <a:r>
              <a:rPr lang="en-US" dirty="0"/>
              <a:t>In other sources, when either player takes a turn, that is called a move, and this is typically what I mean when I refer to a move in this sort of game</a:t>
            </a:r>
          </a:p>
          <a:p>
            <a:r>
              <a:rPr lang="en-US" dirty="0"/>
              <a:t>Each half-move (what I refer to as a move) is also known as a </a:t>
            </a:r>
            <a:r>
              <a:rPr lang="en-US" i="1" dirty="0"/>
              <a:t>ply</a:t>
            </a:r>
            <a:r>
              <a:rPr lang="en-US" dirty="0"/>
              <a:t>; this term is unambiguous</a:t>
            </a:r>
          </a:p>
        </p:txBody>
      </p:sp>
    </p:spTree>
    <p:extLst>
      <p:ext uri="{BB962C8B-B14F-4D97-AF65-F5344CB8AC3E}">
        <p14:creationId xmlns:p14="http://schemas.microsoft.com/office/powerpoint/2010/main" val="2130490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0107-0F5B-425C-B541-39564012ABB0}"/>
              </a:ext>
            </a:extLst>
          </p:cNvPr>
          <p:cNvSpPr>
            <a:spLocks noGrp="1"/>
          </p:cNvSpPr>
          <p:nvPr>
            <p:ph type="title"/>
          </p:nvPr>
        </p:nvSpPr>
        <p:spPr/>
        <p:txBody>
          <a:bodyPr/>
          <a:lstStyle/>
          <a:p>
            <a:r>
              <a:rPr lang="en-US" dirty="0"/>
              <a:t>Example Game Tree: Tic-Tac-Toe</a:t>
            </a:r>
          </a:p>
        </p:txBody>
      </p:sp>
      <p:pic>
        <p:nvPicPr>
          <p:cNvPr id="4" name="Content Placeholder 3">
            <a:extLst>
              <a:ext uri="{FF2B5EF4-FFF2-40B4-BE49-F238E27FC236}">
                <a16:creationId xmlns:a16="http://schemas.microsoft.com/office/drawing/2014/main" id="{426A39FE-6292-44FC-881B-E6A865147D56}"/>
              </a:ext>
            </a:extLst>
          </p:cNvPr>
          <p:cNvPicPr>
            <a:picLocks noGrp="1" noChangeAspect="1"/>
          </p:cNvPicPr>
          <p:nvPr>
            <p:ph idx="1"/>
          </p:nvPr>
        </p:nvPicPr>
        <p:blipFill>
          <a:blip r:embed="rId2"/>
          <a:stretch>
            <a:fillRect/>
          </a:stretch>
        </p:blipFill>
        <p:spPr>
          <a:xfrm>
            <a:off x="2775747" y="1419002"/>
            <a:ext cx="6640506" cy="5073873"/>
          </a:xfrm>
          <a:prstGeom prst="rect">
            <a:avLst/>
          </a:prstGeom>
        </p:spPr>
      </p:pic>
    </p:spTree>
    <p:extLst>
      <p:ext uri="{BB962C8B-B14F-4D97-AF65-F5344CB8AC3E}">
        <p14:creationId xmlns:p14="http://schemas.microsoft.com/office/powerpoint/2010/main" val="1786130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2CC85-EA83-419A-B7C4-2F4A2BCF75B5}"/>
              </a:ext>
            </a:extLst>
          </p:cNvPr>
          <p:cNvSpPr>
            <a:spLocks noGrp="1"/>
          </p:cNvSpPr>
          <p:nvPr>
            <p:ph type="title"/>
          </p:nvPr>
        </p:nvSpPr>
        <p:spPr/>
        <p:txBody>
          <a:bodyPr/>
          <a:lstStyle/>
          <a:p>
            <a:r>
              <a:rPr lang="en-US" dirty="0"/>
              <a:t>Minimax Values</a:t>
            </a:r>
          </a:p>
        </p:txBody>
      </p:sp>
      <p:sp>
        <p:nvSpPr>
          <p:cNvPr id="3" name="Content Placeholder 2">
            <a:extLst>
              <a:ext uri="{FF2B5EF4-FFF2-40B4-BE49-F238E27FC236}">
                <a16:creationId xmlns:a16="http://schemas.microsoft.com/office/drawing/2014/main" id="{A87882E2-1BA7-4063-8B2F-FB6D2984F4BC}"/>
              </a:ext>
            </a:extLst>
          </p:cNvPr>
          <p:cNvSpPr>
            <a:spLocks noGrp="1"/>
          </p:cNvSpPr>
          <p:nvPr>
            <p:ph idx="1"/>
          </p:nvPr>
        </p:nvSpPr>
        <p:spPr/>
        <p:txBody>
          <a:bodyPr>
            <a:normAutofit fontScale="70000" lnSpcReduction="20000"/>
          </a:bodyPr>
          <a:lstStyle/>
          <a:p>
            <a:r>
              <a:rPr lang="en-US" dirty="0"/>
              <a:t>In the sort of search problems that we covered in our previous two topics, the solution is a sequence of actions leading to a goal state</a:t>
            </a:r>
          </a:p>
          <a:p>
            <a:r>
              <a:rPr lang="en-US" dirty="0"/>
              <a:t>In a game, your opponent (MIN, assuming you are MAX) "has something to say about it"</a:t>
            </a:r>
          </a:p>
          <a:p>
            <a:r>
              <a:rPr lang="en-US" dirty="0"/>
              <a:t>MAX must find a </a:t>
            </a:r>
            <a:r>
              <a:rPr lang="en-US" i="1" dirty="0"/>
              <a:t>contingent strategy</a:t>
            </a:r>
            <a:r>
              <a:rPr lang="en-US" dirty="0"/>
              <a:t>; an optimal strategy will lead to outcomes as least as good as any other when playing an infallible opponent</a:t>
            </a:r>
          </a:p>
          <a:p>
            <a:r>
              <a:rPr lang="en-US" dirty="0"/>
              <a:t>The optimal strategy can be determined by calculating the </a:t>
            </a:r>
            <a:r>
              <a:rPr lang="en-US" b="1" dirty="0"/>
              <a:t>minimax value </a:t>
            </a:r>
            <a:r>
              <a:rPr lang="en-US" dirty="0"/>
              <a:t>of each node:</a:t>
            </a:r>
          </a:p>
          <a:p>
            <a:endParaRPr lang="en-US" dirty="0"/>
          </a:p>
          <a:p>
            <a:endParaRPr lang="en-US" dirty="0"/>
          </a:p>
          <a:p>
            <a:endParaRPr lang="en-US" dirty="0"/>
          </a:p>
          <a:p>
            <a:r>
              <a:rPr lang="en-US" dirty="0"/>
              <a:t>I add: For the type of game we are considering, the </a:t>
            </a:r>
            <a:r>
              <a:rPr lang="en-US" b="1" dirty="0"/>
              <a:t>minimax decision</a:t>
            </a:r>
            <a:r>
              <a:rPr lang="en-US" dirty="0"/>
              <a:t> you make using this function </a:t>
            </a:r>
            <a:r>
              <a:rPr lang="en-US" i="1" dirty="0"/>
              <a:t>maximizes the worst-case scenario</a:t>
            </a:r>
            <a:r>
              <a:rPr lang="en-US" dirty="0"/>
              <a:t> (the book does not make this point clear)</a:t>
            </a:r>
            <a:endParaRPr lang="en-US" i="1" dirty="0"/>
          </a:p>
          <a:p>
            <a:r>
              <a:rPr lang="en-US" dirty="0"/>
              <a:t>The opponent may not make the move you expect, but if not, you will do at least as well as you predicted based on a </a:t>
            </a:r>
            <a:r>
              <a:rPr lang="en-US" b="1" dirty="0"/>
              <a:t>minimax search</a:t>
            </a:r>
            <a:r>
              <a:rPr lang="en-US" dirty="0"/>
              <a:t> (using an algorithm we will soon cover)</a:t>
            </a:r>
          </a:p>
          <a:p>
            <a:r>
              <a:rPr lang="en-US" dirty="0"/>
              <a:t>The next slide shows minimax values for a very simple (and, I would add, not fair) game tree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6E06B65-3ECC-A01B-7FD1-700319B8F82C}"/>
                  </a:ext>
                </a:extLst>
              </p:cNvPr>
              <p:cNvSpPr txBox="1"/>
              <p:nvPr/>
            </p:nvSpPr>
            <p:spPr>
              <a:xfrm>
                <a:off x="1347424" y="3638438"/>
                <a:ext cx="9497152" cy="116128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noProof="1" smtClean="0">
                          <a:latin typeface="Courier New" panose="02070309020205020404" pitchFamily="49" charset="0"/>
                          <a:cs typeface="Courier New" panose="02070309020205020404" pitchFamily="49" charset="0"/>
                        </a:rPr>
                        <m:t>MINIMAX</m:t>
                      </m:r>
                      <m:r>
                        <m:rPr>
                          <m:nor/>
                        </m:rPr>
                        <a:rPr lang="en-US" noProof="1" smtClean="0">
                          <a:latin typeface="Courier New" panose="02070309020205020404" pitchFamily="49" charset="0"/>
                          <a:cs typeface="Courier New" panose="02070309020205020404" pitchFamily="49" charset="0"/>
                        </a:rPr>
                        <m:t>(</m:t>
                      </m:r>
                      <m:r>
                        <m:rPr>
                          <m:nor/>
                        </m:rPr>
                        <a:rPr lang="en-US" noProof="1" smtClean="0">
                          <a:latin typeface="Courier New" panose="02070309020205020404" pitchFamily="49" charset="0"/>
                          <a:cs typeface="Courier New" panose="02070309020205020404" pitchFamily="49" charset="0"/>
                        </a:rPr>
                        <m:t>s</m:t>
                      </m:r>
                      <m:r>
                        <m:rPr>
                          <m:nor/>
                        </m:rPr>
                        <a:rPr lang="en-US" noProof="1" smtClean="0">
                          <a:latin typeface="Courier New" panose="02070309020205020404" pitchFamily="49" charset="0"/>
                          <a:cs typeface="Courier New" panose="02070309020205020404" pitchFamily="49" charset="0"/>
                        </a:rPr>
                        <m:t>) =</m:t>
                      </m:r>
                      <m:d>
                        <m:dPr>
                          <m:begChr m:val="{"/>
                          <m:endChr m:val=""/>
                          <m:ctrlPr>
                            <a:rPr lang="en-US" i="1" noProof="1" smtClean="0">
                              <a:latin typeface="Cambria Math" panose="02040503050406030204" pitchFamily="18" charset="0"/>
                              <a:cs typeface="Courier New" panose="02070309020205020404" pitchFamily="49" charset="0"/>
                            </a:rPr>
                          </m:ctrlPr>
                        </m:dPr>
                        <m:e>
                          <m:m>
                            <m:mPr>
                              <m:mcs>
                                <m:mc>
                                  <m:mcPr>
                                    <m:count m:val="2"/>
                                    <m:mcJc m:val="center"/>
                                  </m:mcPr>
                                </m:mc>
                              </m:mcs>
                              <m:ctrlPr>
                                <a:rPr lang="en-US" i="1" noProof="1" smtClean="0">
                                  <a:latin typeface="Cambria Math" panose="02040503050406030204" pitchFamily="18" charset="0"/>
                                  <a:cs typeface="Courier New" panose="02070309020205020404" pitchFamily="49" charset="0"/>
                                </a:rPr>
                              </m:ctrlPr>
                            </m:mPr>
                            <m:mr>
                              <m:e>
                                <m:r>
                                  <m:rPr>
                                    <m:nor/>
                                  </m:rPr>
                                  <a:rPr lang="en-US" noProof="1">
                                    <a:latin typeface="Courier New" panose="02070309020205020404" pitchFamily="49" charset="0"/>
                                    <a:cs typeface="Courier New" panose="02070309020205020404" pitchFamily="49" charset="0"/>
                                  </a:rPr>
                                  <m:t>UTILITY</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s</m:t>
                                </m:r>
                                <m:r>
                                  <m:rPr>
                                    <m:nor/>
                                  </m:rPr>
                                  <a:rPr lang="en-US" noProof="1">
                                    <a:latin typeface="Courier New" panose="02070309020205020404" pitchFamily="49" charset="0"/>
                                    <a:cs typeface="Courier New" panose="02070309020205020404" pitchFamily="49" charset="0"/>
                                  </a:rPr>
                                  <m:t>, </m:t>
                                </m:r>
                                <m:r>
                                  <m:rPr>
                                    <m:nor/>
                                  </m:rPr>
                                  <a:rPr lang="en-US" b="0" i="0" noProof="1" smtClean="0">
                                    <a:latin typeface="Courier New" panose="02070309020205020404" pitchFamily="49" charset="0"/>
                                    <a:cs typeface="Courier New" panose="02070309020205020404" pitchFamily="49" charset="0"/>
                                  </a:rPr>
                                  <m:t>MAX</m:t>
                                </m:r>
                                <m:r>
                                  <m:rPr>
                                    <m:nor/>
                                  </m:rPr>
                                  <a:rPr lang="en-US" b="0" i="0" noProof="1" smtClean="0">
                                    <a:latin typeface="Courier New" panose="02070309020205020404" pitchFamily="49" charset="0"/>
                                    <a:cs typeface="Courier New" panose="02070309020205020404" pitchFamily="49" charset="0"/>
                                  </a:rPr>
                                  <m:t>)                  </m:t>
                                </m:r>
                              </m:e>
                              <m:e>
                                <m:r>
                                  <m:rPr>
                                    <m:nor/>
                                  </m:rPr>
                                  <a:rPr lang="en-US" noProof="1">
                                    <a:latin typeface="Courier New" panose="02070309020205020404" pitchFamily="49" charset="0"/>
                                    <a:cs typeface="Courier New" panose="02070309020205020404" pitchFamily="49" charset="0"/>
                                  </a:rPr>
                                  <m:t>if</m:t>
                                </m:r>
                                <m:r>
                                  <m:rPr>
                                    <m:nor/>
                                  </m:rPr>
                                  <a:rPr lang="en-US" noProof="1">
                                    <a:latin typeface="Courier New" panose="02070309020205020404" pitchFamily="49" charset="0"/>
                                    <a:cs typeface="Courier New" panose="02070309020205020404" pitchFamily="49" charset="0"/>
                                  </a:rPr>
                                  <m:t> </m:t>
                                </m:r>
                                <m:r>
                                  <m:rPr>
                                    <m:nor/>
                                  </m:rPr>
                                  <a:rPr lang="en-US" noProof="1">
                                    <a:latin typeface="Courier New" panose="02070309020205020404" pitchFamily="49" charset="0"/>
                                    <a:cs typeface="Courier New" panose="02070309020205020404" pitchFamily="49" charset="0"/>
                                  </a:rPr>
                                  <m:t>IS</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TERMINAL</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s</m:t>
                                </m:r>
                                <m:r>
                                  <m:rPr>
                                    <m:nor/>
                                  </m:rPr>
                                  <a:rPr lang="en-US" b="0" i="0" noProof="1" smtClean="0">
                                    <a:latin typeface="Courier New" panose="02070309020205020404" pitchFamily="49" charset="0"/>
                                    <a:cs typeface="Courier New" panose="02070309020205020404" pitchFamily="49" charset="0"/>
                                  </a:rPr>
                                  <m:t>)   </m:t>
                                </m:r>
                              </m:e>
                            </m:mr>
                            <m:mr>
                              <m:e>
                                <m:r>
                                  <m:rPr>
                                    <m:nor/>
                                  </m:rPr>
                                  <a:rPr lang="en-US" noProof="1">
                                    <a:latin typeface="Courier New" panose="02070309020205020404" pitchFamily="49" charset="0"/>
                                    <a:cs typeface="Courier New" panose="02070309020205020404" pitchFamily="49" charset="0"/>
                                  </a:rPr>
                                  <m:t>max</m:t>
                                </m:r>
                                <m:r>
                                  <m:rPr>
                                    <m:nor/>
                                  </m:rPr>
                                  <a:rPr lang="en-US" baseline="-25000" noProof="1">
                                    <a:latin typeface="Courier New" panose="02070309020205020404" pitchFamily="49" charset="0"/>
                                    <a:cs typeface="Courier New" panose="02070309020205020404" pitchFamily="49" charset="0"/>
                                  </a:rPr>
                                  <m:t>aεACTIONS</m:t>
                                </m:r>
                                <m:r>
                                  <m:rPr>
                                    <m:nor/>
                                  </m:rPr>
                                  <a:rPr lang="en-US" baseline="-25000" noProof="1">
                                    <a:latin typeface="Courier New" panose="02070309020205020404" pitchFamily="49" charset="0"/>
                                    <a:cs typeface="Courier New" panose="02070309020205020404" pitchFamily="49" charset="0"/>
                                  </a:rPr>
                                  <m:t>(</m:t>
                                </m:r>
                                <m:r>
                                  <m:rPr>
                                    <m:nor/>
                                  </m:rPr>
                                  <a:rPr lang="en-US" baseline="-25000" noProof="1">
                                    <a:latin typeface="Courier New" panose="02070309020205020404" pitchFamily="49" charset="0"/>
                                    <a:cs typeface="Courier New" panose="02070309020205020404" pitchFamily="49" charset="0"/>
                                  </a:rPr>
                                  <m:t>s</m:t>
                                </m:r>
                                <m:r>
                                  <m:rPr>
                                    <m:nor/>
                                  </m:rPr>
                                  <a:rPr lang="en-US" baseline="-25000" noProof="1">
                                    <a:latin typeface="Courier New" panose="02070309020205020404" pitchFamily="49" charset="0"/>
                                    <a:cs typeface="Courier New" panose="02070309020205020404" pitchFamily="49" charset="0"/>
                                  </a:rPr>
                                  <m:t>) </m:t>
                                </m:r>
                                <m:r>
                                  <m:rPr>
                                    <m:nor/>
                                  </m:rPr>
                                  <a:rPr lang="en-US" noProof="1">
                                    <a:latin typeface="Courier New" panose="02070309020205020404" pitchFamily="49" charset="0"/>
                                    <a:cs typeface="Courier New" panose="02070309020205020404" pitchFamily="49" charset="0"/>
                                  </a:rPr>
                                  <m:t>MINIMAX</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RESULT</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s</m:t>
                                </m:r>
                                <m:r>
                                  <m:rPr>
                                    <m:nor/>
                                  </m:rPr>
                                  <a:rPr lang="en-US" noProof="1">
                                    <a:latin typeface="Courier New" panose="02070309020205020404" pitchFamily="49" charset="0"/>
                                    <a:cs typeface="Courier New" panose="02070309020205020404" pitchFamily="49" charset="0"/>
                                  </a:rPr>
                                  <m:t>, </m:t>
                                </m:r>
                                <m:r>
                                  <m:rPr>
                                    <m:nor/>
                                  </m:rPr>
                                  <a:rPr lang="en-US" noProof="1">
                                    <a:latin typeface="Courier New" panose="02070309020205020404" pitchFamily="49" charset="0"/>
                                    <a:cs typeface="Courier New" panose="02070309020205020404" pitchFamily="49" charset="0"/>
                                  </a:rPr>
                                  <m:t>a</m:t>
                                </m:r>
                                <m:r>
                                  <m:rPr>
                                    <m:nor/>
                                  </m:rPr>
                                  <a:rPr lang="en-US" noProof="1">
                                    <a:latin typeface="Courier New" panose="02070309020205020404" pitchFamily="49" charset="0"/>
                                    <a:cs typeface="Courier New" panose="02070309020205020404" pitchFamily="49" charset="0"/>
                                  </a:rPr>
                                  <m:t>))</m:t>
                                </m:r>
                              </m:e>
                              <m:e>
                                <m:r>
                                  <m:rPr>
                                    <m:nor/>
                                  </m:rPr>
                                  <a:rPr lang="en-US" noProof="1">
                                    <a:latin typeface="Courier New" panose="02070309020205020404" pitchFamily="49" charset="0"/>
                                    <a:cs typeface="Courier New" panose="02070309020205020404" pitchFamily="49" charset="0"/>
                                  </a:rPr>
                                  <m:t>if</m:t>
                                </m:r>
                                <m:r>
                                  <m:rPr>
                                    <m:nor/>
                                  </m:rPr>
                                  <a:rPr lang="en-US" noProof="1">
                                    <a:latin typeface="Courier New" panose="02070309020205020404" pitchFamily="49" charset="0"/>
                                    <a:cs typeface="Courier New" panose="02070309020205020404" pitchFamily="49" charset="0"/>
                                  </a:rPr>
                                  <m:t> </m:t>
                                </m:r>
                                <m:r>
                                  <m:rPr>
                                    <m:nor/>
                                  </m:rPr>
                                  <a:rPr lang="en-US" noProof="1">
                                    <a:latin typeface="Courier New" panose="02070309020205020404" pitchFamily="49" charset="0"/>
                                    <a:cs typeface="Courier New" panose="02070309020205020404" pitchFamily="49" charset="0"/>
                                  </a:rPr>
                                  <m:t>TO</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MOVE</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s</m:t>
                                </m:r>
                                <m:r>
                                  <m:rPr>
                                    <m:nor/>
                                  </m:rPr>
                                  <a:rPr lang="en-US" noProof="1">
                                    <a:latin typeface="Courier New" panose="02070309020205020404" pitchFamily="49" charset="0"/>
                                    <a:cs typeface="Courier New" panose="02070309020205020404" pitchFamily="49" charset="0"/>
                                  </a:rPr>
                                  <m:t>) = </m:t>
                                </m:r>
                                <m:r>
                                  <m:rPr>
                                    <m:nor/>
                                  </m:rPr>
                                  <a:rPr lang="en-US" noProof="1">
                                    <a:latin typeface="Courier New" panose="02070309020205020404" pitchFamily="49" charset="0"/>
                                    <a:cs typeface="Courier New" panose="02070309020205020404" pitchFamily="49" charset="0"/>
                                  </a:rPr>
                                  <m:t>MAX</m:t>
                                </m:r>
                                <m:r>
                                  <m:rPr>
                                    <m:nor/>
                                  </m:rPr>
                                  <a:rPr lang="en-US" noProof="1">
                                    <a:latin typeface="Courier New" panose="02070309020205020404" pitchFamily="49" charset="0"/>
                                    <a:cs typeface="Courier New" panose="02070309020205020404" pitchFamily="49" charset="0"/>
                                  </a:rPr>
                                  <m:t> </m:t>
                                </m:r>
                              </m:e>
                            </m:mr>
                            <m:mr>
                              <m:e>
                                <m:r>
                                  <m:rPr>
                                    <m:nor/>
                                  </m:rPr>
                                  <a:rPr lang="en-US" noProof="1">
                                    <a:latin typeface="Courier New" panose="02070309020205020404" pitchFamily="49" charset="0"/>
                                    <a:cs typeface="Courier New" panose="02070309020205020404" pitchFamily="49" charset="0"/>
                                  </a:rPr>
                                  <m:t>min</m:t>
                                </m:r>
                                <m:r>
                                  <m:rPr>
                                    <m:nor/>
                                  </m:rPr>
                                  <a:rPr lang="en-US" baseline="-25000" noProof="1">
                                    <a:latin typeface="Courier New" panose="02070309020205020404" pitchFamily="49" charset="0"/>
                                    <a:cs typeface="Courier New" panose="02070309020205020404" pitchFamily="49" charset="0"/>
                                  </a:rPr>
                                  <m:t>aεACTIONS</m:t>
                                </m:r>
                                <m:r>
                                  <m:rPr>
                                    <m:nor/>
                                  </m:rPr>
                                  <a:rPr lang="en-US" baseline="-25000" noProof="1">
                                    <a:latin typeface="Courier New" panose="02070309020205020404" pitchFamily="49" charset="0"/>
                                    <a:cs typeface="Courier New" panose="02070309020205020404" pitchFamily="49" charset="0"/>
                                  </a:rPr>
                                  <m:t>(</m:t>
                                </m:r>
                                <m:r>
                                  <m:rPr>
                                    <m:nor/>
                                  </m:rPr>
                                  <a:rPr lang="en-US" baseline="-25000" noProof="1">
                                    <a:latin typeface="Courier New" panose="02070309020205020404" pitchFamily="49" charset="0"/>
                                    <a:cs typeface="Courier New" panose="02070309020205020404" pitchFamily="49" charset="0"/>
                                  </a:rPr>
                                  <m:t>s</m:t>
                                </m:r>
                                <m:r>
                                  <m:rPr>
                                    <m:nor/>
                                  </m:rPr>
                                  <a:rPr lang="en-US" baseline="-25000" noProof="1">
                                    <a:latin typeface="Courier New" panose="02070309020205020404" pitchFamily="49" charset="0"/>
                                    <a:cs typeface="Courier New" panose="02070309020205020404" pitchFamily="49" charset="0"/>
                                  </a:rPr>
                                  <m:t>) </m:t>
                                </m:r>
                                <m:r>
                                  <m:rPr>
                                    <m:nor/>
                                  </m:rPr>
                                  <a:rPr lang="en-US" noProof="1">
                                    <a:latin typeface="Courier New" panose="02070309020205020404" pitchFamily="49" charset="0"/>
                                    <a:cs typeface="Courier New" panose="02070309020205020404" pitchFamily="49" charset="0"/>
                                  </a:rPr>
                                  <m:t>MINIMAX</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RESULT</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s</m:t>
                                </m:r>
                                <m:r>
                                  <m:rPr>
                                    <m:nor/>
                                  </m:rPr>
                                  <a:rPr lang="en-US" noProof="1">
                                    <a:latin typeface="Courier New" panose="02070309020205020404" pitchFamily="49" charset="0"/>
                                    <a:cs typeface="Courier New" panose="02070309020205020404" pitchFamily="49" charset="0"/>
                                  </a:rPr>
                                  <m:t>, </m:t>
                                </m:r>
                                <m:r>
                                  <m:rPr>
                                    <m:nor/>
                                  </m:rPr>
                                  <a:rPr lang="en-US" noProof="1">
                                    <a:latin typeface="Courier New" panose="02070309020205020404" pitchFamily="49" charset="0"/>
                                    <a:cs typeface="Courier New" panose="02070309020205020404" pitchFamily="49" charset="0"/>
                                  </a:rPr>
                                  <m:t>a</m:t>
                                </m:r>
                                <m:r>
                                  <m:rPr>
                                    <m:nor/>
                                  </m:rPr>
                                  <a:rPr lang="en-US" noProof="1">
                                    <a:latin typeface="Courier New" panose="02070309020205020404" pitchFamily="49" charset="0"/>
                                    <a:cs typeface="Courier New" panose="02070309020205020404" pitchFamily="49" charset="0"/>
                                  </a:rPr>
                                  <m:t>))</m:t>
                                </m:r>
                              </m:e>
                              <m:e>
                                <m:r>
                                  <m:rPr>
                                    <m:nor/>
                                  </m:rPr>
                                  <a:rPr lang="en-US" noProof="1">
                                    <a:latin typeface="Courier New" panose="02070309020205020404" pitchFamily="49" charset="0"/>
                                    <a:cs typeface="Courier New" panose="02070309020205020404" pitchFamily="49" charset="0"/>
                                  </a:rPr>
                                  <m:t>if</m:t>
                                </m:r>
                                <m:r>
                                  <m:rPr>
                                    <m:nor/>
                                  </m:rPr>
                                  <a:rPr lang="en-US" noProof="1">
                                    <a:latin typeface="Courier New" panose="02070309020205020404" pitchFamily="49" charset="0"/>
                                    <a:cs typeface="Courier New" panose="02070309020205020404" pitchFamily="49" charset="0"/>
                                  </a:rPr>
                                  <m:t> </m:t>
                                </m:r>
                                <m:r>
                                  <m:rPr>
                                    <m:nor/>
                                  </m:rPr>
                                  <a:rPr lang="en-US" noProof="1">
                                    <a:latin typeface="Courier New" panose="02070309020205020404" pitchFamily="49" charset="0"/>
                                    <a:cs typeface="Courier New" panose="02070309020205020404" pitchFamily="49" charset="0"/>
                                  </a:rPr>
                                  <m:t>TO</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MOVE</m:t>
                                </m:r>
                                <m:r>
                                  <m:rPr>
                                    <m:nor/>
                                  </m:rPr>
                                  <a:rPr lang="en-US" noProof="1">
                                    <a:latin typeface="Courier New" panose="02070309020205020404" pitchFamily="49" charset="0"/>
                                    <a:cs typeface="Courier New" panose="02070309020205020404" pitchFamily="49" charset="0"/>
                                  </a:rPr>
                                  <m:t>(</m:t>
                                </m:r>
                                <m:r>
                                  <m:rPr>
                                    <m:nor/>
                                  </m:rPr>
                                  <a:rPr lang="en-US" noProof="1">
                                    <a:latin typeface="Courier New" panose="02070309020205020404" pitchFamily="49" charset="0"/>
                                    <a:cs typeface="Courier New" panose="02070309020205020404" pitchFamily="49" charset="0"/>
                                  </a:rPr>
                                  <m:t>s</m:t>
                                </m:r>
                                <m:r>
                                  <m:rPr>
                                    <m:nor/>
                                  </m:rPr>
                                  <a:rPr lang="en-US" noProof="1">
                                    <a:latin typeface="Courier New" panose="02070309020205020404" pitchFamily="49" charset="0"/>
                                    <a:cs typeface="Courier New" panose="02070309020205020404" pitchFamily="49" charset="0"/>
                                  </a:rPr>
                                  <m:t>) = </m:t>
                                </m:r>
                                <m:r>
                                  <m:rPr>
                                    <m:nor/>
                                  </m:rPr>
                                  <a:rPr lang="en-US" noProof="1">
                                    <a:latin typeface="Courier New" panose="02070309020205020404" pitchFamily="49" charset="0"/>
                                    <a:cs typeface="Courier New" panose="02070309020205020404" pitchFamily="49" charset="0"/>
                                  </a:rPr>
                                  <m:t>MIN</m:t>
                                </m:r>
                                <m:r>
                                  <m:rPr>
                                    <m:nor/>
                                  </m:rPr>
                                  <a:rPr lang="en-US" noProof="1">
                                    <a:latin typeface="Courier New" panose="02070309020205020404" pitchFamily="49" charset="0"/>
                                    <a:cs typeface="Courier New" panose="02070309020205020404" pitchFamily="49" charset="0"/>
                                  </a:rPr>
                                  <m:t> </m:t>
                                </m:r>
                              </m:e>
                            </m:mr>
                          </m:m>
                        </m:e>
                      </m:d>
                    </m:oMath>
                  </m:oMathPara>
                </a14:m>
                <a:endParaRPr lang="en-US" noProof="1">
                  <a:latin typeface="Courier New" panose="02070309020205020404" pitchFamily="49" charset="0"/>
                  <a:cs typeface="Courier New" panose="02070309020205020404" pitchFamily="49" charset="0"/>
                </a:endParaRPr>
              </a:p>
              <a:p>
                <a:endParaRPr lang="en-US" dirty="0"/>
              </a:p>
            </p:txBody>
          </p:sp>
        </mc:Choice>
        <mc:Fallback xmlns="">
          <p:sp>
            <p:nvSpPr>
              <p:cNvPr id="4" name="TextBox 3">
                <a:extLst>
                  <a:ext uri="{FF2B5EF4-FFF2-40B4-BE49-F238E27FC236}">
                    <a16:creationId xmlns:a16="http://schemas.microsoft.com/office/drawing/2014/main" id="{B6E06B65-3ECC-A01B-7FD1-700319B8F82C}"/>
                  </a:ext>
                </a:extLst>
              </p:cNvPr>
              <p:cNvSpPr txBox="1">
                <a:spLocks noRot="1" noChangeAspect="1" noMove="1" noResize="1" noEditPoints="1" noAdjustHandles="1" noChangeArrowheads="1" noChangeShapeType="1" noTextEdit="1"/>
              </p:cNvSpPr>
              <p:nvPr/>
            </p:nvSpPr>
            <p:spPr>
              <a:xfrm>
                <a:off x="1347424" y="3638438"/>
                <a:ext cx="9497152" cy="1161280"/>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14976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0167C-D351-4BBA-B9B2-9592924251F0}"/>
              </a:ext>
            </a:extLst>
          </p:cNvPr>
          <p:cNvSpPr>
            <a:spLocks noGrp="1"/>
          </p:cNvSpPr>
          <p:nvPr>
            <p:ph type="title"/>
          </p:nvPr>
        </p:nvSpPr>
        <p:spPr/>
        <p:txBody>
          <a:bodyPr/>
          <a:lstStyle/>
          <a:p>
            <a:r>
              <a:rPr lang="en-US" dirty="0"/>
              <a:t>Minimax Values Example</a:t>
            </a:r>
          </a:p>
        </p:txBody>
      </p:sp>
      <p:pic>
        <p:nvPicPr>
          <p:cNvPr id="4" name="Content Placeholder 3">
            <a:extLst>
              <a:ext uri="{FF2B5EF4-FFF2-40B4-BE49-F238E27FC236}">
                <a16:creationId xmlns:a16="http://schemas.microsoft.com/office/drawing/2014/main" id="{5E54E71C-0771-4FF5-A52E-F82EF5C230EB}"/>
              </a:ext>
            </a:extLst>
          </p:cNvPr>
          <p:cNvPicPr>
            <a:picLocks noGrp="1" noChangeAspect="1"/>
          </p:cNvPicPr>
          <p:nvPr>
            <p:ph idx="1"/>
          </p:nvPr>
        </p:nvPicPr>
        <p:blipFill>
          <a:blip r:embed="rId2"/>
          <a:stretch>
            <a:fillRect/>
          </a:stretch>
        </p:blipFill>
        <p:spPr>
          <a:xfrm>
            <a:off x="1697368" y="1987286"/>
            <a:ext cx="8797263" cy="4505589"/>
          </a:xfrm>
          <a:prstGeom prst="rect">
            <a:avLst/>
          </a:prstGeom>
        </p:spPr>
      </p:pic>
    </p:spTree>
    <p:extLst>
      <p:ext uri="{BB962C8B-B14F-4D97-AF65-F5344CB8AC3E}">
        <p14:creationId xmlns:p14="http://schemas.microsoft.com/office/powerpoint/2010/main" val="1285838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0F8EF-CD06-0132-1BCE-49DED97EAC3C}"/>
              </a:ext>
            </a:extLst>
          </p:cNvPr>
          <p:cNvSpPr>
            <a:spLocks noGrp="1"/>
          </p:cNvSpPr>
          <p:nvPr>
            <p:ph type="title"/>
          </p:nvPr>
        </p:nvSpPr>
        <p:spPr/>
        <p:txBody>
          <a:bodyPr/>
          <a:lstStyle/>
          <a:p>
            <a:r>
              <a:rPr lang="en-US" dirty="0"/>
              <a:t>Minimax Search</a:t>
            </a:r>
          </a:p>
        </p:txBody>
      </p:sp>
      <p:sp>
        <p:nvSpPr>
          <p:cNvPr id="3" name="Content Placeholder 2">
            <a:extLst>
              <a:ext uri="{FF2B5EF4-FFF2-40B4-BE49-F238E27FC236}">
                <a16:creationId xmlns:a16="http://schemas.microsoft.com/office/drawing/2014/main" id="{D8BFA278-60D5-A9FF-7156-3F92196DBDE3}"/>
              </a:ext>
            </a:extLst>
          </p:cNvPr>
          <p:cNvSpPr>
            <a:spLocks noGrp="1"/>
          </p:cNvSpPr>
          <p:nvPr>
            <p:ph idx="1"/>
          </p:nvPr>
        </p:nvSpPr>
        <p:spPr/>
        <p:txBody>
          <a:bodyPr>
            <a:normAutofit fontScale="70000" lnSpcReduction="20000"/>
          </a:bodyPr>
          <a:lstStyle/>
          <a:p>
            <a:r>
              <a:rPr lang="en-US" dirty="0"/>
              <a:t>The next slide shows pseudo-code for </a:t>
            </a:r>
            <a:r>
              <a:rPr lang="en-US" b="1" dirty="0"/>
              <a:t>minimax search</a:t>
            </a:r>
            <a:r>
              <a:rPr lang="en-US" dirty="0"/>
              <a:t>, which is based on the function we looked at for computing the minimax value</a:t>
            </a:r>
          </a:p>
          <a:p>
            <a:r>
              <a:rPr lang="en-US" dirty="0"/>
              <a:t>We will look at a way to improve the efficiency of the search later</a:t>
            </a:r>
          </a:p>
          <a:p>
            <a:r>
              <a:rPr lang="en-US" dirty="0"/>
              <a:t>Note that, for now, we are assuming that we can search the entire game tree, so the exact minimax value of every node can be computed</a:t>
            </a:r>
          </a:p>
          <a:p>
            <a:r>
              <a:rPr lang="en-US" dirty="0"/>
              <a:t>I have a few comments about the pseudo-code:</a:t>
            </a:r>
          </a:p>
          <a:p>
            <a:pPr lvl="1"/>
            <a:r>
              <a:rPr lang="en-US" dirty="0"/>
              <a:t>I don't like their use of the "player" variable, which is used across the three shown functions without being passed, and therefore must be a global variable</a:t>
            </a:r>
          </a:p>
          <a:p>
            <a:pPr lvl="1"/>
            <a:r>
              <a:rPr lang="en-US" dirty="0"/>
              <a:t>However, if it is a global, there is no reason to pass it to UTILITY</a:t>
            </a:r>
          </a:p>
          <a:p>
            <a:pPr lvl="1"/>
            <a:r>
              <a:rPr lang="en-US" dirty="0"/>
              <a:t>Furthermore, the variable will always equate to the MAX player, since the non-recursive MINIMAX-SEARCH always starts with a call to MAX-VALUE</a:t>
            </a:r>
          </a:p>
          <a:p>
            <a:pPr lvl="1"/>
            <a:r>
              <a:rPr lang="en-US" dirty="0"/>
              <a:t>This is because it is standard to always have the computer play as the MAX player; however, it is still possible for the MAX player to be playing with either set of pieces (e.g., white or black in a game of chess)</a:t>
            </a:r>
          </a:p>
          <a:p>
            <a:pPr lvl="1"/>
            <a:r>
              <a:rPr lang="en-US" dirty="0"/>
              <a:t>This pseudo-code uses two different functions for MAX-VALUE and MIN-VALUE that call each other</a:t>
            </a:r>
          </a:p>
          <a:p>
            <a:pPr lvl="1"/>
            <a:r>
              <a:rPr lang="en-US" dirty="0"/>
              <a:t>It is possible to combine them into a single function, and there are multiple ways to go about that</a:t>
            </a:r>
          </a:p>
          <a:p>
            <a:pPr lvl="1"/>
            <a:r>
              <a:rPr lang="en-US" dirty="0"/>
              <a:t>One way is often referred to as </a:t>
            </a:r>
            <a:r>
              <a:rPr lang="en-US" i="1" dirty="0"/>
              <a:t>negamax</a:t>
            </a:r>
            <a:r>
              <a:rPr lang="en-US" dirty="0"/>
              <a:t>, which is not discussed in the textbook; it is not more efficient, but it leads to code that is more compact (we'll talk a bit more about this later, after we discuss </a:t>
            </a:r>
            <a:r>
              <a:rPr lang="en-US" i="1" dirty="0"/>
              <a:t>alpha-beta pruning</a:t>
            </a:r>
            <a:r>
              <a:rPr lang="en-US" dirty="0"/>
              <a:t>)</a:t>
            </a:r>
          </a:p>
        </p:txBody>
      </p:sp>
    </p:spTree>
    <p:extLst>
      <p:ext uri="{BB962C8B-B14F-4D97-AF65-F5344CB8AC3E}">
        <p14:creationId xmlns:p14="http://schemas.microsoft.com/office/powerpoint/2010/main" val="3054521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3C118-2A55-426E-8687-5F615F80B63B}"/>
              </a:ext>
            </a:extLst>
          </p:cNvPr>
          <p:cNvSpPr>
            <a:spLocks noGrp="1"/>
          </p:cNvSpPr>
          <p:nvPr>
            <p:ph type="title"/>
          </p:nvPr>
        </p:nvSpPr>
        <p:spPr/>
        <p:txBody>
          <a:bodyPr/>
          <a:lstStyle/>
          <a:p>
            <a:r>
              <a:rPr lang="en-US" dirty="0"/>
              <a:t>Minimax Search Pseudo-code</a:t>
            </a:r>
          </a:p>
        </p:txBody>
      </p:sp>
      <p:pic>
        <p:nvPicPr>
          <p:cNvPr id="5" name="Picture 4">
            <a:extLst>
              <a:ext uri="{FF2B5EF4-FFF2-40B4-BE49-F238E27FC236}">
                <a16:creationId xmlns:a16="http://schemas.microsoft.com/office/drawing/2014/main" id="{610040A2-3435-45F9-8EBA-D3DD7F139911}"/>
              </a:ext>
            </a:extLst>
          </p:cNvPr>
          <p:cNvPicPr>
            <a:picLocks noChangeAspect="1"/>
          </p:cNvPicPr>
          <p:nvPr/>
        </p:nvPicPr>
        <p:blipFill>
          <a:blip r:embed="rId2"/>
          <a:stretch>
            <a:fillRect/>
          </a:stretch>
        </p:blipFill>
        <p:spPr>
          <a:xfrm>
            <a:off x="2420807" y="1514304"/>
            <a:ext cx="7350385" cy="4978571"/>
          </a:xfrm>
          <a:prstGeom prst="rect">
            <a:avLst/>
          </a:prstGeom>
        </p:spPr>
      </p:pic>
    </p:spTree>
    <p:extLst>
      <p:ext uri="{BB962C8B-B14F-4D97-AF65-F5344CB8AC3E}">
        <p14:creationId xmlns:p14="http://schemas.microsoft.com/office/powerpoint/2010/main" val="1270724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3F6E8-3BE9-4F72-8545-E76A93B2711F}"/>
              </a:ext>
            </a:extLst>
          </p:cNvPr>
          <p:cNvSpPr>
            <a:spLocks noGrp="1"/>
          </p:cNvSpPr>
          <p:nvPr>
            <p:ph type="title"/>
          </p:nvPr>
        </p:nvSpPr>
        <p:spPr/>
        <p:txBody>
          <a:bodyPr/>
          <a:lstStyle/>
          <a:p>
            <a:r>
              <a:rPr lang="en-US" dirty="0"/>
              <a:t>Minimax Search Complexity</a:t>
            </a:r>
          </a:p>
        </p:txBody>
      </p:sp>
      <p:sp>
        <p:nvSpPr>
          <p:cNvPr id="3" name="Content Placeholder 2">
            <a:extLst>
              <a:ext uri="{FF2B5EF4-FFF2-40B4-BE49-F238E27FC236}">
                <a16:creationId xmlns:a16="http://schemas.microsoft.com/office/drawing/2014/main" id="{16A45386-CC32-489B-86ED-CD07E6987147}"/>
              </a:ext>
            </a:extLst>
          </p:cNvPr>
          <p:cNvSpPr>
            <a:spLocks noGrp="1"/>
          </p:cNvSpPr>
          <p:nvPr>
            <p:ph idx="1"/>
          </p:nvPr>
        </p:nvSpPr>
        <p:spPr/>
        <p:txBody>
          <a:bodyPr>
            <a:normAutofit fontScale="92500" lnSpcReduction="10000"/>
          </a:bodyPr>
          <a:lstStyle/>
          <a:p>
            <a:r>
              <a:rPr lang="en-US" dirty="0"/>
              <a:t>This algorithm, as we have covered it so far, performs </a:t>
            </a:r>
            <a:r>
              <a:rPr lang="en-US" i="1" dirty="0"/>
              <a:t>a complete depth-first search (DFS) of the game tree</a:t>
            </a:r>
          </a:p>
          <a:p>
            <a:r>
              <a:rPr lang="en-US" dirty="0"/>
              <a:t>Assume the maximum depth of the game tree is m and there are b legal moves per state</a:t>
            </a:r>
          </a:p>
          <a:p>
            <a:r>
              <a:rPr lang="en-US" dirty="0"/>
              <a:t>Then the time complexity is O(b</a:t>
            </a:r>
            <a:r>
              <a:rPr lang="en-US" baseline="30000" dirty="0"/>
              <a:t>m</a:t>
            </a:r>
            <a:r>
              <a:rPr lang="en-US" dirty="0"/>
              <a:t>)</a:t>
            </a:r>
          </a:p>
          <a:p>
            <a:r>
              <a:rPr lang="en-US" dirty="0"/>
              <a:t>The time complexity is OK for a simple game like Tic-Tac-Toe, but not for games like chess, checkers, or Othello</a:t>
            </a:r>
          </a:p>
          <a:p>
            <a:r>
              <a:rPr lang="en-US" dirty="0"/>
              <a:t>The space requirement is O(b * m) if all or actions or successors are generated at once</a:t>
            </a:r>
          </a:p>
          <a:p>
            <a:r>
              <a:rPr lang="en-US" dirty="0"/>
              <a:t>The space complexity can be reduced to O(m) if one action or successor is generated at a time</a:t>
            </a:r>
          </a:p>
        </p:txBody>
      </p:sp>
    </p:spTree>
    <p:extLst>
      <p:ext uri="{BB962C8B-B14F-4D97-AF65-F5344CB8AC3E}">
        <p14:creationId xmlns:p14="http://schemas.microsoft.com/office/powerpoint/2010/main" val="2484775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84F0-3641-4C02-906A-CD163C4860E5}"/>
              </a:ext>
            </a:extLst>
          </p:cNvPr>
          <p:cNvSpPr>
            <a:spLocks noGrp="1"/>
          </p:cNvSpPr>
          <p:nvPr>
            <p:ph type="title"/>
          </p:nvPr>
        </p:nvSpPr>
        <p:spPr/>
        <p:txBody>
          <a:bodyPr/>
          <a:lstStyle/>
          <a:p>
            <a:r>
              <a:rPr lang="en-US" dirty="0"/>
              <a:t>Minimax with More Than Two Players</a:t>
            </a:r>
          </a:p>
        </p:txBody>
      </p:sp>
      <p:sp>
        <p:nvSpPr>
          <p:cNvPr id="3" name="Content Placeholder 2">
            <a:extLst>
              <a:ext uri="{FF2B5EF4-FFF2-40B4-BE49-F238E27FC236}">
                <a16:creationId xmlns:a16="http://schemas.microsoft.com/office/drawing/2014/main" id="{1A4AAC5C-DBF0-4C3E-9623-0616CD799B1C}"/>
              </a:ext>
            </a:extLst>
          </p:cNvPr>
          <p:cNvSpPr>
            <a:spLocks noGrp="1"/>
          </p:cNvSpPr>
          <p:nvPr>
            <p:ph idx="1"/>
          </p:nvPr>
        </p:nvSpPr>
        <p:spPr/>
        <p:txBody>
          <a:bodyPr>
            <a:normAutofit fontScale="92500" lnSpcReduction="20000"/>
          </a:bodyPr>
          <a:lstStyle/>
          <a:p>
            <a:r>
              <a:rPr lang="en-US" dirty="0"/>
              <a:t>In a game with more than two players, each node includes a vector of values (e.g., &lt;v</a:t>
            </a:r>
            <a:r>
              <a:rPr lang="en-US" baseline="-25000" dirty="0"/>
              <a:t>a</a:t>
            </a:r>
            <a:r>
              <a:rPr lang="en-US" dirty="0"/>
              <a:t>, v</a:t>
            </a:r>
            <a:r>
              <a:rPr lang="en-US" baseline="-25000" dirty="0"/>
              <a:t>b</a:t>
            </a:r>
            <a:r>
              <a:rPr lang="en-US" dirty="0"/>
              <a:t>, v</a:t>
            </a:r>
            <a:r>
              <a:rPr lang="en-US" baseline="-25000" dirty="0"/>
              <a:t>c</a:t>
            </a:r>
            <a:r>
              <a:rPr lang="en-US" dirty="0"/>
              <a:t>&gt; for a three-player game)</a:t>
            </a:r>
          </a:p>
          <a:p>
            <a:r>
              <a:rPr lang="en-US" dirty="0"/>
              <a:t>A sample game tree for a hypothetical, simple three-player game is shown on the next slide, with values indicated</a:t>
            </a:r>
          </a:p>
          <a:p>
            <a:r>
              <a:rPr lang="en-US" dirty="0"/>
              <a:t>In a two-player, zero-sum game, the two-element vector can be reduced to one value because the two values will always be opposites</a:t>
            </a:r>
          </a:p>
          <a:p>
            <a:r>
              <a:rPr lang="en-US" dirty="0"/>
              <a:t>Not explained in the textbook: This extended version of minimax no longer maximizes the worst-case scenario for a player</a:t>
            </a:r>
          </a:p>
          <a:p>
            <a:r>
              <a:rPr lang="en-US" dirty="0"/>
              <a:t>As the textbook points out, multi-player games with more than two players are often much more complex than two-player games</a:t>
            </a:r>
          </a:p>
          <a:p>
            <a:r>
              <a:rPr lang="en-US" dirty="0"/>
              <a:t>For example, deals and alliances can be made (and sometimes broken)</a:t>
            </a:r>
          </a:p>
          <a:p>
            <a:r>
              <a:rPr lang="en-US" dirty="0"/>
              <a:t>We will not talk further about games with more than two players</a:t>
            </a:r>
          </a:p>
        </p:txBody>
      </p:sp>
    </p:spTree>
    <p:extLst>
      <p:ext uri="{BB962C8B-B14F-4D97-AF65-F5344CB8AC3E}">
        <p14:creationId xmlns:p14="http://schemas.microsoft.com/office/powerpoint/2010/main" val="3739686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CAD-E1E0-4DD6-9F87-57659E756D14}"/>
              </a:ext>
            </a:extLst>
          </p:cNvPr>
          <p:cNvSpPr>
            <a:spLocks noGrp="1"/>
          </p:cNvSpPr>
          <p:nvPr>
            <p:ph type="title"/>
          </p:nvPr>
        </p:nvSpPr>
        <p:spPr/>
        <p:txBody>
          <a:bodyPr/>
          <a:lstStyle/>
          <a:p>
            <a:r>
              <a:rPr lang="en-US" dirty="0"/>
              <a:t>Three-player Minimax Values Example</a:t>
            </a:r>
          </a:p>
        </p:txBody>
      </p:sp>
      <p:pic>
        <p:nvPicPr>
          <p:cNvPr id="4" name="Content Placeholder 3">
            <a:extLst>
              <a:ext uri="{FF2B5EF4-FFF2-40B4-BE49-F238E27FC236}">
                <a16:creationId xmlns:a16="http://schemas.microsoft.com/office/drawing/2014/main" id="{59CA5151-2FD4-4683-9C22-FD65F1E32644}"/>
              </a:ext>
            </a:extLst>
          </p:cNvPr>
          <p:cNvPicPr>
            <a:picLocks noGrp="1" noChangeAspect="1"/>
          </p:cNvPicPr>
          <p:nvPr>
            <p:ph idx="1"/>
          </p:nvPr>
        </p:nvPicPr>
        <p:blipFill>
          <a:blip r:embed="rId2"/>
          <a:stretch>
            <a:fillRect/>
          </a:stretch>
        </p:blipFill>
        <p:spPr>
          <a:xfrm>
            <a:off x="1300349" y="1946539"/>
            <a:ext cx="9591302" cy="4546336"/>
          </a:xfrm>
          <a:prstGeom prst="rect">
            <a:avLst/>
          </a:prstGeom>
        </p:spPr>
      </p:pic>
    </p:spTree>
    <p:extLst>
      <p:ext uri="{BB962C8B-B14F-4D97-AF65-F5344CB8AC3E}">
        <p14:creationId xmlns:p14="http://schemas.microsoft.com/office/powerpoint/2010/main" val="1391105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10453-E4F1-4320-8E55-8907D1FBBDA8}"/>
              </a:ext>
            </a:extLst>
          </p:cNvPr>
          <p:cNvSpPr>
            <a:spLocks noGrp="1"/>
          </p:cNvSpPr>
          <p:nvPr>
            <p:ph type="title"/>
          </p:nvPr>
        </p:nvSpPr>
        <p:spPr/>
        <p:txBody>
          <a:bodyPr/>
          <a:lstStyle/>
          <a:p>
            <a:r>
              <a:rPr lang="en-US" dirty="0"/>
              <a:t>Alpha-Beta Pruning</a:t>
            </a:r>
          </a:p>
        </p:txBody>
      </p:sp>
      <p:sp>
        <p:nvSpPr>
          <p:cNvPr id="3" name="Content Placeholder 2">
            <a:extLst>
              <a:ext uri="{FF2B5EF4-FFF2-40B4-BE49-F238E27FC236}">
                <a16:creationId xmlns:a16="http://schemas.microsoft.com/office/drawing/2014/main" id="{4B75742C-5DF7-45F7-ABC9-CB328B4CB24E}"/>
              </a:ext>
            </a:extLst>
          </p:cNvPr>
          <p:cNvSpPr>
            <a:spLocks noGrp="1"/>
          </p:cNvSpPr>
          <p:nvPr>
            <p:ph idx="1"/>
          </p:nvPr>
        </p:nvSpPr>
        <p:spPr/>
        <p:txBody>
          <a:bodyPr>
            <a:normAutofit fontScale="70000" lnSpcReduction="20000"/>
          </a:bodyPr>
          <a:lstStyle/>
          <a:p>
            <a:r>
              <a:rPr lang="en-US" dirty="0"/>
              <a:t>A major problem with minimax search as described so far is that the number of game states is exponential </a:t>
            </a:r>
            <a:r>
              <a:rPr lang="en-US" dirty="0" err="1"/>
              <a:t>w.r.t.</a:t>
            </a:r>
            <a:r>
              <a:rPr lang="en-US" dirty="0"/>
              <a:t> the number of moves</a:t>
            </a:r>
          </a:p>
          <a:p>
            <a:r>
              <a:rPr lang="en-US" dirty="0"/>
              <a:t>This is largely unavoidable, but there is a way to improve the efficiency</a:t>
            </a:r>
          </a:p>
          <a:p>
            <a:r>
              <a:rPr lang="en-US" dirty="0"/>
              <a:t>A search using </a:t>
            </a:r>
            <a:r>
              <a:rPr lang="en-US" b="1" dirty="0"/>
              <a:t>alpha-beta pruning </a:t>
            </a:r>
            <a:r>
              <a:rPr lang="en-US" dirty="0"/>
              <a:t>returns exactly the same move as a minimax search without alpha-beta pruning</a:t>
            </a:r>
          </a:p>
          <a:p>
            <a:r>
              <a:rPr lang="en-US" dirty="0"/>
              <a:t>However, it does not consider, or even generate, most of the nodes in the game tree in most cases</a:t>
            </a:r>
          </a:p>
          <a:p>
            <a:r>
              <a:rPr lang="en-US" dirty="0"/>
              <a:t>To implement this strategy, two new search parameters need to be added:</a:t>
            </a:r>
          </a:p>
          <a:p>
            <a:pPr lvl="1"/>
            <a:r>
              <a:rPr lang="en-US" dirty="0"/>
              <a:t>α (alpha) = the value of the best choice for MAX (i.e., the highest value) along the current path so far</a:t>
            </a:r>
          </a:p>
          <a:p>
            <a:pPr lvl="1"/>
            <a:r>
              <a:rPr lang="en-US" dirty="0"/>
              <a:t>β (beta) = the value of the best choice for MIN (i.e., the lowest value) along the current path so far</a:t>
            </a:r>
          </a:p>
          <a:p>
            <a:r>
              <a:rPr lang="en-US" dirty="0"/>
              <a:t>With these changes, the search is known as </a:t>
            </a:r>
            <a:r>
              <a:rPr lang="en-US" b="1" dirty="0"/>
              <a:t>alpha-beta search</a:t>
            </a:r>
            <a:r>
              <a:rPr lang="en-US" dirty="0"/>
              <a:t>, a.k.a. </a:t>
            </a:r>
            <a:r>
              <a:rPr lang="en-US" b="1" dirty="0"/>
              <a:t>minimax search with alpha-beta pruning</a:t>
            </a:r>
          </a:p>
          <a:p>
            <a:r>
              <a:rPr lang="en-US" dirty="0"/>
              <a:t>The figure on the next slide, from the textbook, tries to help explain the intuition behind the parameters; we'll discuss my expanded version on the following slide</a:t>
            </a:r>
          </a:p>
          <a:p>
            <a:endParaRPr lang="en-US" dirty="0"/>
          </a:p>
        </p:txBody>
      </p:sp>
    </p:spTree>
    <p:extLst>
      <p:ext uri="{BB962C8B-B14F-4D97-AF65-F5344CB8AC3E}">
        <p14:creationId xmlns:p14="http://schemas.microsoft.com/office/powerpoint/2010/main" val="1302842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EDD32-F884-48DF-8BAD-4ED186331E17}"/>
              </a:ext>
            </a:extLst>
          </p:cNvPr>
          <p:cNvSpPr>
            <a:spLocks noGrp="1"/>
          </p:cNvSpPr>
          <p:nvPr>
            <p:ph type="title"/>
          </p:nvPr>
        </p:nvSpPr>
        <p:spPr/>
        <p:txBody>
          <a:bodyPr/>
          <a:lstStyle/>
          <a:p>
            <a:r>
              <a:rPr lang="en-US" dirty="0"/>
              <a:t>Alpha-Beta Explanation</a:t>
            </a:r>
          </a:p>
        </p:txBody>
      </p:sp>
      <p:pic>
        <p:nvPicPr>
          <p:cNvPr id="4" name="Content Placeholder 3">
            <a:extLst>
              <a:ext uri="{FF2B5EF4-FFF2-40B4-BE49-F238E27FC236}">
                <a16:creationId xmlns:a16="http://schemas.microsoft.com/office/drawing/2014/main" id="{A9D1E6B3-83E8-4DEF-814D-C82EA032701A}"/>
              </a:ext>
            </a:extLst>
          </p:cNvPr>
          <p:cNvPicPr>
            <a:picLocks noGrp="1" noChangeAspect="1"/>
          </p:cNvPicPr>
          <p:nvPr>
            <p:ph idx="1"/>
          </p:nvPr>
        </p:nvPicPr>
        <p:blipFill>
          <a:blip r:embed="rId2"/>
          <a:stretch>
            <a:fillRect/>
          </a:stretch>
        </p:blipFill>
        <p:spPr>
          <a:xfrm>
            <a:off x="1634817" y="1690688"/>
            <a:ext cx="8922365" cy="4724399"/>
          </a:xfrm>
          <a:prstGeom prst="rect">
            <a:avLst/>
          </a:prstGeom>
        </p:spPr>
      </p:pic>
    </p:spTree>
    <p:extLst>
      <p:ext uri="{BB962C8B-B14F-4D97-AF65-F5344CB8AC3E}">
        <p14:creationId xmlns:p14="http://schemas.microsoft.com/office/powerpoint/2010/main" val="945862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7E689-1795-4703-8596-4DE26607D597}"/>
              </a:ext>
            </a:extLst>
          </p:cNvPr>
          <p:cNvSpPr>
            <a:spLocks noGrp="1"/>
          </p:cNvSpPr>
          <p:nvPr>
            <p:ph type="title"/>
          </p:nvPr>
        </p:nvSpPr>
        <p:spPr/>
        <p:txBody>
          <a:bodyPr/>
          <a:lstStyle/>
          <a:p>
            <a:r>
              <a:rPr lang="en-US" dirty="0"/>
              <a:t>Alpha-Beta Explanation Augmented</a:t>
            </a:r>
          </a:p>
        </p:txBody>
      </p:sp>
      <p:graphicFrame>
        <p:nvGraphicFramePr>
          <p:cNvPr id="4" name="Content Placeholder 3">
            <a:extLst>
              <a:ext uri="{FF2B5EF4-FFF2-40B4-BE49-F238E27FC236}">
                <a16:creationId xmlns:a16="http://schemas.microsoft.com/office/drawing/2014/main" id="{7B8AA1D3-CEDB-498C-ADEB-3F018F3E1F80}"/>
              </a:ext>
            </a:extLst>
          </p:cNvPr>
          <p:cNvGraphicFramePr>
            <a:graphicFrameLocks noGrp="1" noChangeAspect="1"/>
          </p:cNvGraphicFramePr>
          <p:nvPr>
            <p:ph idx="1"/>
            <p:extLst>
              <p:ext uri="{D42A27DB-BD31-4B8C-83A1-F6EECF244321}">
                <p14:modId xmlns:p14="http://schemas.microsoft.com/office/powerpoint/2010/main" val="2654111508"/>
              </p:ext>
            </p:extLst>
          </p:nvPr>
        </p:nvGraphicFramePr>
        <p:xfrm>
          <a:off x="3279775" y="1825625"/>
          <a:ext cx="5630863" cy="4351338"/>
        </p:xfrm>
        <a:graphic>
          <a:graphicData uri="http://schemas.openxmlformats.org/presentationml/2006/ole">
            <mc:AlternateContent xmlns:mc="http://schemas.openxmlformats.org/markup-compatibility/2006">
              <mc:Choice xmlns:v="urn:schemas-microsoft-com:vml" Requires="v">
                <p:oleObj name="Acrobat Document" r:id="rId2" imgW="7543800" imgH="5829182" progId="AcroExch.Document.DC">
                  <p:embed/>
                </p:oleObj>
              </mc:Choice>
              <mc:Fallback>
                <p:oleObj name="Acrobat Document" r:id="rId2" imgW="7543800" imgH="5829182" progId="AcroExch.Document.DC">
                  <p:embed/>
                  <p:pic>
                    <p:nvPicPr>
                      <p:cNvPr id="0" name=""/>
                      <p:cNvPicPr/>
                      <p:nvPr/>
                    </p:nvPicPr>
                    <p:blipFill>
                      <a:blip r:embed="rId3"/>
                      <a:stretch>
                        <a:fillRect/>
                      </a:stretch>
                    </p:blipFill>
                    <p:spPr>
                      <a:xfrm>
                        <a:off x="3279775" y="1825625"/>
                        <a:ext cx="5630863" cy="4351338"/>
                      </a:xfrm>
                      <a:prstGeom prst="rect">
                        <a:avLst/>
                      </a:prstGeom>
                    </p:spPr>
                  </p:pic>
                </p:oleObj>
              </mc:Fallback>
            </mc:AlternateContent>
          </a:graphicData>
        </a:graphic>
      </p:graphicFrame>
      <p:pic>
        <p:nvPicPr>
          <p:cNvPr id="6" name="Picture 5" descr="A close up of a map&#10;&#10;Description automatically generated">
            <a:extLst>
              <a:ext uri="{FF2B5EF4-FFF2-40B4-BE49-F238E27FC236}">
                <a16:creationId xmlns:a16="http://schemas.microsoft.com/office/drawing/2014/main" id="{21BA3743-1D87-4F4A-975D-07160A67B9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4714" y="2006016"/>
            <a:ext cx="5460315" cy="4337633"/>
          </a:xfrm>
          <a:prstGeom prst="rect">
            <a:avLst/>
          </a:prstGeom>
        </p:spPr>
      </p:pic>
      <p:pic>
        <p:nvPicPr>
          <p:cNvPr id="8" name="Picture 7" descr="A close up of a map&#10;&#10;Description automatically generated">
            <a:extLst>
              <a:ext uri="{FF2B5EF4-FFF2-40B4-BE49-F238E27FC236}">
                <a16:creationId xmlns:a16="http://schemas.microsoft.com/office/drawing/2014/main" id="{F6965E51-7BAF-4A16-965A-E5EC982175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4780" y="1630697"/>
            <a:ext cx="8282439" cy="4862178"/>
          </a:xfrm>
          <a:prstGeom prst="rect">
            <a:avLst/>
          </a:prstGeom>
        </p:spPr>
      </p:pic>
    </p:spTree>
    <p:extLst>
      <p:ext uri="{BB962C8B-B14F-4D97-AF65-F5344CB8AC3E}">
        <p14:creationId xmlns:p14="http://schemas.microsoft.com/office/powerpoint/2010/main" val="3861007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AB80-171B-09C1-386C-7314D3E00B93}"/>
              </a:ext>
            </a:extLst>
          </p:cNvPr>
          <p:cNvSpPr>
            <a:spLocks noGrp="1"/>
          </p:cNvSpPr>
          <p:nvPr>
            <p:ph type="title"/>
          </p:nvPr>
        </p:nvSpPr>
        <p:spPr/>
        <p:txBody>
          <a:bodyPr/>
          <a:lstStyle/>
          <a:p>
            <a:r>
              <a:rPr lang="en-US" dirty="0"/>
              <a:t>Alpha Beta Search</a:t>
            </a:r>
          </a:p>
        </p:txBody>
      </p:sp>
      <p:sp>
        <p:nvSpPr>
          <p:cNvPr id="3" name="Content Placeholder 2">
            <a:extLst>
              <a:ext uri="{FF2B5EF4-FFF2-40B4-BE49-F238E27FC236}">
                <a16:creationId xmlns:a16="http://schemas.microsoft.com/office/drawing/2014/main" id="{91BFB0A6-7010-A18D-2DDA-2D1485833811}"/>
              </a:ext>
            </a:extLst>
          </p:cNvPr>
          <p:cNvSpPr>
            <a:spLocks noGrp="1"/>
          </p:cNvSpPr>
          <p:nvPr>
            <p:ph idx="1"/>
          </p:nvPr>
        </p:nvSpPr>
        <p:spPr/>
        <p:txBody>
          <a:bodyPr>
            <a:normAutofit fontScale="70000" lnSpcReduction="20000"/>
          </a:bodyPr>
          <a:lstStyle/>
          <a:p>
            <a:r>
              <a:rPr lang="en-US" dirty="0"/>
              <a:t>As mentioned, when alpha-beta pruning is added to minimax search, the resulting algorithm is called </a:t>
            </a:r>
            <a:r>
              <a:rPr lang="en-US" b="1" dirty="0"/>
              <a:t>alpha-beta search</a:t>
            </a:r>
            <a:r>
              <a:rPr lang="en-US" dirty="0"/>
              <a:t>, a.k.a. </a:t>
            </a:r>
            <a:r>
              <a:rPr lang="en-US" b="1" dirty="0"/>
              <a:t>minimax search with alpha-beta pruning</a:t>
            </a:r>
          </a:p>
          <a:p>
            <a:r>
              <a:rPr lang="en-US" dirty="0"/>
              <a:t>The next two slides show pseudo-code for alpha-beta search; some things to point out:</a:t>
            </a:r>
          </a:p>
          <a:p>
            <a:pPr lvl="1"/>
            <a:r>
              <a:rPr lang="en-US" dirty="0"/>
              <a:t>The pseudo-code is very similar to that for minimax search without alpha-beta pruning</a:t>
            </a:r>
          </a:p>
          <a:p>
            <a:pPr lvl="1"/>
            <a:r>
              <a:rPr lang="en-US" dirty="0"/>
              <a:t>Note that the α and β parameters have been added to the MAX-VALUE and MIN-VALUE routines (which call each other)</a:t>
            </a:r>
          </a:p>
          <a:p>
            <a:pPr lvl="1"/>
            <a:r>
              <a:rPr lang="en-US" dirty="0"/>
              <a:t>Each of these routines have two extra lines, compared to the previous version; one that updates α or β, and one that does the prune check</a:t>
            </a:r>
          </a:p>
          <a:p>
            <a:pPr lvl="1"/>
            <a:r>
              <a:rPr lang="en-US" dirty="0"/>
              <a:t>These routines update alpha or beta before the prune check, but either order is fine</a:t>
            </a:r>
          </a:p>
          <a:p>
            <a:r>
              <a:rPr lang="en-US" dirty="0"/>
              <a:t>NOTE: There is a potential bug if ties are broken randomly</a:t>
            </a:r>
          </a:p>
          <a:p>
            <a:pPr lvl="1"/>
            <a:r>
              <a:rPr lang="en-US" dirty="0"/>
              <a:t>This bug is not present in the book's pseudo-code, if implemented as shown, because it always returns the first move that ties for the best; but it could be present when you implement your first projects</a:t>
            </a:r>
          </a:p>
          <a:p>
            <a:pPr lvl="1"/>
            <a:r>
              <a:rPr lang="en-US" dirty="0"/>
              <a:t>This potential problem can be avoided if the prunes in MAX-VALUE and MIN-VALUE, respectively, return v+1 and v-1  instead of v, when a prune takes place</a:t>
            </a:r>
          </a:p>
          <a:p>
            <a:r>
              <a:rPr lang="en-US" dirty="0"/>
              <a:t>The figure on the slide after pseudo-code helps to step through an example from the textbook (I've corrected several mistakes)</a:t>
            </a:r>
          </a:p>
          <a:p>
            <a:r>
              <a:rPr lang="en-US" dirty="0"/>
              <a:t>The slide after that shows a more complex example that I've created</a:t>
            </a:r>
          </a:p>
          <a:p>
            <a:endParaRPr lang="en-US" dirty="0"/>
          </a:p>
        </p:txBody>
      </p:sp>
    </p:spTree>
    <p:extLst>
      <p:ext uri="{BB962C8B-B14F-4D97-AF65-F5344CB8AC3E}">
        <p14:creationId xmlns:p14="http://schemas.microsoft.com/office/powerpoint/2010/main" val="2532287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2BE9-2B3A-4C78-8D07-AFD41E7A26AD}"/>
              </a:ext>
            </a:extLst>
          </p:cNvPr>
          <p:cNvSpPr>
            <a:spLocks noGrp="1"/>
          </p:cNvSpPr>
          <p:nvPr>
            <p:ph type="title"/>
          </p:nvPr>
        </p:nvSpPr>
        <p:spPr/>
        <p:txBody>
          <a:bodyPr/>
          <a:lstStyle/>
          <a:p>
            <a:r>
              <a:rPr lang="en-US" dirty="0"/>
              <a:t>Alpha-Beta Search Pseudo-code (part 1)</a:t>
            </a:r>
          </a:p>
        </p:txBody>
      </p:sp>
      <p:pic>
        <p:nvPicPr>
          <p:cNvPr id="7" name="Content Placeholder 6">
            <a:extLst>
              <a:ext uri="{FF2B5EF4-FFF2-40B4-BE49-F238E27FC236}">
                <a16:creationId xmlns:a16="http://schemas.microsoft.com/office/drawing/2014/main" id="{E46173B6-C5A9-46EC-900B-2B3087E99CF4}"/>
              </a:ext>
            </a:extLst>
          </p:cNvPr>
          <p:cNvPicPr>
            <a:picLocks noGrp="1" noChangeAspect="1"/>
          </p:cNvPicPr>
          <p:nvPr>
            <p:ph idx="1"/>
          </p:nvPr>
        </p:nvPicPr>
        <p:blipFill>
          <a:blip r:embed="rId2"/>
          <a:stretch>
            <a:fillRect/>
          </a:stretch>
        </p:blipFill>
        <p:spPr>
          <a:xfrm>
            <a:off x="1400744" y="1956048"/>
            <a:ext cx="9390511" cy="4536827"/>
          </a:xfrm>
          <a:prstGeom prst="rect">
            <a:avLst/>
          </a:prstGeom>
        </p:spPr>
      </p:pic>
    </p:spTree>
    <p:extLst>
      <p:ext uri="{BB962C8B-B14F-4D97-AF65-F5344CB8AC3E}">
        <p14:creationId xmlns:p14="http://schemas.microsoft.com/office/powerpoint/2010/main" val="2942139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18D8D-2BDC-474F-A4FA-76CE4962E1AA}"/>
              </a:ext>
            </a:extLst>
          </p:cNvPr>
          <p:cNvSpPr>
            <a:spLocks noGrp="1"/>
          </p:cNvSpPr>
          <p:nvPr>
            <p:ph type="title"/>
          </p:nvPr>
        </p:nvSpPr>
        <p:spPr/>
        <p:txBody>
          <a:bodyPr/>
          <a:lstStyle/>
          <a:p>
            <a:r>
              <a:rPr lang="en-US" dirty="0"/>
              <a:t>Alpha-Beta Search Pseudo-code (part 2)</a:t>
            </a:r>
          </a:p>
        </p:txBody>
      </p:sp>
      <p:pic>
        <p:nvPicPr>
          <p:cNvPr id="4" name="Content Placeholder 3">
            <a:extLst>
              <a:ext uri="{FF2B5EF4-FFF2-40B4-BE49-F238E27FC236}">
                <a16:creationId xmlns:a16="http://schemas.microsoft.com/office/drawing/2014/main" id="{2F7E647F-0C9F-4526-B3BA-173CFFE06A90}"/>
              </a:ext>
            </a:extLst>
          </p:cNvPr>
          <p:cNvPicPr>
            <a:picLocks noGrp="1" noChangeAspect="1"/>
          </p:cNvPicPr>
          <p:nvPr>
            <p:ph idx="1"/>
          </p:nvPr>
        </p:nvPicPr>
        <p:blipFill>
          <a:blip r:embed="rId2"/>
          <a:stretch>
            <a:fillRect/>
          </a:stretch>
        </p:blipFill>
        <p:spPr>
          <a:xfrm>
            <a:off x="1610727" y="2063221"/>
            <a:ext cx="8970545" cy="4152778"/>
          </a:xfrm>
          <a:prstGeom prst="rect">
            <a:avLst/>
          </a:prstGeom>
        </p:spPr>
      </p:pic>
    </p:spTree>
    <p:extLst>
      <p:ext uri="{BB962C8B-B14F-4D97-AF65-F5344CB8AC3E}">
        <p14:creationId xmlns:p14="http://schemas.microsoft.com/office/powerpoint/2010/main" val="2483793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E5EFE-24DF-4967-B60A-C0F0D2F57434}"/>
              </a:ext>
            </a:extLst>
          </p:cNvPr>
          <p:cNvSpPr>
            <a:spLocks noGrp="1"/>
          </p:cNvSpPr>
          <p:nvPr>
            <p:ph type="title"/>
          </p:nvPr>
        </p:nvSpPr>
        <p:spPr/>
        <p:txBody>
          <a:bodyPr/>
          <a:lstStyle/>
          <a:p>
            <a:r>
              <a:rPr lang="en-US" dirty="0"/>
              <a:t>Alpha-Beta Example (corrected)</a:t>
            </a:r>
          </a:p>
        </p:txBody>
      </p:sp>
      <p:pic>
        <p:nvPicPr>
          <p:cNvPr id="4" name="Picture 3" descr="A close up of a map&#10;&#10;Description automatically generated">
            <a:extLst>
              <a:ext uri="{FF2B5EF4-FFF2-40B4-BE49-F238E27FC236}">
                <a16:creationId xmlns:a16="http://schemas.microsoft.com/office/drawing/2014/main" id="{00D3F8A2-BDDB-4739-B559-86BF8DF40D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3034" y="1350273"/>
            <a:ext cx="7825931" cy="5142602"/>
          </a:xfrm>
          <a:prstGeom prst="rect">
            <a:avLst/>
          </a:prstGeom>
        </p:spPr>
      </p:pic>
    </p:spTree>
    <p:extLst>
      <p:ext uri="{BB962C8B-B14F-4D97-AF65-F5344CB8AC3E}">
        <p14:creationId xmlns:p14="http://schemas.microsoft.com/office/powerpoint/2010/main" val="4223881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536A9-929A-4815-8810-BA0268FD834C}"/>
              </a:ext>
            </a:extLst>
          </p:cNvPr>
          <p:cNvSpPr>
            <a:spLocks noGrp="1"/>
          </p:cNvSpPr>
          <p:nvPr>
            <p:ph type="title"/>
          </p:nvPr>
        </p:nvSpPr>
        <p:spPr/>
        <p:txBody>
          <a:bodyPr/>
          <a:lstStyle/>
          <a:p>
            <a:r>
              <a:rPr lang="en-US" dirty="0"/>
              <a:t>Alpha-Beta My Example</a:t>
            </a:r>
          </a:p>
        </p:txBody>
      </p:sp>
      <p:pic>
        <p:nvPicPr>
          <p:cNvPr id="5" name="Content Placeholder 4" descr="A close up of a map&#10;&#10;Description automatically generated">
            <a:extLst>
              <a:ext uri="{FF2B5EF4-FFF2-40B4-BE49-F238E27FC236}">
                <a16:creationId xmlns:a16="http://schemas.microsoft.com/office/drawing/2014/main" id="{D34672A9-CD22-4165-B82E-FEBBD15A38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79590" y="1573264"/>
            <a:ext cx="7832819" cy="4919611"/>
          </a:xfrm>
        </p:spPr>
      </p:pic>
    </p:spTree>
    <p:extLst>
      <p:ext uri="{BB962C8B-B14F-4D97-AF65-F5344CB8AC3E}">
        <p14:creationId xmlns:p14="http://schemas.microsoft.com/office/powerpoint/2010/main" val="912139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638CF-D37A-43FB-990A-AEA205BC8D59}"/>
              </a:ext>
            </a:extLst>
          </p:cNvPr>
          <p:cNvSpPr>
            <a:spLocks noGrp="1"/>
          </p:cNvSpPr>
          <p:nvPr>
            <p:ph type="title"/>
          </p:nvPr>
        </p:nvSpPr>
        <p:spPr/>
        <p:txBody>
          <a:bodyPr/>
          <a:lstStyle/>
          <a:p>
            <a:r>
              <a:rPr lang="en-US" dirty="0"/>
              <a:t>Combining Recursive Functions</a:t>
            </a:r>
          </a:p>
        </p:txBody>
      </p:sp>
      <p:sp>
        <p:nvSpPr>
          <p:cNvPr id="3" name="Content Placeholder 2">
            <a:extLst>
              <a:ext uri="{FF2B5EF4-FFF2-40B4-BE49-F238E27FC236}">
                <a16:creationId xmlns:a16="http://schemas.microsoft.com/office/drawing/2014/main" id="{C73F7AD3-EB07-4FC5-A0EF-CE9A884E571D}"/>
              </a:ext>
            </a:extLst>
          </p:cNvPr>
          <p:cNvSpPr>
            <a:spLocks noGrp="1"/>
          </p:cNvSpPr>
          <p:nvPr>
            <p:ph idx="1"/>
          </p:nvPr>
        </p:nvSpPr>
        <p:spPr/>
        <p:txBody>
          <a:bodyPr>
            <a:normAutofit fontScale="70000" lnSpcReduction="20000"/>
          </a:bodyPr>
          <a:lstStyle/>
          <a:p>
            <a:r>
              <a:rPr lang="en-US" dirty="0"/>
              <a:t>When implementing minimax search with or without alpha-beta pruning, the two recursive functions that call each other can be combined into one recursive function</a:t>
            </a:r>
          </a:p>
          <a:p>
            <a:r>
              <a:rPr lang="en-US" dirty="0"/>
              <a:t>With a straight-forward implementation, this requires an extra parameter indicating whose turn it is, and an if-else statement to separate the logic for each player</a:t>
            </a:r>
          </a:p>
          <a:p>
            <a:r>
              <a:rPr lang="en-US" dirty="0"/>
              <a:t>Alternatively, when implementing alpha-beta search, some programmers like to always consider the current player (at all depths of the recursion) to be the MAX player</a:t>
            </a:r>
          </a:p>
          <a:p>
            <a:r>
              <a:rPr lang="en-US" dirty="0"/>
              <a:t>Some sources call this variation of the search </a:t>
            </a:r>
            <a:r>
              <a:rPr lang="en-US" b="1" dirty="0"/>
              <a:t>negamax</a:t>
            </a:r>
          </a:p>
          <a:p>
            <a:pPr lvl="1"/>
            <a:r>
              <a:rPr lang="en-US" dirty="0"/>
              <a:t>Negamax is not discussed in the textbook, but you can find pseudo-code for it on-line easily</a:t>
            </a:r>
          </a:p>
          <a:p>
            <a:pPr lvl="1"/>
            <a:r>
              <a:rPr lang="en-US" dirty="0"/>
              <a:t>When implementing the search this way, with each recursive call, -α gets passed to β and -β gets passed to α</a:t>
            </a:r>
          </a:p>
          <a:p>
            <a:pPr lvl="1"/>
            <a:r>
              <a:rPr lang="en-US" dirty="0"/>
              <a:t>Also, the result of each recursive call gets negated</a:t>
            </a:r>
          </a:p>
          <a:p>
            <a:pPr lvl="1"/>
            <a:r>
              <a:rPr lang="en-US" dirty="0"/>
              <a:t>The code for negamax is more compact, but probably more confusing to understand, and arguably more difficult to debug</a:t>
            </a:r>
          </a:p>
          <a:p>
            <a:r>
              <a:rPr lang="en-US" dirty="0"/>
              <a:t>Whichever way you implement the strategy, the efficiency should be approximately the same, and the resulting move should be exactly the same</a:t>
            </a:r>
          </a:p>
          <a:p>
            <a:r>
              <a:rPr lang="en-US" dirty="0"/>
              <a:t>Note that, up to this point, we're assuming you can search the entire game tree, which is obviously not feasible for most games in practice; we'll address this soon</a:t>
            </a:r>
          </a:p>
        </p:txBody>
      </p:sp>
    </p:spTree>
    <p:extLst>
      <p:ext uri="{BB962C8B-B14F-4D97-AF65-F5344CB8AC3E}">
        <p14:creationId xmlns:p14="http://schemas.microsoft.com/office/powerpoint/2010/main" val="3007651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DE11A-EE3F-46E0-A7D0-9BDA02C50449}"/>
              </a:ext>
            </a:extLst>
          </p:cNvPr>
          <p:cNvSpPr>
            <a:spLocks noGrp="1"/>
          </p:cNvSpPr>
          <p:nvPr>
            <p:ph type="title"/>
          </p:nvPr>
        </p:nvSpPr>
        <p:spPr/>
        <p:txBody>
          <a:bodyPr/>
          <a:lstStyle/>
          <a:p>
            <a:r>
              <a:rPr lang="en-US" dirty="0"/>
              <a:t>Ordering Moves</a:t>
            </a:r>
          </a:p>
        </p:txBody>
      </p:sp>
      <p:sp>
        <p:nvSpPr>
          <p:cNvPr id="3" name="Content Placeholder 2">
            <a:extLst>
              <a:ext uri="{FF2B5EF4-FFF2-40B4-BE49-F238E27FC236}">
                <a16:creationId xmlns:a16="http://schemas.microsoft.com/office/drawing/2014/main" id="{5A2CF69E-62ED-4956-A73D-EA799152A46B}"/>
              </a:ext>
            </a:extLst>
          </p:cNvPr>
          <p:cNvSpPr>
            <a:spLocks noGrp="1"/>
          </p:cNvSpPr>
          <p:nvPr>
            <p:ph idx="1"/>
          </p:nvPr>
        </p:nvSpPr>
        <p:spPr/>
        <p:txBody>
          <a:bodyPr>
            <a:normAutofit fontScale="62500" lnSpcReduction="20000"/>
          </a:bodyPr>
          <a:lstStyle/>
          <a:p>
            <a:r>
              <a:rPr lang="en-US" dirty="0"/>
              <a:t>The order in which moves are searched influences the effectiveness of alpha-beta pruning</a:t>
            </a:r>
          </a:p>
          <a:p>
            <a:r>
              <a:rPr lang="en-US" dirty="0"/>
              <a:t>If moves were searched in perfect order (which is obviously impossible), for typical games, the number of nodes examined would be cut from O(b</a:t>
            </a:r>
            <a:r>
              <a:rPr lang="en-US" baseline="30000" dirty="0"/>
              <a:t>m</a:t>
            </a:r>
            <a:r>
              <a:rPr lang="en-US" dirty="0"/>
              <a:t>) to approximately O(b</a:t>
            </a:r>
            <a:r>
              <a:rPr lang="en-US" baseline="30000" dirty="0"/>
              <a:t>m/2</a:t>
            </a:r>
            <a:r>
              <a:rPr lang="en-US" dirty="0"/>
              <a:t>)</a:t>
            </a:r>
          </a:p>
          <a:p>
            <a:r>
              <a:rPr lang="en-US" dirty="0"/>
              <a:t>If successors are searched in random order, the exponent is effectively cut by about 25%</a:t>
            </a:r>
          </a:p>
          <a:p>
            <a:r>
              <a:rPr lang="en-US" dirty="0"/>
              <a:t>If the AI agent has a specific time limit for each move, this means that it can search twice as deep in the tree for the perfect case, and 4/3 as deep for the random case</a:t>
            </a:r>
          </a:p>
          <a:p>
            <a:r>
              <a:rPr lang="en-US" dirty="0"/>
              <a:t>Game specific heuristics for ordering moves can generally achieve something in between</a:t>
            </a:r>
          </a:p>
          <a:p>
            <a:r>
              <a:rPr lang="en-US" dirty="0"/>
              <a:t>For chess, reasonably simply ordering schemes can get you close to the theoretical limit; e.g., try captures first, then threats, then forward moves, then backwards moves</a:t>
            </a:r>
          </a:p>
          <a:p>
            <a:r>
              <a:rPr lang="en-US" dirty="0"/>
              <a:t>Dynamic move-ordering schemes can also bring us close to the theoretical limit</a:t>
            </a:r>
          </a:p>
          <a:p>
            <a:r>
              <a:rPr lang="en-US" dirty="0"/>
              <a:t>For example, if </a:t>
            </a:r>
            <a:r>
              <a:rPr lang="en-US" b="1" dirty="0"/>
              <a:t>iterative deepening</a:t>
            </a:r>
            <a:r>
              <a:rPr lang="en-US" dirty="0"/>
              <a:t> is used to search the game tree, we can use the evaluations from one stage to determine the order of moves searched at the start of the next stage</a:t>
            </a:r>
          </a:p>
          <a:p>
            <a:r>
              <a:rPr lang="en-US" dirty="0"/>
              <a:t>I add: We will also soon discuss another reason that iterative deepening will be important for your projects</a:t>
            </a:r>
          </a:p>
          <a:p>
            <a:r>
              <a:rPr lang="en-US" dirty="0"/>
              <a:t>In general, as the agent searches deeper in the tree with pruning, a higher percentage of nodes are pruned at each sequential depth (in fact, a very high majority of nodes will be pruned in most cases)</a:t>
            </a:r>
          </a:p>
          <a:p>
            <a:pPr marL="0" indent="0">
              <a:buNone/>
            </a:pPr>
            <a:endParaRPr lang="en-US" dirty="0"/>
          </a:p>
        </p:txBody>
      </p:sp>
    </p:spTree>
    <p:extLst>
      <p:ext uri="{BB962C8B-B14F-4D97-AF65-F5344CB8AC3E}">
        <p14:creationId xmlns:p14="http://schemas.microsoft.com/office/powerpoint/2010/main" val="1144676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BC168-2B5A-4D50-AE77-762477A42692}"/>
              </a:ext>
            </a:extLst>
          </p:cNvPr>
          <p:cNvSpPr>
            <a:spLocks noGrp="1"/>
          </p:cNvSpPr>
          <p:nvPr>
            <p:ph type="title"/>
          </p:nvPr>
        </p:nvSpPr>
        <p:spPr/>
        <p:txBody>
          <a:bodyPr/>
          <a:lstStyle/>
          <a:p>
            <a:r>
              <a:rPr lang="en-US" dirty="0"/>
              <a:t>Transposition Tables</a:t>
            </a:r>
          </a:p>
        </p:txBody>
      </p:sp>
      <p:sp>
        <p:nvSpPr>
          <p:cNvPr id="3" name="Content Placeholder 2">
            <a:extLst>
              <a:ext uri="{FF2B5EF4-FFF2-40B4-BE49-F238E27FC236}">
                <a16:creationId xmlns:a16="http://schemas.microsoft.com/office/drawing/2014/main" id="{220DAE01-C611-4228-B07A-1B11D7D4018A}"/>
              </a:ext>
            </a:extLst>
          </p:cNvPr>
          <p:cNvSpPr>
            <a:spLocks noGrp="1"/>
          </p:cNvSpPr>
          <p:nvPr>
            <p:ph idx="1"/>
          </p:nvPr>
        </p:nvSpPr>
        <p:spPr/>
        <p:txBody>
          <a:bodyPr>
            <a:normAutofit fontScale="85000" lnSpcReduction="20000"/>
          </a:bodyPr>
          <a:lstStyle/>
          <a:p>
            <a:r>
              <a:rPr lang="en-US" i="1" dirty="0"/>
              <a:t>Transpositions</a:t>
            </a:r>
            <a:r>
              <a:rPr lang="en-US" dirty="0"/>
              <a:t> are different permutations of moves that lead to the same position</a:t>
            </a:r>
          </a:p>
          <a:p>
            <a:r>
              <a:rPr lang="en-US" dirty="0"/>
              <a:t>In games, this often leads to searching the same state over and over again</a:t>
            </a:r>
          </a:p>
          <a:p>
            <a:r>
              <a:rPr lang="en-US" dirty="0"/>
              <a:t>A hash table of positions evaluated up to a certain depth (with their evaluations) is called a </a:t>
            </a:r>
            <a:r>
              <a:rPr lang="en-US" b="1" dirty="0"/>
              <a:t>transposition table</a:t>
            </a:r>
          </a:p>
          <a:p>
            <a:r>
              <a:rPr lang="en-US" dirty="0"/>
              <a:t>This allows you to avoid applying a search from the same state, to a specific depth, more than once</a:t>
            </a:r>
          </a:p>
          <a:p>
            <a:r>
              <a:rPr lang="en-US" dirty="0"/>
              <a:t>Because game trees are exponentially big, you usually can't store all the evaluated state/depth combinations</a:t>
            </a:r>
          </a:p>
          <a:p>
            <a:r>
              <a:rPr lang="en-US" dirty="0"/>
              <a:t>Strategies exist to choose which nodes to keep in the transposition table and which to discard</a:t>
            </a:r>
          </a:p>
          <a:p>
            <a:r>
              <a:rPr lang="en-US" dirty="0"/>
              <a:t>According to the textbook, transposition tables can have a dramatic effect, sometimes as much as doubling the reachable depth in chess</a:t>
            </a:r>
          </a:p>
          <a:p>
            <a:endParaRPr lang="en-US" dirty="0"/>
          </a:p>
        </p:txBody>
      </p:sp>
    </p:spTree>
    <p:extLst>
      <p:ext uri="{BB962C8B-B14F-4D97-AF65-F5344CB8AC3E}">
        <p14:creationId xmlns:p14="http://schemas.microsoft.com/office/powerpoint/2010/main" val="1396166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893F5-7B0F-4FE9-BE7A-432CA6195692}"/>
              </a:ext>
            </a:extLst>
          </p:cNvPr>
          <p:cNvSpPr>
            <a:spLocks noGrp="1"/>
          </p:cNvSpPr>
          <p:nvPr>
            <p:ph type="title"/>
          </p:nvPr>
        </p:nvSpPr>
        <p:spPr/>
        <p:txBody>
          <a:bodyPr/>
          <a:lstStyle/>
          <a:p>
            <a:r>
              <a:rPr lang="en-US" dirty="0"/>
              <a:t>Searching Exponentially Big Game Trees</a:t>
            </a:r>
          </a:p>
        </p:txBody>
      </p:sp>
      <p:sp>
        <p:nvSpPr>
          <p:cNvPr id="3" name="Content Placeholder 2">
            <a:extLst>
              <a:ext uri="{FF2B5EF4-FFF2-40B4-BE49-F238E27FC236}">
                <a16:creationId xmlns:a16="http://schemas.microsoft.com/office/drawing/2014/main" id="{8523C8C2-082B-45AD-910B-CD5EED85A173}"/>
              </a:ext>
            </a:extLst>
          </p:cNvPr>
          <p:cNvSpPr>
            <a:spLocks noGrp="1"/>
          </p:cNvSpPr>
          <p:nvPr>
            <p:ph idx="1"/>
          </p:nvPr>
        </p:nvSpPr>
        <p:spPr/>
        <p:txBody>
          <a:bodyPr>
            <a:normAutofit fontScale="85000" lnSpcReduction="20000"/>
          </a:bodyPr>
          <a:lstStyle/>
          <a:p>
            <a:r>
              <a:rPr lang="en-US" dirty="0"/>
              <a:t>In real game-playing applications, we must avoid requiring minimax or alpha-beta search to search all the way to terminal nodes</a:t>
            </a:r>
          </a:p>
          <a:p>
            <a:r>
              <a:rPr lang="en-US" dirty="0"/>
              <a:t>The terminal test is replaced by a </a:t>
            </a:r>
            <a:r>
              <a:rPr lang="en-US" b="1" dirty="0"/>
              <a:t>cutoff test </a:t>
            </a:r>
            <a:r>
              <a:rPr lang="en-US" dirty="0"/>
              <a:t>and the utility function is replaced by an </a:t>
            </a:r>
            <a:r>
              <a:rPr lang="en-US" b="1" dirty="0"/>
              <a:t>evaluation function </a:t>
            </a:r>
            <a:r>
              <a:rPr lang="en-US" dirty="0"/>
              <a:t>(a.k.a. a </a:t>
            </a:r>
            <a:r>
              <a:rPr lang="en-US" b="1" dirty="0"/>
              <a:t>heuristic function</a:t>
            </a:r>
            <a:r>
              <a:rPr lang="en-US" dirty="0"/>
              <a:t>)</a:t>
            </a:r>
          </a:p>
          <a:p>
            <a:r>
              <a:rPr lang="en-US" dirty="0"/>
              <a:t>You can think of heuristic functions for games as approximating the level of goodness of a game position for a particular player (typically, the MAX player)</a:t>
            </a:r>
          </a:p>
          <a:p>
            <a:r>
              <a:rPr lang="en-US" dirty="0"/>
              <a:t>The cutoff test can just check to see if the search has reached some specified depth</a:t>
            </a:r>
          </a:p>
          <a:p>
            <a:r>
              <a:rPr lang="en-US" dirty="0"/>
              <a:t>When a time-limit is required instead of a depth-limit, </a:t>
            </a:r>
            <a:r>
              <a:rPr lang="en-US" b="1" dirty="0"/>
              <a:t>iterative deepening</a:t>
            </a:r>
            <a:r>
              <a:rPr lang="en-US" dirty="0"/>
              <a:t> can be used</a:t>
            </a:r>
          </a:p>
          <a:p>
            <a:r>
              <a:rPr lang="en-US" dirty="0"/>
              <a:t>When the time-limit is about to be up, the recursion unwinds</a:t>
            </a:r>
          </a:p>
          <a:p>
            <a:r>
              <a:rPr lang="en-US" dirty="0"/>
              <a:t>When this happens, </a:t>
            </a:r>
            <a:r>
              <a:rPr lang="en-US" i="1" dirty="0"/>
              <a:t>the program should choose the move determined by the deepest completed search</a:t>
            </a:r>
          </a:p>
        </p:txBody>
      </p:sp>
    </p:spTree>
    <p:extLst>
      <p:ext uri="{BB962C8B-B14F-4D97-AF65-F5344CB8AC3E}">
        <p14:creationId xmlns:p14="http://schemas.microsoft.com/office/powerpoint/2010/main" val="33896885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64849-5368-4CD0-A3E3-C362BC1FC571}"/>
              </a:ext>
            </a:extLst>
          </p:cNvPr>
          <p:cNvSpPr>
            <a:spLocks noGrp="1"/>
          </p:cNvSpPr>
          <p:nvPr>
            <p:ph type="title"/>
          </p:nvPr>
        </p:nvSpPr>
        <p:spPr/>
        <p:txBody>
          <a:bodyPr/>
          <a:lstStyle/>
          <a:p>
            <a:r>
              <a:rPr lang="en-US" dirty="0"/>
              <a:t>Evaluation Functions</a:t>
            </a:r>
          </a:p>
        </p:txBody>
      </p:sp>
      <p:sp>
        <p:nvSpPr>
          <p:cNvPr id="3" name="Content Placeholder 2">
            <a:extLst>
              <a:ext uri="{FF2B5EF4-FFF2-40B4-BE49-F238E27FC236}">
                <a16:creationId xmlns:a16="http://schemas.microsoft.com/office/drawing/2014/main" id="{DF8EF5CF-A4AE-4231-B9FF-A559199D222C}"/>
              </a:ext>
            </a:extLst>
          </p:cNvPr>
          <p:cNvSpPr>
            <a:spLocks noGrp="1"/>
          </p:cNvSpPr>
          <p:nvPr>
            <p:ph idx="1"/>
          </p:nvPr>
        </p:nvSpPr>
        <p:spPr/>
        <p:txBody>
          <a:bodyPr>
            <a:normAutofit fontScale="77500" lnSpcReduction="20000"/>
          </a:bodyPr>
          <a:lstStyle/>
          <a:p>
            <a:r>
              <a:rPr lang="en-US" dirty="0"/>
              <a:t>The evaluation function, a.k.a. heuristic function, ideally should:</a:t>
            </a:r>
          </a:p>
          <a:p>
            <a:pPr lvl="1"/>
            <a:r>
              <a:rPr lang="en-US" dirty="0"/>
              <a:t>order terminal states in the same order as the utility function (this is crucial)</a:t>
            </a:r>
          </a:p>
          <a:p>
            <a:pPr lvl="1"/>
            <a:r>
              <a:rPr lang="en-US" dirty="0"/>
              <a:t>order other states based on the "chances of winning"</a:t>
            </a:r>
          </a:p>
          <a:p>
            <a:pPr lvl="1"/>
            <a:r>
              <a:rPr lang="en-US" dirty="0"/>
              <a:t>be fast</a:t>
            </a:r>
          </a:p>
          <a:p>
            <a:r>
              <a:rPr lang="en-US" dirty="0"/>
              <a:t>Conventional evaluation functions compute numeric contributions for various manually constructed </a:t>
            </a:r>
            <a:r>
              <a:rPr lang="en-US" b="1" dirty="0"/>
              <a:t>features</a:t>
            </a:r>
            <a:r>
              <a:rPr lang="en-US" dirty="0"/>
              <a:t> and combine them for a total value</a:t>
            </a:r>
          </a:p>
          <a:p>
            <a:r>
              <a:rPr lang="en-US" dirty="0"/>
              <a:t>Some evaluations functions use a </a:t>
            </a:r>
            <a:r>
              <a:rPr lang="en-US" i="1" dirty="0"/>
              <a:t>weighted linear function </a:t>
            </a:r>
            <a:r>
              <a:rPr lang="en-US" dirty="0"/>
              <a:t>and can be expressed as:</a:t>
            </a:r>
          </a:p>
          <a:p>
            <a:pPr marL="457200" lvl="1" indent="0">
              <a:buNone/>
            </a:pPr>
            <a:r>
              <a:rPr lang="en-US" dirty="0"/>
              <a:t>EVAL(s) = w</a:t>
            </a:r>
            <a:r>
              <a:rPr lang="en-US" baseline="-25000" dirty="0"/>
              <a:t>1</a:t>
            </a:r>
            <a:r>
              <a:rPr lang="en-US" dirty="0"/>
              <a:t>f</a:t>
            </a:r>
            <a:r>
              <a:rPr lang="en-US" baseline="-25000" dirty="0"/>
              <a:t>1</a:t>
            </a:r>
            <a:r>
              <a:rPr lang="en-US" dirty="0"/>
              <a:t>(s) + w</a:t>
            </a:r>
            <a:r>
              <a:rPr lang="en-US" baseline="-25000" dirty="0"/>
              <a:t>2</a:t>
            </a:r>
            <a:r>
              <a:rPr lang="en-US" dirty="0"/>
              <a:t>f</a:t>
            </a:r>
            <a:r>
              <a:rPr lang="en-US" baseline="-25000" dirty="0"/>
              <a:t>2</a:t>
            </a:r>
            <a:r>
              <a:rPr lang="en-US" dirty="0"/>
              <a:t>(s) + … + w</a:t>
            </a:r>
            <a:r>
              <a:rPr lang="en-US" baseline="-25000" dirty="0"/>
              <a:t>n</a:t>
            </a:r>
            <a:r>
              <a:rPr lang="en-US" dirty="0"/>
              <a:t>f</a:t>
            </a:r>
            <a:r>
              <a:rPr lang="en-US" baseline="-25000" dirty="0"/>
              <a:t>n</a:t>
            </a:r>
            <a:r>
              <a:rPr lang="en-US" dirty="0"/>
              <a:t>(s) = ∑</a:t>
            </a:r>
            <a:r>
              <a:rPr lang="en-US" baseline="-25000" dirty="0"/>
              <a:t>i=1..N </a:t>
            </a:r>
            <a:r>
              <a:rPr lang="en-US" dirty="0"/>
              <a:t>w</a:t>
            </a:r>
            <a:r>
              <a:rPr lang="en-US" baseline="-25000" dirty="0"/>
              <a:t>i</a:t>
            </a:r>
            <a:r>
              <a:rPr lang="en-US" dirty="0"/>
              <a:t>f</a:t>
            </a:r>
            <a:r>
              <a:rPr lang="en-US" baseline="-25000" dirty="0"/>
              <a:t>i</a:t>
            </a:r>
            <a:r>
              <a:rPr lang="en-US" dirty="0"/>
              <a:t>(s)</a:t>
            </a:r>
          </a:p>
          <a:p>
            <a:r>
              <a:rPr lang="en-US" dirty="0"/>
              <a:t>For example, for chess:</a:t>
            </a:r>
          </a:p>
          <a:p>
            <a:pPr lvl="1"/>
            <a:r>
              <a:rPr lang="en-US" dirty="0"/>
              <a:t>The f-values might be the number of various types of pieces in chess</a:t>
            </a:r>
          </a:p>
          <a:p>
            <a:pPr lvl="1"/>
            <a:r>
              <a:rPr lang="en-US" dirty="0"/>
              <a:t>The w-values could be the value of the piece (1 for pawn, 3 for bishop, etc.)</a:t>
            </a:r>
          </a:p>
          <a:p>
            <a:pPr lvl="1"/>
            <a:r>
              <a:rPr lang="en-US" dirty="0"/>
              <a:t>In addition to material value, more advanced chess heuristics would include features related to concepts such as pawn structure, king safety, etc.</a:t>
            </a:r>
          </a:p>
          <a:p>
            <a:r>
              <a:rPr lang="en-US" dirty="0"/>
              <a:t>In reality, the features are not always independent, so non-linear evaluation functions can sometimes work better</a:t>
            </a:r>
          </a:p>
        </p:txBody>
      </p:sp>
    </p:spTree>
    <p:extLst>
      <p:ext uri="{BB962C8B-B14F-4D97-AF65-F5344CB8AC3E}">
        <p14:creationId xmlns:p14="http://schemas.microsoft.com/office/powerpoint/2010/main" val="927151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3BE5B-5FC6-44C0-84E5-60559B5955EB}"/>
              </a:ext>
            </a:extLst>
          </p:cNvPr>
          <p:cNvSpPr>
            <a:spLocks noGrp="1"/>
          </p:cNvSpPr>
          <p:nvPr>
            <p:ph type="title"/>
          </p:nvPr>
        </p:nvSpPr>
        <p:spPr/>
        <p:txBody>
          <a:bodyPr/>
          <a:lstStyle/>
          <a:p>
            <a:r>
              <a:rPr lang="en-US" dirty="0"/>
              <a:t>Creating Evaluation Functions</a:t>
            </a:r>
          </a:p>
        </p:txBody>
      </p:sp>
      <p:sp>
        <p:nvSpPr>
          <p:cNvPr id="3" name="Content Placeholder 2">
            <a:extLst>
              <a:ext uri="{FF2B5EF4-FFF2-40B4-BE49-F238E27FC236}">
                <a16:creationId xmlns:a16="http://schemas.microsoft.com/office/drawing/2014/main" id="{2A8C1C29-8E1F-427C-B95E-A818CD069BAB}"/>
              </a:ext>
            </a:extLst>
          </p:cNvPr>
          <p:cNvSpPr>
            <a:spLocks noGrp="1"/>
          </p:cNvSpPr>
          <p:nvPr>
            <p:ph idx="1"/>
          </p:nvPr>
        </p:nvSpPr>
        <p:spPr/>
        <p:txBody>
          <a:bodyPr>
            <a:normAutofit fontScale="70000" lnSpcReduction="20000"/>
          </a:bodyPr>
          <a:lstStyle/>
          <a:p>
            <a:r>
              <a:rPr lang="en-US" dirty="0"/>
              <a:t>Conventionally, the choice of features for an evaluation function is based on expert knowledge</a:t>
            </a:r>
          </a:p>
          <a:p>
            <a:r>
              <a:rPr lang="en-US" dirty="0"/>
              <a:t>Weights can either be manually set or empirically determined</a:t>
            </a:r>
          </a:p>
          <a:p>
            <a:r>
              <a:rPr lang="en-US" dirty="0"/>
              <a:t>Modern programs for various games sometimes learn the features as well as the weights</a:t>
            </a:r>
          </a:p>
          <a:p>
            <a:r>
              <a:rPr lang="en-US" dirty="0"/>
              <a:t>When applied to terminal states, the evaluation function should evaluate to some multiple of the defined utility of the state</a:t>
            </a:r>
          </a:p>
          <a:p>
            <a:r>
              <a:rPr lang="en-US" dirty="0"/>
              <a:t>Definite wins for MAX should get the highest weight (nothing else should be as high)</a:t>
            </a:r>
          </a:p>
          <a:p>
            <a:r>
              <a:rPr lang="en-US" dirty="0"/>
              <a:t>Definite losses for MAX should get the lowest weight (the negation of the highest weight)</a:t>
            </a:r>
          </a:p>
          <a:p>
            <a:r>
              <a:rPr lang="en-US" dirty="0"/>
              <a:t>Draws should be evaluated as 0</a:t>
            </a:r>
          </a:p>
          <a:p>
            <a:r>
              <a:rPr lang="en-US" b="1" dirty="0"/>
              <a:t>The evaluation function must be zero-sum</a:t>
            </a:r>
            <a:r>
              <a:rPr lang="en-US" dirty="0"/>
              <a:t> (I don't think the book expresses this clearly)</a:t>
            </a:r>
            <a:endParaRPr lang="en-US" b="1" dirty="0"/>
          </a:p>
          <a:p>
            <a:pPr lvl="1"/>
            <a:r>
              <a:rPr lang="en-US" dirty="0"/>
              <a:t>If you apply the evaluation function from the opposite player’s point of view, the result should be the negated value of the current player’s point of view</a:t>
            </a:r>
          </a:p>
          <a:p>
            <a:pPr lvl="1"/>
            <a:r>
              <a:rPr lang="en-US" dirty="0"/>
              <a:t>This means that if you, for example, add one point for every one of the current player’s pawns in a chess game, you must also subtract one point for every one of the other player’s pawns</a:t>
            </a:r>
          </a:p>
          <a:p>
            <a:pPr lvl="1"/>
            <a:r>
              <a:rPr lang="en-US" dirty="0"/>
              <a:t>As much as I tend to emphasize this, I have seen many students get it wrong; your programs will not play well if you don’t get this right</a:t>
            </a:r>
          </a:p>
        </p:txBody>
      </p:sp>
    </p:spTree>
    <p:extLst>
      <p:ext uri="{BB962C8B-B14F-4D97-AF65-F5344CB8AC3E}">
        <p14:creationId xmlns:p14="http://schemas.microsoft.com/office/powerpoint/2010/main" val="876703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39A2-F3DC-49F9-9CA8-9F1E71C952D7}"/>
              </a:ext>
            </a:extLst>
          </p:cNvPr>
          <p:cNvSpPr>
            <a:spLocks noGrp="1"/>
          </p:cNvSpPr>
          <p:nvPr>
            <p:ph type="title"/>
          </p:nvPr>
        </p:nvSpPr>
        <p:spPr/>
        <p:txBody>
          <a:bodyPr/>
          <a:lstStyle/>
          <a:p>
            <a:r>
              <a:rPr lang="en-US" dirty="0"/>
              <a:t>Implementing Alpha-Beta Search</a:t>
            </a:r>
          </a:p>
        </p:txBody>
      </p:sp>
      <p:sp>
        <p:nvSpPr>
          <p:cNvPr id="3" name="Content Placeholder 2">
            <a:extLst>
              <a:ext uri="{FF2B5EF4-FFF2-40B4-BE49-F238E27FC236}">
                <a16:creationId xmlns:a16="http://schemas.microsoft.com/office/drawing/2014/main" id="{96CAEAAD-853F-4658-B8EA-E155732ECC19}"/>
              </a:ext>
            </a:extLst>
          </p:cNvPr>
          <p:cNvSpPr>
            <a:spLocks noGrp="1"/>
          </p:cNvSpPr>
          <p:nvPr>
            <p:ph idx="1"/>
          </p:nvPr>
        </p:nvSpPr>
        <p:spPr/>
        <p:txBody>
          <a:bodyPr>
            <a:normAutofit fontScale="77500" lnSpcReduction="20000"/>
          </a:bodyPr>
          <a:lstStyle/>
          <a:p>
            <a:r>
              <a:rPr lang="en-US" dirty="0"/>
              <a:t>When implementing the updated alpha-beta search (i.e., with a depth cutoff), a few things in the pseudo-code need to change:</a:t>
            </a:r>
          </a:p>
          <a:p>
            <a:pPr lvl="1"/>
            <a:r>
              <a:rPr lang="en-US" dirty="0"/>
              <a:t>You need an additional parameter indicating the current depth of the search, and each recursive call should pass the current depth plus one</a:t>
            </a:r>
          </a:p>
          <a:p>
            <a:pPr lvl="1"/>
            <a:r>
              <a:rPr lang="en-US" dirty="0"/>
              <a:t>Replace IS-TERMINAL(state) with IS-CUTOFF(state, depth); note that actual terminal states also count as a cutoff</a:t>
            </a:r>
          </a:p>
          <a:p>
            <a:pPr lvl="1"/>
            <a:r>
              <a:rPr lang="en-US" dirty="0"/>
              <a:t>Replace UTILITY(state, player) with EVAL(state, player)</a:t>
            </a:r>
          </a:p>
          <a:p>
            <a:r>
              <a:rPr lang="en-US" dirty="0"/>
              <a:t>Remember that "player" seems to be a global variable in the pseudo-code that will always refer to the MAX player</a:t>
            </a:r>
          </a:p>
          <a:p>
            <a:r>
              <a:rPr lang="en-US" dirty="0"/>
              <a:t>Thus, you may be able to avoid passing it as an argument to EVAL for your projects, depending on how you set up your code</a:t>
            </a:r>
          </a:p>
          <a:p>
            <a:r>
              <a:rPr lang="en-US" dirty="0"/>
              <a:t>You could use a fixed depth limit as the cutoff, but </a:t>
            </a:r>
            <a:r>
              <a:rPr lang="en-US" i="1" dirty="0"/>
              <a:t>it is better to use iterate deepening, which is necessary if there is a time limit</a:t>
            </a:r>
            <a:r>
              <a:rPr lang="en-US" dirty="0"/>
              <a:t>, which will be the case for your projects</a:t>
            </a:r>
          </a:p>
          <a:p>
            <a:r>
              <a:rPr lang="en-US" dirty="0"/>
              <a:t>When the time runs out, remember to select the move determined by deepest completed search</a:t>
            </a:r>
          </a:p>
          <a:p>
            <a:endParaRPr lang="en-US" dirty="0"/>
          </a:p>
        </p:txBody>
      </p:sp>
    </p:spTree>
    <p:extLst>
      <p:ext uri="{BB962C8B-B14F-4D97-AF65-F5344CB8AC3E}">
        <p14:creationId xmlns:p14="http://schemas.microsoft.com/office/powerpoint/2010/main" val="3521809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99E14-6554-46FD-BAA4-4DC7B5227D4D}"/>
              </a:ext>
            </a:extLst>
          </p:cNvPr>
          <p:cNvSpPr>
            <a:spLocks noGrp="1"/>
          </p:cNvSpPr>
          <p:nvPr>
            <p:ph type="title"/>
          </p:nvPr>
        </p:nvSpPr>
        <p:spPr/>
        <p:txBody>
          <a:bodyPr/>
          <a:lstStyle/>
          <a:p>
            <a:r>
              <a:rPr lang="en-US" dirty="0"/>
              <a:t>Quiescent Search</a:t>
            </a:r>
          </a:p>
        </p:txBody>
      </p:sp>
      <p:sp>
        <p:nvSpPr>
          <p:cNvPr id="3" name="Content Placeholder 2">
            <a:extLst>
              <a:ext uri="{FF2B5EF4-FFF2-40B4-BE49-F238E27FC236}">
                <a16:creationId xmlns:a16="http://schemas.microsoft.com/office/drawing/2014/main" id="{9DB438BF-A08A-453B-8810-B9CF385E9EEC}"/>
              </a:ext>
            </a:extLst>
          </p:cNvPr>
          <p:cNvSpPr>
            <a:spLocks noGrp="1"/>
          </p:cNvSpPr>
          <p:nvPr>
            <p:ph idx="1"/>
          </p:nvPr>
        </p:nvSpPr>
        <p:spPr/>
        <p:txBody>
          <a:bodyPr/>
          <a:lstStyle/>
          <a:p>
            <a:r>
              <a:rPr lang="en-US" dirty="0"/>
              <a:t>Positions that are </a:t>
            </a:r>
            <a:r>
              <a:rPr lang="en-US" i="1" dirty="0"/>
              <a:t>quiescent</a:t>
            </a:r>
            <a:r>
              <a:rPr lang="en-US" dirty="0"/>
              <a:t> are unlikely to exhibit wild swings in value in the near future</a:t>
            </a:r>
          </a:p>
          <a:p>
            <a:r>
              <a:rPr lang="en-US" dirty="0"/>
              <a:t>A </a:t>
            </a:r>
            <a:r>
              <a:rPr lang="en-US" i="1" dirty="0"/>
              <a:t>quiescent search </a:t>
            </a:r>
            <a:r>
              <a:rPr lang="en-US" dirty="0"/>
              <a:t>expands non-quiescent positions until quiescent positions are found</a:t>
            </a:r>
          </a:p>
          <a:p>
            <a:r>
              <a:rPr lang="en-US" dirty="0"/>
              <a:t>This can be implemented by modifying IS-CUTOFF to return false for non-quiescent positions</a:t>
            </a:r>
          </a:p>
          <a:p>
            <a:r>
              <a:rPr lang="en-US" dirty="0"/>
              <a:t>For example, in chess, positions in which a capture of the queen is possible would be non-quiescent, and should be expanded further</a:t>
            </a:r>
          </a:p>
          <a:p>
            <a:r>
              <a:rPr lang="en-US" dirty="0"/>
              <a:t>I don't expect you to implement this for your projects</a:t>
            </a:r>
          </a:p>
          <a:p>
            <a:endParaRPr lang="en-US" dirty="0"/>
          </a:p>
        </p:txBody>
      </p:sp>
    </p:spTree>
    <p:extLst>
      <p:ext uri="{BB962C8B-B14F-4D97-AF65-F5344CB8AC3E}">
        <p14:creationId xmlns:p14="http://schemas.microsoft.com/office/powerpoint/2010/main" val="4203656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E533D-6FA2-44A6-9198-EEE733E2E109}"/>
              </a:ext>
            </a:extLst>
          </p:cNvPr>
          <p:cNvSpPr>
            <a:spLocks noGrp="1"/>
          </p:cNvSpPr>
          <p:nvPr>
            <p:ph type="title"/>
          </p:nvPr>
        </p:nvSpPr>
        <p:spPr/>
        <p:txBody>
          <a:bodyPr/>
          <a:lstStyle/>
          <a:p>
            <a:r>
              <a:rPr lang="en-US" dirty="0"/>
              <a:t>The Horizon Effect</a:t>
            </a:r>
          </a:p>
        </p:txBody>
      </p:sp>
      <p:sp>
        <p:nvSpPr>
          <p:cNvPr id="3" name="Content Placeholder 2">
            <a:extLst>
              <a:ext uri="{FF2B5EF4-FFF2-40B4-BE49-F238E27FC236}">
                <a16:creationId xmlns:a16="http://schemas.microsoft.com/office/drawing/2014/main" id="{BDB667DF-0512-4A52-BCA4-B594604AEE43}"/>
              </a:ext>
            </a:extLst>
          </p:cNvPr>
          <p:cNvSpPr>
            <a:spLocks noGrp="1"/>
          </p:cNvSpPr>
          <p:nvPr>
            <p:ph idx="1"/>
          </p:nvPr>
        </p:nvSpPr>
        <p:spPr/>
        <p:txBody>
          <a:bodyPr>
            <a:normAutofit fontScale="92500"/>
          </a:bodyPr>
          <a:lstStyle/>
          <a:p>
            <a:r>
              <a:rPr lang="en-US" dirty="0"/>
              <a:t>The </a:t>
            </a:r>
            <a:r>
              <a:rPr lang="en-US" b="1" dirty="0"/>
              <a:t>horizon effect </a:t>
            </a:r>
            <a:r>
              <a:rPr lang="en-US" dirty="0"/>
              <a:t>is more difficult to eliminate</a:t>
            </a:r>
          </a:p>
          <a:p>
            <a:r>
              <a:rPr lang="en-US" dirty="0"/>
              <a:t>This occurs when serious damage is ultimately unavoidable, but it can be temporarily avoided by pushing the outcome beyond the search depth</a:t>
            </a:r>
          </a:p>
          <a:p>
            <a:r>
              <a:rPr lang="en-US" dirty="0"/>
              <a:t>We will look at a couple of examples from chess (on the next slide)</a:t>
            </a:r>
          </a:p>
          <a:p>
            <a:r>
              <a:rPr lang="en-US" dirty="0"/>
              <a:t>In the first example (from an earlier edition of the textbook), the program may think it is ahead, even though it is doomed to lose</a:t>
            </a:r>
          </a:p>
          <a:p>
            <a:r>
              <a:rPr lang="en-US" dirty="0"/>
              <a:t>In the second example, the program may make poor moves to avoid losing a bishop, even though the loss of the bishop is inevitable</a:t>
            </a:r>
          </a:p>
          <a:p>
            <a:r>
              <a:rPr lang="en-US" dirty="0"/>
              <a:t>As hardware and software improvements lead to deeper searches, the horizon effect occurs less often</a:t>
            </a:r>
          </a:p>
        </p:txBody>
      </p:sp>
    </p:spTree>
    <p:extLst>
      <p:ext uri="{BB962C8B-B14F-4D97-AF65-F5344CB8AC3E}">
        <p14:creationId xmlns:p14="http://schemas.microsoft.com/office/powerpoint/2010/main" val="1461038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3376A6F-FD99-45E7-AF5B-33F06F9517E2}"/>
              </a:ext>
            </a:extLst>
          </p:cNvPr>
          <p:cNvSpPr>
            <a:spLocks noGrp="1"/>
          </p:cNvSpPr>
          <p:nvPr>
            <p:ph type="title"/>
          </p:nvPr>
        </p:nvSpPr>
        <p:spPr/>
        <p:txBody>
          <a:bodyPr/>
          <a:lstStyle/>
          <a:p>
            <a:r>
              <a:rPr lang="en-US" dirty="0"/>
              <a:t>Horizon Effect Examples</a:t>
            </a:r>
          </a:p>
        </p:txBody>
      </p:sp>
      <p:sp>
        <p:nvSpPr>
          <p:cNvPr id="9" name="Text Placeholder 8">
            <a:extLst>
              <a:ext uri="{FF2B5EF4-FFF2-40B4-BE49-F238E27FC236}">
                <a16:creationId xmlns:a16="http://schemas.microsoft.com/office/drawing/2014/main" id="{FEFC3117-A514-4039-B33C-A0EF4CE2F2E0}"/>
              </a:ext>
            </a:extLst>
          </p:cNvPr>
          <p:cNvSpPr>
            <a:spLocks noGrp="1"/>
          </p:cNvSpPr>
          <p:nvPr>
            <p:ph type="body" idx="1"/>
          </p:nvPr>
        </p:nvSpPr>
        <p:spPr/>
        <p:txBody>
          <a:bodyPr/>
          <a:lstStyle/>
          <a:p>
            <a:r>
              <a:rPr lang="en-US" dirty="0"/>
              <a:t>Example from 2</a:t>
            </a:r>
            <a:r>
              <a:rPr lang="en-US" baseline="30000" dirty="0"/>
              <a:t>nd</a:t>
            </a:r>
            <a:r>
              <a:rPr lang="en-US" dirty="0"/>
              <a:t> Edition</a:t>
            </a:r>
          </a:p>
        </p:txBody>
      </p:sp>
      <p:pic>
        <p:nvPicPr>
          <p:cNvPr id="13" name="Content Placeholder 12" descr="Graphical user interface&#10;&#10;Description automatically generated">
            <a:extLst>
              <a:ext uri="{FF2B5EF4-FFF2-40B4-BE49-F238E27FC236}">
                <a16:creationId xmlns:a16="http://schemas.microsoft.com/office/drawing/2014/main" id="{73332516-A928-487C-BD51-F81B40D258D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9788" y="2846287"/>
            <a:ext cx="5157787" cy="3002163"/>
          </a:xfrm>
        </p:spPr>
      </p:pic>
      <p:sp>
        <p:nvSpPr>
          <p:cNvPr id="11" name="Text Placeholder 10">
            <a:extLst>
              <a:ext uri="{FF2B5EF4-FFF2-40B4-BE49-F238E27FC236}">
                <a16:creationId xmlns:a16="http://schemas.microsoft.com/office/drawing/2014/main" id="{87F98F4B-A964-4926-8779-A4174B0D5668}"/>
              </a:ext>
            </a:extLst>
          </p:cNvPr>
          <p:cNvSpPr>
            <a:spLocks noGrp="1"/>
          </p:cNvSpPr>
          <p:nvPr>
            <p:ph type="body" sz="quarter" idx="3"/>
          </p:nvPr>
        </p:nvSpPr>
        <p:spPr/>
        <p:txBody>
          <a:bodyPr/>
          <a:lstStyle/>
          <a:p>
            <a:r>
              <a:rPr lang="en-US" dirty="0"/>
              <a:t>Example from 3</a:t>
            </a:r>
            <a:r>
              <a:rPr lang="en-US" baseline="30000" dirty="0"/>
              <a:t>rd</a:t>
            </a:r>
            <a:r>
              <a:rPr lang="en-US" dirty="0"/>
              <a:t> and 4</a:t>
            </a:r>
            <a:r>
              <a:rPr lang="en-US" baseline="30000" dirty="0"/>
              <a:t>th</a:t>
            </a:r>
            <a:r>
              <a:rPr lang="en-US" dirty="0"/>
              <a:t> Editions</a:t>
            </a:r>
          </a:p>
        </p:txBody>
      </p:sp>
      <p:pic>
        <p:nvPicPr>
          <p:cNvPr id="7" name="Content Placeholder 6">
            <a:extLst>
              <a:ext uri="{FF2B5EF4-FFF2-40B4-BE49-F238E27FC236}">
                <a16:creationId xmlns:a16="http://schemas.microsoft.com/office/drawing/2014/main" id="{8C33E657-9623-4FCC-92E5-678E0A3128C2}"/>
              </a:ext>
            </a:extLst>
          </p:cNvPr>
          <p:cNvPicPr>
            <a:picLocks noGrp="1" noChangeAspect="1"/>
          </p:cNvPicPr>
          <p:nvPr>
            <p:ph sz="quarter" idx="4"/>
          </p:nvPr>
        </p:nvPicPr>
        <p:blipFill>
          <a:blip r:embed="rId3"/>
          <a:stretch>
            <a:fillRect/>
          </a:stretch>
        </p:blipFill>
        <p:spPr>
          <a:xfrm>
            <a:off x="6172200" y="2737560"/>
            <a:ext cx="5183188" cy="3219618"/>
          </a:xfrm>
          <a:prstGeom prst="rect">
            <a:avLst/>
          </a:prstGeom>
        </p:spPr>
      </p:pic>
    </p:spTree>
    <p:extLst>
      <p:ext uri="{BB962C8B-B14F-4D97-AF65-F5344CB8AC3E}">
        <p14:creationId xmlns:p14="http://schemas.microsoft.com/office/powerpoint/2010/main" val="1686597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7C641E1-EBEB-4BC4-B6D8-34711B55C0A5}"/>
              </a:ext>
            </a:extLst>
          </p:cNvPr>
          <p:cNvSpPr>
            <a:spLocks noGrp="1"/>
          </p:cNvSpPr>
          <p:nvPr>
            <p:ph type="title"/>
          </p:nvPr>
        </p:nvSpPr>
        <p:spPr/>
        <p:txBody>
          <a:bodyPr/>
          <a:lstStyle/>
          <a:p>
            <a:r>
              <a:rPr lang="en-US" dirty="0"/>
              <a:t>Other Potential Improvements</a:t>
            </a:r>
          </a:p>
        </p:txBody>
      </p:sp>
      <p:sp>
        <p:nvSpPr>
          <p:cNvPr id="8" name="Content Placeholder 7">
            <a:extLst>
              <a:ext uri="{FF2B5EF4-FFF2-40B4-BE49-F238E27FC236}">
                <a16:creationId xmlns:a16="http://schemas.microsoft.com/office/drawing/2014/main" id="{CCBD2822-B4A8-4425-88C9-7D2865792C77}"/>
              </a:ext>
            </a:extLst>
          </p:cNvPr>
          <p:cNvSpPr>
            <a:spLocks noGrp="1"/>
          </p:cNvSpPr>
          <p:nvPr>
            <p:ph idx="1"/>
          </p:nvPr>
        </p:nvSpPr>
        <p:spPr/>
        <p:txBody>
          <a:bodyPr>
            <a:normAutofit fontScale="92500" lnSpcReduction="10000"/>
          </a:bodyPr>
          <a:lstStyle/>
          <a:p>
            <a:r>
              <a:rPr lang="en-US" dirty="0"/>
              <a:t>A </a:t>
            </a:r>
            <a:r>
              <a:rPr lang="en-US" i="1" dirty="0"/>
              <a:t>singular extension </a:t>
            </a:r>
            <a:r>
              <a:rPr lang="en-US" dirty="0"/>
              <a:t>is a move that seems to be "clearly better" than all others in a given position</a:t>
            </a:r>
          </a:p>
          <a:p>
            <a:r>
              <a:rPr lang="en-US" dirty="0"/>
              <a:t>Some programs allow the search to extend below the depth limit when singular extensions are recognized; this can help mitigate the horizon effect</a:t>
            </a:r>
          </a:p>
          <a:p>
            <a:r>
              <a:rPr lang="en-US" dirty="0"/>
              <a:t>Some programs use </a:t>
            </a:r>
            <a:r>
              <a:rPr lang="en-US" i="1" dirty="0"/>
              <a:t>forward pruning </a:t>
            </a:r>
            <a:r>
              <a:rPr lang="en-US" dirty="0"/>
              <a:t>to prune moves that seem clearly bad, although this can be dangerous</a:t>
            </a:r>
          </a:p>
          <a:p>
            <a:r>
              <a:rPr lang="en-US" dirty="0"/>
              <a:t>It is sometimes safe to prune one of two symmetrical moves</a:t>
            </a:r>
          </a:p>
          <a:p>
            <a:r>
              <a:rPr lang="en-US" dirty="0"/>
              <a:t>I add: In the extreme (but not uncommon) case, if there is only one legal move, performing an alpha-beta search is irrelevant and wasteful</a:t>
            </a:r>
          </a:p>
          <a:p>
            <a:r>
              <a:rPr lang="en-US" dirty="0"/>
              <a:t>Many existing game-playing programs use </a:t>
            </a:r>
            <a:r>
              <a:rPr lang="en-US" i="1" dirty="0"/>
              <a:t>databases of common opening and endgame positions</a:t>
            </a:r>
            <a:r>
              <a:rPr lang="en-US" dirty="0"/>
              <a:t>; thus, early and late in the game, no search occurs</a:t>
            </a:r>
          </a:p>
        </p:txBody>
      </p:sp>
    </p:spTree>
    <p:extLst>
      <p:ext uri="{BB962C8B-B14F-4D97-AF65-F5344CB8AC3E}">
        <p14:creationId xmlns:p14="http://schemas.microsoft.com/office/powerpoint/2010/main" val="3132721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AFF84-25B8-4340-875A-ADA6D4406AC0}"/>
              </a:ext>
            </a:extLst>
          </p:cNvPr>
          <p:cNvSpPr>
            <a:spLocks noGrp="1"/>
          </p:cNvSpPr>
          <p:nvPr>
            <p:ph type="title"/>
          </p:nvPr>
        </p:nvSpPr>
        <p:spPr/>
        <p:txBody>
          <a:bodyPr/>
          <a:lstStyle/>
          <a:p>
            <a:r>
              <a:rPr lang="en-US" dirty="0"/>
              <a:t>Stochastic Games</a:t>
            </a:r>
          </a:p>
        </p:txBody>
      </p:sp>
      <p:sp>
        <p:nvSpPr>
          <p:cNvPr id="3" name="Content Placeholder 2">
            <a:extLst>
              <a:ext uri="{FF2B5EF4-FFF2-40B4-BE49-F238E27FC236}">
                <a16:creationId xmlns:a16="http://schemas.microsoft.com/office/drawing/2014/main" id="{450D2631-8AC1-49C3-B025-A10AEA185E6A}"/>
              </a:ext>
            </a:extLst>
          </p:cNvPr>
          <p:cNvSpPr>
            <a:spLocks noGrp="1"/>
          </p:cNvSpPr>
          <p:nvPr>
            <p:ph idx="1"/>
          </p:nvPr>
        </p:nvSpPr>
        <p:spPr/>
        <p:txBody>
          <a:bodyPr>
            <a:normAutofit fontScale="85000" lnSpcReduction="20000"/>
          </a:bodyPr>
          <a:lstStyle/>
          <a:p>
            <a:r>
              <a:rPr lang="en-US" b="1" dirty="0"/>
              <a:t>Stochastic games </a:t>
            </a:r>
            <a:r>
              <a:rPr lang="en-US" dirty="0"/>
              <a:t>(which include random elements) are more difficult to deal with compared to deterministic (really, strategic) games</a:t>
            </a:r>
          </a:p>
          <a:p>
            <a:r>
              <a:rPr lang="en-US" dirty="0"/>
              <a:t>For example, in backgammon you don't know what the legal moves will be because it depends on dice; there is no standard search tree</a:t>
            </a:r>
          </a:p>
          <a:p>
            <a:r>
              <a:rPr lang="en-US" dirty="0"/>
              <a:t>To handle this, we can generalize the minimax value to an expectiminimax value as follows:</a:t>
            </a:r>
          </a:p>
          <a:p>
            <a:pPr marL="0" indent="0">
              <a:buNone/>
            </a:pPr>
            <a:endParaRPr lang="en-US" dirty="0"/>
          </a:p>
          <a:p>
            <a:pPr marL="0" indent="0">
              <a:buNone/>
            </a:pPr>
            <a:endParaRPr lang="en-US" dirty="0"/>
          </a:p>
          <a:p>
            <a:pPr marL="0" indent="0">
              <a:buNone/>
            </a:pPr>
            <a:endParaRPr lang="en-US" dirty="0"/>
          </a:p>
          <a:p>
            <a:r>
              <a:rPr lang="en-US" dirty="0"/>
              <a:t>In the final row, r represents a possible dice roll or some other chance event</a:t>
            </a:r>
          </a:p>
          <a:p>
            <a:r>
              <a:rPr lang="en-US" dirty="0"/>
              <a:t>The nodes in the game tree related to the chance events are called </a:t>
            </a:r>
            <a:r>
              <a:rPr lang="en-US" i="1" dirty="0"/>
              <a:t>chance nodes</a:t>
            </a:r>
          </a:p>
          <a:p>
            <a:r>
              <a:rPr lang="en-US" dirty="0"/>
              <a:t>An example of a game tree for backgammon is shown on the next slide</a:t>
            </a: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D3D3C37D-E54A-5B75-5C72-16A8C5D514FC}"/>
                  </a:ext>
                </a:extLst>
              </p:cNvPr>
              <p:cNvSpPr txBox="1"/>
              <p:nvPr/>
            </p:nvSpPr>
            <p:spPr>
              <a:xfrm>
                <a:off x="1125531" y="3671332"/>
                <a:ext cx="10228269" cy="110985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sz="1600" b="0" i="0" noProof="1" smtClean="0">
                          <a:latin typeface="Courier New" panose="02070309020205020404" pitchFamily="49" charset="0"/>
                          <a:cs typeface="Courier New" panose="02070309020205020404" pitchFamily="49" charset="0"/>
                        </a:rPr>
                        <m:t>EXPECTIM</m:t>
                      </m:r>
                      <m:r>
                        <m:rPr>
                          <m:nor/>
                        </m:rPr>
                        <a:rPr lang="en-US" sz="1600" noProof="1" smtClean="0">
                          <a:latin typeface="Courier New" panose="02070309020205020404" pitchFamily="49" charset="0"/>
                          <a:cs typeface="Courier New" panose="02070309020205020404" pitchFamily="49" charset="0"/>
                        </a:rPr>
                        <m:t>INIMAX</m:t>
                      </m:r>
                      <m:r>
                        <m:rPr>
                          <m:nor/>
                        </m:rPr>
                        <a:rPr lang="en-US" sz="1600" noProof="1" smtClean="0">
                          <a:latin typeface="Courier New" panose="02070309020205020404" pitchFamily="49" charset="0"/>
                          <a:cs typeface="Courier New" panose="02070309020205020404" pitchFamily="49" charset="0"/>
                        </a:rPr>
                        <m:t>(</m:t>
                      </m:r>
                      <m:r>
                        <m:rPr>
                          <m:nor/>
                        </m:rPr>
                        <a:rPr lang="en-US" sz="1600" noProof="1" smtClean="0">
                          <a:latin typeface="Courier New" panose="02070309020205020404" pitchFamily="49" charset="0"/>
                          <a:cs typeface="Courier New" panose="02070309020205020404" pitchFamily="49" charset="0"/>
                        </a:rPr>
                        <m:t>s</m:t>
                      </m:r>
                      <m:r>
                        <m:rPr>
                          <m:nor/>
                        </m:rPr>
                        <a:rPr lang="en-US" sz="1600" noProof="1" smtClean="0">
                          <a:latin typeface="Courier New" panose="02070309020205020404" pitchFamily="49" charset="0"/>
                          <a:cs typeface="Courier New" panose="02070309020205020404" pitchFamily="49" charset="0"/>
                        </a:rPr>
                        <m:t>) =</m:t>
                      </m:r>
                      <m:d>
                        <m:dPr>
                          <m:begChr m:val="{"/>
                          <m:endChr m:val=""/>
                          <m:ctrlPr>
                            <a:rPr lang="en-US" sz="1600" i="1" noProof="1" smtClean="0">
                              <a:latin typeface="Cambria Math" panose="02040503050406030204" pitchFamily="18" charset="0"/>
                              <a:cs typeface="Courier New" panose="02070309020205020404" pitchFamily="49" charset="0"/>
                            </a:rPr>
                          </m:ctrlPr>
                        </m:dPr>
                        <m:e>
                          <m:m>
                            <m:mPr>
                              <m:mcs>
                                <m:mc>
                                  <m:mcPr>
                                    <m:count m:val="2"/>
                                    <m:mcJc m:val="center"/>
                                  </m:mcPr>
                                </m:mc>
                              </m:mcs>
                              <m:ctrlPr>
                                <a:rPr lang="en-US" sz="1600" i="1" noProof="1" smtClean="0">
                                  <a:latin typeface="Cambria Math" panose="02040503050406030204" pitchFamily="18" charset="0"/>
                                  <a:cs typeface="Courier New" panose="02070309020205020404" pitchFamily="49" charset="0"/>
                                </a:rPr>
                              </m:ctrlPr>
                            </m:mPr>
                            <m:mr>
                              <m:e>
                                <m:r>
                                  <m:rPr>
                                    <m:nor/>
                                  </m:rPr>
                                  <a:rPr lang="en-US" sz="1600" noProof="1" smtClean="0">
                                    <a:latin typeface="Courier New" panose="02070309020205020404" pitchFamily="49" charset="0"/>
                                    <a:cs typeface="Courier New" panose="02070309020205020404" pitchFamily="49" charset="0"/>
                                  </a:rPr>
                                  <m:t>UTILITY</m:t>
                                </m:r>
                                <m:r>
                                  <m:rPr>
                                    <m:nor/>
                                  </m:rPr>
                                  <a:rPr lang="en-US" sz="1600" noProof="1" smtClean="0">
                                    <a:latin typeface="Courier New" panose="02070309020205020404" pitchFamily="49" charset="0"/>
                                    <a:cs typeface="Courier New" panose="02070309020205020404" pitchFamily="49" charset="0"/>
                                  </a:rPr>
                                  <m:t>(</m:t>
                                </m:r>
                                <m:r>
                                  <m:rPr>
                                    <m:nor/>
                                  </m:rPr>
                                  <a:rPr lang="en-US" sz="1600" noProof="1" smtClean="0">
                                    <a:latin typeface="Courier New" panose="02070309020205020404" pitchFamily="49" charset="0"/>
                                    <a:cs typeface="Courier New" panose="02070309020205020404" pitchFamily="49" charset="0"/>
                                  </a:rPr>
                                  <m:t>s</m:t>
                                </m:r>
                                <m:r>
                                  <m:rPr>
                                    <m:nor/>
                                  </m:rPr>
                                  <a:rPr lang="en-US" sz="1600" noProof="1" smtClean="0">
                                    <a:latin typeface="Courier New" panose="02070309020205020404" pitchFamily="49" charset="0"/>
                                    <a:cs typeface="Courier New" panose="02070309020205020404" pitchFamily="49" charset="0"/>
                                  </a:rPr>
                                  <m:t>)                            </m:t>
                                </m:r>
                              </m:e>
                              <m:e>
                                <m:r>
                                  <m:rPr>
                                    <m:nor/>
                                  </m:rPr>
                                  <a:rPr lang="en-US" sz="1600" noProof="1">
                                    <a:latin typeface="Courier New" panose="02070309020205020404" pitchFamily="49" charset="0"/>
                                    <a:cs typeface="Courier New" panose="02070309020205020404" pitchFamily="49" charset="0"/>
                                  </a:rPr>
                                  <m:t>if</m:t>
                                </m:r>
                                <m:r>
                                  <m:rPr>
                                    <m:nor/>
                                  </m:rPr>
                                  <a:rPr lang="en-US" sz="1600" noProof="1">
                                    <a:latin typeface="Courier New" panose="02070309020205020404" pitchFamily="49" charset="0"/>
                                    <a:cs typeface="Courier New" panose="02070309020205020404" pitchFamily="49" charset="0"/>
                                  </a:rPr>
                                  <m:t> </m:t>
                                </m:r>
                                <m:r>
                                  <m:rPr>
                                    <m:nor/>
                                  </m:rPr>
                                  <a:rPr lang="en-US" sz="1600" noProof="1">
                                    <a:latin typeface="Courier New" panose="02070309020205020404" pitchFamily="49" charset="0"/>
                                    <a:cs typeface="Courier New" panose="02070309020205020404" pitchFamily="49" charset="0"/>
                                  </a:rPr>
                                  <m:t>IS</m:t>
                                </m:r>
                                <m:r>
                                  <m:rPr>
                                    <m:nor/>
                                  </m:rPr>
                                  <a:rPr lang="en-US" sz="1600" i="1" noProof="1">
                                    <a:latin typeface="Courier New" panose="02070309020205020404" pitchFamily="49" charset="0"/>
                                    <a:cs typeface="Courier New" panose="02070309020205020404" pitchFamily="49" charset="0"/>
                                  </a:rPr>
                                  <m:t>−</m:t>
                                </m:r>
                                <m:r>
                                  <m:rPr>
                                    <m:nor/>
                                  </m:rPr>
                                  <a:rPr lang="en-US" sz="1600" noProof="1">
                                    <a:latin typeface="Courier New" panose="02070309020205020404" pitchFamily="49" charset="0"/>
                                    <a:cs typeface="Courier New" panose="02070309020205020404" pitchFamily="49" charset="0"/>
                                  </a:rPr>
                                  <m:t>TERMINAL</m:t>
                                </m:r>
                                <m:r>
                                  <m:rPr>
                                    <m:nor/>
                                  </m:rPr>
                                  <a:rPr lang="en-US" sz="1600" noProof="1">
                                    <a:latin typeface="Courier New" panose="02070309020205020404" pitchFamily="49" charset="0"/>
                                    <a:cs typeface="Courier New" panose="02070309020205020404" pitchFamily="49" charset="0"/>
                                  </a:rPr>
                                  <m:t>(</m:t>
                                </m:r>
                                <m:r>
                                  <m:rPr>
                                    <m:nor/>
                                  </m:rPr>
                                  <a:rPr lang="en-US" sz="1600" noProof="1">
                                    <a:latin typeface="Courier New" panose="02070309020205020404" pitchFamily="49" charset="0"/>
                                    <a:cs typeface="Courier New" panose="02070309020205020404" pitchFamily="49" charset="0"/>
                                  </a:rPr>
                                  <m:t>s</m:t>
                                </m:r>
                                <m:r>
                                  <m:rPr>
                                    <m:nor/>
                                  </m:rPr>
                                  <a:rPr lang="en-US" sz="1600" b="0" i="0" noProof="1" smtClean="0">
                                    <a:latin typeface="Courier New" panose="02070309020205020404" pitchFamily="49" charset="0"/>
                                    <a:cs typeface="Courier New" panose="02070309020205020404" pitchFamily="49" charset="0"/>
                                  </a:rPr>
                                  <m:t>)    </m:t>
                                </m:r>
                                <m:r>
                                  <m:rPr>
                                    <m:nor/>
                                  </m:rPr>
                                  <a:rPr lang="en-US" sz="1600" noProof="1">
                                    <a:latin typeface="Courier New" panose="02070309020205020404" pitchFamily="49" charset="0"/>
                                    <a:cs typeface="Courier New" panose="02070309020205020404" pitchFamily="49" charset="0"/>
                                  </a:rPr>
                                  <m:t> </m:t>
                                </m:r>
                              </m:e>
                            </m:mr>
                            <m:mr>
                              <m:e>
                                <m:r>
                                  <m:rPr>
                                    <m:nor/>
                                  </m:rPr>
                                  <a:rPr lang="en-US" sz="1600" dirty="0">
                                    <a:latin typeface="Courier New" panose="02070309020205020404" pitchFamily="49" charset="0"/>
                                    <a:cs typeface="Courier New" panose="02070309020205020404" pitchFamily="49" charset="0"/>
                                  </a:rPr>
                                  <m:t>max</m:t>
                                </m:r>
                                <m:r>
                                  <m:rPr>
                                    <m:nor/>
                                  </m:rPr>
                                  <a:rPr lang="en-US" sz="1600" baseline="-25000" dirty="0">
                                    <a:latin typeface="Courier New" panose="02070309020205020404" pitchFamily="49" charset="0"/>
                                    <a:cs typeface="Courier New" panose="02070309020205020404" pitchFamily="49" charset="0"/>
                                  </a:rPr>
                                  <m:t>a</m:t>
                                </m:r>
                                <m:r>
                                  <m:rPr>
                                    <m:nor/>
                                  </m:rPr>
                                  <a:rPr lang="en-US" sz="1600" dirty="0">
                                    <a:latin typeface="Courier New" panose="02070309020205020404" pitchFamily="49" charset="0"/>
                                    <a:cs typeface="Courier New" panose="02070309020205020404" pitchFamily="49" charset="0"/>
                                  </a:rPr>
                                  <m:t> </m:t>
                                </m:r>
                                <m:r>
                                  <m:rPr>
                                    <m:nor/>
                                  </m:rPr>
                                  <a:rPr lang="en-US" sz="1600" dirty="0">
                                    <a:latin typeface="Courier New" panose="02070309020205020404" pitchFamily="49" charset="0"/>
                                    <a:cs typeface="Courier New" panose="02070309020205020404" pitchFamily="49" charset="0"/>
                                  </a:rPr>
                                  <m:t>EXPECTIMINIMAX</m:t>
                                </m:r>
                                <m:r>
                                  <m:rPr>
                                    <m:nor/>
                                  </m:rPr>
                                  <a:rPr lang="en-US" sz="1600" dirty="0">
                                    <a:latin typeface="Courier New" panose="02070309020205020404" pitchFamily="49" charset="0"/>
                                    <a:cs typeface="Courier New" panose="02070309020205020404" pitchFamily="49" charset="0"/>
                                  </a:rPr>
                                  <m:t>(</m:t>
                                </m:r>
                                <m:r>
                                  <m:rPr>
                                    <m:nor/>
                                  </m:rPr>
                                  <a:rPr lang="en-US" sz="1600" dirty="0">
                                    <a:latin typeface="Courier New" panose="02070309020205020404" pitchFamily="49" charset="0"/>
                                    <a:cs typeface="Courier New" panose="02070309020205020404" pitchFamily="49" charset="0"/>
                                  </a:rPr>
                                  <m:t>RESULT</m:t>
                                </m:r>
                                <m:r>
                                  <m:rPr>
                                    <m:nor/>
                                  </m:rPr>
                                  <a:rPr lang="en-US" sz="1600" dirty="0">
                                    <a:latin typeface="Courier New" panose="02070309020205020404" pitchFamily="49" charset="0"/>
                                    <a:cs typeface="Courier New" panose="02070309020205020404" pitchFamily="49" charset="0"/>
                                  </a:rPr>
                                  <m:t>(</m:t>
                                </m:r>
                                <m:r>
                                  <m:rPr>
                                    <m:nor/>
                                  </m:rPr>
                                  <a:rPr lang="en-US" sz="1600" dirty="0">
                                    <a:latin typeface="Courier New" panose="02070309020205020404" pitchFamily="49" charset="0"/>
                                    <a:cs typeface="Courier New" panose="02070309020205020404" pitchFamily="49" charset="0"/>
                                  </a:rPr>
                                  <m:t>s</m:t>
                                </m:r>
                                <m:r>
                                  <m:rPr>
                                    <m:nor/>
                                  </m:rPr>
                                  <a:rPr lang="en-US" sz="1600" dirty="0">
                                    <a:latin typeface="Courier New" panose="02070309020205020404" pitchFamily="49" charset="0"/>
                                    <a:cs typeface="Courier New" panose="02070309020205020404" pitchFamily="49" charset="0"/>
                                  </a:rPr>
                                  <m:t>, </m:t>
                                </m:r>
                                <m:r>
                                  <m:rPr>
                                    <m:nor/>
                                  </m:rPr>
                                  <a:rPr lang="en-US" sz="1600" dirty="0">
                                    <a:latin typeface="Courier New" panose="02070309020205020404" pitchFamily="49" charset="0"/>
                                    <a:cs typeface="Courier New" panose="02070309020205020404" pitchFamily="49" charset="0"/>
                                  </a:rPr>
                                  <m:t>a</m:t>
                                </m:r>
                                <m:r>
                                  <m:rPr>
                                    <m:nor/>
                                  </m:rPr>
                                  <a:rPr lang="en-US" sz="1600" dirty="0">
                                    <a:latin typeface="Courier New" panose="02070309020205020404" pitchFamily="49" charset="0"/>
                                    <a:cs typeface="Courier New" panose="02070309020205020404" pitchFamily="49" charset="0"/>
                                  </a:rPr>
                                  <m:t>))     </m:t>
                                </m:r>
                              </m:e>
                              <m:e>
                                <m:r>
                                  <m:rPr>
                                    <m:nor/>
                                  </m:rPr>
                                  <a:rPr lang="en-US" sz="1600" noProof="1">
                                    <a:latin typeface="Courier New" panose="02070309020205020404" pitchFamily="49" charset="0"/>
                                    <a:cs typeface="Courier New" panose="02070309020205020404" pitchFamily="49" charset="0"/>
                                  </a:rPr>
                                  <m:t>if</m:t>
                                </m:r>
                                <m:r>
                                  <m:rPr>
                                    <m:nor/>
                                  </m:rPr>
                                  <a:rPr lang="en-US" sz="1600" noProof="1">
                                    <a:latin typeface="Courier New" panose="02070309020205020404" pitchFamily="49" charset="0"/>
                                    <a:cs typeface="Courier New" panose="02070309020205020404" pitchFamily="49" charset="0"/>
                                  </a:rPr>
                                  <m:t> </m:t>
                                </m:r>
                                <m:r>
                                  <m:rPr>
                                    <m:nor/>
                                  </m:rPr>
                                  <a:rPr lang="en-US" sz="1600" noProof="1">
                                    <a:latin typeface="Courier New" panose="02070309020205020404" pitchFamily="49" charset="0"/>
                                    <a:cs typeface="Courier New" panose="02070309020205020404" pitchFamily="49" charset="0"/>
                                  </a:rPr>
                                  <m:t>TO</m:t>
                                </m:r>
                                <m:r>
                                  <m:rPr>
                                    <m:nor/>
                                  </m:rPr>
                                  <a:rPr lang="en-US" sz="1600" i="1" noProof="1">
                                    <a:latin typeface="Courier New" panose="02070309020205020404" pitchFamily="49" charset="0"/>
                                    <a:cs typeface="Courier New" panose="02070309020205020404" pitchFamily="49" charset="0"/>
                                  </a:rPr>
                                  <m:t>−</m:t>
                                </m:r>
                                <m:r>
                                  <m:rPr>
                                    <m:nor/>
                                  </m:rPr>
                                  <a:rPr lang="en-US" sz="1600" noProof="1">
                                    <a:latin typeface="Courier New" panose="02070309020205020404" pitchFamily="49" charset="0"/>
                                    <a:cs typeface="Courier New" panose="02070309020205020404" pitchFamily="49" charset="0"/>
                                  </a:rPr>
                                  <m:t>MOVE</m:t>
                                </m:r>
                                <m:r>
                                  <m:rPr>
                                    <m:nor/>
                                  </m:rPr>
                                  <a:rPr lang="en-US" sz="1600" noProof="1">
                                    <a:latin typeface="Courier New" panose="02070309020205020404" pitchFamily="49" charset="0"/>
                                    <a:cs typeface="Courier New" panose="02070309020205020404" pitchFamily="49" charset="0"/>
                                  </a:rPr>
                                  <m:t>(</m:t>
                                </m:r>
                                <m:r>
                                  <m:rPr>
                                    <m:nor/>
                                  </m:rPr>
                                  <a:rPr lang="en-US" sz="1600" noProof="1">
                                    <a:latin typeface="Courier New" panose="02070309020205020404" pitchFamily="49" charset="0"/>
                                    <a:cs typeface="Courier New" panose="02070309020205020404" pitchFamily="49" charset="0"/>
                                  </a:rPr>
                                  <m:t>s</m:t>
                                </m:r>
                                <m:r>
                                  <m:rPr>
                                    <m:nor/>
                                  </m:rPr>
                                  <a:rPr lang="en-US" sz="1600" noProof="1">
                                    <a:latin typeface="Courier New" panose="02070309020205020404" pitchFamily="49" charset="0"/>
                                    <a:cs typeface="Courier New" panose="02070309020205020404" pitchFamily="49" charset="0"/>
                                  </a:rPr>
                                  <m:t>) = </m:t>
                                </m:r>
                                <m:r>
                                  <m:rPr>
                                    <m:nor/>
                                  </m:rPr>
                                  <a:rPr lang="en-US" sz="1600" noProof="1">
                                    <a:latin typeface="Courier New" panose="02070309020205020404" pitchFamily="49" charset="0"/>
                                    <a:cs typeface="Courier New" panose="02070309020205020404" pitchFamily="49" charset="0"/>
                                  </a:rPr>
                                  <m:t>MAX</m:t>
                                </m:r>
                                <m:r>
                                  <m:rPr>
                                    <m:nor/>
                                  </m:rPr>
                                  <a:rPr lang="en-US" sz="1600" b="0" i="0" noProof="1" smtClean="0">
                                    <a:latin typeface="Courier New" panose="02070309020205020404" pitchFamily="49" charset="0"/>
                                    <a:cs typeface="Courier New" panose="02070309020205020404" pitchFamily="49" charset="0"/>
                                  </a:rPr>
                                  <m:t>  </m:t>
                                </m:r>
                                <m:r>
                                  <m:rPr>
                                    <m:nor/>
                                  </m:rPr>
                                  <a:rPr lang="en-US" sz="1600" noProof="1">
                                    <a:latin typeface="Courier New" panose="02070309020205020404" pitchFamily="49" charset="0"/>
                                    <a:cs typeface="Courier New" panose="02070309020205020404" pitchFamily="49" charset="0"/>
                                  </a:rPr>
                                  <m:t> </m:t>
                                </m:r>
                              </m:e>
                            </m:mr>
                            <m:mr>
                              <m:e>
                                <m:r>
                                  <m:rPr>
                                    <m:nor/>
                                  </m:rPr>
                                  <a:rPr lang="en-US" sz="1600" dirty="0">
                                    <a:latin typeface="Courier New" panose="02070309020205020404" pitchFamily="49" charset="0"/>
                                    <a:cs typeface="Courier New" panose="02070309020205020404" pitchFamily="49" charset="0"/>
                                  </a:rPr>
                                  <m:t>min</m:t>
                                </m:r>
                                <m:r>
                                  <m:rPr>
                                    <m:nor/>
                                  </m:rPr>
                                  <a:rPr lang="en-US" sz="1600" baseline="-25000" dirty="0">
                                    <a:latin typeface="Courier New" panose="02070309020205020404" pitchFamily="49" charset="0"/>
                                    <a:cs typeface="Courier New" panose="02070309020205020404" pitchFamily="49" charset="0"/>
                                  </a:rPr>
                                  <m:t>a</m:t>
                                </m:r>
                                <m:r>
                                  <m:rPr>
                                    <m:nor/>
                                  </m:rPr>
                                  <a:rPr lang="en-US" sz="1600" dirty="0">
                                    <a:latin typeface="Courier New" panose="02070309020205020404" pitchFamily="49" charset="0"/>
                                    <a:cs typeface="Courier New" panose="02070309020205020404" pitchFamily="49" charset="0"/>
                                  </a:rPr>
                                  <m:t> </m:t>
                                </m:r>
                                <m:r>
                                  <m:rPr>
                                    <m:nor/>
                                  </m:rPr>
                                  <a:rPr lang="en-US" sz="1600" dirty="0">
                                    <a:latin typeface="Courier New" panose="02070309020205020404" pitchFamily="49" charset="0"/>
                                    <a:cs typeface="Courier New" panose="02070309020205020404" pitchFamily="49" charset="0"/>
                                  </a:rPr>
                                  <m:t>EXPECTIMINIMAX</m:t>
                                </m:r>
                                <m:r>
                                  <m:rPr>
                                    <m:nor/>
                                  </m:rPr>
                                  <a:rPr lang="en-US" sz="1600" dirty="0">
                                    <a:latin typeface="Courier New" panose="02070309020205020404" pitchFamily="49" charset="0"/>
                                    <a:cs typeface="Courier New" panose="02070309020205020404" pitchFamily="49" charset="0"/>
                                  </a:rPr>
                                  <m:t>(</m:t>
                                </m:r>
                                <m:r>
                                  <m:rPr>
                                    <m:nor/>
                                  </m:rPr>
                                  <a:rPr lang="en-US" sz="1600" dirty="0">
                                    <a:latin typeface="Courier New" panose="02070309020205020404" pitchFamily="49" charset="0"/>
                                    <a:cs typeface="Courier New" panose="02070309020205020404" pitchFamily="49" charset="0"/>
                                  </a:rPr>
                                  <m:t>RESULT</m:t>
                                </m:r>
                                <m:r>
                                  <m:rPr>
                                    <m:nor/>
                                  </m:rPr>
                                  <a:rPr lang="en-US" sz="1600" dirty="0">
                                    <a:latin typeface="Courier New" panose="02070309020205020404" pitchFamily="49" charset="0"/>
                                    <a:cs typeface="Courier New" panose="02070309020205020404" pitchFamily="49" charset="0"/>
                                  </a:rPr>
                                  <m:t>(</m:t>
                                </m:r>
                                <m:r>
                                  <m:rPr>
                                    <m:nor/>
                                  </m:rPr>
                                  <a:rPr lang="en-US" sz="1600" dirty="0">
                                    <a:latin typeface="Courier New" panose="02070309020205020404" pitchFamily="49" charset="0"/>
                                    <a:cs typeface="Courier New" panose="02070309020205020404" pitchFamily="49" charset="0"/>
                                  </a:rPr>
                                  <m:t>s</m:t>
                                </m:r>
                                <m:r>
                                  <m:rPr>
                                    <m:nor/>
                                  </m:rPr>
                                  <a:rPr lang="en-US" sz="1600" dirty="0">
                                    <a:latin typeface="Courier New" panose="02070309020205020404" pitchFamily="49" charset="0"/>
                                    <a:cs typeface="Courier New" panose="02070309020205020404" pitchFamily="49" charset="0"/>
                                  </a:rPr>
                                  <m:t>, </m:t>
                                </m:r>
                                <m:r>
                                  <m:rPr>
                                    <m:nor/>
                                  </m:rPr>
                                  <a:rPr lang="en-US" sz="1600" dirty="0">
                                    <a:latin typeface="Courier New" panose="02070309020205020404" pitchFamily="49" charset="0"/>
                                    <a:cs typeface="Courier New" panose="02070309020205020404" pitchFamily="49" charset="0"/>
                                  </a:rPr>
                                  <m:t>a</m:t>
                                </m:r>
                                <m:r>
                                  <m:rPr>
                                    <m:nor/>
                                  </m:rPr>
                                  <a:rPr lang="en-US" sz="1600" dirty="0">
                                    <a:latin typeface="Courier New" panose="02070309020205020404" pitchFamily="49" charset="0"/>
                                    <a:cs typeface="Courier New" panose="02070309020205020404" pitchFamily="49" charset="0"/>
                                  </a:rPr>
                                  <m:t>))     </m:t>
                                </m:r>
                              </m:e>
                              <m:e>
                                <m:r>
                                  <m:rPr>
                                    <m:nor/>
                                  </m:rPr>
                                  <a:rPr lang="en-US" sz="1600" noProof="1">
                                    <a:latin typeface="Courier New" panose="02070309020205020404" pitchFamily="49" charset="0"/>
                                    <a:cs typeface="Courier New" panose="02070309020205020404" pitchFamily="49" charset="0"/>
                                  </a:rPr>
                                  <m:t>if</m:t>
                                </m:r>
                                <m:r>
                                  <m:rPr>
                                    <m:nor/>
                                  </m:rPr>
                                  <a:rPr lang="en-US" sz="1600" noProof="1">
                                    <a:latin typeface="Courier New" panose="02070309020205020404" pitchFamily="49" charset="0"/>
                                    <a:cs typeface="Courier New" panose="02070309020205020404" pitchFamily="49" charset="0"/>
                                  </a:rPr>
                                  <m:t> </m:t>
                                </m:r>
                                <m:r>
                                  <m:rPr>
                                    <m:nor/>
                                  </m:rPr>
                                  <a:rPr lang="en-US" sz="1600" noProof="1">
                                    <a:latin typeface="Courier New" panose="02070309020205020404" pitchFamily="49" charset="0"/>
                                    <a:cs typeface="Courier New" panose="02070309020205020404" pitchFamily="49" charset="0"/>
                                  </a:rPr>
                                  <m:t>TO</m:t>
                                </m:r>
                                <m:r>
                                  <m:rPr>
                                    <m:nor/>
                                  </m:rPr>
                                  <a:rPr lang="en-US" sz="1600" i="1" noProof="1">
                                    <a:latin typeface="Courier New" panose="02070309020205020404" pitchFamily="49" charset="0"/>
                                    <a:cs typeface="Courier New" panose="02070309020205020404" pitchFamily="49" charset="0"/>
                                  </a:rPr>
                                  <m:t>−</m:t>
                                </m:r>
                                <m:r>
                                  <m:rPr>
                                    <m:nor/>
                                  </m:rPr>
                                  <a:rPr lang="en-US" sz="1600" noProof="1">
                                    <a:latin typeface="Courier New" panose="02070309020205020404" pitchFamily="49" charset="0"/>
                                    <a:cs typeface="Courier New" panose="02070309020205020404" pitchFamily="49" charset="0"/>
                                  </a:rPr>
                                  <m:t>MOVE</m:t>
                                </m:r>
                                <m:r>
                                  <m:rPr>
                                    <m:nor/>
                                  </m:rPr>
                                  <a:rPr lang="en-US" sz="1600" noProof="1">
                                    <a:latin typeface="Courier New" panose="02070309020205020404" pitchFamily="49" charset="0"/>
                                    <a:cs typeface="Courier New" panose="02070309020205020404" pitchFamily="49" charset="0"/>
                                  </a:rPr>
                                  <m:t>(</m:t>
                                </m:r>
                                <m:r>
                                  <m:rPr>
                                    <m:nor/>
                                  </m:rPr>
                                  <a:rPr lang="en-US" sz="1600" noProof="1">
                                    <a:latin typeface="Courier New" panose="02070309020205020404" pitchFamily="49" charset="0"/>
                                    <a:cs typeface="Courier New" panose="02070309020205020404" pitchFamily="49" charset="0"/>
                                  </a:rPr>
                                  <m:t>s</m:t>
                                </m:r>
                                <m:r>
                                  <m:rPr>
                                    <m:nor/>
                                  </m:rPr>
                                  <a:rPr lang="en-US" sz="1600" noProof="1">
                                    <a:latin typeface="Courier New" panose="02070309020205020404" pitchFamily="49" charset="0"/>
                                    <a:cs typeface="Courier New" panose="02070309020205020404" pitchFamily="49" charset="0"/>
                                  </a:rPr>
                                  <m:t>) = </m:t>
                                </m:r>
                                <m:r>
                                  <m:rPr>
                                    <m:nor/>
                                  </m:rPr>
                                  <a:rPr lang="en-US" sz="1600" noProof="1">
                                    <a:latin typeface="Courier New" panose="02070309020205020404" pitchFamily="49" charset="0"/>
                                    <a:cs typeface="Courier New" panose="02070309020205020404" pitchFamily="49" charset="0"/>
                                  </a:rPr>
                                  <m:t>MIN</m:t>
                                </m:r>
                                <m:r>
                                  <m:rPr>
                                    <m:nor/>
                                  </m:rPr>
                                  <a:rPr lang="en-US" sz="1600" b="0" i="0" noProof="1" smtClean="0">
                                    <a:latin typeface="Courier New" panose="02070309020205020404" pitchFamily="49" charset="0"/>
                                    <a:cs typeface="Courier New" panose="02070309020205020404" pitchFamily="49" charset="0"/>
                                  </a:rPr>
                                  <m:t>  </m:t>
                                </m:r>
                                <m:r>
                                  <m:rPr>
                                    <m:nor/>
                                  </m:rPr>
                                  <a:rPr lang="en-US" sz="1600" noProof="1">
                                    <a:latin typeface="Courier New" panose="02070309020205020404" pitchFamily="49" charset="0"/>
                                    <a:cs typeface="Courier New" panose="02070309020205020404" pitchFamily="49" charset="0"/>
                                  </a:rPr>
                                  <m:t> </m:t>
                                </m:r>
                              </m:e>
                            </m:mr>
                            <m:mr>
                              <m:e>
                                <m:r>
                                  <m:rPr>
                                    <m:nor/>
                                  </m:rPr>
                                  <a:rPr lang="en-US" sz="1600" dirty="0">
                                    <a:latin typeface="Courier New" panose="02070309020205020404" pitchFamily="49" charset="0"/>
                                    <a:cs typeface="Courier New" panose="02070309020205020404" pitchFamily="49" charset="0"/>
                                  </a:rPr>
                                  <m:t>∑</m:t>
                                </m:r>
                                <m:r>
                                  <m:rPr>
                                    <m:nor/>
                                  </m:rPr>
                                  <a:rPr lang="en-US" sz="1600" baseline="-25000" dirty="0">
                                    <a:latin typeface="Courier New" panose="02070309020205020404" pitchFamily="49" charset="0"/>
                                    <a:cs typeface="Courier New" panose="02070309020205020404" pitchFamily="49" charset="0"/>
                                  </a:rPr>
                                  <m:t>r</m:t>
                                </m:r>
                                <m:r>
                                  <m:rPr>
                                    <m:nor/>
                                  </m:rPr>
                                  <a:rPr lang="en-US" sz="1600" dirty="0">
                                    <a:latin typeface="Courier New" panose="02070309020205020404" pitchFamily="49" charset="0"/>
                                    <a:cs typeface="Courier New" panose="02070309020205020404" pitchFamily="49" charset="0"/>
                                  </a:rPr>
                                  <m:t> </m:t>
                                </m:r>
                                <m:r>
                                  <m:rPr>
                                    <m:nor/>
                                  </m:rPr>
                                  <a:rPr lang="en-US" sz="1600" dirty="0">
                                    <a:latin typeface="Courier New" panose="02070309020205020404" pitchFamily="49" charset="0"/>
                                    <a:cs typeface="Courier New" panose="02070309020205020404" pitchFamily="49" charset="0"/>
                                  </a:rPr>
                                  <m:t>P</m:t>
                                </m:r>
                                <m:r>
                                  <m:rPr>
                                    <m:nor/>
                                  </m:rPr>
                                  <a:rPr lang="en-US" sz="1600" dirty="0">
                                    <a:latin typeface="Courier New" panose="02070309020205020404" pitchFamily="49" charset="0"/>
                                    <a:cs typeface="Courier New" panose="02070309020205020404" pitchFamily="49" charset="0"/>
                                  </a:rPr>
                                  <m:t>(</m:t>
                                </m:r>
                                <m:r>
                                  <m:rPr>
                                    <m:nor/>
                                  </m:rPr>
                                  <a:rPr lang="en-US" sz="1600" dirty="0">
                                    <a:latin typeface="Courier New" panose="02070309020205020404" pitchFamily="49" charset="0"/>
                                    <a:cs typeface="Courier New" panose="02070309020205020404" pitchFamily="49" charset="0"/>
                                  </a:rPr>
                                  <m:t>r</m:t>
                                </m:r>
                                <m:r>
                                  <m:rPr>
                                    <m:nor/>
                                  </m:rPr>
                                  <a:rPr lang="en-US" sz="1600" dirty="0">
                                    <a:latin typeface="Courier New" panose="02070309020205020404" pitchFamily="49" charset="0"/>
                                    <a:cs typeface="Courier New" panose="02070309020205020404" pitchFamily="49" charset="0"/>
                                  </a:rPr>
                                  <m:t>) ∗ </m:t>
                                </m:r>
                                <m:r>
                                  <m:rPr>
                                    <m:nor/>
                                  </m:rPr>
                                  <a:rPr lang="en-US" sz="1600" dirty="0">
                                    <a:latin typeface="Courier New" panose="02070309020205020404" pitchFamily="49" charset="0"/>
                                    <a:cs typeface="Courier New" panose="02070309020205020404" pitchFamily="49" charset="0"/>
                                  </a:rPr>
                                  <m:t>EXPECTIMINIMAX</m:t>
                                </m:r>
                                <m:r>
                                  <m:rPr>
                                    <m:nor/>
                                  </m:rPr>
                                  <a:rPr lang="en-US" sz="1600" dirty="0">
                                    <a:latin typeface="Courier New" panose="02070309020205020404" pitchFamily="49" charset="0"/>
                                    <a:cs typeface="Courier New" panose="02070309020205020404" pitchFamily="49" charset="0"/>
                                  </a:rPr>
                                  <m:t>(</m:t>
                                </m:r>
                                <m:r>
                                  <m:rPr>
                                    <m:nor/>
                                  </m:rPr>
                                  <a:rPr lang="en-US" sz="1600" dirty="0">
                                    <a:latin typeface="Courier New" panose="02070309020205020404" pitchFamily="49" charset="0"/>
                                    <a:cs typeface="Courier New" panose="02070309020205020404" pitchFamily="49" charset="0"/>
                                  </a:rPr>
                                  <m:t>RESULT</m:t>
                                </m:r>
                                <m:r>
                                  <m:rPr>
                                    <m:nor/>
                                  </m:rPr>
                                  <a:rPr lang="en-US" sz="1600" dirty="0">
                                    <a:latin typeface="Courier New" panose="02070309020205020404" pitchFamily="49" charset="0"/>
                                    <a:cs typeface="Courier New" panose="02070309020205020404" pitchFamily="49" charset="0"/>
                                  </a:rPr>
                                  <m:t>(</m:t>
                                </m:r>
                                <m:r>
                                  <m:rPr>
                                    <m:nor/>
                                  </m:rPr>
                                  <a:rPr lang="en-US" sz="1600" dirty="0">
                                    <a:latin typeface="Courier New" panose="02070309020205020404" pitchFamily="49" charset="0"/>
                                    <a:cs typeface="Courier New" panose="02070309020205020404" pitchFamily="49" charset="0"/>
                                  </a:rPr>
                                  <m:t>s</m:t>
                                </m:r>
                                <m:r>
                                  <m:rPr>
                                    <m:nor/>
                                  </m:rPr>
                                  <a:rPr lang="en-US" sz="1600" dirty="0">
                                    <a:latin typeface="Courier New" panose="02070309020205020404" pitchFamily="49" charset="0"/>
                                    <a:cs typeface="Courier New" panose="02070309020205020404" pitchFamily="49" charset="0"/>
                                  </a:rPr>
                                  <m:t>, </m:t>
                                </m:r>
                                <m:r>
                                  <m:rPr>
                                    <m:nor/>
                                  </m:rPr>
                                  <a:rPr lang="en-US" sz="1600" dirty="0">
                                    <a:latin typeface="Courier New" panose="02070309020205020404" pitchFamily="49" charset="0"/>
                                    <a:cs typeface="Courier New" panose="02070309020205020404" pitchFamily="49" charset="0"/>
                                  </a:rPr>
                                  <m:t>r</m:t>
                                </m:r>
                                <m:r>
                                  <m:rPr>
                                    <m:nor/>
                                  </m:rPr>
                                  <a:rPr lang="en-US" sz="1600" dirty="0">
                                    <a:latin typeface="Courier New" panose="02070309020205020404" pitchFamily="49" charset="0"/>
                                    <a:cs typeface="Courier New" panose="02070309020205020404" pitchFamily="49" charset="0"/>
                                  </a:rPr>
                                  <m:t>))</m:t>
                                </m:r>
                              </m:e>
                              <m:e>
                                <m:r>
                                  <m:rPr>
                                    <m:nor/>
                                  </m:rPr>
                                  <a:rPr lang="en-US" sz="1600" dirty="0">
                                    <a:latin typeface="Courier New" panose="02070309020205020404" pitchFamily="49" charset="0"/>
                                    <a:cs typeface="Courier New" panose="02070309020205020404" pitchFamily="49" charset="0"/>
                                  </a:rPr>
                                  <m:t>if</m:t>
                                </m:r>
                                <m:r>
                                  <m:rPr>
                                    <m:nor/>
                                  </m:rPr>
                                  <a:rPr lang="en-US" sz="1600" dirty="0">
                                    <a:latin typeface="Courier New" panose="02070309020205020404" pitchFamily="49" charset="0"/>
                                    <a:cs typeface="Courier New" panose="02070309020205020404" pitchFamily="49" charset="0"/>
                                  </a:rPr>
                                  <m:t> </m:t>
                                </m:r>
                                <m:r>
                                  <m:rPr>
                                    <m:nor/>
                                  </m:rPr>
                                  <a:rPr lang="en-US" sz="1600" dirty="0">
                                    <a:latin typeface="Courier New" panose="02070309020205020404" pitchFamily="49" charset="0"/>
                                    <a:cs typeface="Courier New" panose="02070309020205020404" pitchFamily="49" charset="0"/>
                                  </a:rPr>
                                  <m:t>TO</m:t>
                                </m:r>
                                <m:r>
                                  <m:rPr>
                                    <m:nor/>
                                  </m:rPr>
                                  <a:rPr lang="en-US" sz="1600" dirty="0">
                                    <a:latin typeface="Courier New" panose="02070309020205020404" pitchFamily="49" charset="0"/>
                                    <a:cs typeface="Courier New" panose="02070309020205020404" pitchFamily="49" charset="0"/>
                                  </a:rPr>
                                  <m:t>−</m:t>
                                </m:r>
                                <m:r>
                                  <m:rPr>
                                    <m:nor/>
                                  </m:rPr>
                                  <a:rPr lang="en-US" sz="1600" dirty="0">
                                    <a:latin typeface="Courier New" panose="02070309020205020404" pitchFamily="49" charset="0"/>
                                    <a:cs typeface="Courier New" panose="02070309020205020404" pitchFamily="49" charset="0"/>
                                  </a:rPr>
                                  <m:t>MOVE</m:t>
                                </m:r>
                                <m:r>
                                  <m:rPr>
                                    <m:nor/>
                                  </m:rPr>
                                  <a:rPr lang="en-US" sz="1600" dirty="0">
                                    <a:latin typeface="Courier New" panose="02070309020205020404" pitchFamily="49" charset="0"/>
                                    <a:cs typeface="Courier New" panose="02070309020205020404" pitchFamily="49" charset="0"/>
                                  </a:rPr>
                                  <m:t>(</m:t>
                                </m:r>
                                <m:r>
                                  <m:rPr>
                                    <m:nor/>
                                  </m:rPr>
                                  <a:rPr lang="en-US" sz="1600" dirty="0">
                                    <a:latin typeface="Courier New" panose="02070309020205020404" pitchFamily="49" charset="0"/>
                                    <a:cs typeface="Courier New" panose="02070309020205020404" pitchFamily="49" charset="0"/>
                                  </a:rPr>
                                  <m:t>s</m:t>
                                </m:r>
                                <m:r>
                                  <m:rPr>
                                    <m:nor/>
                                  </m:rPr>
                                  <a:rPr lang="en-US" sz="1600" dirty="0">
                                    <a:latin typeface="Courier New" panose="02070309020205020404" pitchFamily="49" charset="0"/>
                                    <a:cs typeface="Courier New" panose="02070309020205020404" pitchFamily="49" charset="0"/>
                                  </a:rPr>
                                  <m:t>) = </m:t>
                                </m:r>
                                <m:r>
                                  <m:rPr>
                                    <m:nor/>
                                  </m:rPr>
                                  <a:rPr lang="en-US" sz="1600" dirty="0">
                                    <a:latin typeface="Courier New" panose="02070309020205020404" pitchFamily="49" charset="0"/>
                                    <a:cs typeface="Courier New" panose="02070309020205020404" pitchFamily="49" charset="0"/>
                                  </a:rPr>
                                  <m:t>CHANCE</m:t>
                                </m:r>
                              </m:e>
                            </m:mr>
                          </m:m>
                        </m:e>
                      </m:d>
                    </m:oMath>
                  </m:oMathPara>
                </a14:m>
                <a:endParaRPr lang="en-US" sz="1600" noProof="1">
                  <a:latin typeface="Courier New" panose="02070309020205020404" pitchFamily="49" charset="0"/>
                  <a:cs typeface="Courier New" panose="02070309020205020404" pitchFamily="49" charset="0"/>
                </a:endParaRPr>
              </a:p>
            </p:txBody>
          </p:sp>
        </mc:Choice>
        <mc:Fallback>
          <p:sp>
            <p:nvSpPr>
              <p:cNvPr id="5" name="TextBox 4">
                <a:extLst>
                  <a:ext uri="{FF2B5EF4-FFF2-40B4-BE49-F238E27FC236}">
                    <a16:creationId xmlns:a16="http://schemas.microsoft.com/office/drawing/2014/main" id="{D3D3C37D-E54A-5B75-5C72-16A8C5D514FC}"/>
                  </a:ext>
                </a:extLst>
              </p:cNvPr>
              <p:cNvSpPr txBox="1">
                <a:spLocks noRot="1" noChangeAspect="1" noMove="1" noResize="1" noEditPoints="1" noAdjustHandles="1" noChangeArrowheads="1" noChangeShapeType="1" noTextEdit="1"/>
              </p:cNvSpPr>
              <p:nvPr/>
            </p:nvSpPr>
            <p:spPr>
              <a:xfrm>
                <a:off x="1125531" y="3671332"/>
                <a:ext cx="10228269" cy="1109856"/>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73928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CCAC3-6B0E-4468-B55F-278030CC51DD}"/>
              </a:ext>
            </a:extLst>
          </p:cNvPr>
          <p:cNvSpPr>
            <a:spLocks noGrp="1"/>
          </p:cNvSpPr>
          <p:nvPr>
            <p:ph type="title"/>
          </p:nvPr>
        </p:nvSpPr>
        <p:spPr/>
        <p:txBody>
          <a:bodyPr/>
          <a:lstStyle/>
          <a:p>
            <a:r>
              <a:rPr lang="en-US" dirty="0"/>
              <a:t>Example Game Tree for Backgammon</a:t>
            </a:r>
          </a:p>
        </p:txBody>
      </p:sp>
      <p:pic>
        <p:nvPicPr>
          <p:cNvPr id="4" name="Content Placeholder 3">
            <a:extLst>
              <a:ext uri="{FF2B5EF4-FFF2-40B4-BE49-F238E27FC236}">
                <a16:creationId xmlns:a16="http://schemas.microsoft.com/office/drawing/2014/main" id="{EE9190DB-53B4-499B-BC29-D36AEDAA1C44}"/>
              </a:ext>
            </a:extLst>
          </p:cNvPr>
          <p:cNvPicPr>
            <a:picLocks noGrp="1" noChangeAspect="1"/>
          </p:cNvPicPr>
          <p:nvPr>
            <p:ph idx="1"/>
          </p:nvPr>
        </p:nvPicPr>
        <p:blipFill>
          <a:blip r:embed="rId2"/>
          <a:stretch>
            <a:fillRect/>
          </a:stretch>
        </p:blipFill>
        <p:spPr>
          <a:xfrm>
            <a:off x="2604378" y="1562896"/>
            <a:ext cx="6983244" cy="4929979"/>
          </a:xfrm>
          <a:prstGeom prst="rect">
            <a:avLst/>
          </a:prstGeom>
        </p:spPr>
      </p:pic>
    </p:spTree>
    <p:extLst>
      <p:ext uri="{BB962C8B-B14F-4D97-AF65-F5344CB8AC3E}">
        <p14:creationId xmlns:p14="http://schemas.microsoft.com/office/powerpoint/2010/main" val="1306936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AC352-EE37-4FC0-96B6-E6CF618E581E}"/>
              </a:ext>
            </a:extLst>
          </p:cNvPr>
          <p:cNvSpPr>
            <a:spLocks noGrp="1"/>
          </p:cNvSpPr>
          <p:nvPr>
            <p:ph type="title"/>
          </p:nvPr>
        </p:nvSpPr>
        <p:spPr/>
        <p:txBody>
          <a:bodyPr/>
          <a:lstStyle/>
          <a:p>
            <a:r>
              <a:rPr lang="en-US" dirty="0"/>
              <a:t>Properties of Expectiminimax</a:t>
            </a:r>
          </a:p>
        </p:txBody>
      </p:sp>
      <p:sp>
        <p:nvSpPr>
          <p:cNvPr id="3" name="Content Placeholder 2">
            <a:extLst>
              <a:ext uri="{FF2B5EF4-FFF2-40B4-BE49-F238E27FC236}">
                <a16:creationId xmlns:a16="http://schemas.microsoft.com/office/drawing/2014/main" id="{A311D180-1E44-480C-A12C-F846B8461CFB}"/>
              </a:ext>
            </a:extLst>
          </p:cNvPr>
          <p:cNvSpPr>
            <a:spLocks noGrp="1"/>
          </p:cNvSpPr>
          <p:nvPr>
            <p:ph idx="1"/>
          </p:nvPr>
        </p:nvSpPr>
        <p:spPr/>
        <p:txBody>
          <a:bodyPr>
            <a:normAutofit fontScale="70000" lnSpcReduction="20000"/>
          </a:bodyPr>
          <a:lstStyle/>
          <a:p>
            <a:r>
              <a:rPr lang="en-US" dirty="0"/>
              <a:t>The expectiminimax value is an expected value of a position if the opponent plays perfectly</a:t>
            </a:r>
          </a:p>
          <a:p>
            <a:r>
              <a:rPr lang="en-US" dirty="0"/>
              <a:t>With </a:t>
            </a:r>
            <a:r>
              <a:rPr lang="en-US" i="1" dirty="0"/>
              <a:t>expectiminimax search</a:t>
            </a:r>
            <a:r>
              <a:rPr lang="en-US" dirty="0"/>
              <a:t>, we are no longer maximizing the worst-case scenario (the book does not make this clear)</a:t>
            </a:r>
          </a:p>
          <a:p>
            <a:r>
              <a:rPr lang="en-US" dirty="0"/>
              <a:t>As with regular minimax search, we can search to some specified depth limit and then use an evaluation function</a:t>
            </a:r>
          </a:p>
          <a:p>
            <a:r>
              <a:rPr lang="en-US" dirty="0"/>
              <a:t>There is also an extension of alpha-beta pruning that can be used (under certain assumptions)</a:t>
            </a:r>
          </a:p>
          <a:p>
            <a:r>
              <a:rPr lang="en-US" dirty="0"/>
              <a:t>Now, however, we must be more careful with the evaluation function</a:t>
            </a:r>
          </a:p>
          <a:p>
            <a:r>
              <a:rPr lang="en-US" dirty="0"/>
              <a:t>The value assigned to a position should be a positive linear transformation of the probability of winning</a:t>
            </a:r>
          </a:p>
          <a:p>
            <a:r>
              <a:rPr lang="en-US" dirty="0"/>
              <a:t>Before, only the ranking order of positions mattered</a:t>
            </a:r>
          </a:p>
          <a:p>
            <a:r>
              <a:rPr lang="en-US" dirty="0"/>
              <a:t>The time complexity changes from O(b</a:t>
            </a:r>
            <a:r>
              <a:rPr lang="en-US" baseline="30000" dirty="0"/>
              <a:t>m</a:t>
            </a:r>
            <a:r>
              <a:rPr lang="en-US" dirty="0"/>
              <a:t>) to O(b</a:t>
            </a:r>
            <a:r>
              <a:rPr lang="en-US" baseline="30000" dirty="0"/>
              <a:t>m</a:t>
            </a:r>
            <a:r>
              <a:rPr lang="en-US" dirty="0"/>
              <a:t>n</a:t>
            </a:r>
            <a:r>
              <a:rPr lang="en-US" baseline="30000" dirty="0"/>
              <a:t>m</a:t>
            </a:r>
            <a:r>
              <a:rPr lang="en-US" dirty="0"/>
              <a:t>) where n is number of distinct random events</a:t>
            </a:r>
          </a:p>
          <a:p>
            <a:r>
              <a:rPr lang="en-US" dirty="0"/>
              <a:t>This makes a huge difference in the number of moves that we can look ahead</a:t>
            </a:r>
          </a:p>
          <a:p>
            <a:r>
              <a:rPr lang="en-US" dirty="0"/>
              <a:t>Nonetheless, expectiminimax search with a complex, manually constructed evaluation function can compete with top humans at backgammon</a:t>
            </a:r>
          </a:p>
        </p:txBody>
      </p:sp>
    </p:spTree>
    <p:extLst>
      <p:ext uri="{BB962C8B-B14F-4D97-AF65-F5344CB8AC3E}">
        <p14:creationId xmlns:p14="http://schemas.microsoft.com/office/powerpoint/2010/main" val="18544050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81953-258E-468D-B521-C9FE9A1470D5}"/>
              </a:ext>
            </a:extLst>
          </p:cNvPr>
          <p:cNvSpPr>
            <a:spLocks noGrp="1"/>
          </p:cNvSpPr>
          <p:nvPr>
            <p:ph type="title"/>
          </p:nvPr>
        </p:nvSpPr>
        <p:spPr/>
        <p:txBody>
          <a:bodyPr/>
          <a:lstStyle/>
          <a:p>
            <a:r>
              <a:rPr lang="en-US" dirty="0"/>
              <a:t>Partially Observable Games</a:t>
            </a:r>
          </a:p>
        </p:txBody>
      </p:sp>
      <p:sp>
        <p:nvSpPr>
          <p:cNvPr id="3" name="Content Placeholder 2">
            <a:extLst>
              <a:ext uri="{FF2B5EF4-FFF2-40B4-BE49-F238E27FC236}">
                <a16:creationId xmlns:a16="http://schemas.microsoft.com/office/drawing/2014/main" id="{C4A249AA-F28B-4DA9-BA03-8F0C07A7AFC5}"/>
              </a:ext>
            </a:extLst>
          </p:cNvPr>
          <p:cNvSpPr>
            <a:spLocks noGrp="1"/>
          </p:cNvSpPr>
          <p:nvPr>
            <p:ph idx="1"/>
          </p:nvPr>
        </p:nvSpPr>
        <p:spPr/>
        <p:txBody>
          <a:bodyPr>
            <a:normAutofit fontScale="77500" lnSpcReduction="20000"/>
          </a:bodyPr>
          <a:lstStyle/>
          <a:p>
            <a:r>
              <a:rPr lang="en-US" dirty="0"/>
              <a:t>As part of a discussion of </a:t>
            </a:r>
            <a:r>
              <a:rPr lang="en-US" i="1" dirty="0"/>
              <a:t>partially observable games</a:t>
            </a:r>
            <a:r>
              <a:rPr lang="en-US" dirty="0"/>
              <a:t>, the text discusses Kriegspiel</a:t>
            </a:r>
          </a:p>
          <a:p>
            <a:r>
              <a:rPr lang="en-US" dirty="0"/>
              <a:t>This is a variation of chess where players only see their own pieces, but a referee sees the entire board and only allows legal moves</a:t>
            </a:r>
          </a:p>
          <a:p>
            <a:r>
              <a:rPr lang="en-US" dirty="0"/>
              <a:t>Players can propose moves on their turn until a legal move is found</a:t>
            </a:r>
          </a:p>
          <a:p>
            <a:r>
              <a:rPr lang="en-US" dirty="0"/>
              <a:t>We are skipping the details, but one notion that reappears is that of belief states</a:t>
            </a:r>
          </a:p>
          <a:p>
            <a:r>
              <a:rPr lang="en-US" dirty="0"/>
              <a:t>The book also discusses </a:t>
            </a:r>
            <a:r>
              <a:rPr lang="en-US" i="1" dirty="0"/>
              <a:t>card games </a:t>
            </a:r>
            <a:r>
              <a:rPr lang="en-US" dirty="0"/>
              <a:t>(e.g., bridge, hearts, and poker) in which cards are dealt randomly, and you don't see the opponents' cards</a:t>
            </a:r>
          </a:p>
          <a:p>
            <a:r>
              <a:rPr lang="en-US" dirty="0"/>
              <a:t>These games are partially observable and stochastic</a:t>
            </a:r>
          </a:p>
          <a:p>
            <a:r>
              <a:rPr lang="en-US" dirty="0"/>
              <a:t>In games such as these, and in Kriegspiel, it is often strategic to give away as little information as possible</a:t>
            </a:r>
          </a:p>
          <a:p>
            <a:r>
              <a:rPr lang="en-US" dirty="0"/>
              <a:t>I add: In poker, at times, this requires acting randomly in order to be unpredictable</a:t>
            </a:r>
          </a:p>
          <a:p>
            <a:r>
              <a:rPr lang="en-US" dirty="0"/>
              <a:t>The book also mentions the notion of </a:t>
            </a:r>
            <a:r>
              <a:rPr lang="en-US" i="1" dirty="0"/>
              <a:t>bluffing</a:t>
            </a:r>
            <a:r>
              <a:rPr lang="en-US" dirty="0"/>
              <a:t> in poker</a:t>
            </a:r>
          </a:p>
          <a:p>
            <a:endParaRPr lang="en-US" dirty="0"/>
          </a:p>
        </p:txBody>
      </p:sp>
    </p:spTree>
    <p:extLst>
      <p:ext uri="{BB962C8B-B14F-4D97-AF65-F5344CB8AC3E}">
        <p14:creationId xmlns:p14="http://schemas.microsoft.com/office/powerpoint/2010/main" val="40253509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ADEDB-9D1E-42F4-8232-D6B9F2756AF6}"/>
              </a:ext>
            </a:extLst>
          </p:cNvPr>
          <p:cNvSpPr>
            <a:spLocks noGrp="1"/>
          </p:cNvSpPr>
          <p:nvPr>
            <p:ph type="title"/>
          </p:nvPr>
        </p:nvSpPr>
        <p:spPr/>
        <p:txBody>
          <a:bodyPr/>
          <a:lstStyle/>
          <a:p>
            <a:r>
              <a:rPr lang="en-US" dirty="0"/>
              <a:t>Monte Carlo Tree Search (basic)</a:t>
            </a:r>
          </a:p>
        </p:txBody>
      </p:sp>
      <p:sp>
        <p:nvSpPr>
          <p:cNvPr id="3" name="Content Placeholder 2">
            <a:extLst>
              <a:ext uri="{FF2B5EF4-FFF2-40B4-BE49-F238E27FC236}">
                <a16:creationId xmlns:a16="http://schemas.microsoft.com/office/drawing/2014/main" id="{871AC52F-4A7E-4EDA-BC99-386A9EB8DD87}"/>
              </a:ext>
            </a:extLst>
          </p:cNvPr>
          <p:cNvSpPr>
            <a:spLocks noGrp="1"/>
          </p:cNvSpPr>
          <p:nvPr>
            <p:ph idx="1"/>
          </p:nvPr>
        </p:nvSpPr>
        <p:spPr/>
        <p:txBody>
          <a:bodyPr>
            <a:normAutofit fontScale="92500" lnSpcReduction="10000"/>
          </a:bodyPr>
          <a:lstStyle/>
          <a:p>
            <a:r>
              <a:rPr lang="en-US" dirty="0"/>
              <a:t>Methods involving </a:t>
            </a:r>
            <a:r>
              <a:rPr lang="en-US" b="1" dirty="0"/>
              <a:t>Monte Carlo tree search </a:t>
            </a:r>
            <a:r>
              <a:rPr lang="en-US" dirty="0"/>
              <a:t>(</a:t>
            </a:r>
            <a:r>
              <a:rPr lang="en-US" i="1" dirty="0"/>
              <a:t>MCTS</a:t>
            </a:r>
            <a:r>
              <a:rPr lang="en-US" dirty="0"/>
              <a:t>) have led to huge successes for certain games in recent years</a:t>
            </a:r>
          </a:p>
          <a:p>
            <a:r>
              <a:rPr lang="en-US" dirty="0"/>
              <a:t>One example is Go; two factors of Go which hinder alpha-beta search are:</a:t>
            </a:r>
          </a:p>
          <a:p>
            <a:pPr lvl="1"/>
            <a:r>
              <a:rPr lang="en-US" dirty="0"/>
              <a:t>There is a large branching factor (it is 361 at the start of the game)</a:t>
            </a:r>
          </a:p>
          <a:p>
            <a:pPr lvl="1"/>
            <a:r>
              <a:rPr lang="en-US" dirty="0"/>
              <a:t>It is difficult to come up with a good evaluation function (a.k.a. heuristic)</a:t>
            </a:r>
          </a:p>
          <a:p>
            <a:r>
              <a:rPr lang="en-US" dirty="0"/>
              <a:t>A basic MCTS strategy could just randomly play a bunch of games from the current position, starting from every possible move</a:t>
            </a:r>
          </a:p>
          <a:p>
            <a:pPr lvl="1"/>
            <a:r>
              <a:rPr lang="en-US" dirty="0"/>
              <a:t>These random games would be examples of </a:t>
            </a:r>
            <a:r>
              <a:rPr lang="en-US" b="1" dirty="0"/>
              <a:t>simulations</a:t>
            </a:r>
            <a:r>
              <a:rPr lang="en-US" dirty="0"/>
              <a:t> (a.k.a. </a:t>
            </a:r>
            <a:r>
              <a:rPr lang="en-US" i="1" dirty="0"/>
              <a:t>playouts</a:t>
            </a:r>
            <a:r>
              <a:rPr lang="en-US" dirty="0"/>
              <a:t> or </a:t>
            </a:r>
            <a:r>
              <a:rPr lang="en-US" i="1" dirty="0"/>
              <a:t>rollouts</a:t>
            </a:r>
            <a:r>
              <a:rPr lang="en-US" dirty="0"/>
              <a:t>)</a:t>
            </a:r>
          </a:p>
          <a:p>
            <a:pPr lvl="1"/>
            <a:r>
              <a:rPr lang="en-US" dirty="0"/>
              <a:t>The move that leads to the most wins could then be selected (so no heuristic would be used)</a:t>
            </a:r>
          </a:p>
          <a:p>
            <a:pPr lvl="1"/>
            <a:r>
              <a:rPr lang="en-US" dirty="0"/>
              <a:t>This might lead to good moves against opponents who play randomly, but it does not generally lead to good moves against strong players for complex games</a:t>
            </a:r>
          </a:p>
        </p:txBody>
      </p:sp>
    </p:spTree>
    <p:extLst>
      <p:ext uri="{BB962C8B-B14F-4D97-AF65-F5344CB8AC3E}">
        <p14:creationId xmlns:p14="http://schemas.microsoft.com/office/powerpoint/2010/main" val="41065795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D0AFA-7657-4CEC-99E8-9C6BDC8D049E}"/>
              </a:ext>
            </a:extLst>
          </p:cNvPr>
          <p:cNvSpPr>
            <a:spLocks noGrp="1"/>
          </p:cNvSpPr>
          <p:nvPr>
            <p:ph type="title"/>
          </p:nvPr>
        </p:nvSpPr>
        <p:spPr/>
        <p:txBody>
          <a:bodyPr/>
          <a:lstStyle/>
          <a:p>
            <a:r>
              <a:rPr lang="en-US" dirty="0"/>
              <a:t>Monte Carlo Tree Search (better)</a:t>
            </a:r>
          </a:p>
        </p:txBody>
      </p:sp>
      <p:sp>
        <p:nvSpPr>
          <p:cNvPr id="3" name="Content Placeholder 2">
            <a:extLst>
              <a:ext uri="{FF2B5EF4-FFF2-40B4-BE49-F238E27FC236}">
                <a16:creationId xmlns:a16="http://schemas.microsoft.com/office/drawing/2014/main" id="{0D741AB0-2D23-4AA1-B689-59C88B76223F}"/>
              </a:ext>
            </a:extLst>
          </p:cNvPr>
          <p:cNvSpPr>
            <a:spLocks noGrp="1"/>
          </p:cNvSpPr>
          <p:nvPr>
            <p:ph idx="1"/>
          </p:nvPr>
        </p:nvSpPr>
        <p:spPr/>
        <p:txBody>
          <a:bodyPr>
            <a:normAutofit fontScale="70000" lnSpcReduction="20000"/>
          </a:bodyPr>
          <a:lstStyle/>
          <a:p>
            <a:r>
              <a:rPr lang="en-US" dirty="0"/>
              <a:t>It is better to rely on a </a:t>
            </a:r>
            <a:r>
              <a:rPr lang="en-US" b="1" dirty="0"/>
              <a:t>playout policy</a:t>
            </a:r>
            <a:r>
              <a:rPr lang="en-US" dirty="0"/>
              <a:t>, that bias moves toward good ones</a:t>
            </a:r>
          </a:p>
          <a:p>
            <a:r>
              <a:rPr lang="en-US" dirty="0"/>
              <a:t>Early attempts at using MCTC for Go involved manually created playout policies, but recent attempts have used </a:t>
            </a:r>
            <a:r>
              <a:rPr lang="en-US" i="1" dirty="0"/>
              <a:t>deep neural networks </a:t>
            </a:r>
            <a:r>
              <a:rPr lang="en-US" dirty="0"/>
              <a:t>and </a:t>
            </a:r>
            <a:r>
              <a:rPr lang="en-US" i="1" dirty="0"/>
              <a:t>reinforcement learning </a:t>
            </a:r>
            <a:r>
              <a:rPr lang="en-US" dirty="0"/>
              <a:t>to learn playout policies</a:t>
            </a:r>
          </a:p>
          <a:p>
            <a:r>
              <a:rPr lang="en-US" dirty="0"/>
              <a:t>The playout policy does not always start at the root of the </a:t>
            </a:r>
            <a:r>
              <a:rPr lang="en-US" b="1" dirty="0"/>
              <a:t>search tree </a:t>
            </a:r>
            <a:r>
              <a:rPr lang="en-US" dirty="0"/>
              <a:t>(the root represents the current position in the game at which the program needs to make a choice)</a:t>
            </a:r>
          </a:p>
          <a:p>
            <a:r>
              <a:rPr lang="en-US" dirty="0"/>
              <a:t>Instead, a </a:t>
            </a:r>
            <a:r>
              <a:rPr lang="en-US" b="1" dirty="0"/>
              <a:t>selection policy </a:t>
            </a:r>
            <a:r>
              <a:rPr lang="en-US" dirty="0"/>
              <a:t>is used to choose which node to expand; this can combine two factors:</a:t>
            </a:r>
          </a:p>
          <a:p>
            <a:pPr lvl="1"/>
            <a:r>
              <a:rPr lang="en-US" dirty="0"/>
              <a:t>We want to ensure exploration of states that have had few playouts so far</a:t>
            </a:r>
          </a:p>
          <a:p>
            <a:pPr lvl="1"/>
            <a:r>
              <a:rPr lang="en-US" dirty="0"/>
              <a:t>We want to ensure exploitation of states that have done well in past playouts</a:t>
            </a:r>
          </a:p>
          <a:p>
            <a:r>
              <a:rPr lang="en-US" i="1" dirty="0"/>
              <a:t>Selection</a:t>
            </a:r>
            <a:r>
              <a:rPr lang="en-US" dirty="0"/>
              <a:t> starts at the root of the search tree and makes its way down to a leaf node; then an </a:t>
            </a:r>
            <a:r>
              <a:rPr lang="en-US" i="1" dirty="0"/>
              <a:t>expansion</a:t>
            </a:r>
            <a:r>
              <a:rPr lang="en-US" dirty="0"/>
              <a:t> step generates a new child of the leaf node (or multiple children can be generated)</a:t>
            </a:r>
          </a:p>
          <a:p>
            <a:r>
              <a:rPr lang="en-US" dirty="0"/>
              <a:t>For each new node that is generated, a full </a:t>
            </a:r>
            <a:r>
              <a:rPr lang="en-US" i="1" dirty="0"/>
              <a:t>simulation</a:t>
            </a:r>
            <a:r>
              <a:rPr lang="en-US" dirty="0"/>
              <a:t> is performed starting at that node according to the playout policy; these moves are not recorded in the search tree</a:t>
            </a:r>
          </a:p>
          <a:p>
            <a:r>
              <a:rPr lang="en-US" dirty="0"/>
              <a:t>At the end of each simulation, based on the result, a </a:t>
            </a:r>
            <a:r>
              <a:rPr lang="en-US" i="1" dirty="0"/>
              <a:t>back-propagation</a:t>
            </a:r>
            <a:r>
              <a:rPr lang="en-US" dirty="0"/>
              <a:t> step updates the statistics associated with nodes on the path from the root to the selected node</a:t>
            </a:r>
          </a:p>
          <a:p>
            <a:r>
              <a:rPr lang="en-US" dirty="0"/>
              <a:t>We will step through an example to help explain the steps</a:t>
            </a:r>
          </a:p>
        </p:txBody>
      </p:sp>
    </p:spTree>
    <p:extLst>
      <p:ext uri="{BB962C8B-B14F-4D97-AF65-F5344CB8AC3E}">
        <p14:creationId xmlns:p14="http://schemas.microsoft.com/office/powerpoint/2010/main" val="34586869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3E61-9297-77E1-3834-12DF4827B582}"/>
              </a:ext>
            </a:extLst>
          </p:cNvPr>
          <p:cNvSpPr>
            <a:spLocks noGrp="1"/>
          </p:cNvSpPr>
          <p:nvPr>
            <p:ph type="title"/>
          </p:nvPr>
        </p:nvSpPr>
        <p:spPr/>
        <p:txBody>
          <a:bodyPr/>
          <a:lstStyle/>
          <a:p>
            <a:r>
              <a:rPr lang="en-US" dirty="0"/>
              <a:t>Stepping through an MCTS Example</a:t>
            </a:r>
          </a:p>
        </p:txBody>
      </p:sp>
      <p:sp>
        <p:nvSpPr>
          <p:cNvPr id="3" name="Content Placeholder 2">
            <a:extLst>
              <a:ext uri="{FF2B5EF4-FFF2-40B4-BE49-F238E27FC236}">
                <a16:creationId xmlns:a16="http://schemas.microsoft.com/office/drawing/2014/main" id="{48925286-3C05-8CA0-EB59-2A647F23FCA1}"/>
              </a:ext>
            </a:extLst>
          </p:cNvPr>
          <p:cNvSpPr>
            <a:spLocks noGrp="1"/>
          </p:cNvSpPr>
          <p:nvPr>
            <p:ph idx="1"/>
          </p:nvPr>
        </p:nvSpPr>
        <p:spPr/>
        <p:txBody>
          <a:bodyPr>
            <a:normAutofit fontScale="77500" lnSpcReduction="20000"/>
          </a:bodyPr>
          <a:lstStyle/>
          <a:p>
            <a:r>
              <a:rPr lang="en-US" dirty="0"/>
              <a:t>The figure on the next slide helps to explain one iteration of MCTS</a:t>
            </a:r>
          </a:p>
          <a:p>
            <a:r>
              <a:rPr lang="en-US" dirty="0"/>
              <a:t>It is currently black's move (to be played by the computer), i.e., white has just moved</a:t>
            </a:r>
            <a:endParaRPr lang="en-US" u="sng" dirty="0"/>
          </a:p>
          <a:p>
            <a:r>
              <a:rPr lang="en-US" dirty="0"/>
              <a:t>The darker circles indicate the number of wins for white and the total moves explored (starting with a move by black from this position)</a:t>
            </a:r>
          </a:p>
          <a:p>
            <a:r>
              <a:rPr lang="en-US" dirty="0"/>
              <a:t>The lighter circles indicate the number of wins for black and the total moves explored (starting with a move by white from this position)</a:t>
            </a:r>
          </a:p>
          <a:p>
            <a:r>
              <a:rPr lang="en-US" dirty="0"/>
              <a:t>In part (a), a selection policy is used, mostly taking exploitation into account; the dark arrows show the path to a leaf that is selected</a:t>
            </a:r>
          </a:p>
          <a:p>
            <a:r>
              <a:rPr lang="en-US" dirty="0"/>
              <a:t>In part (b), a new child is generated and initialized (some implementations would generate multiple children here)</a:t>
            </a:r>
          </a:p>
          <a:p>
            <a:r>
              <a:rPr lang="en-US" dirty="0"/>
              <a:t>In part (c), a single simulation is executed, according to a playout policy; black wins, and the results are back-propagated up the tree</a:t>
            </a:r>
          </a:p>
          <a:p>
            <a:r>
              <a:rPr lang="en-US" dirty="0"/>
              <a:t>Note that the tree does not grow during the simulation</a:t>
            </a:r>
          </a:p>
        </p:txBody>
      </p:sp>
    </p:spTree>
    <p:extLst>
      <p:ext uri="{BB962C8B-B14F-4D97-AF65-F5344CB8AC3E}">
        <p14:creationId xmlns:p14="http://schemas.microsoft.com/office/powerpoint/2010/main" val="18565001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E4053-8C13-480F-866E-AE355E11AC03}"/>
              </a:ext>
            </a:extLst>
          </p:cNvPr>
          <p:cNvSpPr>
            <a:spLocks noGrp="1"/>
          </p:cNvSpPr>
          <p:nvPr>
            <p:ph type="title"/>
          </p:nvPr>
        </p:nvSpPr>
        <p:spPr/>
        <p:txBody>
          <a:bodyPr/>
          <a:lstStyle/>
          <a:p>
            <a:r>
              <a:rPr lang="en-US" dirty="0"/>
              <a:t>Example of MCTS (one iteration)</a:t>
            </a:r>
          </a:p>
        </p:txBody>
      </p:sp>
      <p:pic>
        <p:nvPicPr>
          <p:cNvPr id="4" name="Content Placeholder 3">
            <a:extLst>
              <a:ext uri="{FF2B5EF4-FFF2-40B4-BE49-F238E27FC236}">
                <a16:creationId xmlns:a16="http://schemas.microsoft.com/office/drawing/2014/main" id="{D94F6166-92D1-4656-A336-2E7B0ADE6218}"/>
              </a:ext>
            </a:extLst>
          </p:cNvPr>
          <p:cNvPicPr>
            <a:picLocks noGrp="1" noChangeAspect="1"/>
          </p:cNvPicPr>
          <p:nvPr>
            <p:ph idx="1"/>
          </p:nvPr>
        </p:nvPicPr>
        <p:blipFill>
          <a:blip r:embed="rId2"/>
          <a:stretch>
            <a:fillRect/>
          </a:stretch>
        </p:blipFill>
        <p:spPr>
          <a:xfrm>
            <a:off x="2967037" y="1934369"/>
            <a:ext cx="6257925" cy="4133850"/>
          </a:xfrm>
          <a:prstGeom prst="rect">
            <a:avLst/>
          </a:prstGeom>
        </p:spPr>
      </p:pic>
    </p:spTree>
    <p:extLst>
      <p:ext uri="{BB962C8B-B14F-4D97-AF65-F5344CB8AC3E}">
        <p14:creationId xmlns:p14="http://schemas.microsoft.com/office/powerpoint/2010/main" val="2318422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C5D7-0600-4FCE-BF25-A3468C461BEA}"/>
              </a:ext>
            </a:extLst>
          </p:cNvPr>
          <p:cNvSpPr>
            <a:spLocks noGrp="1"/>
          </p:cNvSpPr>
          <p:nvPr>
            <p:ph type="title"/>
          </p:nvPr>
        </p:nvSpPr>
        <p:spPr/>
        <p:txBody>
          <a:bodyPr/>
          <a:lstStyle/>
          <a:p>
            <a:r>
              <a:rPr lang="en-US" dirty="0"/>
              <a:t>The State of AI Chess</a:t>
            </a:r>
          </a:p>
        </p:txBody>
      </p:sp>
      <p:sp>
        <p:nvSpPr>
          <p:cNvPr id="3" name="Content Placeholder 2">
            <a:extLst>
              <a:ext uri="{FF2B5EF4-FFF2-40B4-BE49-F238E27FC236}">
                <a16:creationId xmlns:a16="http://schemas.microsoft.com/office/drawing/2014/main" id="{6533255E-28EC-424D-9294-0B5BC0EDB267}"/>
              </a:ext>
            </a:extLst>
          </p:cNvPr>
          <p:cNvSpPr>
            <a:spLocks noGrp="1"/>
          </p:cNvSpPr>
          <p:nvPr>
            <p:ph idx="1"/>
          </p:nvPr>
        </p:nvSpPr>
        <p:spPr/>
        <p:txBody>
          <a:bodyPr>
            <a:normAutofit fontScale="62500" lnSpcReduction="20000"/>
          </a:bodyPr>
          <a:lstStyle/>
          <a:p>
            <a:r>
              <a:rPr lang="en-US" i="1" dirty="0"/>
              <a:t>Deep Blue </a:t>
            </a:r>
            <a:r>
              <a:rPr lang="en-US" dirty="0"/>
              <a:t>(the program that beat the world champion Garry Kasparov in </a:t>
            </a:r>
            <a:r>
              <a:rPr lang="en-US" b="1" dirty="0"/>
              <a:t>chess</a:t>
            </a:r>
            <a:r>
              <a:rPr lang="en-US" dirty="0"/>
              <a:t> in 1997) used an iterative-deepening alpha-beta search with a transposition table</a:t>
            </a:r>
          </a:p>
          <a:p>
            <a:pPr lvl="1"/>
            <a:r>
              <a:rPr lang="en-US" dirty="0"/>
              <a:t>The search would generate extensions beyond the depth limit for interesting lines of forcing/forced moves</a:t>
            </a:r>
          </a:p>
          <a:p>
            <a:pPr lvl="1"/>
            <a:r>
              <a:rPr lang="en-US" dirty="0"/>
              <a:t>The program routinely searched to a depth of 14 plies, but in some cases up to 40</a:t>
            </a:r>
          </a:p>
          <a:p>
            <a:pPr lvl="1"/>
            <a:r>
              <a:rPr lang="en-US" dirty="0"/>
              <a:t>The evaluation function used 8,000 features (weights were learned by analyzing master games) </a:t>
            </a:r>
          </a:p>
          <a:p>
            <a:pPr lvl="1"/>
            <a:r>
              <a:rPr lang="en-US" dirty="0"/>
              <a:t>There was an opening book of 4,000 positions, a database of 700,000 grandmaster games, and a large database of solved endgames including all positions with five pieces of less</a:t>
            </a:r>
          </a:p>
          <a:p>
            <a:pPr lvl="1"/>
            <a:r>
              <a:rPr lang="en-US" dirty="0"/>
              <a:t>The program ran on a chip specifically designed for Deep Blue</a:t>
            </a:r>
          </a:p>
          <a:p>
            <a:r>
              <a:rPr lang="en-US" dirty="0"/>
              <a:t>Over the next two decades, algorithmic improvements led to increasingly good chess programs</a:t>
            </a:r>
          </a:p>
          <a:p>
            <a:r>
              <a:rPr lang="en-US" dirty="0"/>
              <a:t>In late 2017, using techniques similar to those used for AlphaGo (to be mentioned soon), including Monte Carlo tree search, deep learning, and reinforcement learning, another major breakthrough occurred</a:t>
            </a:r>
          </a:p>
          <a:p>
            <a:r>
              <a:rPr lang="en-US" dirty="0"/>
              <a:t>A system named </a:t>
            </a:r>
            <a:r>
              <a:rPr lang="en-US" i="1" dirty="0"/>
              <a:t>AlphaZero</a:t>
            </a:r>
            <a:r>
              <a:rPr lang="en-US" dirty="0"/>
              <a:t>, developed by Google's DeepMind subsidiary, after learning for one day, played the previously top-ranked chess program (</a:t>
            </a:r>
            <a:r>
              <a:rPr lang="en-US" i="1" dirty="0"/>
              <a:t>Stockfish</a:t>
            </a:r>
            <a:r>
              <a:rPr lang="en-US" dirty="0"/>
              <a:t>) in 100 games; it won 28 and drew the rest!</a:t>
            </a:r>
          </a:p>
          <a:p>
            <a:r>
              <a:rPr lang="en-US" dirty="0"/>
              <a:t>An open-source program called </a:t>
            </a:r>
            <a:r>
              <a:rPr lang="en-US" i="1" dirty="0"/>
              <a:t>Leela Chess Zero</a:t>
            </a:r>
            <a:r>
              <a:rPr lang="en-US" dirty="0"/>
              <a:t>, based on AlphaZero, is one of today's top chess engines</a:t>
            </a:r>
          </a:p>
          <a:p>
            <a:r>
              <a:rPr lang="en-US" dirty="0"/>
              <a:t>Development of Stockfish has also continued, and some online commenters claim that the current version of Stockfish is better than AlphaZero, and it seems to be at least highly competitive with Leela Chess Zero</a:t>
            </a:r>
          </a:p>
          <a:p>
            <a:r>
              <a:rPr lang="en-US" dirty="0"/>
              <a:t>The 4</a:t>
            </a:r>
            <a:r>
              <a:rPr lang="en-US" baseline="30000" dirty="0"/>
              <a:t>th</a:t>
            </a:r>
            <a:r>
              <a:rPr lang="en-US" dirty="0"/>
              <a:t> edition of the textbook states that the top chess programs today "far exceed any human player"</a:t>
            </a:r>
          </a:p>
        </p:txBody>
      </p:sp>
    </p:spTree>
    <p:extLst>
      <p:ext uri="{BB962C8B-B14F-4D97-AF65-F5344CB8AC3E}">
        <p14:creationId xmlns:p14="http://schemas.microsoft.com/office/powerpoint/2010/main" val="3799452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2029A-4F2A-4E3A-A6BA-FE16198C52AA}"/>
              </a:ext>
            </a:extLst>
          </p:cNvPr>
          <p:cNvSpPr>
            <a:spLocks noGrp="1"/>
          </p:cNvSpPr>
          <p:nvPr>
            <p:ph type="title"/>
          </p:nvPr>
        </p:nvSpPr>
        <p:spPr/>
        <p:txBody>
          <a:bodyPr/>
          <a:lstStyle/>
          <a:p>
            <a:r>
              <a:rPr lang="en-US" dirty="0"/>
              <a:t>The State of AI Checkers</a:t>
            </a:r>
          </a:p>
        </p:txBody>
      </p:sp>
      <p:sp>
        <p:nvSpPr>
          <p:cNvPr id="3" name="Content Placeholder 2">
            <a:extLst>
              <a:ext uri="{FF2B5EF4-FFF2-40B4-BE49-F238E27FC236}">
                <a16:creationId xmlns:a16="http://schemas.microsoft.com/office/drawing/2014/main" id="{B4F9B63E-89B3-43B2-B6A7-FBBC18786A38}"/>
              </a:ext>
            </a:extLst>
          </p:cNvPr>
          <p:cNvSpPr>
            <a:spLocks noGrp="1"/>
          </p:cNvSpPr>
          <p:nvPr>
            <p:ph idx="1"/>
          </p:nvPr>
        </p:nvSpPr>
        <p:spPr/>
        <p:txBody>
          <a:bodyPr>
            <a:normAutofit fontScale="77500" lnSpcReduction="20000"/>
          </a:bodyPr>
          <a:lstStyle/>
          <a:p>
            <a:r>
              <a:rPr lang="en-US" i="1" dirty="0"/>
              <a:t>Chinook</a:t>
            </a:r>
            <a:r>
              <a:rPr lang="en-US" dirty="0"/>
              <a:t>, developed at the University of Alberta in Canada, lost to Marion Tinsley in </a:t>
            </a:r>
            <a:r>
              <a:rPr lang="en-US" b="1" dirty="0"/>
              <a:t>checkers</a:t>
            </a:r>
            <a:r>
              <a:rPr lang="en-US" dirty="0"/>
              <a:t> (a.k.a. </a:t>
            </a:r>
            <a:r>
              <a:rPr lang="en-US" i="1" dirty="0"/>
              <a:t>English draughts</a:t>
            </a:r>
            <a:r>
              <a:rPr lang="en-US" dirty="0"/>
              <a:t>) in 1992</a:t>
            </a:r>
          </a:p>
          <a:p>
            <a:r>
              <a:rPr lang="en-US" dirty="0"/>
              <a:t>Tinsley had been the checkers world champion for decades, losing only 3 games in his career dating back to 1950</a:t>
            </a:r>
          </a:p>
          <a:p>
            <a:r>
              <a:rPr lang="en-US" dirty="0"/>
              <a:t>He won the match 20.5 – 18.5, including two losses to Chinook</a:t>
            </a:r>
          </a:p>
          <a:p>
            <a:r>
              <a:rPr lang="en-US" dirty="0"/>
              <a:t>In a 1994 rematch, Tinsley had to withdraw for health reasons (after six draws), and Chinook became the official world champion</a:t>
            </a:r>
          </a:p>
          <a:p>
            <a:r>
              <a:rPr lang="en-US" dirty="0"/>
              <a:t>In 2007, the same team that created Chinook </a:t>
            </a:r>
            <a:r>
              <a:rPr lang="en-US" i="1" dirty="0"/>
              <a:t>weakly solved </a:t>
            </a:r>
            <a:r>
              <a:rPr lang="en-US" dirty="0"/>
              <a:t>the game of checkers!</a:t>
            </a:r>
          </a:p>
          <a:p>
            <a:r>
              <a:rPr lang="en-US" dirty="0"/>
              <a:t>The 4th edition of the textbook says it took "18 CPU-years of alpha-beta search to solve the game"</a:t>
            </a:r>
          </a:p>
          <a:p>
            <a:r>
              <a:rPr lang="en-US" dirty="0"/>
              <a:t>Chinook now plays perfectly, combining an alpha-beta search and a database of 39 trillion endgame positions</a:t>
            </a:r>
          </a:p>
          <a:p>
            <a:r>
              <a:rPr lang="en-US" dirty="0"/>
              <a:t>A "reduced" version of the game can be played on-line</a:t>
            </a:r>
          </a:p>
        </p:txBody>
      </p:sp>
    </p:spTree>
    <p:extLst>
      <p:ext uri="{BB962C8B-B14F-4D97-AF65-F5344CB8AC3E}">
        <p14:creationId xmlns:p14="http://schemas.microsoft.com/office/powerpoint/2010/main" val="15848558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1BF3-1298-4E8B-8403-392CD8A4089E}"/>
              </a:ext>
            </a:extLst>
          </p:cNvPr>
          <p:cNvSpPr>
            <a:spLocks noGrp="1"/>
          </p:cNvSpPr>
          <p:nvPr>
            <p:ph type="title"/>
          </p:nvPr>
        </p:nvSpPr>
        <p:spPr/>
        <p:txBody>
          <a:bodyPr/>
          <a:lstStyle/>
          <a:p>
            <a:r>
              <a:rPr lang="en-US" dirty="0"/>
              <a:t>The State of Othello</a:t>
            </a:r>
          </a:p>
        </p:txBody>
      </p:sp>
      <p:sp>
        <p:nvSpPr>
          <p:cNvPr id="3" name="Content Placeholder 2">
            <a:extLst>
              <a:ext uri="{FF2B5EF4-FFF2-40B4-BE49-F238E27FC236}">
                <a16:creationId xmlns:a16="http://schemas.microsoft.com/office/drawing/2014/main" id="{28F7A4F9-DE42-48A4-A139-01FEB7DF3D1C}"/>
              </a:ext>
            </a:extLst>
          </p:cNvPr>
          <p:cNvSpPr>
            <a:spLocks noGrp="1"/>
          </p:cNvSpPr>
          <p:nvPr>
            <p:ph idx="1"/>
          </p:nvPr>
        </p:nvSpPr>
        <p:spPr/>
        <p:txBody>
          <a:bodyPr>
            <a:normAutofit fontScale="92500"/>
          </a:bodyPr>
          <a:lstStyle/>
          <a:p>
            <a:r>
              <a:rPr lang="en-US" dirty="0"/>
              <a:t>A computer beat the world champion in </a:t>
            </a:r>
            <a:r>
              <a:rPr lang="en-US" b="1" dirty="0"/>
              <a:t>Othello</a:t>
            </a:r>
            <a:r>
              <a:rPr lang="en-US" dirty="0"/>
              <a:t> (a.k.a. </a:t>
            </a:r>
            <a:r>
              <a:rPr lang="en-US" i="1" dirty="0"/>
              <a:t>Reversi</a:t>
            </a:r>
            <a:r>
              <a:rPr lang="en-US" dirty="0"/>
              <a:t>) 6-0 in 1997</a:t>
            </a:r>
          </a:p>
          <a:p>
            <a:r>
              <a:rPr lang="en-US" dirty="0"/>
              <a:t>The textbook says that since this time, programs have played at a "superhuman level"</a:t>
            </a:r>
          </a:p>
          <a:p>
            <a:r>
              <a:rPr lang="en-US" dirty="0"/>
              <a:t>The search space is smaller than chess</a:t>
            </a:r>
          </a:p>
          <a:p>
            <a:r>
              <a:rPr lang="en-US" dirty="0"/>
              <a:t>Evaluation functions are probably simpler for Othello than for chess, but I think they are more complicated for Othello than for checkers</a:t>
            </a:r>
          </a:p>
          <a:p>
            <a:r>
              <a:rPr lang="en-US" dirty="0"/>
              <a:t>Material advantage is not very important for most of the game; mobility is much more important until close to the end</a:t>
            </a:r>
          </a:p>
          <a:p>
            <a:r>
              <a:rPr lang="en-US" dirty="0"/>
              <a:t>I add: Whether you implement checkers or Othello for your first project, expect it to be difficult!</a:t>
            </a:r>
          </a:p>
        </p:txBody>
      </p:sp>
    </p:spTree>
    <p:extLst>
      <p:ext uri="{BB962C8B-B14F-4D97-AF65-F5344CB8AC3E}">
        <p14:creationId xmlns:p14="http://schemas.microsoft.com/office/powerpoint/2010/main" val="13466072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11149-90C1-4E28-9DB6-3760A19033D4}"/>
              </a:ext>
            </a:extLst>
          </p:cNvPr>
          <p:cNvSpPr>
            <a:spLocks noGrp="1"/>
          </p:cNvSpPr>
          <p:nvPr>
            <p:ph type="title"/>
          </p:nvPr>
        </p:nvSpPr>
        <p:spPr/>
        <p:txBody>
          <a:bodyPr/>
          <a:lstStyle/>
          <a:p>
            <a:r>
              <a:rPr lang="en-US" dirty="0"/>
              <a:t>The State of Backgammon</a:t>
            </a:r>
          </a:p>
        </p:txBody>
      </p:sp>
      <p:sp>
        <p:nvSpPr>
          <p:cNvPr id="3" name="Content Placeholder 2">
            <a:extLst>
              <a:ext uri="{FF2B5EF4-FFF2-40B4-BE49-F238E27FC236}">
                <a16:creationId xmlns:a16="http://schemas.microsoft.com/office/drawing/2014/main" id="{A94CEA0F-4DCD-486D-BD51-108AE7EC57D8}"/>
              </a:ext>
            </a:extLst>
          </p:cNvPr>
          <p:cNvSpPr>
            <a:spLocks noGrp="1"/>
          </p:cNvSpPr>
          <p:nvPr>
            <p:ph idx="1"/>
          </p:nvPr>
        </p:nvSpPr>
        <p:spPr/>
        <p:txBody>
          <a:bodyPr>
            <a:normAutofit lnSpcReduction="10000"/>
          </a:bodyPr>
          <a:lstStyle/>
          <a:p>
            <a:r>
              <a:rPr lang="en-US" dirty="0"/>
              <a:t>As mentioned earlier, </a:t>
            </a:r>
            <a:r>
              <a:rPr lang="en-US" b="1" dirty="0"/>
              <a:t>backgammon</a:t>
            </a:r>
            <a:r>
              <a:rPr lang="en-US" dirty="0"/>
              <a:t> includes random events (in this case, rolling the dice)</a:t>
            </a:r>
          </a:p>
          <a:p>
            <a:r>
              <a:rPr lang="en-US" dirty="0"/>
              <a:t>Since 1995, TD-Gammon, the top program in backgammon, played at around the level of top humans</a:t>
            </a:r>
          </a:p>
          <a:p>
            <a:r>
              <a:rPr lang="en-US" dirty="0"/>
              <a:t>The program uses expectiminimax search, looking ahead only two or three moves due to the chance nodes</a:t>
            </a:r>
          </a:p>
          <a:p>
            <a:r>
              <a:rPr lang="en-US" dirty="0"/>
              <a:t>The evaluation function was manually learned using neural networks and self play</a:t>
            </a:r>
          </a:p>
          <a:p>
            <a:r>
              <a:rPr lang="en-US" dirty="0"/>
              <a:t>The textbook says that the success of TD-Gammon changed the wisdom of top players about certain aspects of the game</a:t>
            </a:r>
          </a:p>
          <a:p>
            <a:endParaRPr lang="en-US" dirty="0"/>
          </a:p>
        </p:txBody>
      </p:sp>
    </p:spTree>
    <p:extLst>
      <p:ext uri="{BB962C8B-B14F-4D97-AF65-F5344CB8AC3E}">
        <p14:creationId xmlns:p14="http://schemas.microsoft.com/office/powerpoint/2010/main" val="35568753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0FDC2-5197-48D2-A718-C2BF28941B5A}"/>
              </a:ext>
            </a:extLst>
          </p:cNvPr>
          <p:cNvSpPr>
            <a:spLocks noGrp="1"/>
          </p:cNvSpPr>
          <p:nvPr>
            <p:ph type="title"/>
          </p:nvPr>
        </p:nvSpPr>
        <p:spPr/>
        <p:txBody>
          <a:bodyPr/>
          <a:lstStyle/>
          <a:p>
            <a:r>
              <a:rPr lang="en-US" dirty="0"/>
              <a:t>The State of Bridge</a:t>
            </a:r>
          </a:p>
        </p:txBody>
      </p:sp>
      <p:sp>
        <p:nvSpPr>
          <p:cNvPr id="3" name="Content Placeholder 2">
            <a:extLst>
              <a:ext uri="{FF2B5EF4-FFF2-40B4-BE49-F238E27FC236}">
                <a16:creationId xmlns:a16="http://schemas.microsoft.com/office/drawing/2014/main" id="{DBA3BA7F-5836-4CAE-A34D-F27F156ADC9E}"/>
              </a:ext>
            </a:extLst>
          </p:cNvPr>
          <p:cNvSpPr>
            <a:spLocks noGrp="1"/>
          </p:cNvSpPr>
          <p:nvPr>
            <p:ph idx="1"/>
          </p:nvPr>
        </p:nvSpPr>
        <p:spPr/>
        <p:txBody>
          <a:bodyPr>
            <a:normAutofit fontScale="92500" lnSpcReduction="20000"/>
          </a:bodyPr>
          <a:lstStyle/>
          <a:p>
            <a:r>
              <a:rPr lang="en-US" dirty="0"/>
              <a:t>Aspects that make </a:t>
            </a:r>
            <a:r>
              <a:rPr lang="en-US" b="1" dirty="0"/>
              <a:t>bridge</a:t>
            </a:r>
            <a:r>
              <a:rPr lang="en-US" dirty="0"/>
              <a:t> a tough game include imperfect information and randomness</a:t>
            </a:r>
          </a:p>
          <a:p>
            <a:r>
              <a:rPr lang="en-US" dirty="0"/>
              <a:t>Additionally, the first part of the game, called </a:t>
            </a:r>
            <a:r>
              <a:rPr lang="en-US" i="1" dirty="0"/>
              <a:t>bidding</a:t>
            </a:r>
            <a:r>
              <a:rPr lang="en-US" dirty="0"/>
              <a:t>, requires strategies involving communication between teams of two players</a:t>
            </a:r>
          </a:p>
          <a:p>
            <a:r>
              <a:rPr lang="en-US" dirty="0"/>
              <a:t>Some of the top AI programs for bridge include GIB, and more recently, Jack and Wbridge5; all use Monte Carlo tree search</a:t>
            </a:r>
          </a:p>
          <a:p>
            <a:r>
              <a:rPr lang="en-US" dirty="0"/>
              <a:t>As far back as 1998, GIB was able to beat some of the world's top humans (not all) in a par contest, which involves just hand playing, not bidding</a:t>
            </a:r>
          </a:p>
          <a:p>
            <a:r>
              <a:rPr lang="en-US" dirty="0"/>
              <a:t>A system called Nook, released in 2022 by a French company called NukkAI, which is reportedly better than the best human players in a par contest</a:t>
            </a:r>
          </a:p>
          <a:p>
            <a:r>
              <a:rPr lang="en-US" dirty="0"/>
              <a:t>However, as of the last time I looked into it, bridge programs still cannot compete with the top humans when it comes to bidding</a:t>
            </a:r>
          </a:p>
          <a:p>
            <a:endParaRPr lang="en-US" dirty="0"/>
          </a:p>
          <a:p>
            <a:endParaRPr lang="en-US" dirty="0"/>
          </a:p>
        </p:txBody>
      </p:sp>
    </p:spTree>
    <p:extLst>
      <p:ext uri="{BB962C8B-B14F-4D97-AF65-F5344CB8AC3E}">
        <p14:creationId xmlns:p14="http://schemas.microsoft.com/office/powerpoint/2010/main" val="24479618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64871-3B46-409E-A5A4-5D82A2452972}"/>
              </a:ext>
            </a:extLst>
          </p:cNvPr>
          <p:cNvSpPr>
            <a:spLocks noGrp="1"/>
          </p:cNvSpPr>
          <p:nvPr>
            <p:ph type="title"/>
          </p:nvPr>
        </p:nvSpPr>
        <p:spPr/>
        <p:txBody>
          <a:bodyPr/>
          <a:lstStyle/>
          <a:p>
            <a:r>
              <a:rPr lang="en-US" dirty="0"/>
              <a:t>The State of Scrabble</a:t>
            </a:r>
          </a:p>
        </p:txBody>
      </p:sp>
      <p:sp>
        <p:nvSpPr>
          <p:cNvPr id="3" name="Content Placeholder 2">
            <a:extLst>
              <a:ext uri="{FF2B5EF4-FFF2-40B4-BE49-F238E27FC236}">
                <a16:creationId xmlns:a16="http://schemas.microsoft.com/office/drawing/2014/main" id="{3BD79ED6-58D3-4A1F-B882-31F0E934B750}"/>
              </a:ext>
            </a:extLst>
          </p:cNvPr>
          <p:cNvSpPr>
            <a:spLocks noGrp="1"/>
          </p:cNvSpPr>
          <p:nvPr>
            <p:ph idx="1"/>
          </p:nvPr>
        </p:nvSpPr>
        <p:spPr/>
        <p:txBody>
          <a:bodyPr>
            <a:normAutofit fontScale="77500" lnSpcReduction="20000"/>
          </a:bodyPr>
          <a:lstStyle/>
          <a:p>
            <a:r>
              <a:rPr lang="en-US" dirty="0"/>
              <a:t>Two complications of </a:t>
            </a:r>
            <a:r>
              <a:rPr lang="en-US" b="1" dirty="0"/>
              <a:t>Scrabble</a:t>
            </a:r>
            <a:r>
              <a:rPr lang="en-US" dirty="0"/>
              <a:t> are:</a:t>
            </a:r>
          </a:p>
          <a:p>
            <a:pPr lvl="1"/>
            <a:r>
              <a:rPr lang="en-US" dirty="0"/>
              <a:t>The task environment is partially observable (you don't know your opponent's tiles)</a:t>
            </a:r>
          </a:p>
          <a:p>
            <a:pPr lvl="1"/>
            <a:r>
              <a:rPr lang="en-US" dirty="0"/>
              <a:t>The game is stochastic (due to randomly choosing tiles)</a:t>
            </a:r>
          </a:p>
          <a:p>
            <a:r>
              <a:rPr lang="en-US" dirty="0"/>
              <a:t>At an amateur level, part of becoming a good Scrabble player involves memorizing words; but at the expert level, we can assume that virtually all words are known</a:t>
            </a:r>
          </a:p>
          <a:p>
            <a:r>
              <a:rPr lang="en-US" dirty="0"/>
              <a:t>It is simple to write a program that can quickly determines the highest scoring moves</a:t>
            </a:r>
          </a:p>
          <a:p>
            <a:r>
              <a:rPr lang="en-US" dirty="0"/>
              <a:t>However, any good Scrabble player knows there are many other strategies involved</a:t>
            </a:r>
          </a:p>
          <a:p>
            <a:r>
              <a:rPr lang="en-US" dirty="0"/>
              <a:t>In 2006, the program QUACKLE defeated the former world champion, David Boys, 3 to 2 in a match</a:t>
            </a:r>
          </a:p>
          <a:p>
            <a:r>
              <a:rPr lang="en-US" dirty="0"/>
              <a:t>Another top program today is called MAVEN</a:t>
            </a:r>
          </a:p>
          <a:p>
            <a:r>
              <a:rPr lang="en-US" dirty="0"/>
              <a:t>It is unclear which is better between MAVEN and QUACKLE</a:t>
            </a:r>
          </a:p>
          <a:p>
            <a:r>
              <a:rPr lang="en-US" dirty="0"/>
              <a:t>It is not clear to me that the best AI scrabble systems are better than the best humans (I have read mixed opinions about this), but they are probably at least about even</a:t>
            </a:r>
          </a:p>
        </p:txBody>
      </p:sp>
    </p:spTree>
    <p:extLst>
      <p:ext uri="{BB962C8B-B14F-4D97-AF65-F5344CB8AC3E}">
        <p14:creationId xmlns:p14="http://schemas.microsoft.com/office/powerpoint/2010/main" val="36124047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6072-D1C4-4A91-B730-B9A080D0C377}"/>
              </a:ext>
            </a:extLst>
          </p:cNvPr>
          <p:cNvSpPr>
            <a:spLocks noGrp="1"/>
          </p:cNvSpPr>
          <p:nvPr>
            <p:ph type="title"/>
          </p:nvPr>
        </p:nvSpPr>
        <p:spPr/>
        <p:txBody>
          <a:bodyPr/>
          <a:lstStyle/>
          <a:p>
            <a:r>
              <a:rPr lang="en-US" dirty="0"/>
              <a:t>The State of Go</a:t>
            </a:r>
          </a:p>
        </p:txBody>
      </p:sp>
      <p:sp>
        <p:nvSpPr>
          <p:cNvPr id="3" name="Content Placeholder 2">
            <a:extLst>
              <a:ext uri="{FF2B5EF4-FFF2-40B4-BE49-F238E27FC236}">
                <a16:creationId xmlns:a16="http://schemas.microsoft.com/office/drawing/2014/main" id="{F9A8BE6A-F6F3-4888-B49A-2C286FDBE929}"/>
              </a:ext>
            </a:extLst>
          </p:cNvPr>
          <p:cNvSpPr>
            <a:spLocks noGrp="1"/>
          </p:cNvSpPr>
          <p:nvPr>
            <p:ph idx="1"/>
          </p:nvPr>
        </p:nvSpPr>
        <p:spPr/>
        <p:txBody>
          <a:bodyPr>
            <a:normAutofit fontScale="77500" lnSpcReduction="20000"/>
          </a:bodyPr>
          <a:lstStyle/>
          <a:p>
            <a:r>
              <a:rPr lang="en-US" dirty="0"/>
              <a:t>Not long ago, </a:t>
            </a:r>
            <a:r>
              <a:rPr lang="en-US" b="1" dirty="0"/>
              <a:t>Go</a:t>
            </a:r>
            <a:r>
              <a:rPr lang="en-US" dirty="0"/>
              <a:t> was often mentioned as a popular game that AI hasn’t cracked yet</a:t>
            </a:r>
          </a:p>
          <a:p>
            <a:r>
              <a:rPr lang="en-US" dirty="0"/>
              <a:t>Through 2015, the best Go programs played at an advanced amateur level</a:t>
            </a:r>
          </a:p>
          <a:p>
            <a:r>
              <a:rPr lang="en-US" dirty="0"/>
              <a:t>In 2016, </a:t>
            </a:r>
            <a:r>
              <a:rPr lang="en-US" i="1" dirty="0"/>
              <a:t>AlphaGo</a:t>
            </a:r>
            <a:r>
              <a:rPr lang="en-US" dirty="0"/>
              <a:t>, developed by Google's DeepMind subsidiary, beat one of the world’s top human Go players in a match (4 games to 1)</a:t>
            </a:r>
          </a:p>
          <a:p>
            <a:r>
              <a:rPr lang="en-US" dirty="0"/>
              <a:t>AlphaGo combines Monte Carlo Tree Search, reinforcement learning, and deep neural networks</a:t>
            </a:r>
          </a:p>
          <a:p>
            <a:r>
              <a:rPr lang="en-US" dirty="0"/>
              <a:t>A later version of the program, called </a:t>
            </a:r>
            <a:r>
              <a:rPr lang="en-US" i="1" dirty="0"/>
              <a:t>AlphaGo Zero</a:t>
            </a:r>
            <a:r>
              <a:rPr lang="en-US" dirty="0"/>
              <a:t>, is considered even far superior to AlphaGo</a:t>
            </a:r>
          </a:p>
          <a:p>
            <a:r>
              <a:rPr lang="en-US" dirty="0"/>
              <a:t>The program has since been generalized to one called </a:t>
            </a:r>
            <a:r>
              <a:rPr lang="en-US" i="1" dirty="0"/>
              <a:t>AlphaZero</a:t>
            </a:r>
            <a:r>
              <a:rPr lang="en-US" dirty="0"/>
              <a:t> (mentioned earlier), which can play multiple games including chess</a:t>
            </a:r>
          </a:p>
          <a:p>
            <a:r>
              <a:rPr lang="en-US" dirty="0"/>
              <a:t>A successor to AlphaZero, named </a:t>
            </a:r>
            <a:r>
              <a:rPr lang="en-US" i="1" dirty="0"/>
              <a:t>MuZero</a:t>
            </a:r>
            <a:r>
              <a:rPr lang="en-US" dirty="0"/>
              <a:t>, uses similar techniques to AlphaZero, but learns without even knowing the rules of the game!</a:t>
            </a:r>
          </a:p>
          <a:p>
            <a:r>
              <a:rPr lang="en-US" dirty="0"/>
              <a:t>MuZero not only plays chess and Go at super advanced levels, but also PacMan and lots of Atari games</a:t>
            </a:r>
          </a:p>
        </p:txBody>
      </p:sp>
    </p:spTree>
    <p:extLst>
      <p:ext uri="{BB962C8B-B14F-4D97-AF65-F5344CB8AC3E}">
        <p14:creationId xmlns:p14="http://schemas.microsoft.com/office/powerpoint/2010/main" val="33783891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F73B-ACCB-4F0D-99B4-D48CD2D9E708}"/>
              </a:ext>
            </a:extLst>
          </p:cNvPr>
          <p:cNvSpPr>
            <a:spLocks noGrp="1"/>
          </p:cNvSpPr>
          <p:nvPr>
            <p:ph type="title"/>
          </p:nvPr>
        </p:nvSpPr>
        <p:spPr/>
        <p:txBody>
          <a:bodyPr/>
          <a:lstStyle/>
          <a:p>
            <a:r>
              <a:rPr lang="en-US" dirty="0"/>
              <a:t>The State of Poker</a:t>
            </a:r>
          </a:p>
        </p:txBody>
      </p:sp>
      <p:sp>
        <p:nvSpPr>
          <p:cNvPr id="3" name="Content Placeholder 2">
            <a:extLst>
              <a:ext uri="{FF2B5EF4-FFF2-40B4-BE49-F238E27FC236}">
                <a16:creationId xmlns:a16="http://schemas.microsoft.com/office/drawing/2014/main" id="{9ABC8E39-3F9F-46EB-A209-8B58BE58F6E8}"/>
              </a:ext>
            </a:extLst>
          </p:cNvPr>
          <p:cNvSpPr>
            <a:spLocks noGrp="1"/>
          </p:cNvSpPr>
          <p:nvPr>
            <p:ph idx="1"/>
          </p:nvPr>
        </p:nvSpPr>
        <p:spPr/>
        <p:txBody>
          <a:bodyPr>
            <a:normAutofit fontScale="70000" lnSpcReduction="20000"/>
          </a:bodyPr>
          <a:lstStyle/>
          <a:p>
            <a:r>
              <a:rPr lang="en-US" dirty="0"/>
              <a:t>Factors that make </a:t>
            </a:r>
            <a:r>
              <a:rPr lang="en-US" b="1" dirty="0"/>
              <a:t>poker</a:t>
            </a:r>
            <a:r>
              <a:rPr lang="en-US" dirty="0"/>
              <a:t> difficult include imperfect information, randomness, and bluffing (which is more important in no-limit games compared to limit games)</a:t>
            </a:r>
          </a:p>
          <a:p>
            <a:r>
              <a:rPr lang="en-US" dirty="0"/>
              <a:t>AI poker has been researched for decades by the Computer Poker Research Group at the University of Alberta (part of the group that developed Chinook and weakly solved checkers)</a:t>
            </a:r>
          </a:p>
          <a:p>
            <a:r>
              <a:rPr lang="en-US" dirty="0"/>
              <a:t>Until recently, they focused on limit poker (specifically, heads-up limit Texas Hold ‘Em), which constrains betting to fixed increments</a:t>
            </a:r>
          </a:p>
          <a:p>
            <a:r>
              <a:rPr lang="en-US" dirty="0"/>
              <a:t>Over a decade ago, their system was about as good as the best humans in limit poker</a:t>
            </a:r>
          </a:p>
          <a:p>
            <a:r>
              <a:rPr lang="en-US" dirty="0"/>
              <a:t>In 2008, in a competition against six top human limit players, their program </a:t>
            </a:r>
            <a:r>
              <a:rPr lang="en-US" i="1" dirty="0"/>
              <a:t>Polaris</a:t>
            </a:r>
            <a:r>
              <a:rPr lang="en-US" dirty="0"/>
              <a:t> achieved 3 wins with 2 losses and one draw</a:t>
            </a:r>
          </a:p>
          <a:p>
            <a:r>
              <a:rPr lang="en-US" dirty="0"/>
              <a:t>In 2017, their program </a:t>
            </a:r>
            <a:r>
              <a:rPr lang="en-US" i="1" dirty="0"/>
              <a:t>DeepStack</a:t>
            </a:r>
            <a:r>
              <a:rPr lang="en-US" dirty="0"/>
              <a:t>, trained with reinforcement learning and deep neural networks, beat professional players in heads-up no-limit Texas Hold ‘Em</a:t>
            </a:r>
          </a:p>
          <a:p>
            <a:r>
              <a:rPr lang="en-US" dirty="0"/>
              <a:t>Also in 2017, a program developed at Carnegie Mellon called </a:t>
            </a:r>
            <a:r>
              <a:rPr lang="en-US" i="1" dirty="0"/>
              <a:t>Libratus,</a:t>
            </a:r>
            <a:r>
              <a:rPr lang="en-US" dirty="0"/>
              <a:t> also trained using reinforcement learning, beat top human players in heads-up no-limit Texas Hold Em</a:t>
            </a:r>
          </a:p>
          <a:p>
            <a:r>
              <a:rPr lang="en-US" dirty="0"/>
              <a:t>In 2019, </a:t>
            </a:r>
            <a:r>
              <a:rPr lang="en-US" i="1" dirty="0"/>
              <a:t>Pluribus</a:t>
            </a:r>
            <a:r>
              <a:rPr lang="en-US" dirty="0"/>
              <a:t>, a descendant of Libratus, developed by Facebook's AI lab and Carnegie Mellon, beat professional human players in no-limit Texas Hold 'Em games with six players</a:t>
            </a:r>
          </a:p>
        </p:txBody>
      </p:sp>
    </p:spTree>
    <p:extLst>
      <p:ext uri="{BB962C8B-B14F-4D97-AF65-F5344CB8AC3E}">
        <p14:creationId xmlns:p14="http://schemas.microsoft.com/office/powerpoint/2010/main" val="812280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11982</TotalTime>
  <Words>6022</Words>
  <Application>Microsoft Office PowerPoint</Application>
  <PresentationFormat>Widescreen</PresentationFormat>
  <Paragraphs>333</Paragraphs>
  <Slides>47</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4" baseType="lpstr">
      <vt:lpstr>Arial</vt:lpstr>
      <vt:lpstr>Calibri</vt:lpstr>
      <vt:lpstr>Calibri Light</vt:lpstr>
      <vt:lpstr>Cambria Math</vt:lpstr>
      <vt:lpstr>Courier New</vt:lpstr>
      <vt:lpstr>Office Theme</vt:lpstr>
      <vt:lpstr>Acrobat Document</vt:lpstr>
      <vt:lpstr>ECE469: Artificial Intelligence</vt:lpstr>
      <vt:lpstr>Games</vt:lpstr>
      <vt:lpstr>Defining a Game</vt:lpstr>
      <vt:lpstr>Game Trees</vt:lpstr>
      <vt:lpstr>Example Game Tree: Tic-Tac-Toe</vt:lpstr>
      <vt:lpstr>Minimax Values</vt:lpstr>
      <vt:lpstr>Minimax Values Example</vt:lpstr>
      <vt:lpstr>Minimax Search</vt:lpstr>
      <vt:lpstr>Minimax Search Pseudo-code</vt:lpstr>
      <vt:lpstr>Minimax Search Complexity</vt:lpstr>
      <vt:lpstr>Minimax with More Than Two Players</vt:lpstr>
      <vt:lpstr>Three-player Minimax Values Example</vt:lpstr>
      <vt:lpstr>Alpha-Beta Pruning</vt:lpstr>
      <vt:lpstr>Alpha-Beta Explanation</vt:lpstr>
      <vt:lpstr>Alpha-Beta Explanation Augmented</vt:lpstr>
      <vt:lpstr>Alpha Beta Search</vt:lpstr>
      <vt:lpstr>Alpha-Beta Search Pseudo-code (part 1)</vt:lpstr>
      <vt:lpstr>Alpha-Beta Search Pseudo-code (part 2)</vt:lpstr>
      <vt:lpstr>Alpha-Beta Example (corrected)</vt:lpstr>
      <vt:lpstr>Alpha-Beta My Example</vt:lpstr>
      <vt:lpstr>Combining Recursive Functions</vt:lpstr>
      <vt:lpstr>Ordering Moves</vt:lpstr>
      <vt:lpstr>Transposition Tables</vt:lpstr>
      <vt:lpstr>Searching Exponentially Big Game Trees</vt:lpstr>
      <vt:lpstr>Evaluation Functions</vt:lpstr>
      <vt:lpstr>Creating Evaluation Functions</vt:lpstr>
      <vt:lpstr>Implementing Alpha-Beta Search</vt:lpstr>
      <vt:lpstr>Quiescent Search</vt:lpstr>
      <vt:lpstr>The Horizon Effect</vt:lpstr>
      <vt:lpstr>Horizon Effect Examples</vt:lpstr>
      <vt:lpstr>Other Potential Improvements</vt:lpstr>
      <vt:lpstr>Stochastic Games</vt:lpstr>
      <vt:lpstr>Example Game Tree for Backgammon</vt:lpstr>
      <vt:lpstr>Properties of Expectiminimax</vt:lpstr>
      <vt:lpstr>Partially Observable Games</vt:lpstr>
      <vt:lpstr>Monte Carlo Tree Search (basic)</vt:lpstr>
      <vt:lpstr>Monte Carlo Tree Search (better)</vt:lpstr>
      <vt:lpstr>Stepping through an MCTS Example</vt:lpstr>
      <vt:lpstr>Example of MCTS (one iteration)</vt:lpstr>
      <vt:lpstr>The State of AI Chess</vt:lpstr>
      <vt:lpstr>The State of AI Checkers</vt:lpstr>
      <vt:lpstr>The State of Othello</vt:lpstr>
      <vt:lpstr>The State of Backgammon</vt:lpstr>
      <vt:lpstr>The State of Bridge</vt:lpstr>
      <vt:lpstr>The State of Scrabble</vt:lpstr>
      <vt:lpstr>The State of Go</vt:lpstr>
      <vt:lpstr>The State of Poker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179</cp:revision>
  <dcterms:created xsi:type="dcterms:W3CDTF">2020-09-13T03:53:50Z</dcterms:created>
  <dcterms:modified xsi:type="dcterms:W3CDTF">2023-09-15T22:50:15Z</dcterms:modified>
</cp:coreProperties>
</file>