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62" r:id="rId5"/>
    <p:sldId id="259" r:id="rId6"/>
    <p:sldId id="260" r:id="rId7"/>
    <p:sldId id="263" r:id="rId8"/>
    <p:sldId id="264" r:id="rId9"/>
    <p:sldId id="266" r:id="rId10"/>
    <p:sldId id="265" r:id="rId11"/>
    <p:sldId id="267" r:id="rId12"/>
    <p:sldId id="268" r:id="rId13"/>
    <p:sldId id="269" r:id="rId14"/>
    <p:sldId id="270"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C9A3C-B0D6-4EA6-AB68-A04C5C96C8F0}" type="datetimeFigureOut">
              <a:rPr lang="en-US" smtClean="0"/>
              <a:t>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95F05-CACB-4570-88E2-587FBEDCFE40}" type="slidenum">
              <a:rPr lang="en-US" smtClean="0"/>
              <a:t>‹#›</a:t>
            </a:fld>
            <a:endParaRPr lang="en-US"/>
          </a:p>
        </p:txBody>
      </p:sp>
    </p:spTree>
    <p:extLst>
      <p:ext uri="{BB962C8B-B14F-4D97-AF65-F5344CB8AC3E}">
        <p14:creationId xmlns:p14="http://schemas.microsoft.com/office/powerpoint/2010/main" val="2231288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595F05-CACB-4570-88E2-587FBEDCFE40}" type="slidenum">
              <a:rPr lang="en-US" smtClean="0"/>
              <a:t>15</a:t>
            </a:fld>
            <a:endParaRPr lang="en-US"/>
          </a:p>
        </p:txBody>
      </p:sp>
    </p:spTree>
    <p:extLst>
      <p:ext uri="{BB962C8B-B14F-4D97-AF65-F5344CB8AC3E}">
        <p14:creationId xmlns:p14="http://schemas.microsoft.com/office/powerpoint/2010/main" val="123397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E54CC-B996-4ED2-A427-607CC1C18C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6A47C2-796E-43DD-A739-51CAEC1E79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BA322F-A1B5-4ADA-9A75-F16EFF38AA50}"/>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5" name="Footer Placeholder 4">
            <a:extLst>
              <a:ext uri="{FF2B5EF4-FFF2-40B4-BE49-F238E27FC236}">
                <a16:creationId xmlns:a16="http://schemas.microsoft.com/office/drawing/2014/main" id="{9EF2C4F9-F957-41C4-83AC-5D99F96DA0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616945-70EF-4EA6-9BBE-43877EBE9A2D}"/>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946609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8EA8E-EB10-49F8-B009-F38B12CCDF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8F4BC1-DCE4-48EB-A086-7BA262D68A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90E1E-7168-439B-A9A5-0A24F28B2BAB}"/>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5" name="Footer Placeholder 4">
            <a:extLst>
              <a:ext uri="{FF2B5EF4-FFF2-40B4-BE49-F238E27FC236}">
                <a16:creationId xmlns:a16="http://schemas.microsoft.com/office/drawing/2014/main" id="{B07A3A6A-F52D-480A-A1E6-9192A0E15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9F42E0-1D3B-4498-BC4B-9AE00FBCD466}"/>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466046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666D-EE79-4B56-854C-FBC0040C24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C5EAEA-BEAD-4F21-B9AA-DE36F0097A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BBC60C-8154-49A3-BAAC-5BAF6EA065EC}"/>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5" name="Footer Placeholder 4">
            <a:extLst>
              <a:ext uri="{FF2B5EF4-FFF2-40B4-BE49-F238E27FC236}">
                <a16:creationId xmlns:a16="http://schemas.microsoft.com/office/drawing/2014/main" id="{0DFF0EFA-195C-41F1-93FD-0B0F2F0D7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9E3D6-C739-4FAF-9558-1EC1A7702856}"/>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4161306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25C32-93C7-4E97-A95C-744A35D557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05962-226A-4F0C-B1AC-05BB2E8DA9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54A2F9-F2BE-4F34-9EF5-CBFFC413F1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377F0D-96B6-4382-AD4B-B322C4CAC121}"/>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6" name="Footer Placeholder 5">
            <a:extLst>
              <a:ext uri="{FF2B5EF4-FFF2-40B4-BE49-F238E27FC236}">
                <a16:creationId xmlns:a16="http://schemas.microsoft.com/office/drawing/2014/main" id="{CB12172D-6D1B-46BF-BEE8-C482B13086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7A9BCF-C24C-49D3-89AD-1811127EC555}"/>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3289841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D05C-C883-4FD6-9D22-82459E75A7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76B8FE-95E3-450D-BF30-2B052D41DA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8ED2D0-4FEA-40CD-B6D2-DAB088841B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E18706-3AE2-4D78-88B9-FCC5313D41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F22136-EA2F-44AF-8FBB-2C5F4AEB4F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ED8223-30A0-4DDE-99D1-B98C5C32CED2}"/>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8" name="Footer Placeholder 7">
            <a:extLst>
              <a:ext uri="{FF2B5EF4-FFF2-40B4-BE49-F238E27FC236}">
                <a16:creationId xmlns:a16="http://schemas.microsoft.com/office/drawing/2014/main" id="{F9C62E1D-6C29-4938-A411-C0ACEB0FCC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911EB7-C8CE-4FE7-9C06-969870296DED}"/>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3318192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E3C5-E454-4CEE-A31A-E0C9446485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9FE9BC-A1B7-4163-A794-EFFB22402B3F}"/>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4" name="Footer Placeholder 3">
            <a:extLst>
              <a:ext uri="{FF2B5EF4-FFF2-40B4-BE49-F238E27FC236}">
                <a16:creationId xmlns:a16="http://schemas.microsoft.com/office/drawing/2014/main" id="{C0CD287A-3E11-4D0D-A599-42A8754B16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AD169F-2CF2-4080-BEE4-4FFC1F60D213}"/>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2767650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D8B33-C0A9-4098-81B9-89BF0961E595}"/>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3" name="Footer Placeholder 2">
            <a:extLst>
              <a:ext uri="{FF2B5EF4-FFF2-40B4-BE49-F238E27FC236}">
                <a16:creationId xmlns:a16="http://schemas.microsoft.com/office/drawing/2014/main" id="{C950AB20-B3AA-4D7E-B1F0-AD44D7F1C4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241AE-9E32-4C7A-8FA3-995E0BC15EBF}"/>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3446504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F08B-31D3-4996-A654-5FA9F452B9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44E764-6C71-449D-B710-BA06C191F3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3F99DF-8DCA-4A39-9ACB-E5338575C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3C1989-E7B4-493F-BE45-E0CBF4B4A2AB}"/>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6" name="Footer Placeholder 5">
            <a:extLst>
              <a:ext uri="{FF2B5EF4-FFF2-40B4-BE49-F238E27FC236}">
                <a16:creationId xmlns:a16="http://schemas.microsoft.com/office/drawing/2014/main" id="{EF237117-8A54-4EBE-BEBE-71FB0D8AE8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DF9836-EFB0-4199-AFFD-1EFC6385A7D5}"/>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313934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1738D-FBC0-474D-86C1-7AEF26D74B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639EBC-FDEC-40C9-94F9-BA69502AC9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66CEB9-3EFF-4145-8862-731CD85CA0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9933B2-C382-48F5-8927-F5BEC6F40506}"/>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6" name="Footer Placeholder 5">
            <a:extLst>
              <a:ext uri="{FF2B5EF4-FFF2-40B4-BE49-F238E27FC236}">
                <a16:creationId xmlns:a16="http://schemas.microsoft.com/office/drawing/2014/main" id="{158BDDE6-A32E-4CA4-A37A-A050A64D15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706DD0-0E62-49C1-B07F-701CA1D6D8E0}"/>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2682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0F22-64BB-4061-98F7-DC142962F9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CC15B7-8A73-4559-8104-69B75891C4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E967D2-FB69-4637-83F4-E0323CC58332}"/>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5" name="Footer Placeholder 4">
            <a:extLst>
              <a:ext uri="{FF2B5EF4-FFF2-40B4-BE49-F238E27FC236}">
                <a16:creationId xmlns:a16="http://schemas.microsoft.com/office/drawing/2014/main" id="{929E903F-6FAD-491E-890B-81F0BFA39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622975-DB33-4D72-89DB-B97D0221699D}"/>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1442373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D8B586-B108-44E1-B127-095F916895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5F573C-DF5D-4B02-8B7C-0AAEE3F162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DB404-53E6-44EC-8EAC-B685F4D24FED}"/>
              </a:ext>
            </a:extLst>
          </p:cNvPr>
          <p:cNvSpPr>
            <a:spLocks noGrp="1"/>
          </p:cNvSpPr>
          <p:nvPr>
            <p:ph type="dt" sz="half" idx="10"/>
          </p:nvPr>
        </p:nvSpPr>
        <p:spPr/>
        <p:txBody>
          <a:bodyPr/>
          <a:lstStyle/>
          <a:p>
            <a:fld id="{9A9883DA-4F80-4A9D-836A-E9D4B5FC254A}" type="datetimeFigureOut">
              <a:rPr lang="en-US" smtClean="0"/>
              <a:t>11/2/2023</a:t>
            </a:fld>
            <a:endParaRPr lang="en-US"/>
          </a:p>
        </p:txBody>
      </p:sp>
      <p:sp>
        <p:nvSpPr>
          <p:cNvPr id="5" name="Footer Placeholder 4">
            <a:extLst>
              <a:ext uri="{FF2B5EF4-FFF2-40B4-BE49-F238E27FC236}">
                <a16:creationId xmlns:a16="http://schemas.microsoft.com/office/drawing/2014/main" id="{38E83E92-856F-4F72-89B2-F5B3C38EB4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8B68E3-0352-4760-A361-38D27A898908}"/>
              </a:ext>
            </a:extLst>
          </p:cNvPr>
          <p:cNvSpPr>
            <a:spLocks noGrp="1"/>
          </p:cNvSpPr>
          <p:nvPr>
            <p:ph type="sldNum" sz="quarter" idx="12"/>
          </p:nvPr>
        </p:nvSpPr>
        <p:spPr/>
        <p:txBody>
          <a:bodyPr/>
          <a:lstStyle/>
          <a:p>
            <a:fld id="{1C5BD0B3-FBED-4BC7-A6CD-0F1B001F85C1}" type="slidenum">
              <a:rPr lang="en-US" smtClean="0"/>
              <a:t>‹#›</a:t>
            </a:fld>
            <a:endParaRPr lang="en-US"/>
          </a:p>
        </p:txBody>
      </p:sp>
    </p:spTree>
    <p:extLst>
      <p:ext uri="{BB962C8B-B14F-4D97-AF65-F5344CB8AC3E}">
        <p14:creationId xmlns:p14="http://schemas.microsoft.com/office/powerpoint/2010/main" val="779193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FD1EAB-22AB-41BA-96B9-2F0EF624B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F878CB-CA05-4B2B-A228-A7893BEA8F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72A3E0-891F-47C7-B9BE-191798D1FC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9883DA-4F80-4A9D-836A-E9D4B5FC254A}" type="datetimeFigureOut">
              <a:rPr lang="en-US" smtClean="0"/>
              <a:t>11/2/2023</a:t>
            </a:fld>
            <a:endParaRPr lang="en-US"/>
          </a:p>
        </p:txBody>
      </p:sp>
      <p:sp>
        <p:nvSpPr>
          <p:cNvPr id="5" name="Footer Placeholder 4">
            <a:extLst>
              <a:ext uri="{FF2B5EF4-FFF2-40B4-BE49-F238E27FC236}">
                <a16:creationId xmlns:a16="http://schemas.microsoft.com/office/drawing/2014/main" id="{8E276251-42C6-4573-832D-6B98E59EC1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B0C0AF-AE73-4DFD-B25F-0F18FB36AC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BD0B3-FBED-4BC7-A6CD-0F1B001F85C1}" type="slidenum">
              <a:rPr lang="en-US" smtClean="0"/>
              <a:t>‹#›</a:t>
            </a:fld>
            <a:endParaRPr lang="en-US"/>
          </a:p>
        </p:txBody>
      </p:sp>
    </p:spTree>
    <p:extLst>
      <p:ext uri="{BB962C8B-B14F-4D97-AF65-F5344CB8AC3E}">
        <p14:creationId xmlns:p14="http://schemas.microsoft.com/office/powerpoint/2010/main" val="4265026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40077" y="3602038"/>
            <a:ext cx="9695145" cy="1655762"/>
          </a:xfrm>
        </p:spPr>
        <p:txBody>
          <a:bodyPr>
            <a:normAutofit/>
          </a:bodyPr>
          <a:lstStyle/>
          <a:p>
            <a:r>
              <a:rPr lang="en-US" sz="6000" dirty="0"/>
              <a:t>Deep Learning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ED495-B098-4B6C-AF2D-EB64945E7BC3}"/>
              </a:ext>
            </a:extLst>
          </p:cNvPr>
          <p:cNvSpPr>
            <a:spLocks noGrp="1"/>
          </p:cNvSpPr>
          <p:nvPr>
            <p:ph type="title"/>
          </p:nvPr>
        </p:nvSpPr>
        <p:spPr/>
        <p:txBody>
          <a:bodyPr/>
          <a:lstStyle/>
          <a:p>
            <a:r>
              <a:rPr lang="en-US" dirty="0"/>
              <a:t>Deep Learning</a:t>
            </a:r>
          </a:p>
        </p:txBody>
      </p:sp>
      <p:sp>
        <p:nvSpPr>
          <p:cNvPr id="3" name="Content Placeholder 2">
            <a:extLst>
              <a:ext uri="{FF2B5EF4-FFF2-40B4-BE49-F238E27FC236}">
                <a16:creationId xmlns:a16="http://schemas.microsoft.com/office/drawing/2014/main" id="{6F6F1418-3CD3-4644-B184-AA7FE6D07334}"/>
              </a:ext>
            </a:extLst>
          </p:cNvPr>
          <p:cNvSpPr>
            <a:spLocks noGrp="1"/>
          </p:cNvSpPr>
          <p:nvPr>
            <p:ph idx="1"/>
          </p:nvPr>
        </p:nvSpPr>
        <p:spPr/>
        <p:txBody>
          <a:bodyPr>
            <a:normAutofit fontScale="62500" lnSpcReduction="20000"/>
          </a:bodyPr>
          <a:lstStyle/>
          <a:p>
            <a:r>
              <a:rPr lang="en-US" dirty="0"/>
              <a:t>In addition to a couple of sections from our textbook, this topic is also partially based on an article called "Deep Learning" by LeCun, Bengio, and Hinton from 2015</a:t>
            </a:r>
          </a:p>
          <a:p>
            <a:r>
              <a:rPr lang="en-US" dirty="0"/>
              <a:t>Technically speaking, the term </a:t>
            </a:r>
            <a:r>
              <a:rPr lang="en-US" b="1" dirty="0"/>
              <a:t>deep learning</a:t>
            </a:r>
            <a:r>
              <a:rPr lang="en-US" dirty="0"/>
              <a:t>, at least as originally conceived, can relate to many different </a:t>
            </a:r>
            <a:r>
              <a:rPr lang="en-US" b="1" dirty="0"/>
              <a:t>machine learning</a:t>
            </a:r>
            <a:r>
              <a:rPr lang="en-US" dirty="0"/>
              <a:t> (ML) methodologies; The term was defined to refer to models with many levels or layers</a:t>
            </a:r>
          </a:p>
          <a:p>
            <a:r>
              <a:rPr lang="en-US" dirty="0"/>
              <a:t>These days, the term is almost always is used in relation to </a:t>
            </a:r>
            <a:r>
              <a:rPr lang="en-US" b="1" dirty="0"/>
              <a:t>deep neural networks</a:t>
            </a:r>
            <a:r>
              <a:rPr lang="en-US" dirty="0"/>
              <a:t>, and it is often defined to be synonymous with this</a:t>
            </a:r>
          </a:p>
          <a:p>
            <a:r>
              <a:rPr lang="en-US" b="1" dirty="0"/>
              <a:t>Feedforward neural networks </a:t>
            </a:r>
            <a:r>
              <a:rPr lang="en-US" dirty="0"/>
              <a:t>are generally considered deep if there are two or more hidden layers</a:t>
            </a:r>
          </a:p>
          <a:p>
            <a:r>
              <a:rPr lang="en-US" dirty="0"/>
              <a:t>Some modern, deep neural networks have over 100 layers</a:t>
            </a:r>
          </a:p>
          <a:p>
            <a:r>
              <a:rPr lang="en-US" dirty="0"/>
              <a:t>Deep neural networks have been successful for many tasks for which conventional neural networks and other ML methods have not; a few examples include:</a:t>
            </a:r>
          </a:p>
          <a:p>
            <a:pPr lvl="1"/>
            <a:r>
              <a:rPr lang="en-US" dirty="0"/>
              <a:t>One of the first breakthroughs with deep neural networks involved the use of </a:t>
            </a:r>
            <a:r>
              <a:rPr lang="en-US" b="1" dirty="0"/>
              <a:t>convolutional neural </a:t>
            </a:r>
            <a:r>
              <a:rPr lang="en-US" dirty="0"/>
              <a:t>networks (</a:t>
            </a:r>
            <a:r>
              <a:rPr lang="en-US" i="1" dirty="0"/>
              <a:t>CNNs</a:t>
            </a:r>
            <a:r>
              <a:rPr lang="en-US" dirty="0"/>
              <a:t>) for object recognition in images</a:t>
            </a:r>
          </a:p>
          <a:p>
            <a:pPr lvl="1"/>
            <a:r>
              <a:rPr lang="en-US" dirty="0"/>
              <a:t>Several </a:t>
            </a:r>
            <a:r>
              <a:rPr lang="en-US" i="1" dirty="0"/>
              <a:t>natural language processing</a:t>
            </a:r>
            <a:r>
              <a:rPr lang="en-US" dirty="0"/>
              <a:t> (</a:t>
            </a:r>
            <a:r>
              <a:rPr lang="en-US" i="1" dirty="0"/>
              <a:t>NLP</a:t>
            </a:r>
            <a:r>
              <a:rPr lang="en-US" dirty="0"/>
              <a:t>) applications have benefited from variations of </a:t>
            </a:r>
            <a:r>
              <a:rPr lang="en-US" b="1" dirty="0"/>
              <a:t>recurrent neural networks</a:t>
            </a:r>
            <a:r>
              <a:rPr lang="en-US" dirty="0"/>
              <a:t> (</a:t>
            </a:r>
            <a:r>
              <a:rPr lang="en-US" i="1" dirty="0"/>
              <a:t>RNNs</a:t>
            </a:r>
            <a:r>
              <a:rPr lang="en-US" dirty="0"/>
              <a:t>),</a:t>
            </a:r>
            <a:r>
              <a:rPr lang="en-US" b="1" dirty="0"/>
              <a:t> </a:t>
            </a:r>
            <a:r>
              <a:rPr lang="en-US" dirty="0"/>
              <a:t>and later, </a:t>
            </a:r>
            <a:r>
              <a:rPr lang="en-US" b="1" dirty="0"/>
              <a:t>transformers</a:t>
            </a:r>
            <a:r>
              <a:rPr lang="en-US" dirty="0"/>
              <a:t>; such applications include automatic machine translation, caption generation, and chatbots</a:t>
            </a:r>
          </a:p>
          <a:p>
            <a:pPr lvl="1"/>
            <a:r>
              <a:rPr lang="en-US" dirty="0"/>
              <a:t>There have also been huge successes with games, including Go and no-limit Texas Hold’em, which involved combining deep neural networks with </a:t>
            </a:r>
            <a:r>
              <a:rPr lang="en-US" b="1" dirty="0"/>
              <a:t>reinforcement learning</a:t>
            </a:r>
          </a:p>
          <a:p>
            <a:r>
              <a:rPr lang="en-US" dirty="0"/>
              <a:t>In this topic, we'll discuss an overview of this modern, very complex subfield of AI and ML, mostly focusing on CNNs and image processing tasks; we'll discuss RNNs and transformers during our unit on NLP</a:t>
            </a:r>
          </a:p>
        </p:txBody>
      </p:sp>
    </p:spTree>
    <p:extLst>
      <p:ext uri="{BB962C8B-B14F-4D97-AF65-F5344CB8AC3E}">
        <p14:creationId xmlns:p14="http://schemas.microsoft.com/office/powerpoint/2010/main" val="2857087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70D19-B9CF-40F4-BC08-6EB9FACBAB6F}"/>
              </a:ext>
            </a:extLst>
          </p:cNvPr>
          <p:cNvSpPr>
            <a:spLocks noGrp="1"/>
          </p:cNvSpPr>
          <p:nvPr>
            <p:ph type="title"/>
          </p:nvPr>
        </p:nvSpPr>
        <p:spPr/>
        <p:txBody>
          <a:bodyPr/>
          <a:lstStyle/>
          <a:p>
            <a:r>
              <a:rPr lang="en-US" dirty="0"/>
              <a:t>Pretraining</a:t>
            </a:r>
          </a:p>
        </p:txBody>
      </p:sp>
      <p:sp>
        <p:nvSpPr>
          <p:cNvPr id="3" name="Content Placeholder 2">
            <a:extLst>
              <a:ext uri="{FF2B5EF4-FFF2-40B4-BE49-F238E27FC236}">
                <a16:creationId xmlns:a16="http://schemas.microsoft.com/office/drawing/2014/main" id="{779D61C6-9C89-4EF3-91CF-28E7B11E52C9}"/>
              </a:ext>
            </a:extLst>
          </p:cNvPr>
          <p:cNvSpPr>
            <a:spLocks noGrp="1"/>
          </p:cNvSpPr>
          <p:nvPr>
            <p:ph idx="1"/>
          </p:nvPr>
        </p:nvSpPr>
        <p:spPr/>
        <p:txBody>
          <a:bodyPr>
            <a:normAutofit fontScale="70000" lnSpcReduction="20000"/>
          </a:bodyPr>
          <a:lstStyle/>
          <a:p>
            <a:r>
              <a:rPr lang="en-US" dirty="0"/>
              <a:t>Some deep neural networks use </a:t>
            </a:r>
            <a:r>
              <a:rPr lang="en-US" b="1" dirty="0"/>
              <a:t>pretraining</a:t>
            </a:r>
            <a:r>
              <a:rPr lang="en-US" dirty="0"/>
              <a:t> as a form of </a:t>
            </a:r>
            <a:r>
              <a:rPr lang="en-US" b="1" dirty="0"/>
              <a:t>unsupervised machine learning</a:t>
            </a:r>
          </a:p>
          <a:p>
            <a:r>
              <a:rPr lang="en-US" dirty="0"/>
              <a:t>One use of pretraining is to train </a:t>
            </a:r>
            <a:r>
              <a:rPr lang="en-US" i="1" dirty="0"/>
              <a:t>autoencoders</a:t>
            </a:r>
            <a:r>
              <a:rPr lang="en-US" dirty="0"/>
              <a:t> (the figure on the next slide shows an example)</a:t>
            </a:r>
            <a:endParaRPr lang="en-US" i="1" dirty="0"/>
          </a:p>
          <a:p>
            <a:pPr lvl="1"/>
            <a:r>
              <a:rPr lang="en-US" dirty="0"/>
              <a:t>Autoencoders are feedforward neural networks trained on unlabeled data, where the output is the same as the input</a:t>
            </a:r>
          </a:p>
          <a:p>
            <a:pPr lvl="1"/>
            <a:r>
              <a:rPr lang="en-US" dirty="0"/>
              <a:t>A simple autoencoder can have a single hidden layer, which is smaller than the size of the input</a:t>
            </a:r>
          </a:p>
          <a:p>
            <a:pPr lvl="1"/>
            <a:r>
              <a:rPr lang="en-US" dirty="0"/>
              <a:t>This hidden layer can be thought of as a learned feature vector representation of the input</a:t>
            </a:r>
          </a:p>
          <a:p>
            <a:pPr lvl="1"/>
            <a:r>
              <a:rPr lang="en-US" dirty="0"/>
              <a:t>Later versions of the neural network will remove the output layer, and use the learned connections from the input layer to the hidden layer to reduce the dimensionality of the input data</a:t>
            </a:r>
          </a:p>
          <a:p>
            <a:pPr lvl="1"/>
            <a:r>
              <a:rPr lang="en-US" dirty="0"/>
              <a:t>Multiple hidden layers can be used in more complex autoencoders</a:t>
            </a:r>
          </a:p>
          <a:p>
            <a:pPr lvl="1"/>
            <a:r>
              <a:rPr lang="en-US" dirty="0"/>
              <a:t>The left half can be thought of as an </a:t>
            </a:r>
            <a:r>
              <a:rPr lang="en-US" i="1" dirty="0"/>
              <a:t>encoder</a:t>
            </a:r>
            <a:r>
              <a:rPr lang="en-US" dirty="0"/>
              <a:t> and the right half can be thought of as a </a:t>
            </a:r>
            <a:r>
              <a:rPr lang="en-US" i="1" dirty="0"/>
              <a:t>decoder</a:t>
            </a:r>
            <a:r>
              <a:rPr lang="en-US" dirty="0"/>
              <a:t>; we'll talk more about encoder-decoder architectures during our NLP unit of the course</a:t>
            </a:r>
          </a:p>
          <a:p>
            <a:pPr lvl="1"/>
            <a:r>
              <a:rPr lang="en-US" dirty="0"/>
              <a:t>In the late 2000s, this form of pretraining helped prevent </a:t>
            </a:r>
            <a:r>
              <a:rPr lang="en-US" i="1" dirty="0"/>
              <a:t>overfitting</a:t>
            </a:r>
            <a:r>
              <a:rPr lang="en-US" dirty="0"/>
              <a:t> when deep neural networks were trained using supervised machine learning applied to small datasets</a:t>
            </a:r>
          </a:p>
          <a:p>
            <a:pPr lvl="1"/>
            <a:r>
              <a:rPr lang="en-US" dirty="0"/>
              <a:t>This is less important when enough manually labeled data is available for supervised learning</a:t>
            </a:r>
          </a:p>
          <a:p>
            <a:pPr lvl="1"/>
            <a:r>
              <a:rPr lang="en-US" dirty="0"/>
              <a:t>However, autoencoders still have modern uses in some generate AI systems such as Stable Diffusion</a:t>
            </a:r>
          </a:p>
          <a:p>
            <a:r>
              <a:rPr lang="en-US" dirty="0"/>
              <a:t>In NLP, pretraining can be used to learn </a:t>
            </a:r>
            <a:r>
              <a:rPr lang="en-US" i="1" dirty="0"/>
              <a:t>word embeddings </a:t>
            </a:r>
            <a:r>
              <a:rPr lang="en-US" dirty="0"/>
              <a:t>for words or subwords in a language, or to train </a:t>
            </a:r>
            <a:r>
              <a:rPr lang="en-US" i="1" dirty="0"/>
              <a:t>large language models</a:t>
            </a:r>
            <a:r>
              <a:rPr lang="en-US" dirty="0"/>
              <a:t>; we'll discuss these concepts more during the NLP unit</a:t>
            </a:r>
            <a:endParaRPr lang="en-US" i="1" dirty="0"/>
          </a:p>
        </p:txBody>
      </p:sp>
    </p:spTree>
    <p:extLst>
      <p:ext uri="{BB962C8B-B14F-4D97-AF65-F5344CB8AC3E}">
        <p14:creationId xmlns:p14="http://schemas.microsoft.com/office/powerpoint/2010/main" val="345203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009FA-040D-4820-AFA7-BF0AE34A12E0}"/>
              </a:ext>
            </a:extLst>
          </p:cNvPr>
          <p:cNvSpPr>
            <a:spLocks noGrp="1"/>
          </p:cNvSpPr>
          <p:nvPr>
            <p:ph type="title"/>
          </p:nvPr>
        </p:nvSpPr>
        <p:spPr/>
        <p:txBody>
          <a:bodyPr/>
          <a:lstStyle/>
          <a:p>
            <a:r>
              <a:rPr lang="en-US" dirty="0"/>
              <a:t>Autoencoder Example</a:t>
            </a:r>
          </a:p>
        </p:txBody>
      </p:sp>
      <p:pic>
        <p:nvPicPr>
          <p:cNvPr id="5" name="Content Placeholder 4" descr="Chart&#10;&#10;Description automatically generated">
            <a:extLst>
              <a:ext uri="{FF2B5EF4-FFF2-40B4-BE49-F238E27FC236}">
                <a16:creationId xmlns:a16="http://schemas.microsoft.com/office/drawing/2014/main" id="{D9CA234C-9D74-4BC7-84F1-BCB5C679A6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4069" y="1690688"/>
            <a:ext cx="5503861" cy="4080720"/>
          </a:xfrm>
        </p:spPr>
      </p:pic>
      <p:sp>
        <p:nvSpPr>
          <p:cNvPr id="7" name="TextBox 6">
            <a:extLst>
              <a:ext uri="{FF2B5EF4-FFF2-40B4-BE49-F238E27FC236}">
                <a16:creationId xmlns:a16="http://schemas.microsoft.com/office/drawing/2014/main" id="{B281D827-9517-4038-907D-424107DF456A}"/>
              </a:ext>
            </a:extLst>
          </p:cNvPr>
          <p:cNvSpPr txBox="1"/>
          <p:nvPr/>
        </p:nvSpPr>
        <p:spPr>
          <a:xfrm>
            <a:off x="1019298" y="6123543"/>
            <a:ext cx="10153403" cy="369332"/>
          </a:xfrm>
          <a:prstGeom prst="rect">
            <a:avLst/>
          </a:prstGeom>
          <a:noFill/>
        </p:spPr>
        <p:txBody>
          <a:bodyPr wrap="square">
            <a:spAutoFit/>
          </a:bodyPr>
          <a:lstStyle/>
          <a:p>
            <a:r>
              <a:rPr lang="en-US" dirty="0"/>
              <a:t>Figure from https://towardsdatascience.com/applied-deep-learning-part-3-autoencoders-1c083af4d798</a:t>
            </a:r>
          </a:p>
        </p:txBody>
      </p:sp>
    </p:spTree>
    <p:extLst>
      <p:ext uri="{BB962C8B-B14F-4D97-AF65-F5344CB8AC3E}">
        <p14:creationId xmlns:p14="http://schemas.microsoft.com/office/powerpoint/2010/main" val="1449359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1D41-1E8E-4315-A44B-8AFD55BF866E}"/>
              </a:ext>
            </a:extLst>
          </p:cNvPr>
          <p:cNvSpPr>
            <a:spLocks noGrp="1"/>
          </p:cNvSpPr>
          <p:nvPr>
            <p:ph type="title"/>
          </p:nvPr>
        </p:nvSpPr>
        <p:spPr/>
        <p:txBody>
          <a:bodyPr/>
          <a:lstStyle/>
          <a:p>
            <a:r>
              <a:rPr lang="en-US" dirty="0"/>
              <a:t>Overfitting, Dropout, and Regularization</a:t>
            </a:r>
          </a:p>
        </p:txBody>
      </p:sp>
      <p:sp>
        <p:nvSpPr>
          <p:cNvPr id="3" name="Content Placeholder 2">
            <a:extLst>
              <a:ext uri="{FF2B5EF4-FFF2-40B4-BE49-F238E27FC236}">
                <a16:creationId xmlns:a16="http://schemas.microsoft.com/office/drawing/2014/main" id="{B44C10E5-05A3-4C47-A1D7-7C2C91A86AB9}"/>
              </a:ext>
            </a:extLst>
          </p:cNvPr>
          <p:cNvSpPr>
            <a:spLocks noGrp="1"/>
          </p:cNvSpPr>
          <p:nvPr>
            <p:ph idx="1"/>
          </p:nvPr>
        </p:nvSpPr>
        <p:spPr/>
        <p:txBody>
          <a:bodyPr>
            <a:normAutofit fontScale="62500" lnSpcReduction="20000"/>
          </a:bodyPr>
          <a:lstStyle/>
          <a:p>
            <a:r>
              <a:rPr lang="en-US" dirty="0"/>
              <a:t>Recall that a feedforward neural network computes a function of its input, and we can think of the weights of a neural network as adjustable parameters of the network</a:t>
            </a:r>
          </a:p>
          <a:p>
            <a:r>
              <a:rPr lang="en-US" dirty="0"/>
              <a:t>Note that deep neural networks typically have many more parameters (i.e., weights) than shallow neural networks</a:t>
            </a:r>
          </a:p>
          <a:p>
            <a:r>
              <a:rPr lang="en-US" dirty="0"/>
              <a:t>Deep convolutional neural networks often have tens of millions of parameters</a:t>
            </a:r>
          </a:p>
          <a:p>
            <a:r>
              <a:rPr lang="en-US" dirty="0"/>
              <a:t>In NLP, some deep transformer-based neural networks have hundreds of billions or trillions of parameters!</a:t>
            </a:r>
          </a:p>
          <a:p>
            <a:r>
              <a:rPr lang="en-US" dirty="0"/>
              <a:t>In earlier days of machine learning, having too many parameters, compared to the number of training examples, was considered a recipe for </a:t>
            </a:r>
            <a:r>
              <a:rPr lang="en-US" b="1" dirty="0"/>
              <a:t>overfitting</a:t>
            </a:r>
            <a:r>
              <a:rPr lang="en-US" dirty="0"/>
              <a:t> with any ML model</a:t>
            </a:r>
          </a:p>
          <a:p>
            <a:r>
              <a:rPr lang="en-US" dirty="0"/>
              <a:t>One potential benefit of autoencoders is that they reduce the number of parameters of the network, which is probably why they sometimes help to reduce overfitting </a:t>
            </a:r>
          </a:p>
          <a:p>
            <a:r>
              <a:rPr lang="en-US" dirty="0"/>
              <a:t>Another method used to prevent overfitting in deep neural networks is </a:t>
            </a:r>
            <a:r>
              <a:rPr lang="en-US" b="1" dirty="0"/>
              <a:t>dropout</a:t>
            </a:r>
          </a:p>
          <a:p>
            <a:r>
              <a:rPr lang="en-US" dirty="0"/>
              <a:t>This roughly means that nodes or connections are ignored, or turned off, with a certain probability, during each training pass</a:t>
            </a:r>
          </a:p>
          <a:p>
            <a:r>
              <a:rPr lang="en-US" dirty="0"/>
              <a:t>This helps to prevent any single node or link from becoming too dominant</a:t>
            </a:r>
          </a:p>
          <a:p>
            <a:r>
              <a:rPr lang="en-US" dirty="0"/>
              <a:t>Another method used to prevent overfitting is to include a </a:t>
            </a:r>
            <a:r>
              <a:rPr lang="en-US" b="1" dirty="0"/>
              <a:t>regularization term </a:t>
            </a:r>
            <a:r>
              <a:rPr lang="en-US" dirty="0"/>
              <a:t>that penalizes large weights in the </a:t>
            </a:r>
            <a:r>
              <a:rPr lang="en-US" i="1" dirty="0"/>
              <a:t>cost function </a:t>
            </a:r>
            <a:r>
              <a:rPr lang="en-US" dirty="0"/>
              <a:t>(the regularization term typically gets added to the </a:t>
            </a:r>
            <a:r>
              <a:rPr lang="en-US" i="1" dirty="0"/>
              <a:t>loss function</a:t>
            </a:r>
            <a:r>
              <a:rPr lang="en-US" dirty="0"/>
              <a:t>)</a:t>
            </a:r>
          </a:p>
        </p:txBody>
      </p:sp>
    </p:spTree>
    <p:extLst>
      <p:ext uri="{BB962C8B-B14F-4D97-AF65-F5344CB8AC3E}">
        <p14:creationId xmlns:p14="http://schemas.microsoft.com/office/powerpoint/2010/main" val="3693172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345D4-57E3-473B-B03C-3E498B708BF9}"/>
              </a:ext>
            </a:extLst>
          </p:cNvPr>
          <p:cNvSpPr>
            <a:spLocks noGrp="1"/>
          </p:cNvSpPr>
          <p:nvPr>
            <p:ph type="title"/>
          </p:nvPr>
        </p:nvSpPr>
        <p:spPr/>
        <p:txBody>
          <a:bodyPr/>
          <a:lstStyle/>
          <a:p>
            <a:r>
              <a:rPr lang="en-US" dirty="0"/>
              <a:t>Vanishing and Exploding Gradients</a:t>
            </a:r>
          </a:p>
        </p:txBody>
      </p:sp>
      <p:sp>
        <p:nvSpPr>
          <p:cNvPr id="3" name="Content Placeholder 2">
            <a:extLst>
              <a:ext uri="{FF2B5EF4-FFF2-40B4-BE49-F238E27FC236}">
                <a16:creationId xmlns:a16="http://schemas.microsoft.com/office/drawing/2014/main" id="{EF76A2BD-0768-48A6-B3FC-34A7ECED1C10}"/>
              </a:ext>
            </a:extLst>
          </p:cNvPr>
          <p:cNvSpPr>
            <a:spLocks noGrp="1"/>
          </p:cNvSpPr>
          <p:nvPr>
            <p:ph idx="1"/>
          </p:nvPr>
        </p:nvSpPr>
        <p:spPr/>
        <p:txBody>
          <a:bodyPr>
            <a:normAutofit fontScale="62500" lnSpcReduction="20000"/>
          </a:bodyPr>
          <a:lstStyle/>
          <a:p>
            <a:r>
              <a:rPr lang="en-US" dirty="0"/>
              <a:t>Two problems associated with deep neural networks are the </a:t>
            </a:r>
            <a:r>
              <a:rPr lang="en-US" b="1" dirty="0"/>
              <a:t>vanishing gradient problem </a:t>
            </a:r>
            <a:r>
              <a:rPr lang="en-US" dirty="0"/>
              <a:t>and the </a:t>
            </a:r>
            <a:r>
              <a:rPr lang="en-US" b="1" dirty="0"/>
              <a:t>exploding gradient problem</a:t>
            </a:r>
          </a:p>
          <a:p>
            <a:r>
              <a:rPr lang="en-US" dirty="0"/>
              <a:t>To implement backpropagation, we ultimately need to compute the gradient of a loss function (or a more general cost function) with respect to each adjustable weight</a:t>
            </a:r>
          </a:p>
          <a:p>
            <a:r>
              <a:rPr lang="en-US" dirty="0"/>
              <a:t>To compute this, we backpropagate error from an output layer to previous layers one at a time; in the process, we repeatedly multiply by gradients of nodes' outputs with respect to their inputs</a:t>
            </a:r>
          </a:p>
          <a:p>
            <a:r>
              <a:rPr lang="en-US" dirty="0"/>
              <a:t>If these gradients are all greater than one, the overall gradient can </a:t>
            </a:r>
            <a:r>
              <a:rPr lang="en-US" i="1" dirty="0"/>
              <a:t>explode</a:t>
            </a:r>
            <a:r>
              <a:rPr lang="en-US" dirty="0"/>
              <a:t>, leading to huge adjustments and dominant weights early in the network; fortunately, this can be mitigated by simply capping gradients</a:t>
            </a:r>
          </a:p>
          <a:p>
            <a:r>
              <a:rPr lang="en-US" dirty="0"/>
              <a:t>If the gradients are all smaller than one (which is more typical with modern activation functions), the overall gradient can </a:t>
            </a:r>
            <a:r>
              <a:rPr lang="en-US" i="1" dirty="0"/>
              <a:t>vanish</a:t>
            </a:r>
            <a:r>
              <a:rPr lang="en-US" dirty="0"/>
              <a:t>, and this is harder to deal with</a:t>
            </a:r>
          </a:p>
          <a:p>
            <a:r>
              <a:rPr lang="en-US" dirty="0"/>
              <a:t>The most common activation function for deep neural networks (at least in CNNs) is the </a:t>
            </a:r>
            <a:r>
              <a:rPr lang="en-US" b="1" dirty="0"/>
              <a:t>rectified linear unit </a:t>
            </a:r>
            <a:r>
              <a:rPr lang="en-US" dirty="0"/>
              <a:t>(</a:t>
            </a:r>
            <a:r>
              <a:rPr lang="en-US" b="1" dirty="0"/>
              <a:t>ReLU</a:t>
            </a:r>
            <a:r>
              <a:rPr lang="en-US" dirty="0"/>
              <a:t>), as described during our previous topic</a:t>
            </a:r>
          </a:p>
          <a:p>
            <a:r>
              <a:rPr lang="en-US" dirty="0"/>
              <a:t>It is speculated that one benefit of ReLU is that it helps mitigate the vanishing gradient problem</a:t>
            </a:r>
          </a:p>
          <a:p>
            <a:r>
              <a:rPr lang="en-US" b="1" dirty="0"/>
              <a:t>Residual connections</a:t>
            </a:r>
            <a:r>
              <a:rPr lang="en-US" dirty="0"/>
              <a:t>, a.k.a. </a:t>
            </a:r>
            <a:r>
              <a:rPr lang="en-US" i="1" dirty="0"/>
              <a:t>skip connections</a:t>
            </a:r>
            <a:r>
              <a:rPr lang="en-US" dirty="0"/>
              <a:t>, also help to mitigate this problem; this means that some layers receive inputs from additional prior layers in addition to the previous one</a:t>
            </a:r>
          </a:p>
          <a:p>
            <a:r>
              <a:rPr lang="en-US" dirty="0"/>
              <a:t>The figure on the next slide shows the architecture of a popular model that includes residual connections</a:t>
            </a:r>
          </a:p>
        </p:txBody>
      </p:sp>
    </p:spTree>
    <p:extLst>
      <p:ext uri="{BB962C8B-B14F-4D97-AF65-F5344CB8AC3E}">
        <p14:creationId xmlns:p14="http://schemas.microsoft.com/office/powerpoint/2010/main" val="2096892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3437-9156-414E-94D7-4A347A8EEC19}"/>
              </a:ext>
            </a:extLst>
          </p:cNvPr>
          <p:cNvSpPr>
            <a:spLocks noGrp="1"/>
          </p:cNvSpPr>
          <p:nvPr>
            <p:ph type="title"/>
          </p:nvPr>
        </p:nvSpPr>
        <p:spPr/>
        <p:txBody>
          <a:bodyPr/>
          <a:lstStyle/>
          <a:p>
            <a:r>
              <a:rPr lang="en-US" dirty="0"/>
              <a:t>Example: ResNet-34 Architecture (split figure)</a:t>
            </a:r>
          </a:p>
        </p:txBody>
      </p:sp>
      <p:pic>
        <p:nvPicPr>
          <p:cNvPr id="7" name="Picture 6">
            <a:extLst>
              <a:ext uri="{FF2B5EF4-FFF2-40B4-BE49-F238E27FC236}">
                <a16:creationId xmlns:a16="http://schemas.microsoft.com/office/drawing/2014/main" id="{7B4F86C9-B75C-4F11-A2D0-A6B97C19A8E5}"/>
              </a:ext>
            </a:extLst>
          </p:cNvPr>
          <p:cNvPicPr>
            <a:picLocks noChangeAspect="1"/>
          </p:cNvPicPr>
          <p:nvPr/>
        </p:nvPicPr>
        <p:blipFill>
          <a:blip r:embed="rId2"/>
          <a:stretch>
            <a:fillRect/>
          </a:stretch>
        </p:blipFill>
        <p:spPr>
          <a:xfrm rot="-5400000">
            <a:off x="4994209" y="-1155590"/>
            <a:ext cx="2203581" cy="7582912"/>
          </a:xfrm>
          <a:prstGeom prst="rect">
            <a:avLst/>
          </a:prstGeom>
        </p:spPr>
      </p:pic>
      <p:pic>
        <p:nvPicPr>
          <p:cNvPr id="8" name="Picture 7">
            <a:extLst>
              <a:ext uri="{FF2B5EF4-FFF2-40B4-BE49-F238E27FC236}">
                <a16:creationId xmlns:a16="http://schemas.microsoft.com/office/drawing/2014/main" id="{331314E3-062E-4489-87D5-835D69EA5D9F}"/>
              </a:ext>
            </a:extLst>
          </p:cNvPr>
          <p:cNvPicPr>
            <a:picLocks noChangeAspect="1"/>
          </p:cNvPicPr>
          <p:nvPr/>
        </p:nvPicPr>
        <p:blipFill>
          <a:blip r:embed="rId3"/>
          <a:stretch>
            <a:fillRect/>
          </a:stretch>
        </p:blipFill>
        <p:spPr>
          <a:xfrm rot="-5400000">
            <a:off x="4994662" y="1367261"/>
            <a:ext cx="2202676" cy="7213342"/>
          </a:xfrm>
          <a:prstGeom prst="rect">
            <a:avLst/>
          </a:prstGeom>
        </p:spPr>
      </p:pic>
      <p:sp>
        <p:nvSpPr>
          <p:cNvPr id="12" name="TextBox 11">
            <a:extLst>
              <a:ext uri="{FF2B5EF4-FFF2-40B4-BE49-F238E27FC236}">
                <a16:creationId xmlns:a16="http://schemas.microsoft.com/office/drawing/2014/main" id="{6ADCE3CE-4D62-4F1D-BEAA-BD45E0DE1668}"/>
              </a:ext>
            </a:extLst>
          </p:cNvPr>
          <p:cNvSpPr txBox="1"/>
          <p:nvPr/>
        </p:nvSpPr>
        <p:spPr>
          <a:xfrm>
            <a:off x="2590798" y="6210208"/>
            <a:ext cx="7010401" cy="369332"/>
          </a:xfrm>
          <a:prstGeom prst="rect">
            <a:avLst/>
          </a:prstGeom>
          <a:noFill/>
        </p:spPr>
        <p:txBody>
          <a:bodyPr wrap="square">
            <a:spAutoFit/>
          </a:bodyPr>
          <a:lstStyle/>
          <a:p>
            <a:r>
              <a:rPr lang="en-US" dirty="0">
                <a:effectLst/>
              </a:rPr>
              <a:t>Figure from "Deep Residual Learning for Image Recognition" by He et. al.</a:t>
            </a:r>
            <a:endParaRPr lang="en-US" dirty="0"/>
          </a:p>
        </p:txBody>
      </p:sp>
    </p:spTree>
    <p:extLst>
      <p:ext uri="{BB962C8B-B14F-4D97-AF65-F5344CB8AC3E}">
        <p14:creationId xmlns:p14="http://schemas.microsoft.com/office/powerpoint/2010/main" val="577751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FB98-D5B8-4A0A-84CE-9D68D7C239F8}"/>
              </a:ext>
            </a:extLst>
          </p:cNvPr>
          <p:cNvSpPr>
            <a:spLocks noGrp="1"/>
          </p:cNvSpPr>
          <p:nvPr>
            <p:ph type="title"/>
          </p:nvPr>
        </p:nvSpPr>
        <p:spPr/>
        <p:txBody>
          <a:bodyPr/>
          <a:lstStyle/>
          <a:p>
            <a:r>
              <a:rPr lang="en-US" dirty="0"/>
              <a:t>Convolutional Neural Networks</a:t>
            </a:r>
          </a:p>
        </p:txBody>
      </p:sp>
      <p:sp>
        <p:nvSpPr>
          <p:cNvPr id="3" name="Content Placeholder 2">
            <a:extLst>
              <a:ext uri="{FF2B5EF4-FFF2-40B4-BE49-F238E27FC236}">
                <a16:creationId xmlns:a16="http://schemas.microsoft.com/office/drawing/2014/main" id="{251A0B51-1C19-4DD3-B0D4-571E64281917}"/>
              </a:ext>
            </a:extLst>
          </p:cNvPr>
          <p:cNvSpPr>
            <a:spLocks noGrp="1"/>
          </p:cNvSpPr>
          <p:nvPr>
            <p:ph idx="1"/>
          </p:nvPr>
        </p:nvSpPr>
        <p:spPr/>
        <p:txBody>
          <a:bodyPr>
            <a:normAutofit fontScale="70000" lnSpcReduction="20000"/>
          </a:bodyPr>
          <a:lstStyle/>
          <a:p>
            <a:r>
              <a:rPr lang="en-US" dirty="0"/>
              <a:t>One type of deep neural network that has been very successful for image recognition tasks (and various other tasks) is known as a </a:t>
            </a:r>
            <a:r>
              <a:rPr lang="en-US" b="1" dirty="0"/>
              <a:t>convolutional neural network </a:t>
            </a:r>
            <a:r>
              <a:rPr lang="en-US" dirty="0"/>
              <a:t>(</a:t>
            </a:r>
            <a:r>
              <a:rPr lang="en-US" i="1" dirty="0"/>
              <a:t>CNN</a:t>
            </a:r>
            <a:r>
              <a:rPr lang="en-US" dirty="0"/>
              <a:t>)</a:t>
            </a:r>
          </a:p>
          <a:p>
            <a:r>
              <a:rPr lang="en-US" dirty="0"/>
              <a:t>The early stages of a convolutional neural network often alternate between </a:t>
            </a:r>
            <a:r>
              <a:rPr lang="en-US" b="1" dirty="0"/>
              <a:t>convolutional layers </a:t>
            </a:r>
            <a:r>
              <a:rPr lang="en-US" dirty="0"/>
              <a:t>and </a:t>
            </a:r>
            <a:r>
              <a:rPr lang="en-US" b="1" dirty="0"/>
              <a:t>pooling layers</a:t>
            </a:r>
          </a:p>
          <a:p>
            <a:r>
              <a:rPr lang="en-US" dirty="0"/>
              <a:t>Typically, the pooling layers apply either </a:t>
            </a:r>
            <a:r>
              <a:rPr lang="en-US" i="1" dirty="0"/>
              <a:t>max pooling </a:t>
            </a:r>
            <a:r>
              <a:rPr lang="en-US" dirty="0"/>
              <a:t>or </a:t>
            </a:r>
            <a:r>
              <a:rPr lang="en-US" i="1" dirty="0"/>
              <a:t>average pooling</a:t>
            </a:r>
          </a:p>
          <a:p>
            <a:r>
              <a:rPr lang="en-US" dirty="0"/>
              <a:t>Each convolutional layer and pooling layer is organized into </a:t>
            </a:r>
            <a:r>
              <a:rPr lang="en-US" i="1" dirty="0"/>
              <a:t>feature maps</a:t>
            </a:r>
          </a:p>
          <a:p>
            <a:r>
              <a:rPr lang="en-US" dirty="0"/>
              <a:t>The units in one feature map are connected to local patches in the feature maps of the previous layer and share a single </a:t>
            </a:r>
            <a:r>
              <a:rPr lang="en-US" i="1" dirty="0"/>
              <a:t>filter</a:t>
            </a:r>
            <a:r>
              <a:rPr lang="en-US" dirty="0"/>
              <a:t>, a.k.a. </a:t>
            </a:r>
            <a:r>
              <a:rPr lang="en-US" i="1" dirty="0"/>
              <a:t>kernel</a:t>
            </a:r>
          </a:p>
          <a:p>
            <a:r>
              <a:rPr lang="en-US" dirty="0"/>
              <a:t>The pooling layers then take the maximum or average of a local patch of units from a feature map</a:t>
            </a:r>
          </a:p>
          <a:p>
            <a:r>
              <a:rPr lang="en-US" dirty="0"/>
              <a:t>Neighboring units within a pooling layer look at shifted, and sometimes overlapping, regions of units from the previous layer</a:t>
            </a:r>
          </a:p>
          <a:p>
            <a:r>
              <a:rPr lang="en-US" dirty="0"/>
              <a:t>The number of steps that the kernel slides is called the </a:t>
            </a:r>
            <a:r>
              <a:rPr lang="en-US" i="1" dirty="0"/>
              <a:t>stride</a:t>
            </a:r>
          </a:p>
          <a:p>
            <a:r>
              <a:rPr lang="en-US" dirty="0"/>
              <a:t>The figures on the next three slides help to explain these concepts</a:t>
            </a:r>
          </a:p>
        </p:txBody>
      </p:sp>
    </p:spTree>
    <p:extLst>
      <p:ext uri="{BB962C8B-B14F-4D97-AF65-F5344CB8AC3E}">
        <p14:creationId xmlns:p14="http://schemas.microsoft.com/office/powerpoint/2010/main" val="500288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423A4-C37F-4FF3-A9C3-9E0356BAECCE}"/>
              </a:ext>
            </a:extLst>
          </p:cNvPr>
          <p:cNvSpPr>
            <a:spLocks noGrp="1"/>
          </p:cNvSpPr>
          <p:nvPr>
            <p:ph type="title"/>
          </p:nvPr>
        </p:nvSpPr>
        <p:spPr/>
        <p:txBody>
          <a:bodyPr/>
          <a:lstStyle/>
          <a:p>
            <a:r>
              <a:rPr lang="en-US" dirty="0"/>
              <a:t>Example Kernel</a:t>
            </a:r>
          </a:p>
        </p:txBody>
      </p:sp>
      <p:pic>
        <p:nvPicPr>
          <p:cNvPr id="5" name="Content Placeholder 4" descr="Table&#10;&#10;Description automatically generated">
            <a:extLst>
              <a:ext uri="{FF2B5EF4-FFF2-40B4-BE49-F238E27FC236}">
                <a16:creationId xmlns:a16="http://schemas.microsoft.com/office/drawing/2014/main" id="{A2BD64B1-97E8-43FC-BFCB-034200DE93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2250" y="1690688"/>
            <a:ext cx="6667500" cy="4048125"/>
          </a:xfrm>
        </p:spPr>
      </p:pic>
      <p:sp>
        <p:nvSpPr>
          <p:cNvPr id="7" name="TextBox 6">
            <a:extLst>
              <a:ext uri="{FF2B5EF4-FFF2-40B4-BE49-F238E27FC236}">
                <a16:creationId xmlns:a16="http://schemas.microsoft.com/office/drawing/2014/main" id="{27CBA9AA-3D40-4761-9B72-C5303BE50FA2}"/>
              </a:ext>
            </a:extLst>
          </p:cNvPr>
          <p:cNvSpPr txBox="1"/>
          <p:nvPr/>
        </p:nvSpPr>
        <p:spPr>
          <a:xfrm>
            <a:off x="921026" y="6123543"/>
            <a:ext cx="10349947" cy="369332"/>
          </a:xfrm>
          <a:prstGeom prst="rect">
            <a:avLst/>
          </a:prstGeom>
          <a:noFill/>
        </p:spPr>
        <p:txBody>
          <a:bodyPr wrap="square">
            <a:spAutoFit/>
          </a:bodyPr>
          <a:lstStyle/>
          <a:p>
            <a:r>
              <a:rPr lang="en-US" dirty="0"/>
              <a:t>https://towardsdatascience.com/applied-deep-learning-part-4-convolutional-neural-networks-584bc134c1e2</a:t>
            </a:r>
          </a:p>
        </p:txBody>
      </p:sp>
    </p:spTree>
    <p:extLst>
      <p:ext uri="{BB962C8B-B14F-4D97-AF65-F5344CB8AC3E}">
        <p14:creationId xmlns:p14="http://schemas.microsoft.com/office/powerpoint/2010/main" val="3055268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7709-E5AA-43E8-929F-7FF7392DF15F}"/>
              </a:ext>
            </a:extLst>
          </p:cNvPr>
          <p:cNvSpPr>
            <a:spLocks noGrp="1"/>
          </p:cNvSpPr>
          <p:nvPr>
            <p:ph type="title"/>
          </p:nvPr>
        </p:nvSpPr>
        <p:spPr/>
        <p:txBody>
          <a:bodyPr/>
          <a:lstStyle/>
          <a:p>
            <a:r>
              <a:rPr lang="en-US" dirty="0"/>
              <a:t>Example Convolution</a:t>
            </a:r>
          </a:p>
        </p:txBody>
      </p:sp>
      <p:pic>
        <p:nvPicPr>
          <p:cNvPr id="5" name="Content Placeholder 4" descr="Table&#10;&#10;Description automatically generated">
            <a:extLst>
              <a:ext uri="{FF2B5EF4-FFF2-40B4-BE49-F238E27FC236}">
                <a16:creationId xmlns:a16="http://schemas.microsoft.com/office/drawing/2014/main" id="{38C48D1F-C129-4615-88C1-A4D876812F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2250" y="2058194"/>
            <a:ext cx="6667500" cy="3886200"/>
          </a:xfrm>
        </p:spPr>
      </p:pic>
      <p:sp>
        <p:nvSpPr>
          <p:cNvPr id="7" name="TextBox 6">
            <a:extLst>
              <a:ext uri="{FF2B5EF4-FFF2-40B4-BE49-F238E27FC236}">
                <a16:creationId xmlns:a16="http://schemas.microsoft.com/office/drawing/2014/main" id="{3DD1F600-083F-4DBF-872D-CB2F7D4AA1D6}"/>
              </a:ext>
            </a:extLst>
          </p:cNvPr>
          <p:cNvSpPr txBox="1"/>
          <p:nvPr/>
        </p:nvSpPr>
        <p:spPr>
          <a:xfrm>
            <a:off x="921026" y="6123543"/>
            <a:ext cx="10349947" cy="369332"/>
          </a:xfrm>
          <a:prstGeom prst="rect">
            <a:avLst/>
          </a:prstGeom>
          <a:noFill/>
        </p:spPr>
        <p:txBody>
          <a:bodyPr wrap="square">
            <a:spAutoFit/>
          </a:bodyPr>
          <a:lstStyle/>
          <a:p>
            <a:r>
              <a:rPr lang="en-US" dirty="0"/>
              <a:t>https://towardsdatascience.com/applied-deep-learning-part-4-convolutional-neural-networks-584bc134c1e2</a:t>
            </a:r>
          </a:p>
        </p:txBody>
      </p:sp>
    </p:spTree>
    <p:extLst>
      <p:ext uri="{BB962C8B-B14F-4D97-AF65-F5344CB8AC3E}">
        <p14:creationId xmlns:p14="http://schemas.microsoft.com/office/powerpoint/2010/main" val="3563659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B30F1-CC6D-4040-9250-AEC03B063CB2}"/>
              </a:ext>
            </a:extLst>
          </p:cNvPr>
          <p:cNvSpPr>
            <a:spLocks noGrp="1"/>
          </p:cNvSpPr>
          <p:nvPr>
            <p:ph type="title"/>
          </p:nvPr>
        </p:nvSpPr>
        <p:spPr/>
        <p:txBody>
          <a:bodyPr/>
          <a:lstStyle/>
          <a:p>
            <a:r>
              <a:rPr lang="en-US" dirty="0"/>
              <a:t>Example Max Pool</a:t>
            </a:r>
          </a:p>
        </p:txBody>
      </p:sp>
      <p:pic>
        <p:nvPicPr>
          <p:cNvPr id="5" name="Content Placeholder 4" descr="Table&#10;&#10;Description automatically generated">
            <a:extLst>
              <a:ext uri="{FF2B5EF4-FFF2-40B4-BE49-F238E27FC236}">
                <a16:creationId xmlns:a16="http://schemas.microsoft.com/office/drawing/2014/main" id="{5AAFA783-BB65-45D7-861F-7296FF4F25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2250" y="2786856"/>
            <a:ext cx="6667500" cy="2428875"/>
          </a:xfrm>
        </p:spPr>
      </p:pic>
      <p:sp>
        <p:nvSpPr>
          <p:cNvPr id="7" name="TextBox 6">
            <a:extLst>
              <a:ext uri="{FF2B5EF4-FFF2-40B4-BE49-F238E27FC236}">
                <a16:creationId xmlns:a16="http://schemas.microsoft.com/office/drawing/2014/main" id="{9F62ED6E-2A20-4916-B253-A2F79C0F9B31}"/>
              </a:ext>
            </a:extLst>
          </p:cNvPr>
          <p:cNvSpPr txBox="1"/>
          <p:nvPr/>
        </p:nvSpPr>
        <p:spPr>
          <a:xfrm>
            <a:off x="921026" y="6123543"/>
            <a:ext cx="10349947" cy="369332"/>
          </a:xfrm>
          <a:prstGeom prst="rect">
            <a:avLst/>
          </a:prstGeom>
          <a:noFill/>
        </p:spPr>
        <p:txBody>
          <a:bodyPr wrap="square">
            <a:spAutoFit/>
          </a:bodyPr>
          <a:lstStyle/>
          <a:p>
            <a:r>
              <a:rPr lang="en-US" dirty="0"/>
              <a:t>https://towardsdatascience.com/applied-deep-learning-part-4-convolutional-neural-networks-584bc134c1e2</a:t>
            </a:r>
          </a:p>
        </p:txBody>
      </p:sp>
    </p:spTree>
    <p:extLst>
      <p:ext uri="{BB962C8B-B14F-4D97-AF65-F5344CB8AC3E}">
        <p14:creationId xmlns:p14="http://schemas.microsoft.com/office/powerpoint/2010/main" val="936624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F1AB-90D0-46E5-9592-AAA3E960805E}"/>
              </a:ext>
            </a:extLst>
          </p:cNvPr>
          <p:cNvSpPr>
            <a:spLocks noGrp="1"/>
          </p:cNvSpPr>
          <p:nvPr>
            <p:ph type="title"/>
          </p:nvPr>
        </p:nvSpPr>
        <p:spPr/>
        <p:txBody>
          <a:bodyPr/>
          <a:lstStyle/>
          <a:p>
            <a:r>
              <a:rPr lang="en-US" dirty="0"/>
              <a:t>CNNs Applied to Images</a:t>
            </a:r>
          </a:p>
        </p:txBody>
      </p:sp>
      <p:sp>
        <p:nvSpPr>
          <p:cNvPr id="3" name="Content Placeholder 2">
            <a:extLst>
              <a:ext uri="{FF2B5EF4-FFF2-40B4-BE49-F238E27FC236}">
                <a16:creationId xmlns:a16="http://schemas.microsoft.com/office/drawing/2014/main" id="{D293430E-23D2-4545-9AB5-519C75B25D03}"/>
              </a:ext>
            </a:extLst>
          </p:cNvPr>
          <p:cNvSpPr>
            <a:spLocks noGrp="1"/>
          </p:cNvSpPr>
          <p:nvPr>
            <p:ph idx="1"/>
          </p:nvPr>
        </p:nvSpPr>
        <p:spPr/>
        <p:txBody>
          <a:bodyPr>
            <a:normAutofit fontScale="62500" lnSpcReduction="20000"/>
          </a:bodyPr>
          <a:lstStyle/>
          <a:p>
            <a:r>
              <a:rPr lang="en-US" dirty="0"/>
              <a:t>In the early 2010s, some of the earliest, huge successes of deep neural networks were related to object recognition in images</a:t>
            </a:r>
          </a:p>
          <a:p>
            <a:r>
              <a:rPr lang="en-US" dirty="0"/>
              <a:t>As you move across the layers of a deep CNN, the earlier layers detect instances of low-level details within images; later layers detect instances of higher-level details</a:t>
            </a:r>
          </a:p>
          <a:p>
            <a:r>
              <a:rPr lang="en-US" dirty="0"/>
              <a:t>When applied to an image, for example, the early layers of a CNN may detect edges, then later layers may detect certain shapes, even later layers may eventually detect objects, etc.</a:t>
            </a:r>
          </a:p>
          <a:p>
            <a:r>
              <a:rPr lang="en-US" dirty="0"/>
              <a:t>In other cases, layers may detect the presence of more general, abstract features</a:t>
            </a:r>
          </a:p>
          <a:p>
            <a:r>
              <a:rPr lang="en-US" dirty="0"/>
              <a:t>The organization allows the detection of an object anywhere within the image at any rotational angle</a:t>
            </a:r>
          </a:p>
          <a:p>
            <a:r>
              <a:rPr lang="en-US" dirty="0"/>
              <a:t>CNNs applied to images can often handle raw data (i.e., pixel values), and the early layers of these networks can be thought of as feature detectors</a:t>
            </a:r>
          </a:p>
          <a:p>
            <a:r>
              <a:rPr lang="en-US" dirty="0"/>
              <a:t>At the end of a CNN, there may be a </a:t>
            </a:r>
            <a:r>
              <a:rPr lang="en-US" i="1" dirty="0"/>
              <a:t>fully connected layer</a:t>
            </a:r>
            <a:r>
              <a:rPr lang="en-US" dirty="0"/>
              <a:t> (a.k.a. a </a:t>
            </a:r>
            <a:r>
              <a:rPr lang="en-US" i="1" dirty="0"/>
              <a:t>dense layer</a:t>
            </a:r>
            <a:r>
              <a:rPr lang="en-US" dirty="0"/>
              <a:t>),</a:t>
            </a:r>
            <a:r>
              <a:rPr lang="en-US" i="1" dirty="0"/>
              <a:t> </a:t>
            </a:r>
            <a:r>
              <a:rPr lang="en-US" dirty="0"/>
              <a:t>the same type of layer used in a conventional, feedforward neural network, leading to the outputs</a:t>
            </a:r>
          </a:p>
          <a:p>
            <a:r>
              <a:rPr lang="en-US" dirty="0"/>
              <a:t>For classification into mutually exclusive categories, there may be a </a:t>
            </a:r>
            <a:r>
              <a:rPr lang="en-US" i="1" dirty="0"/>
              <a:t>softmax layer </a:t>
            </a:r>
            <a:r>
              <a:rPr lang="en-US" dirty="0"/>
              <a:t>at the end, possibly after a fully connected layer</a:t>
            </a:r>
          </a:p>
          <a:p>
            <a:r>
              <a:rPr lang="en-US" dirty="0"/>
              <a:t>One major benefit of CNNs is that they remove the necessity for feature selection</a:t>
            </a:r>
          </a:p>
          <a:p>
            <a:r>
              <a:rPr lang="en-US" dirty="0"/>
              <a:t>However, it is often necessary to experiment with architectures and manually adjustable </a:t>
            </a:r>
            <a:r>
              <a:rPr lang="en-US" i="1" dirty="0"/>
              <a:t>hyperparameters</a:t>
            </a:r>
            <a:endParaRPr lang="en-US" dirty="0"/>
          </a:p>
        </p:txBody>
      </p:sp>
    </p:spTree>
    <p:extLst>
      <p:ext uri="{BB962C8B-B14F-4D97-AF65-F5344CB8AC3E}">
        <p14:creationId xmlns:p14="http://schemas.microsoft.com/office/powerpoint/2010/main" val="1060578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F2D55-1622-4813-A0C3-098FFCBE967D}"/>
              </a:ext>
            </a:extLst>
          </p:cNvPr>
          <p:cNvSpPr>
            <a:spLocks noGrp="1"/>
          </p:cNvSpPr>
          <p:nvPr>
            <p:ph type="title"/>
          </p:nvPr>
        </p:nvSpPr>
        <p:spPr/>
        <p:txBody>
          <a:bodyPr/>
          <a:lstStyle/>
          <a:p>
            <a:r>
              <a:rPr lang="en-US" dirty="0"/>
              <a:t>CNN Applied to an Image Example</a:t>
            </a:r>
          </a:p>
        </p:txBody>
      </p:sp>
      <p:pic>
        <p:nvPicPr>
          <p:cNvPr id="5" name="Content Placeholder 4">
            <a:extLst>
              <a:ext uri="{FF2B5EF4-FFF2-40B4-BE49-F238E27FC236}">
                <a16:creationId xmlns:a16="http://schemas.microsoft.com/office/drawing/2014/main" id="{1F9E0611-3DCD-426F-BE79-5C40322537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7516" y="1558166"/>
            <a:ext cx="9836968" cy="4193277"/>
          </a:xfrm>
        </p:spPr>
      </p:pic>
      <p:sp>
        <p:nvSpPr>
          <p:cNvPr id="7" name="TextBox 6">
            <a:extLst>
              <a:ext uri="{FF2B5EF4-FFF2-40B4-BE49-F238E27FC236}">
                <a16:creationId xmlns:a16="http://schemas.microsoft.com/office/drawing/2014/main" id="{AD4E357D-EA83-49C8-8456-D7022E4528DB}"/>
              </a:ext>
            </a:extLst>
          </p:cNvPr>
          <p:cNvSpPr txBox="1"/>
          <p:nvPr/>
        </p:nvSpPr>
        <p:spPr>
          <a:xfrm>
            <a:off x="3266659" y="6123543"/>
            <a:ext cx="5658678" cy="369332"/>
          </a:xfrm>
          <a:prstGeom prst="rect">
            <a:avLst/>
          </a:prstGeom>
          <a:noFill/>
        </p:spPr>
        <p:txBody>
          <a:bodyPr wrap="square">
            <a:spAutoFit/>
          </a:bodyPr>
          <a:lstStyle/>
          <a:p>
            <a:r>
              <a:rPr lang="en-US" dirty="0">
                <a:effectLst/>
              </a:rPr>
              <a:t>Figure from "Deep Learning" by LeCun, Bengio, and Hinton</a:t>
            </a:r>
            <a:endParaRPr lang="en-US" dirty="0"/>
          </a:p>
        </p:txBody>
      </p:sp>
    </p:spTree>
    <p:extLst>
      <p:ext uri="{BB962C8B-B14F-4D97-AF65-F5344CB8AC3E}">
        <p14:creationId xmlns:p14="http://schemas.microsoft.com/office/powerpoint/2010/main" val="3076941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2E1AD-7A94-4DDE-885F-CF1B3AD9F6FD}"/>
              </a:ext>
            </a:extLst>
          </p:cNvPr>
          <p:cNvSpPr>
            <a:spLocks noGrp="1"/>
          </p:cNvSpPr>
          <p:nvPr>
            <p:ph type="title"/>
          </p:nvPr>
        </p:nvSpPr>
        <p:spPr/>
        <p:txBody>
          <a:bodyPr/>
          <a:lstStyle/>
          <a:p>
            <a:r>
              <a:rPr lang="en-US" dirty="0"/>
              <a:t>Recurrent Neural Networks and Transformers</a:t>
            </a:r>
          </a:p>
        </p:txBody>
      </p:sp>
      <p:sp>
        <p:nvSpPr>
          <p:cNvPr id="3" name="Content Placeholder 2">
            <a:extLst>
              <a:ext uri="{FF2B5EF4-FFF2-40B4-BE49-F238E27FC236}">
                <a16:creationId xmlns:a16="http://schemas.microsoft.com/office/drawing/2014/main" id="{3025E317-C059-49AA-A014-F6D1FF791785}"/>
              </a:ext>
            </a:extLst>
          </p:cNvPr>
          <p:cNvSpPr>
            <a:spLocks noGrp="1"/>
          </p:cNvSpPr>
          <p:nvPr>
            <p:ph idx="1"/>
          </p:nvPr>
        </p:nvSpPr>
        <p:spPr/>
        <p:txBody>
          <a:bodyPr>
            <a:normAutofit fontScale="85000" lnSpcReduction="20000"/>
          </a:bodyPr>
          <a:lstStyle/>
          <a:p>
            <a:r>
              <a:rPr lang="en-US" dirty="0"/>
              <a:t>Variations of </a:t>
            </a:r>
            <a:r>
              <a:rPr lang="en-US" b="1" dirty="0"/>
              <a:t>recurrent neural networks </a:t>
            </a:r>
            <a:r>
              <a:rPr lang="en-US" dirty="0"/>
              <a:t>(</a:t>
            </a:r>
            <a:r>
              <a:rPr lang="en-US" i="1" dirty="0"/>
              <a:t>RNNs</a:t>
            </a:r>
            <a:r>
              <a:rPr lang="en-US" dirty="0"/>
              <a:t>) have had a lot of success in the field of natural language processing</a:t>
            </a:r>
          </a:p>
          <a:p>
            <a:r>
              <a:rPr lang="en-US" dirty="0"/>
              <a:t>The inputs might be embeddings of sequential words or subwords in a sentence or longer span of text</a:t>
            </a:r>
          </a:p>
          <a:p>
            <a:r>
              <a:rPr lang="en-US" dirty="0"/>
              <a:t>Ordinary RNNs suffer greatly from the vanishing gradient problem</a:t>
            </a:r>
          </a:p>
          <a:p>
            <a:r>
              <a:rPr lang="en-US" dirty="0"/>
              <a:t>Variations involving </a:t>
            </a:r>
            <a:r>
              <a:rPr lang="en-US" i="1" dirty="0"/>
              <a:t>long short-term memory </a:t>
            </a:r>
            <a:r>
              <a:rPr lang="en-US" dirty="0"/>
              <a:t>units (</a:t>
            </a:r>
            <a:r>
              <a:rPr lang="en-US" i="1" dirty="0"/>
              <a:t>LSTMs</a:t>
            </a:r>
            <a:r>
              <a:rPr lang="en-US" dirty="0"/>
              <a:t>) mitigate the problem to some extent</a:t>
            </a:r>
          </a:p>
          <a:p>
            <a:r>
              <a:rPr lang="en-US" dirty="0"/>
              <a:t>A concept called </a:t>
            </a:r>
            <a:r>
              <a:rPr lang="en-US" i="1" dirty="0"/>
              <a:t>attention</a:t>
            </a:r>
            <a:r>
              <a:rPr lang="en-US" dirty="0"/>
              <a:t> can lead to significant additional performance gains</a:t>
            </a:r>
          </a:p>
          <a:p>
            <a:r>
              <a:rPr lang="en-US" dirty="0"/>
              <a:t>A more modern architecture called </a:t>
            </a:r>
            <a:r>
              <a:rPr lang="en-US" b="1" dirty="0"/>
              <a:t>transformers</a:t>
            </a:r>
            <a:r>
              <a:rPr lang="en-US" dirty="0"/>
              <a:t> relies on a notion known as </a:t>
            </a:r>
            <a:r>
              <a:rPr lang="en-US" i="1" dirty="0"/>
              <a:t>self-attention</a:t>
            </a:r>
            <a:r>
              <a:rPr lang="en-US" dirty="0"/>
              <a:t>, without the need of convolutions or recurrent layers</a:t>
            </a:r>
          </a:p>
          <a:p>
            <a:r>
              <a:rPr lang="en-US" dirty="0"/>
              <a:t>We will learn more about these architectures when we cover deep learning for NLP, the third of three topics covered during our NLP unit of the course</a:t>
            </a:r>
          </a:p>
        </p:txBody>
      </p:sp>
    </p:spTree>
    <p:extLst>
      <p:ext uri="{BB962C8B-B14F-4D97-AF65-F5344CB8AC3E}">
        <p14:creationId xmlns:p14="http://schemas.microsoft.com/office/powerpoint/2010/main" val="201077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46DBB-C384-4B01-B58D-6BF03387892E}"/>
              </a:ext>
            </a:extLst>
          </p:cNvPr>
          <p:cNvSpPr>
            <a:spLocks noGrp="1"/>
          </p:cNvSpPr>
          <p:nvPr>
            <p:ph type="title"/>
          </p:nvPr>
        </p:nvSpPr>
        <p:spPr/>
        <p:txBody>
          <a:bodyPr/>
          <a:lstStyle/>
          <a:p>
            <a:r>
              <a:rPr lang="en-US" dirty="0"/>
              <a:t>Other Aspects of Deep Learning</a:t>
            </a:r>
          </a:p>
        </p:txBody>
      </p:sp>
      <p:sp>
        <p:nvSpPr>
          <p:cNvPr id="3" name="Content Placeholder 2">
            <a:extLst>
              <a:ext uri="{FF2B5EF4-FFF2-40B4-BE49-F238E27FC236}">
                <a16:creationId xmlns:a16="http://schemas.microsoft.com/office/drawing/2014/main" id="{D11732A4-E85F-4200-81E6-45AE36AC1B43}"/>
              </a:ext>
            </a:extLst>
          </p:cNvPr>
          <p:cNvSpPr>
            <a:spLocks noGrp="1"/>
          </p:cNvSpPr>
          <p:nvPr>
            <p:ph idx="1"/>
          </p:nvPr>
        </p:nvSpPr>
        <p:spPr/>
        <p:txBody>
          <a:bodyPr>
            <a:normAutofit fontScale="62500" lnSpcReduction="20000"/>
          </a:bodyPr>
          <a:lstStyle/>
          <a:p>
            <a:r>
              <a:rPr lang="en-US" dirty="0"/>
              <a:t>Some enormous neural networks are trained on very large datasets, typically one </a:t>
            </a:r>
            <a:r>
              <a:rPr lang="en-US" i="1" dirty="0"/>
              <a:t>mini-batch</a:t>
            </a:r>
            <a:r>
              <a:rPr lang="en-US" dirty="0"/>
              <a:t> at a time</a:t>
            </a:r>
          </a:p>
          <a:p>
            <a:r>
              <a:rPr lang="en-US" dirty="0"/>
              <a:t>In some cases, the initial layers of a neural network trained for one task can be used as the starting layers for another task; this is an example of </a:t>
            </a:r>
            <a:r>
              <a:rPr lang="en-US" i="1" dirty="0"/>
              <a:t>transfer learning</a:t>
            </a:r>
          </a:p>
          <a:p>
            <a:r>
              <a:rPr lang="en-US" dirty="0"/>
              <a:t>Many deep learning networks are not trained with a fixed learning rate, but rather with an </a:t>
            </a:r>
            <a:r>
              <a:rPr lang="en-US" i="1" dirty="0"/>
              <a:t>adaptive learning rate </a:t>
            </a:r>
            <a:r>
              <a:rPr lang="en-US" dirty="0"/>
              <a:t>(e.g., Adam optimization)</a:t>
            </a:r>
          </a:p>
          <a:p>
            <a:r>
              <a:rPr lang="en-US" dirty="0"/>
              <a:t>As mentioned during our previous topic, when dealing with deep neural networks, it is customary to think of layers as </a:t>
            </a:r>
            <a:r>
              <a:rPr lang="en-US" i="1" dirty="0"/>
              <a:t>vectors</a:t>
            </a:r>
            <a:r>
              <a:rPr lang="en-US" dirty="0"/>
              <a:t> and weights between layers as </a:t>
            </a:r>
            <a:r>
              <a:rPr lang="en-US" i="1" dirty="0"/>
              <a:t>matrices</a:t>
            </a:r>
          </a:p>
          <a:p>
            <a:r>
              <a:rPr lang="en-US" dirty="0"/>
              <a:t>For some types of layers and weight configurations, when dealing with multi-dimensional arrays with more than two dimensions, we call those </a:t>
            </a:r>
            <a:r>
              <a:rPr lang="en-US" i="1" dirty="0"/>
              <a:t>tensors</a:t>
            </a:r>
          </a:p>
          <a:p>
            <a:r>
              <a:rPr lang="en-US" dirty="0"/>
              <a:t>Modern neural network libraries make it easy to piece together common types of layers, to specify cost functions, to specify hyperparameters, etc.</a:t>
            </a:r>
          </a:p>
          <a:p>
            <a:r>
              <a:rPr lang="en-US" dirty="0"/>
              <a:t>They also allow more advanced developers to specify new types of nodes, layers, cost functions, etc.</a:t>
            </a:r>
          </a:p>
          <a:p>
            <a:r>
              <a:rPr lang="en-US" dirty="0"/>
              <a:t>If the programmer specifies formulas for the needed gradients for backpropagation when custom nodes or cost functions are used, the rest of backpropagation can be automated</a:t>
            </a:r>
          </a:p>
          <a:p>
            <a:r>
              <a:rPr lang="en-US" dirty="0"/>
              <a:t>If the network is specified as a </a:t>
            </a:r>
            <a:r>
              <a:rPr lang="en-US" i="1" dirty="0"/>
              <a:t>computation graph</a:t>
            </a:r>
            <a:r>
              <a:rPr lang="en-US" dirty="0"/>
              <a:t>, </a:t>
            </a:r>
            <a:r>
              <a:rPr lang="en-US" i="1" dirty="0"/>
              <a:t>automatic differentiation </a:t>
            </a:r>
            <a:r>
              <a:rPr lang="en-US" dirty="0"/>
              <a:t>may be possible</a:t>
            </a:r>
          </a:p>
          <a:p>
            <a:r>
              <a:rPr lang="en-US" dirty="0"/>
              <a:t>Modern libraries take advantage of GPUs, making training much faster due to high levels of parallelization</a:t>
            </a:r>
          </a:p>
          <a:p>
            <a:endParaRPr lang="en-US" dirty="0"/>
          </a:p>
        </p:txBody>
      </p:sp>
    </p:spTree>
    <p:extLst>
      <p:ext uri="{BB962C8B-B14F-4D97-AF65-F5344CB8AC3E}">
        <p14:creationId xmlns:p14="http://schemas.microsoft.com/office/powerpoint/2010/main" val="3778784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883</TotalTime>
  <Words>1886</Words>
  <Application>Microsoft Office PowerPoint</Application>
  <PresentationFormat>Widescreen</PresentationFormat>
  <Paragraphs>100</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ECE469: Artificial Intelligence</vt:lpstr>
      <vt:lpstr>Deep Learning</vt:lpstr>
      <vt:lpstr>Pretraining</vt:lpstr>
      <vt:lpstr>Autoencoder Example</vt:lpstr>
      <vt:lpstr>Overfitting, Dropout, and Regularization</vt:lpstr>
      <vt:lpstr>Vanishing and Exploding Gradients</vt:lpstr>
      <vt:lpstr>Example: ResNet-34 Architecture (split figure)</vt:lpstr>
      <vt:lpstr>Convolutional Neural Networks</vt:lpstr>
      <vt:lpstr>Example Kernel</vt:lpstr>
      <vt:lpstr>Example Convolution</vt:lpstr>
      <vt:lpstr>Example Max Pool</vt:lpstr>
      <vt:lpstr>CNNs Applied to Images</vt:lpstr>
      <vt:lpstr>CNN Applied to an Image Example</vt:lpstr>
      <vt:lpstr>Recurrent Neural Networks and Transformers</vt:lpstr>
      <vt:lpstr>Other Aspects of Deep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40</cp:revision>
  <dcterms:created xsi:type="dcterms:W3CDTF">2020-11-09T18:17:24Z</dcterms:created>
  <dcterms:modified xsi:type="dcterms:W3CDTF">2023-11-02T18:56:53Z</dcterms:modified>
</cp:coreProperties>
</file>