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C469-795A-45E3-92EB-FBA29A318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62ACB-FB9A-4C32-9F50-F6C2EDB2B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FF8CF-B301-45FF-9585-96F0C5AFB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F3B8A-12E9-43DF-BF55-57A7688E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E39C5-BE54-456F-A422-65ED3D5F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7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C6620-8EAE-49C2-977D-DB3E75FE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809B5-5ACC-47BB-8B0C-B7018FF6A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3DA63-D1B7-4927-B221-99F36CA9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EBE84-3799-4D9B-B5DE-4F6615AFE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49ABF-A3CD-4C4F-8A44-DA19691C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37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A2BE-D5C8-413D-9FC2-B25DA9D6C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BEEDD-5213-4D84-98DD-9E4F71A35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EFDA6-E293-4C04-A993-54016D559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37C49-C463-497C-A1E9-381B99CA1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5BA9D-1A1C-45DA-BF7E-204071F4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3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21F0-5B47-424F-9449-3AD30E9C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13E74-B593-4327-80E1-E64B364E9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F197C-05EE-4A42-8EC2-75DD63D81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9E75D-6226-42CD-8737-AD55C215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0A92A-F2E2-4580-AE9B-9F6AFB27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EF04D-1457-4809-9016-705FE261A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5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51C90-3756-4CEB-B7C3-7A80D640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64BEF-F26A-468E-89C2-68606ED30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D6643-0217-4789-9D79-5456395AF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D68B5-E845-43F1-A2F6-D8AC1102D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4134A-DDC0-4DAA-BFB9-F498C510E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405078-AD11-40CC-BC4F-E03E77CC3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C6E6B9-E998-4C80-BD00-9425071AB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FFE7E3-AC84-454D-BB59-5EFFEB1E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563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D261-FE54-48AC-8F2D-FB2CA1081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406887-8536-4AC8-A9C8-EC1F55709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01874-028D-4661-9291-3EB1384A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51063-ACDE-4EC1-829C-924E064D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461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BAFFDD-AE46-4CE7-8B26-09FF0050B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F4A1AD-3410-4239-858F-660D045E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C8841-0B4D-419C-94F2-CB70AFDE3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9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46B31-BF68-4C59-96B5-E7ED13B0E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C4C66-CF87-49C8-805E-213AB0AD7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2B234-88A5-48B0-9192-5C2851832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7494C-0A11-4136-8CC9-4BF3720D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5F677-87CF-4B09-8906-BA7A083A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66DF6-9E44-4F84-94B5-1D1F1753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5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414BF-869C-450E-9689-99CC9703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E6445F-B354-412D-99A7-9622ABE2B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2C499-E28A-4C36-8C7E-5D9D362EC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A19FB-B508-4CC2-9365-2FD368B8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4137D-3A91-4B46-B23A-919D32239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51BC2-D929-4F14-B8F9-22CDAA6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1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0357E-D049-4FA9-A37F-E9CF7EB5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427ED-89F3-4999-91BE-AC80F35CB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40ABA-9194-4EED-AEF3-AACFEAB23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B8AE7-F674-49CF-9BCA-08BC7DCC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6B552-9C75-493F-AC77-61AB4B18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324C32-4EC4-4EAD-BC0B-474758E37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FFC84-4E2A-4D9E-99EE-CA14E2E5D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7B275-F3E8-4BE7-AD8F-70BDAC648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2A746-DE8F-46D9-8956-5C9F011FB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2084E-D2D0-4729-B9F7-4CEB26CD8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6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353A86-B0E1-4D61-97D5-9B5E1F0E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E9CC7-B984-454F-B5CC-E303A959A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03E18-CF18-4B18-81F5-5F129E5CA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D88AE-26AF-4B27-8837-3662A41A6781}" type="datetimeFigureOut">
              <a:rPr lang="en-US" smtClean="0"/>
              <a:t>9/16/2023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0B58B-1803-48D9-AF19-7C69861FE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4DCAD-0305-4FC5-884A-16F11D14E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47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Overview of C++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B2B1-608F-43F7-AE12-41D59D0E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Facts about C++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4D6C8-E2A2-4E78-B4B2-F3228E00C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This course is not a course that focuses on a programming language; we will learn about </a:t>
            </a:r>
            <a:r>
              <a:rPr lang="en-US" b="1" dirty="0"/>
              <a:t>data structures </a:t>
            </a:r>
            <a:r>
              <a:rPr lang="en-US" dirty="0"/>
              <a:t>and </a:t>
            </a:r>
            <a:r>
              <a:rPr lang="en-US" b="1" dirty="0"/>
              <a:t>algorithms</a:t>
            </a:r>
            <a:r>
              <a:rPr lang="en-US" dirty="0"/>
              <a:t> that can be implemented in any language</a:t>
            </a:r>
          </a:p>
          <a:p>
            <a:r>
              <a:rPr lang="en-US" dirty="0"/>
              <a:t>For the programming assignments, however, you are required to use </a:t>
            </a:r>
            <a:r>
              <a:rPr lang="en-US" b="1" dirty="0"/>
              <a:t>C++</a:t>
            </a:r>
          </a:p>
          <a:p>
            <a:r>
              <a:rPr lang="en-US" dirty="0"/>
              <a:t>This topic will provide an </a:t>
            </a:r>
            <a:r>
              <a:rPr lang="en-US" i="1" dirty="0"/>
              <a:t>overview of C++</a:t>
            </a:r>
            <a:r>
              <a:rPr lang="en-US" dirty="0"/>
              <a:t>, but you will likely need to learn some details of C++ on your own</a:t>
            </a:r>
          </a:p>
          <a:p>
            <a:r>
              <a:rPr lang="en-US" dirty="0"/>
              <a:t>I am not assuming prior knowledge of C++; however, </a:t>
            </a:r>
            <a:r>
              <a:rPr lang="en-US" i="1" dirty="0"/>
              <a:t>I am assuming fluency with standard C</a:t>
            </a:r>
          </a:p>
          <a:p>
            <a:r>
              <a:rPr lang="en-US" dirty="0"/>
              <a:t>For many years, the dominant version of C++ was C++98; C++03 was a minor release</a:t>
            </a:r>
          </a:p>
          <a:p>
            <a:r>
              <a:rPr lang="en-US" b="1" dirty="0"/>
              <a:t>C++11 </a:t>
            </a:r>
            <a:r>
              <a:rPr lang="en-US" dirty="0"/>
              <a:t>was a major new release; C++14 and C++17 were relatively minor releases</a:t>
            </a:r>
          </a:p>
          <a:p>
            <a:r>
              <a:rPr lang="en-US" dirty="0"/>
              <a:t>New releases are now expected every three years</a:t>
            </a:r>
          </a:p>
          <a:p>
            <a:r>
              <a:rPr lang="en-US" b="1" dirty="0"/>
              <a:t>C++20</a:t>
            </a:r>
            <a:r>
              <a:rPr lang="en-US" dirty="0"/>
              <a:t> was probably the most major release since C++11</a:t>
            </a:r>
          </a:p>
          <a:p>
            <a:r>
              <a:rPr lang="en-US" dirty="0"/>
              <a:t>The </a:t>
            </a:r>
            <a:r>
              <a:rPr lang="en-US" i="1" dirty="0"/>
              <a:t>g++ compiler</a:t>
            </a:r>
            <a:r>
              <a:rPr lang="en-US" dirty="0"/>
              <a:t>, which we will discuss soon, does not necessarily support all the C++20 features yet, but it seems to support most</a:t>
            </a:r>
          </a:p>
          <a:p>
            <a:r>
              <a:rPr lang="en-US" dirty="0"/>
              <a:t>The final version of the </a:t>
            </a:r>
            <a:r>
              <a:rPr lang="en-US" b="1" dirty="0"/>
              <a:t>C++23</a:t>
            </a:r>
            <a:r>
              <a:rPr lang="en-US" dirty="0"/>
              <a:t> standard has not yet been published yet</a:t>
            </a:r>
          </a:p>
          <a:p>
            <a:r>
              <a:rPr lang="en-US" dirty="0"/>
              <a:t>C++ was originally created by Bjarne Stroustrup, and the standard is currently maintained by the International Organization for Standardization (ISO)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11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2ADB-3912-41DE-B297-8FDE8BF6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Books about C++ (all by Stroustrup)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B138A-40C6-4B95-A1A1-61FA8537E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"The C++ Programming Language, 4th Edition" by Bjarne Stroustrup</a:t>
            </a:r>
          </a:p>
          <a:p>
            <a:pPr lvl="1"/>
            <a:r>
              <a:rPr lang="en-US" dirty="0"/>
              <a:t>This is the book that originally defined the language with its first edition</a:t>
            </a:r>
          </a:p>
          <a:p>
            <a:pPr lvl="1"/>
            <a:r>
              <a:rPr lang="en-US" dirty="0"/>
              <a:t>It has been updated for C++11</a:t>
            </a:r>
          </a:p>
          <a:p>
            <a:r>
              <a:rPr lang="en-US" dirty="0"/>
              <a:t>"Programming: Principles and Practice Using C++, 2nd Edition" by Bjarne Stroustrup</a:t>
            </a:r>
          </a:p>
          <a:p>
            <a:pPr lvl="1"/>
            <a:r>
              <a:rPr lang="en-US" dirty="0"/>
              <a:t>This book is more for beginners</a:t>
            </a:r>
          </a:p>
          <a:p>
            <a:pPr lvl="1"/>
            <a:r>
              <a:rPr lang="en-US" dirty="0"/>
              <a:t>It has been updated for C++11 and C++14</a:t>
            </a:r>
          </a:p>
          <a:p>
            <a:r>
              <a:rPr lang="en-US" dirty="0"/>
              <a:t>"A Tour of C++, 2nd Edition" by Bjarne Stroustrup</a:t>
            </a:r>
          </a:p>
          <a:p>
            <a:pPr lvl="1"/>
            <a:r>
              <a:rPr lang="en-US" dirty="0"/>
              <a:t>This book provides a summary of major features</a:t>
            </a:r>
          </a:p>
          <a:p>
            <a:pPr lvl="1"/>
            <a:r>
              <a:rPr lang="en-US" dirty="0"/>
              <a:t>The second edition has been updated through C++17 and includes speculation about C++20</a:t>
            </a:r>
          </a:p>
          <a:p>
            <a:pPr lvl="1"/>
            <a:r>
              <a:rPr lang="en-US" dirty="0"/>
              <a:t>A third edition has been recently been published that has been updated through C++20 and includes speculation about C++23, but I have not checked that edition out yet</a:t>
            </a:r>
          </a:p>
          <a:p>
            <a:pPr lvl="1"/>
            <a:r>
              <a:rPr lang="en-US" dirty="0"/>
              <a:t>IMO, this book is for more advanced programmers who are ideally already familiar with C++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66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2119E-F232-4C0F-A681-EABC6D41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versus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D0FD8-862F-4F15-AFDF-5678BAEFA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the most part, </a:t>
            </a:r>
            <a:r>
              <a:rPr lang="en-US" i="1" dirty="0"/>
              <a:t>C++ is a superset of C</a:t>
            </a:r>
          </a:p>
          <a:p>
            <a:r>
              <a:rPr lang="en-US" dirty="0"/>
              <a:t>That is, with some esoteric exceptions, almost everything that is valid in C is also valid in C++; so, you already know a good portion of C++</a:t>
            </a:r>
          </a:p>
          <a:p>
            <a:r>
              <a:rPr lang="en-US" i="1" dirty="0"/>
              <a:t>Selection statements</a:t>
            </a:r>
            <a:r>
              <a:rPr lang="en-US" dirty="0"/>
              <a:t>, </a:t>
            </a:r>
            <a:r>
              <a:rPr lang="en-US" i="1" dirty="0"/>
              <a:t>loops</a:t>
            </a:r>
            <a:r>
              <a:rPr lang="en-US" dirty="0"/>
              <a:t>, </a:t>
            </a:r>
            <a:r>
              <a:rPr lang="en-US" i="1" dirty="0"/>
              <a:t>functions</a:t>
            </a:r>
            <a:r>
              <a:rPr lang="en-US" dirty="0"/>
              <a:t>, </a:t>
            </a:r>
            <a:r>
              <a:rPr lang="en-US" i="1" dirty="0"/>
              <a:t>arrays</a:t>
            </a:r>
            <a:r>
              <a:rPr lang="en-US" dirty="0"/>
              <a:t>, </a:t>
            </a:r>
            <a:r>
              <a:rPr lang="en-US" i="1" dirty="0"/>
              <a:t>pointers</a:t>
            </a:r>
            <a:r>
              <a:rPr lang="en-US" dirty="0"/>
              <a:t>, etc. are all the same as in C</a:t>
            </a:r>
          </a:p>
          <a:p>
            <a:r>
              <a:rPr lang="en-US" dirty="0"/>
              <a:t>So are the </a:t>
            </a:r>
            <a:r>
              <a:rPr lang="en-US" i="1" dirty="0"/>
              <a:t>primitive data types</a:t>
            </a:r>
            <a:r>
              <a:rPr lang="en-US" dirty="0"/>
              <a:t>, e.g., "int", "char", "double", etc., plus there is an additional "bool" type</a:t>
            </a:r>
          </a:p>
          <a:p>
            <a:r>
              <a:rPr lang="en-US" dirty="0"/>
              <a:t>Variable </a:t>
            </a:r>
            <a:r>
              <a:rPr lang="en-US" i="1" dirty="0"/>
              <a:t>declarations</a:t>
            </a:r>
            <a:r>
              <a:rPr lang="en-US" dirty="0"/>
              <a:t> can be placed anywhere (true of recent versions of C as well)</a:t>
            </a:r>
          </a:p>
          <a:p>
            <a:r>
              <a:rPr lang="en-US" dirty="0"/>
              <a:t>The biggest addition to the language is support for </a:t>
            </a:r>
            <a:r>
              <a:rPr lang="en-US" b="1" dirty="0"/>
              <a:t>object-oriented programming</a:t>
            </a:r>
            <a:r>
              <a:rPr lang="en-US" dirty="0"/>
              <a:t>, allowing you to create and use </a:t>
            </a:r>
            <a:r>
              <a:rPr lang="en-US" b="1" dirty="0"/>
              <a:t>classes</a:t>
            </a:r>
          </a:p>
          <a:p>
            <a:r>
              <a:rPr lang="en-US" dirty="0"/>
              <a:t>There are many other additions to the language as well</a:t>
            </a:r>
          </a:p>
          <a:p>
            <a:r>
              <a:rPr lang="en-US" dirty="0"/>
              <a:t>Some additions are intended to replace functionality that already existed, but they did not remove the standard C methods of doing things to support backwards compatibility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0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7DA5-7611-428A-9FBF-3AF6D5B7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C++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D5DD2-E65C-4D33-A0C5-DB2E0B938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compiler I use is </a:t>
            </a:r>
            <a:r>
              <a:rPr lang="en-US" b="1" dirty="0"/>
              <a:t>g++ </a:t>
            </a:r>
            <a:r>
              <a:rPr lang="en-US" dirty="0"/>
              <a:t>(which technically calls gcc with a variety of compiler options turned on)</a:t>
            </a:r>
          </a:p>
          <a:p>
            <a:r>
              <a:rPr lang="en-US" dirty="0"/>
              <a:t>Some C++ file extensions are: .C, .cc, .cxx, .cpp, .c++</a:t>
            </a:r>
          </a:p>
          <a:p>
            <a:r>
              <a:rPr lang="en-US" dirty="0"/>
              <a:t>If you code includes header files, those file extensions include: .h, .hpp (or none, for header files that are part of standard libraries)</a:t>
            </a:r>
          </a:p>
          <a:p>
            <a:r>
              <a:rPr lang="en-US" dirty="0"/>
              <a:t>Depending on the compiler and language features used, you might need to specify "-std=c++11" (or "c++14", "c++17", "c++20") when compiling</a:t>
            </a:r>
          </a:p>
          <a:p>
            <a:r>
              <a:rPr lang="en-US" dirty="0"/>
              <a:t>The next slide shows a "Hello World!" program in C++; various aspects of the program will be discussed on the following slides</a:t>
            </a:r>
          </a:p>
          <a:p>
            <a:r>
              <a:rPr lang="en-US" dirty="0"/>
              <a:t>Assuming that the program exists in a file called "hello.cpp", you could compile it from the command line using the command: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g++ hello.cpp</a:t>
            </a:r>
          </a:p>
          <a:p>
            <a:r>
              <a:rPr lang="en-US" dirty="0"/>
              <a:t>By default, the executable created is called "a.out" on Linux or "a.exe" if you are using something like Cygwin</a:t>
            </a:r>
          </a:p>
          <a:p>
            <a:r>
              <a:rPr lang="en-US" dirty="0"/>
              <a:t>If you want to specify the name of the executable (e.g., "hello.exe"), you could use the command: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g++ hello.cpp –o hello.exe</a:t>
            </a:r>
          </a:p>
        </p:txBody>
      </p:sp>
    </p:spTree>
    <p:extLst>
      <p:ext uri="{BB962C8B-B14F-4D97-AF65-F5344CB8AC3E}">
        <p14:creationId xmlns:p14="http://schemas.microsoft.com/office/powerpoint/2010/main" val="3431568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771F-5DA2-49FE-9794-8DAF29A4D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World!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E1CB-A536-454F-83FB-4CC5F016D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#include &lt;iostream&gt;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using namespace std;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main() {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cout &lt;&lt; "Hello World!\n";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return 0;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52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A9CC7-80A9-4B32-9FDD-D9A12701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A74B6-8637-458C-975C-745CC8661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namespace</a:t>
            </a:r>
            <a:r>
              <a:rPr lang="en-US" dirty="0"/>
              <a:t> stores a group of related declarations (including classes, functions, and variables)</a:t>
            </a:r>
          </a:p>
          <a:p>
            <a:r>
              <a:rPr lang="en-US" dirty="0"/>
              <a:t>For example, "std" is </a:t>
            </a:r>
            <a:r>
              <a:rPr lang="en-US" i="1" dirty="0"/>
              <a:t>the standard namespace</a:t>
            </a:r>
            <a:r>
              <a:rPr lang="en-US" dirty="0"/>
              <a:t>, and everything required by the official C++ standard is defined in this namespace</a:t>
            </a:r>
          </a:p>
          <a:p>
            <a:r>
              <a:rPr lang="en-US" dirty="0"/>
              <a:t>The </a:t>
            </a:r>
            <a:r>
              <a:rPr lang="en-US" i="1" dirty="0"/>
              <a:t>using directive </a:t>
            </a:r>
            <a:r>
              <a:rPr lang="en-US" dirty="0"/>
              <a:t>allows you to access the names in a namespace without explicitly referencing the namespace every time</a:t>
            </a:r>
          </a:p>
          <a:p>
            <a:r>
              <a:rPr lang="en-US" dirty="0"/>
              <a:t>Without "using namespace std", you would need to include "std::" before "cout"</a:t>
            </a:r>
          </a:p>
          <a:p>
            <a:r>
              <a:rPr lang="en-US" dirty="0"/>
              <a:t>The "::" is the </a:t>
            </a:r>
            <a:r>
              <a:rPr lang="en-US" i="1" dirty="0"/>
              <a:t>scope resolution operator</a:t>
            </a:r>
            <a:r>
              <a:rPr lang="en-US" dirty="0"/>
              <a:t>; technically speaking, a namespace is a named scope</a:t>
            </a:r>
          </a:p>
          <a:p>
            <a:r>
              <a:rPr lang="en-US" dirty="0"/>
              <a:t>Some programmers consider "using namespace std" to be bad style</a:t>
            </a:r>
          </a:p>
        </p:txBody>
      </p:sp>
    </p:spTree>
    <p:extLst>
      <p:ext uri="{BB962C8B-B14F-4D97-AF65-F5344CB8AC3E}">
        <p14:creationId xmlns:p14="http://schemas.microsoft.com/office/powerpoint/2010/main" val="1098842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E22A-40AB-4031-83E5-D5B77C38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Streams and Standard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34844-C51D-4A97-B0BA-AFA4CE1EE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uses </a:t>
            </a:r>
            <a:r>
              <a:rPr lang="en-US" b="1" dirty="0"/>
              <a:t>streams</a:t>
            </a:r>
            <a:r>
              <a:rPr lang="en-US" dirty="0"/>
              <a:t> for input and output; "cout" is the </a:t>
            </a:r>
            <a:r>
              <a:rPr lang="en-US" i="1" dirty="0"/>
              <a:t>standard output stream</a:t>
            </a:r>
          </a:p>
          <a:p>
            <a:r>
              <a:rPr lang="en-US" dirty="0"/>
              <a:t>The "&lt;&lt;" is </a:t>
            </a:r>
            <a:r>
              <a:rPr lang="en-US" i="1" dirty="0"/>
              <a:t>the "put to" operator</a:t>
            </a:r>
            <a:r>
              <a:rPr lang="en-US" dirty="0"/>
              <a:t>, a.k.a. </a:t>
            </a:r>
            <a:r>
              <a:rPr lang="en-US" i="1" dirty="0"/>
              <a:t>the insertion operator</a:t>
            </a:r>
            <a:r>
              <a:rPr lang="en-US" dirty="0"/>
              <a:t>; we are writing the string "Hello World!\n" to "cout"</a:t>
            </a:r>
          </a:p>
          <a:p>
            <a:r>
              <a:rPr lang="en-US" dirty="0"/>
              <a:t>In older C++ code, you would often see "endl" (or "std::endl") used instead of the newline character (but Stroustrup recommends avoiding this)</a:t>
            </a:r>
          </a:p>
          <a:p>
            <a:r>
              <a:rPr lang="en-US" dirty="0"/>
              <a:t>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cout &lt;&lt; "Hello World!" &lt;&lt; endl;</a:t>
            </a:r>
          </a:p>
          <a:p>
            <a:r>
              <a:rPr lang="en-US" dirty="0"/>
              <a:t>The "&lt;stdio.h&gt;" library header file and old C functions (e.g., "printf") still exist and can be used, but the C++ convention is to avoid them</a:t>
            </a:r>
          </a:p>
          <a:p>
            <a:r>
              <a:rPr lang="en-US" dirty="0"/>
              <a:t>If you do want to include a standard C library header, the corresponding header files each have two names</a:t>
            </a:r>
          </a:p>
          <a:p>
            <a:r>
              <a:rPr lang="en-US" dirty="0"/>
              <a:t>For example, "&lt;stdio.h&gt;" can also be referred to as "&lt;cstudio&gt;" (the latter is preferred)</a:t>
            </a:r>
          </a:p>
          <a:p>
            <a:r>
              <a:rPr lang="en-US" dirty="0"/>
              <a:t>Streams </a:t>
            </a:r>
            <a:r>
              <a:rPr lang="en-US" i="1" dirty="0"/>
              <a:t>throw exceptions</a:t>
            </a:r>
            <a:r>
              <a:rPr lang="en-US" dirty="0"/>
              <a:t> when something goes wrong, and they allow programmers to treat different types of input and output with </a:t>
            </a:r>
            <a:r>
              <a:rPr lang="en-US" i="1" dirty="0"/>
              <a:t>consistent style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08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0922-C50D-4875-A3D7-96DE0C48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C96D1-1DC8-49B6-AD77-2F7FB0472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can be read from "cin", the </a:t>
            </a:r>
            <a:r>
              <a:rPr lang="en-US" i="1" dirty="0"/>
              <a:t>standard input stream</a:t>
            </a:r>
            <a:r>
              <a:rPr lang="en-US" dirty="0"/>
              <a:t>, using "&gt;&gt;", which is </a:t>
            </a:r>
            <a:r>
              <a:rPr lang="en-US" i="1" dirty="0"/>
              <a:t>the "get from" operator</a:t>
            </a:r>
            <a:r>
              <a:rPr lang="en-US" dirty="0"/>
              <a:t>, a.k.a. </a:t>
            </a:r>
            <a:r>
              <a:rPr lang="en-US" i="1" dirty="0"/>
              <a:t>the extraction operator</a:t>
            </a:r>
            <a:endParaRPr lang="en-US" dirty="0"/>
          </a:p>
          <a:p>
            <a:r>
              <a:rPr lang="en-US" dirty="0"/>
              <a:t>You can get values for multiple variables with one line of code</a:t>
            </a:r>
          </a:p>
          <a:p>
            <a:r>
              <a:rPr lang="en-US" dirty="0"/>
              <a:t>Using "&gt;&gt;" skips leading whitespace</a:t>
            </a:r>
          </a:p>
          <a:p>
            <a:r>
              <a:rPr lang="en-US" dirty="0"/>
              <a:t>If you are reading a "char" and you do not want to skip whitespace, you can use the "get" member function</a:t>
            </a:r>
          </a:p>
          <a:p>
            <a:r>
              <a:rPr lang="en-US" dirty="0"/>
              <a:t>For example, you can call "cin.get(c)", where "c" is a "char"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076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39FA-6749-4D6E-B993-188AB2CB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7774C-D0D4-4142-9D84-CB04050F5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offers two types of </a:t>
            </a:r>
            <a:r>
              <a:rPr lang="en-US" b="1" dirty="0"/>
              <a:t>strings</a:t>
            </a:r>
          </a:p>
          <a:p>
            <a:r>
              <a:rPr lang="en-US" dirty="0"/>
              <a:t>The first is the </a:t>
            </a:r>
            <a:r>
              <a:rPr lang="en-US" i="1" dirty="0"/>
              <a:t>C-style string </a:t>
            </a:r>
            <a:r>
              <a:rPr lang="en-US" dirty="0"/>
              <a:t>(using arrays of, or pointers to, characters)</a:t>
            </a:r>
          </a:p>
          <a:p>
            <a:pPr lvl="1"/>
            <a:r>
              <a:rPr lang="en-US" dirty="0"/>
              <a:t>These are </a:t>
            </a:r>
            <a:r>
              <a:rPr lang="en-US" i="1" dirty="0"/>
              <a:t>null-terminated</a:t>
            </a:r>
            <a:r>
              <a:rPr lang="en-US" dirty="0"/>
              <a:t> sequences of characters, the same as in standard C</a:t>
            </a:r>
          </a:p>
          <a:p>
            <a:pPr lvl="1"/>
            <a:r>
              <a:rPr lang="en-US" dirty="0"/>
              <a:t>To use the related, provided functions, include the "&lt;cstring&gt;" header file</a:t>
            </a:r>
          </a:p>
          <a:p>
            <a:r>
              <a:rPr lang="en-US" dirty="0"/>
              <a:t>The second is </a:t>
            </a:r>
            <a:r>
              <a:rPr lang="en-US" i="1" dirty="0"/>
              <a:t>the "string" class</a:t>
            </a:r>
          </a:p>
          <a:p>
            <a:pPr lvl="1"/>
            <a:r>
              <a:rPr lang="en-US" dirty="0"/>
              <a:t>This is one of many classes provided as part of </a:t>
            </a:r>
            <a:r>
              <a:rPr lang="en-US" b="1" dirty="0"/>
              <a:t>the C++ standard library</a:t>
            </a:r>
          </a:p>
          <a:p>
            <a:pPr lvl="1"/>
            <a:r>
              <a:rPr lang="en-US" dirty="0"/>
              <a:t>To use this class, include the "&lt;string&gt;" header file</a:t>
            </a:r>
          </a:p>
          <a:p>
            <a:pPr lvl="1"/>
            <a:r>
              <a:rPr lang="en-US" dirty="0"/>
              <a:t>The C++ string class has several useful </a:t>
            </a:r>
            <a:r>
              <a:rPr lang="en-US" i="1" dirty="0"/>
              <a:t>member functions </a:t>
            </a:r>
            <a:r>
              <a:rPr lang="en-US" dirty="0"/>
              <a:t>(a.k.a. </a:t>
            </a:r>
            <a:r>
              <a:rPr lang="en-US" i="1" dirty="0"/>
              <a:t>methods</a:t>
            </a:r>
            <a:r>
              <a:rPr lang="en-US" dirty="0"/>
              <a:t>) and </a:t>
            </a:r>
            <a:r>
              <a:rPr lang="en-US" i="1" dirty="0"/>
              <a:t>overloaded operators</a:t>
            </a:r>
            <a:r>
              <a:rPr lang="en-US" dirty="0"/>
              <a:t> (these concepts will be explained later)</a:t>
            </a:r>
            <a:endParaRPr lang="en-US" i="1" dirty="0"/>
          </a:p>
          <a:p>
            <a:pPr lvl="1"/>
            <a:r>
              <a:rPr lang="en-US" dirty="0"/>
              <a:t>You can also compare C++ strings to each other using ==, &gt;, and &lt;</a:t>
            </a:r>
          </a:p>
          <a:p>
            <a:r>
              <a:rPr lang="en-US" dirty="0"/>
              <a:t>You can assign a C-style string to a C++ string directly</a:t>
            </a:r>
          </a:p>
          <a:p>
            <a:r>
              <a:rPr lang="en-US" dirty="0"/>
              <a:t>A C-style string can be obtained from a C++ string by using the "c_str()" member function</a:t>
            </a:r>
          </a:p>
          <a:p>
            <a:r>
              <a:rPr lang="en-US" dirty="0"/>
              <a:t>Examples using C++ strings are shown on the next slide (I'll discuss them in class)</a:t>
            </a:r>
          </a:p>
        </p:txBody>
      </p:sp>
    </p:spTree>
    <p:extLst>
      <p:ext uri="{BB962C8B-B14F-4D97-AF65-F5344CB8AC3E}">
        <p14:creationId xmlns:p14="http://schemas.microsoft.com/office/powerpoint/2010/main" val="4282237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726E5-F6EC-4892-84A2-3AE4FFEE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String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999F0-6F71-44EA-9FD9-B26A16EAC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s1 = "Hello";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s2 = "World";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s3 = s1 + " " + s2 + "!";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s4 = s3.substr(6,5);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s3.replace(6, 5, "planet");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730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35E96-DF60-414F-8D3F-D35CBA64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2EA35-5D80-4FB4-9DEC-728D8E4DC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If you are going to read from or write to </a:t>
            </a:r>
            <a:r>
              <a:rPr lang="en-US" b="1" dirty="0"/>
              <a:t>text files</a:t>
            </a:r>
            <a:r>
              <a:rPr lang="en-US" dirty="0"/>
              <a:t>, include the "&lt;fstream&gt;" header; appropriate input and output streams could then be declared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ifstream input(filenameInput);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ofstream output(filenameOutput);</a:t>
            </a:r>
          </a:p>
          <a:p>
            <a:r>
              <a:rPr lang="en-US" dirty="0"/>
              <a:t>We are assuming that "filenameInput" and "filenameOutput" are C++ strings that have already been assigned appropriate values representing filenames</a:t>
            </a:r>
          </a:p>
          <a:p>
            <a:r>
              <a:rPr lang="en-US" dirty="0"/>
              <a:t>These declarations are calling </a:t>
            </a:r>
            <a:r>
              <a:rPr lang="en-US" i="1" dirty="0"/>
              <a:t>constructors</a:t>
            </a:r>
            <a:r>
              <a:rPr lang="en-US" dirty="0"/>
              <a:t> of the stream classes (this concept will be explained later when we cover classes)</a:t>
            </a:r>
          </a:p>
          <a:p>
            <a:r>
              <a:rPr lang="en-US" dirty="0"/>
              <a:t>In older C++ code, you might see "c_str()" applied to the arguments as part of these declarations</a:t>
            </a:r>
          </a:p>
          <a:p>
            <a:r>
              <a:rPr lang="en-US" dirty="0"/>
              <a:t>Once these streams have been created, you can use them very much like "cin" and "cout"</a:t>
            </a:r>
          </a:p>
          <a:p>
            <a:r>
              <a:rPr lang="en-US" dirty="0"/>
              <a:t>The "getline" function can be used to read an entire line from a stream as follows (the newline character is not included in the string):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getline(input, s);</a:t>
            </a:r>
          </a:p>
          <a:p>
            <a:r>
              <a:rPr lang="en-US" dirty="0"/>
              <a:t>When you are done using a file, you should close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input.close();</a:t>
            </a:r>
          </a:p>
        </p:txBody>
      </p:sp>
    </p:spTree>
    <p:extLst>
      <p:ext uri="{BB962C8B-B14F-4D97-AF65-F5344CB8AC3E}">
        <p14:creationId xmlns:p14="http://schemas.microsoft.com/office/powerpoint/2010/main" val="80090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A389A-5CB4-41EC-83DD-8C707B136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986BA-871A-4E2A-B2E8-29183FD51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Another important provided class is </a:t>
            </a:r>
            <a:r>
              <a:rPr lang="en-US" i="1" dirty="0"/>
              <a:t>the "vector" class</a:t>
            </a:r>
            <a:r>
              <a:rPr lang="en-US" dirty="0"/>
              <a:t>; to use it, you need to include the "&lt;vector&gt;" header</a:t>
            </a:r>
          </a:p>
          <a:p>
            <a:r>
              <a:rPr lang="en-US" dirty="0"/>
              <a:t>This allows you to declare </a:t>
            </a:r>
            <a:r>
              <a:rPr lang="en-US" b="1" dirty="0"/>
              <a:t>vectors</a:t>
            </a:r>
            <a:r>
              <a:rPr lang="en-US" dirty="0"/>
              <a:t>, which are resizable arrays, of any type; for example:</a:t>
            </a:r>
          </a:p>
          <a:p>
            <a:pPr marL="457200" lvl="1" indent="0">
              <a:buNone/>
            </a:pPr>
            <a:r>
              <a:rPr lang="en-US" dirty="0"/>
              <a:t>vector&lt;int&gt; v(10);</a:t>
            </a:r>
          </a:p>
          <a:p>
            <a:r>
              <a:rPr lang="en-US" dirty="0"/>
              <a:t>You can initialize a vector with an </a:t>
            </a:r>
            <a:r>
              <a:rPr lang="en-US" i="1" dirty="0"/>
              <a:t>initializer-list</a:t>
            </a:r>
            <a:r>
              <a:rPr lang="en-US" dirty="0"/>
              <a:t>; for example:</a:t>
            </a:r>
          </a:p>
          <a:p>
            <a:pPr marL="457200" lvl="1" indent="0">
              <a:buNone/>
            </a:pPr>
            <a:r>
              <a:rPr lang="en-US" dirty="0"/>
              <a:t>vector&lt;int&gt; v {1, 2, 3, 4, 5, 6, 7, 8, 9, 10}</a:t>
            </a:r>
          </a:p>
          <a:p>
            <a:r>
              <a:rPr lang="en-US" dirty="0"/>
              <a:t>In fact, every primitive and provided type can be initialized with this notation, and Stroustrup encourages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x {10};</a:t>
            </a:r>
          </a:p>
          <a:p>
            <a:r>
              <a:rPr lang="en-US" dirty="0"/>
              <a:t>You might resize such a vector like this (where "incrementSize" is an "int"):</a:t>
            </a:r>
          </a:p>
          <a:p>
            <a:pPr marL="457200" lvl="1" indent="0">
              <a:buNone/>
            </a:pPr>
            <a:r>
              <a:rPr lang="en-US" dirty="0"/>
              <a:t>v.resize(v.size() + incrementSize);</a:t>
            </a:r>
          </a:p>
        </p:txBody>
      </p:sp>
    </p:spTree>
    <p:extLst>
      <p:ext uri="{BB962C8B-B14F-4D97-AF65-F5344CB8AC3E}">
        <p14:creationId xmlns:p14="http://schemas.microsoft.com/office/powerpoint/2010/main" val="89699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AAAB-B9C4-42D8-8D27-023916B4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Displaying the Values in a Vector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C2ECDA-B096-4E8B-B751-1A3FD2D7A7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examples to the right show three ways to display the elements of a vector</a:t>
            </a:r>
          </a:p>
          <a:p>
            <a:r>
              <a:rPr lang="en-US" dirty="0"/>
              <a:t>The first example, using brackets, treats the vector like an array</a:t>
            </a:r>
          </a:p>
          <a:p>
            <a:r>
              <a:rPr lang="en-US" dirty="0"/>
              <a:t>The second style, using  the "at" member function, does range checking</a:t>
            </a:r>
          </a:p>
          <a:p>
            <a:r>
              <a:rPr lang="en-US" dirty="0"/>
              <a:t>The "at" member function </a:t>
            </a:r>
            <a:r>
              <a:rPr lang="en-US" i="1" dirty="0"/>
              <a:t>throws an exception</a:t>
            </a:r>
            <a:r>
              <a:rPr lang="en-US" dirty="0"/>
              <a:t> if the index is out of range</a:t>
            </a:r>
          </a:p>
          <a:p>
            <a:r>
              <a:rPr lang="en-US" dirty="0"/>
              <a:t>The first method (using brackets) does not, so it is faster, but less safe</a:t>
            </a:r>
          </a:p>
          <a:p>
            <a:r>
              <a:rPr lang="en-US" dirty="0"/>
              <a:t>The third method uses </a:t>
            </a:r>
            <a:r>
              <a:rPr lang="en-US" i="1" dirty="0"/>
              <a:t>iterators</a:t>
            </a:r>
          </a:p>
          <a:p>
            <a:r>
              <a:rPr lang="en-US" dirty="0"/>
              <a:t>The fourth method uses a </a:t>
            </a:r>
            <a:r>
              <a:rPr lang="en-US" i="1" dirty="0"/>
              <a:t>range-for statement</a:t>
            </a:r>
            <a:r>
              <a:rPr lang="en-US" dirty="0"/>
              <a:t>, a.k.a. </a:t>
            </a:r>
            <a:r>
              <a:rPr lang="en-US" i="1" dirty="0"/>
              <a:t>range-based for loop</a:t>
            </a:r>
          </a:p>
          <a:p>
            <a:r>
              <a:rPr lang="en-US" i="1" dirty="0"/>
              <a:t>The "auto" specifier </a:t>
            </a:r>
            <a:r>
              <a:rPr lang="en-US" dirty="0"/>
              <a:t>asks the compiler to deduce the type (at compile time)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9AD2E5-B6FF-46CA-BB78-DA779E7E57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v[i]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v.at(i)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463550" marR="0" indent="-46355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(vector&lt;int&gt;::iterator ii = v.begin(); ii != v.end(); ii++)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*ii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(auto i:v)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i &lt;&lt; "\n";</a:t>
            </a:r>
          </a:p>
        </p:txBody>
      </p:sp>
    </p:spTree>
    <p:extLst>
      <p:ext uri="{BB962C8B-B14F-4D97-AF65-F5344CB8AC3E}">
        <p14:creationId xmlns:p14="http://schemas.microsoft.com/office/powerpoint/2010/main" val="3374264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14D520-0A05-4366-A9B1-D2BA2AD97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2A8C20-850D-484F-9685-FBC166351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Another useful provided class is </a:t>
            </a:r>
            <a:r>
              <a:rPr lang="en-US" i="1" dirty="0"/>
              <a:t>the "map" class</a:t>
            </a:r>
            <a:r>
              <a:rPr lang="en-US" dirty="0"/>
              <a:t>; to use it, you need to include the "&lt;map&gt;" header</a:t>
            </a:r>
          </a:p>
          <a:p>
            <a:r>
              <a:rPr lang="en-US" dirty="0"/>
              <a:t>A map acts like an array that can be indexed by any type</a:t>
            </a:r>
          </a:p>
          <a:p>
            <a:r>
              <a:rPr lang="en-US" dirty="0"/>
              <a:t>Here is an example declaration followed by a couple of assignment statements: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map &lt;string, string&gt; correction;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correction["teh"] = "the";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correction["adn"] = "and";</a:t>
            </a:r>
          </a:p>
          <a:p>
            <a:r>
              <a:rPr lang="en-US" dirty="0"/>
              <a:t>The example above is an example of a map that uses strings for both </a:t>
            </a:r>
            <a:r>
              <a:rPr lang="en-US" i="1" dirty="0"/>
              <a:t>keys</a:t>
            </a:r>
            <a:r>
              <a:rPr lang="en-US" dirty="0"/>
              <a:t> and </a:t>
            </a:r>
            <a:r>
              <a:rPr lang="en-US" i="1" dirty="0"/>
              <a:t>values</a:t>
            </a:r>
            <a:r>
              <a:rPr lang="en-US" dirty="0"/>
              <a:t> (a.k.a. </a:t>
            </a:r>
            <a:r>
              <a:rPr lang="en-US" i="1" dirty="0"/>
              <a:t>mapped values</a:t>
            </a:r>
            <a:r>
              <a:rPr lang="en-US" dirty="0"/>
              <a:t>)</a:t>
            </a:r>
          </a:p>
          <a:p>
            <a:r>
              <a:rPr lang="en-US" dirty="0"/>
              <a:t>More generally, though, the two types are not typically the same</a:t>
            </a:r>
          </a:p>
          <a:p>
            <a:r>
              <a:rPr lang="en-US" dirty="0"/>
              <a:t>The key must be a type that can be ordered, and by default, key values are compared to each other using the less-than operator, "&lt;".</a:t>
            </a:r>
          </a:p>
          <a:p>
            <a:r>
              <a:rPr lang="en-US" dirty="0"/>
              <a:t>C++ maps are typically implemented as </a:t>
            </a:r>
            <a:r>
              <a:rPr lang="en-US" i="1" dirty="0"/>
              <a:t>balanced binary search trees</a:t>
            </a:r>
            <a:r>
              <a:rPr lang="en-US" dirty="0"/>
              <a:t>, one of several data structures we will learn about later in the course</a:t>
            </a:r>
            <a:endParaRPr lang="en-US" i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04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748B-ED76-4125-B427-4CE2C30CF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B5C12-9DA5-4E51-922F-153305F5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also allows </a:t>
            </a:r>
            <a:r>
              <a:rPr lang="en-US" b="1" dirty="0"/>
              <a:t>references</a:t>
            </a:r>
            <a:r>
              <a:rPr lang="en-US" dirty="0"/>
              <a:t>, which specify a second name for a variable</a:t>
            </a:r>
          </a:p>
          <a:p>
            <a:r>
              <a:rPr lang="en-US" dirty="0"/>
              <a:t>You can think about a reference as a pointer that is automatically dereferenced each time it is accessed</a:t>
            </a:r>
          </a:p>
          <a:p>
            <a:r>
              <a:rPr lang="en-US" dirty="0"/>
              <a:t>References allow us to write functions that permanently change the address of a variable passed to it;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increment(int &amp;r)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r++;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Only an </a:t>
            </a:r>
            <a:r>
              <a:rPr lang="en-US" i="1" dirty="0"/>
              <a:t>l-value</a:t>
            </a:r>
            <a:r>
              <a:rPr lang="en-US" dirty="0"/>
              <a:t> can be assigned to a reference, and so you will get a compiler error if you try to pass invalid values to this function</a:t>
            </a:r>
          </a:p>
          <a:p>
            <a:r>
              <a:rPr lang="en-US" dirty="0"/>
              <a:t>Here is one way to increase every "int" in the vector from earlier, relying on a reference and a range-based for loop: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(auto &amp;i:v)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++i;</a:t>
            </a:r>
          </a:p>
          <a:p>
            <a:r>
              <a:rPr lang="en-US" dirty="0">
                <a:cs typeface="Courier New" panose="02070309020205020404" pitchFamily="49" charset="0"/>
              </a:rPr>
              <a:t>This example is only intended for pedagogical reasons; we will see useful examples of references later in the topic</a:t>
            </a:r>
          </a:p>
        </p:txBody>
      </p:sp>
    </p:spTree>
    <p:extLst>
      <p:ext uri="{BB962C8B-B14F-4D97-AF65-F5344CB8AC3E}">
        <p14:creationId xmlns:p14="http://schemas.microsoft.com/office/powerpoint/2010/main" val="43253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AC348-853B-445E-86DC-8FEE2DF1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615DF-59C0-4AF2-9B30-9F8CF977B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Dynamic memory allocation </a:t>
            </a:r>
            <a:r>
              <a:rPr lang="en-US" dirty="0"/>
              <a:t>in C++ typically uses </a:t>
            </a:r>
            <a:r>
              <a:rPr lang="en-US" i="1" dirty="0"/>
              <a:t>the "new" and "delete" operators</a:t>
            </a:r>
          </a:p>
          <a:p>
            <a:r>
              <a:rPr lang="en-US" dirty="0"/>
              <a:t>To use them, you need to include "&lt;new&gt;"</a:t>
            </a:r>
          </a:p>
          <a:p>
            <a:r>
              <a:rPr lang="en-US" dirty="0"/>
              <a:t>These behave better than "malloc" and "free" from standard C (e.g., they throw exceptions)</a:t>
            </a:r>
          </a:p>
          <a:p>
            <a:r>
              <a:rPr lang="en-US" dirty="0"/>
              <a:t>First example (after the code below, "p1" points to memory holding the single integer 5):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p1 = new int(5);</a:t>
            </a:r>
          </a:p>
          <a:p>
            <a:r>
              <a:rPr lang="en-US" dirty="0"/>
              <a:t>Second example (after the code below, "p2" points to an array large enough to hold 5 integers):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p2 = new int[5];</a:t>
            </a:r>
          </a:p>
          <a:p>
            <a:r>
              <a:rPr lang="en-US" dirty="0"/>
              <a:t>You can delete the allocated memory like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p2[];</a:t>
            </a:r>
          </a:p>
          <a:p>
            <a:r>
              <a:rPr lang="en-US" dirty="0"/>
              <a:t>After freeing the memory, you should generally set each pointer to </a:t>
            </a:r>
            <a:r>
              <a:rPr lang="en-US" b="1" dirty="0"/>
              <a:t>nullptr</a:t>
            </a:r>
            <a:r>
              <a:rPr lang="en-US" dirty="0"/>
              <a:t>, added to C++11 (earlier versions of C++ used </a:t>
            </a:r>
            <a:r>
              <a:rPr lang="en-US" i="1" dirty="0"/>
              <a:t>NULL</a:t>
            </a:r>
            <a:r>
              <a:rPr lang="en-US" dirty="0"/>
              <a:t>, as does standard C)</a:t>
            </a:r>
          </a:p>
        </p:txBody>
      </p:sp>
    </p:spTree>
    <p:extLst>
      <p:ext uri="{BB962C8B-B14F-4D97-AF65-F5344CB8AC3E}">
        <p14:creationId xmlns:p14="http://schemas.microsoft.com/office/powerpoint/2010/main" val="286323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280DD-9B32-4527-AD90-E9976494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E0AC4-F0FF-46F8-A12B-13F8567DD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Error handling in C++ is often handled with </a:t>
            </a:r>
            <a:r>
              <a:rPr lang="en-US" b="1" dirty="0"/>
              <a:t>exceptions</a:t>
            </a:r>
            <a:r>
              <a:rPr lang="en-US" dirty="0"/>
              <a:t>; this is therefore called </a:t>
            </a:r>
            <a:r>
              <a:rPr lang="en-US" i="1" dirty="0"/>
              <a:t>exception handling</a:t>
            </a:r>
            <a:endParaRPr lang="en-US" b="1" dirty="0"/>
          </a:p>
          <a:p>
            <a:r>
              <a:rPr lang="en-US" dirty="0"/>
              <a:t>For example, by default, the "new" operator throws a "bad_alloc" exception when a program runs out of memory</a:t>
            </a:r>
          </a:p>
          <a:p>
            <a:r>
              <a:rPr lang="en-US" dirty="0"/>
              <a:t>Consider the following code, which will display dots on the screen until we run out of memory (more technical details are discussed on the next slide):</a:t>
            </a:r>
          </a:p>
          <a:p>
            <a:pPr marL="457200" lvl="1" indent="0">
              <a:buNone/>
            </a:pPr>
            <a:r>
              <a:rPr lang="en-US" noProof="1"/>
              <a:t>try {</a:t>
            </a:r>
          </a:p>
          <a:p>
            <a:pPr marL="457200" lvl="1" indent="0">
              <a:buNone/>
            </a:pPr>
            <a:r>
              <a:rPr lang="en-US" noProof="1"/>
              <a:t>  while (true) {cout &lt;&lt; "."; cout.flush(); new char[1'000'000];}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pPr marL="457200" lvl="1" indent="0">
              <a:buNone/>
            </a:pPr>
            <a:r>
              <a:rPr lang="en-US" noProof="1"/>
              <a:t>catch (bad_alloc&amp; b) {</a:t>
            </a:r>
          </a:p>
          <a:p>
            <a:pPr marL="457200" lvl="1" indent="0">
              <a:buNone/>
            </a:pPr>
            <a:r>
              <a:rPr lang="en-US" noProof="1"/>
              <a:t>  cerr &lt;&lt; "Memory exhausted: " &lt;&lt; b.what() &lt;&lt; '\n';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r>
              <a:rPr lang="en-US" dirty="0"/>
              <a:t>The use of "cout.flush()" is needed here, because streams are not automatically flushed with every character, or even with every newline</a:t>
            </a:r>
          </a:p>
          <a:p>
            <a:r>
              <a:rPr lang="en-US" dirty="0"/>
              <a:t>I chose to introduce the use of apostrophes as </a:t>
            </a:r>
            <a:r>
              <a:rPr lang="en-US" i="1" dirty="0"/>
              <a:t>digit separators</a:t>
            </a:r>
            <a:r>
              <a:rPr lang="en-US" dirty="0"/>
              <a:t>, introduced in C++14,</a:t>
            </a:r>
            <a:r>
              <a:rPr lang="en-US" i="1" dirty="0"/>
              <a:t> </a:t>
            </a:r>
            <a:r>
              <a:rPr lang="en-US" dirty="0"/>
              <a:t>in this example; this is purely for formatting</a:t>
            </a:r>
          </a:p>
          <a:p>
            <a:r>
              <a:rPr lang="en-US" dirty="0"/>
              <a:t>Also note that we are writing the output to "cerr", which is </a:t>
            </a:r>
            <a:r>
              <a:rPr lang="en-US" i="1" dirty="0"/>
              <a:t>the standard error stream</a:t>
            </a:r>
          </a:p>
        </p:txBody>
      </p:sp>
    </p:spTree>
    <p:extLst>
      <p:ext uri="{BB962C8B-B14F-4D97-AF65-F5344CB8AC3E}">
        <p14:creationId xmlns:p14="http://schemas.microsoft.com/office/powerpoint/2010/main" val="4150062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409A7-58F3-4D8F-B3E5-C03D8AC2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Throwing and Catching Exceptions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69F05-8F48-4FE0-B1DF-1FBEF5C02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Technically, what is being </a:t>
            </a:r>
            <a:r>
              <a:rPr lang="en-US" i="1" dirty="0"/>
              <a:t>thrown</a:t>
            </a:r>
            <a:r>
              <a:rPr lang="en-US" dirty="0"/>
              <a:t> is an </a:t>
            </a:r>
            <a:r>
              <a:rPr lang="en-US" i="1" dirty="0"/>
              <a:t>object</a:t>
            </a:r>
            <a:r>
              <a:rPr lang="en-US" dirty="0"/>
              <a:t> of some specified type (we will discuss the concept of objects more thoroughly when we cover classes)</a:t>
            </a:r>
          </a:p>
          <a:p>
            <a:r>
              <a:rPr lang="en-US" dirty="0"/>
              <a:t>The type in the parentheses of the "catch" expression specifies the type of exceptions that this catch block can </a:t>
            </a:r>
            <a:r>
              <a:rPr lang="en-US" i="1" dirty="0"/>
              <a:t>catch</a:t>
            </a:r>
          </a:p>
          <a:p>
            <a:r>
              <a:rPr lang="en-US" dirty="0"/>
              <a:t>Specifying the name for the caught object is optional (but we can't use it if we don't name it)</a:t>
            </a:r>
          </a:p>
          <a:p>
            <a:r>
              <a:rPr lang="en-US" dirty="0"/>
              <a:t>The "what" member function returns a C-style string that can be used to identify the exception type; all exception types must include such a member function</a:t>
            </a:r>
          </a:p>
          <a:p>
            <a:r>
              <a:rPr lang="en-US" dirty="0"/>
              <a:t>The exception itself is thrown with a "throw" statement (we will not look at an example)</a:t>
            </a:r>
          </a:p>
          <a:p>
            <a:r>
              <a:rPr lang="en-US" dirty="0"/>
              <a:t>Programmers can also create their own exception types and throw and catch them</a:t>
            </a:r>
          </a:p>
          <a:p>
            <a:r>
              <a:rPr lang="en-US" dirty="0"/>
              <a:t>When an exception is thrown, the program </a:t>
            </a:r>
            <a:r>
              <a:rPr lang="en-US" i="1" dirty="0"/>
              <a:t>unwinds the call stack </a:t>
            </a:r>
            <a:r>
              <a:rPr lang="en-US" dirty="0"/>
              <a:t>looking for an appropriate catch</a:t>
            </a:r>
          </a:p>
          <a:p>
            <a:r>
              <a:rPr lang="en-US" dirty="0"/>
              <a:t>If no appropriate catch block is found, the program will terminate with a crash</a:t>
            </a:r>
          </a:p>
          <a:p>
            <a:r>
              <a:rPr lang="en-US" dirty="0"/>
              <a:t>It is possible to catch any exception using "catch(…)"; the three dots are called an ellipsis</a:t>
            </a:r>
          </a:p>
          <a:p>
            <a:r>
              <a:rPr lang="en-US" dirty="0"/>
              <a:t>Some programmers recommend putting the code in "main" in a try block followed by this type of catch</a:t>
            </a:r>
          </a:p>
        </p:txBody>
      </p:sp>
    </p:spTree>
    <p:extLst>
      <p:ext uri="{BB962C8B-B14F-4D97-AF65-F5344CB8AC3E}">
        <p14:creationId xmlns:p14="http://schemas.microsoft.com/office/powerpoint/2010/main" val="1965202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B0D4A-BF59-4A0F-B184-BFE9F134F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4D147-1D5B-42DA-9AA9-F4E6062C2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allows you </a:t>
            </a:r>
            <a:r>
              <a:rPr lang="en-US" i="1" dirty="0"/>
              <a:t>to overload functions</a:t>
            </a:r>
            <a:r>
              <a:rPr lang="en-US" dirty="0"/>
              <a:t>, meaning that you can implement different functions with the same name</a:t>
            </a:r>
          </a:p>
          <a:p>
            <a:r>
              <a:rPr lang="en-US" dirty="0"/>
              <a:t>The function that gets called depends on the types and/or number of arguments passed</a:t>
            </a:r>
          </a:p>
          <a:p>
            <a:r>
              <a:rPr lang="en-US" dirty="0"/>
              <a:t>Here are some example </a:t>
            </a:r>
            <a:r>
              <a:rPr lang="en-US" i="1" dirty="0"/>
              <a:t>prototype statements</a:t>
            </a:r>
            <a:r>
              <a:rPr lang="en-US" dirty="0"/>
              <a:t> (a.k.a. </a:t>
            </a:r>
            <a:r>
              <a:rPr lang="en-US" i="1" dirty="0"/>
              <a:t>function prototypes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display(int);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display(const string);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display(PERSON);</a:t>
            </a:r>
          </a:p>
          <a:p>
            <a:r>
              <a:rPr lang="en-US" dirty="0"/>
              <a:t>The next two together (independent of the ones above) can lead to errors due to ambiguity: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display(double);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display(float);</a:t>
            </a:r>
          </a:p>
          <a:p>
            <a:r>
              <a:rPr lang="en-US" dirty="0"/>
              <a:t>You will then get a compiler error if you try to pass, for example, an "int" to "display", although this can be disambiguated with a cast</a:t>
            </a:r>
          </a:p>
          <a:p>
            <a:r>
              <a:rPr lang="en-US" dirty="0"/>
              <a:t>Although C-style casts still work, it is considered better to use a C++ mechanism for casting; options include "static_cast", "dynamic_cast", and "reinterpret_cast" (we won't cover the details)</a:t>
            </a:r>
          </a:p>
          <a:p>
            <a:r>
              <a:rPr lang="en-US" dirty="0"/>
              <a:t>The next slide includes an example of overloaded functions with different numbers of parameters</a:t>
            </a:r>
          </a:p>
        </p:txBody>
      </p:sp>
    </p:spTree>
    <p:extLst>
      <p:ext uri="{BB962C8B-B14F-4D97-AF65-F5344CB8AC3E}">
        <p14:creationId xmlns:p14="http://schemas.microsoft.com/office/powerpoint/2010/main" val="509404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C0B33-4AB1-41B4-A2DE-9148D9721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25825-1AAC-4CD7-AE64-87CA4D161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Overloading also considers the number of parameters;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x2, int x3);</a:t>
            </a:r>
          </a:p>
          <a:p>
            <a:r>
              <a:rPr lang="en-US" dirty="0"/>
              <a:t>Functions can also provide </a:t>
            </a:r>
            <a:r>
              <a:rPr lang="en-US" b="1" dirty="0"/>
              <a:t>default values </a:t>
            </a:r>
            <a:r>
              <a:rPr lang="en-US" dirty="0"/>
              <a:t>for missing arguments</a:t>
            </a:r>
          </a:p>
          <a:p>
            <a:r>
              <a:rPr lang="en-US" dirty="0"/>
              <a:t>In some cases, this can lead to more compact code compared to writing different versions of an overload function;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x1=0, int x2=0, int x3=0);</a:t>
            </a:r>
          </a:p>
          <a:p>
            <a:r>
              <a:rPr lang="en-US" dirty="0">
                <a:cs typeface="Courier New" panose="02070309020205020404" pitchFamily="49" charset="0"/>
              </a:rPr>
              <a:t>If you provide a default value for a parameter, you must also provide default values for all parameters to its right</a:t>
            </a:r>
          </a:p>
          <a:p>
            <a:r>
              <a:rPr lang="en-US" dirty="0">
                <a:cs typeface="Courier New" panose="02070309020205020404" pitchFamily="49" charset="0"/>
              </a:rPr>
              <a:t>Arguments passed to functions fill in parameters from left to right, without skipping any parameters</a:t>
            </a:r>
          </a:p>
        </p:txBody>
      </p:sp>
    </p:spTree>
    <p:extLst>
      <p:ext uri="{BB962C8B-B14F-4D97-AF65-F5344CB8AC3E}">
        <p14:creationId xmlns:p14="http://schemas.microsoft.com/office/powerpoint/2010/main" val="1769825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7D3F1-A07A-481A-BA3A-D3C1CFCF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509E8-B46A-4FE5-81CC-E904992C6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ability to create </a:t>
            </a:r>
            <a:r>
              <a:rPr lang="en-US" b="1" dirty="0"/>
              <a:t>classes</a:t>
            </a:r>
            <a:r>
              <a:rPr lang="en-US" dirty="0"/>
              <a:t> has become the main way to allow </a:t>
            </a:r>
            <a:r>
              <a:rPr lang="en-US" b="1" dirty="0"/>
              <a:t>object-oriented programming</a:t>
            </a:r>
          </a:p>
          <a:p>
            <a:r>
              <a:rPr lang="en-US" dirty="0"/>
              <a:t>A class is a </a:t>
            </a:r>
            <a:r>
              <a:rPr lang="en-US" i="1" dirty="0"/>
              <a:t>user-defined data type</a:t>
            </a:r>
            <a:r>
              <a:rPr lang="en-US" dirty="0"/>
              <a:t> that represents a concept</a:t>
            </a:r>
          </a:p>
          <a:p>
            <a:r>
              <a:rPr lang="en-US" dirty="0"/>
              <a:t>A class could be created by the programmer or supplied as part of the C++ standard library</a:t>
            </a:r>
          </a:p>
          <a:p>
            <a:r>
              <a:rPr lang="en-US" dirty="0"/>
              <a:t>Two important benefits of classes are:</a:t>
            </a:r>
          </a:p>
          <a:p>
            <a:pPr lvl="1"/>
            <a:r>
              <a:rPr lang="en-US" dirty="0"/>
              <a:t>They provide programmers with the tools for creating convenient new types</a:t>
            </a:r>
          </a:p>
          <a:p>
            <a:pPr lvl="1"/>
            <a:r>
              <a:rPr lang="en-US" dirty="0"/>
              <a:t>They can lead to programs that are better organized, more flexible, and easier to write and maintain with multiple programmers</a:t>
            </a:r>
          </a:p>
        </p:txBody>
      </p:sp>
    </p:spTree>
    <p:extLst>
      <p:ext uri="{BB962C8B-B14F-4D97-AF65-F5344CB8AC3E}">
        <p14:creationId xmlns:p14="http://schemas.microsoft.com/office/powerpoint/2010/main" val="2750618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96FC-65A2-405E-8CB3-2E37B3D5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7211-B2A2-4E7F-98FA-920B290A3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 an example, we will consider a class called "Date" that allows a programmer to create, initialize, and utilize dates</a:t>
            </a:r>
          </a:p>
          <a:p>
            <a:r>
              <a:rPr lang="en-US" dirty="0"/>
              <a:t>Even a relatively simple class like "Date" would take a long time and a lot of planning to really get it right</a:t>
            </a:r>
          </a:p>
          <a:p>
            <a:r>
              <a:rPr lang="en-US" dirty="0"/>
              <a:t>We are going to mostly ignore certain important aspects, such as error handling</a:t>
            </a:r>
          </a:p>
          <a:p>
            <a:r>
              <a:rPr lang="en-US" dirty="0"/>
              <a:t>We will discuss a simple, incomplete implementation so we can understand various concepts relevant to creating classes</a:t>
            </a:r>
          </a:p>
          <a:p>
            <a:r>
              <a:rPr lang="en-US" dirty="0"/>
              <a:t>The next slide shows a simplified </a:t>
            </a:r>
            <a:r>
              <a:rPr lang="en-US" i="1" dirty="0"/>
              <a:t>class definition</a:t>
            </a:r>
            <a:r>
              <a:rPr lang="en-US" dirty="0"/>
              <a:t> for the "Date" class</a:t>
            </a:r>
          </a:p>
          <a:p>
            <a:r>
              <a:rPr lang="en-US" dirty="0"/>
              <a:t>Note that some sources use the term </a:t>
            </a:r>
            <a:r>
              <a:rPr lang="en-US" i="1" dirty="0"/>
              <a:t>class declaration</a:t>
            </a:r>
            <a:r>
              <a:rPr lang="en-US" dirty="0"/>
              <a:t> instead of class definition, and use the term class definition to include the full implementation of the class</a:t>
            </a:r>
          </a:p>
          <a:p>
            <a:r>
              <a:rPr lang="en-US" dirty="0"/>
              <a:t>Several slides following the next slide will be used to discuss more details about the example class</a:t>
            </a:r>
          </a:p>
        </p:txBody>
      </p:sp>
    </p:spTree>
    <p:extLst>
      <p:ext uri="{BB962C8B-B14F-4D97-AF65-F5344CB8AC3E}">
        <p14:creationId xmlns:p14="http://schemas.microsoft.com/office/powerpoint/2010/main" val="3196146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999C-086D-4B2D-AB22-4740BB7C0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Class Definition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4818C-36E9-4C6D-9875-C3A759CCC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Date 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</a:t>
            </a: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d, m, y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Date default_date;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Date(int dd = 0, int mm = 0, int yy = 0);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Date(const std::string &amp;); // date in string representation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void set_default(int dd, int mm, int yy);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set_day(int);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set_month(int);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set_year(int);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day() const {return d;}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month() const {return m;}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year() const {return y;}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display() const;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inline bool operator==(const Date &amp;);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more member functions could be here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74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C682-72B4-480E-B01F-1AC13F11C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Class-related Notions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D4ADE-BC70-4E70-B0A9-CA9D96AC5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variable fields of the class (e.g., "d", "m", and "y") are called </a:t>
            </a:r>
            <a:r>
              <a:rPr lang="en-US" b="1" dirty="0"/>
              <a:t>data members</a:t>
            </a:r>
          </a:p>
          <a:p>
            <a:r>
              <a:rPr lang="en-US" dirty="0"/>
              <a:t>What look like prototype statements are </a:t>
            </a:r>
            <a:r>
              <a:rPr lang="en-US" b="1" dirty="0"/>
              <a:t>member functions </a:t>
            </a:r>
            <a:r>
              <a:rPr lang="en-US" dirty="0"/>
              <a:t>(a.k.a. </a:t>
            </a:r>
            <a:r>
              <a:rPr lang="en-US" b="1" dirty="0"/>
              <a:t>methods</a:t>
            </a:r>
            <a:r>
              <a:rPr lang="en-US" dirty="0"/>
              <a:t>)</a:t>
            </a:r>
          </a:p>
          <a:p>
            <a:r>
              <a:rPr lang="en-US" dirty="0"/>
              <a:t>Ideally, everything relevant to the concept represented by the class should be declared within the class definition</a:t>
            </a:r>
          </a:p>
          <a:p>
            <a:r>
              <a:rPr lang="en-US" dirty="0"/>
              <a:t>This is called </a:t>
            </a:r>
            <a:r>
              <a:rPr lang="en-US" b="1" dirty="0"/>
              <a:t>encapsulation</a:t>
            </a:r>
          </a:p>
          <a:p>
            <a:r>
              <a:rPr lang="en-US" dirty="0"/>
              <a:t>Some parts of a class are </a:t>
            </a:r>
            <a:r>
              <a:rPr lang="en-US" b="1" dirty="0"/>
              <a:t>private</a:t>
            </a:r>
            <a:r>
              <a:rPr lang="en-US" dirty="0"/>
              <a:t> (the default in C++) and some parts are </a:t>
            </a:r>
            <a:r>
              <a:rPr lang="en-US" b="1" dirty="0"/>
              <a:t>public</a:t>
            </a:r>
            <a:r>
              <a:rPr lang="en-US" dirty="0"/>
              <a:t> (these keywords are called </a:t>
            </a:r>
            <a:r>
              <a:rPr lang="en-US" i="1" dirty="0"/>
              <a:t>access specifiers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This relates to </a:t>
            </a:r>
            <a:r>
              <a:rPr lang="en-US" b="1" dirty="0"/>
              <a:t>information hiding</a:t>
            </a:r>
            <a:endParaRPr lang="en-US" dirty="0"/>
          </a:p>
          <a:p>
            <a:r>
              <a:rPr lang="en-US" dirty="0"/>
              <a:t>Encapsulation and information hiding relate to the benefits of object-oriented programming that were previously mentioned</a:t>
            </a:r>
          </a:p>
        </p:txBody>
      </p:sp>
    </p:spTree>
    <p:extLst>
      <p:ext uri="{BB962C8B-B14F-4D97-AF65-F5344CB8AC3E}">
        <p14:creationId xmlns:p14="http://schemas.microsoft.com/office/powerpoint/2010/main" val="1609254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DA6AC-BB55-4FBA-B1E0-060822E31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0F15-EB41-406C-9A91-F033FADB8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previously mentioned, a class is a user-defined type</a:t>
            </a:r>
          </a:p>
          <a:p>
            <a:r>
              <a:rPr lang="en-US" dirty="0"/>
              <a:t>When you declare a variable whose type is a class, that variable is called an </a:t>
            </a:r>
            <a:r>
              <a:rPr lang="en-US" b="1" dirty="0"/>
              <a:t>object</a:t>
            </a:r>
          </a:p>
          <a:p>
            <a:r>
              <a:rPr lang="en-US" dirty="0"/>
              <a:t>A phrase often seen in writing about object-oriented programming is: "An object is an instance of a class"</a:t>
            </a:r>
          </a:p>
          <a:p>
            <a:r>
              <a:rPr lang="en-US" dirty="0"/>
              <a:t>"Date" objects can be declared in the following ways: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These examples will make more sense after we talk about </a:t>
            </a:r>
            <a:r>
              <a:rPr lang="en-US" b="1" dirty="0">
                <a:cs typeface="Courier New" panose="02070309020205020404" pitchFamily="49" charset="0"/>
              </a:rPr>
              <a:t>constructors</a:t>
            </a:r>
          </a:p>
        </p:txBody>
      </p:sp>
    </p:spTree>
    <p:extLst>
      <p:ext uri="{BB962C8B-B14F-4D97-AF65-F5344CB8AC3E}">
        <p14:creationId xmlns:p14="http://schemas.microsoft.com/office/powerpoint/2010/main" val="1597709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46F0-81DB-4449-A67A-C9C89458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Data Members and Member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467B3-8ACD-472C-9A06-B1DE21ABF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keyword "static" applied to a data member indicates that there is just one copy of the data member for the entire class; these are sometimes called </a:t>
            </a:r>
            <a:r>
              <a:rPr lang="en-US" i="1" dirty="0"/>
              <a:t>class data members</a:t>
            </a:r>
          </a:p>
          <a:p>
            <a:r>
              <a:rPr lang="en-US" dirty="0"/>
              <a:t>The keyword "static" applied to a member function indicates that the member function can be called without an object; these are sometimes called </a:t>
            </a:r>
            <a:r>
              <a:rPr lang="en-US" i="1" dirty="0"/>
              <a:t>class member functions</a:t>
            </a:r>
          </a:p>
          <a:p>
            <a:r>
              <a:rPr lang="en-US" dirty="0"/>
              <a:t>Other (non-static) data members and member functions are sometimes called </a:t>
            </a:r>
            <a:r>
              <a:rPr lang="en-US" i="1" dirty="0"/>
              <a:t>instance data members </a:t>
            </a:r>
            <a:r>
              <a:rPr lang="en-US" dirty="0"/>
              <a:t>and </a:t>
            </a:r>
            <a:r>
              <a:rPr lang="en-US" i="1" dirty="0"/>
              <a:t>instance member functions</a:t>
            </a:r>
          </a:p>
          <a:p>
            <a:r>
              <a:rPr lang="en-US" dirty="0"/>
              <a:t>In C++, when a class contains a static data member, you define and initialize it outside the class (not in a header file);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 Date::default_date(1, 1, 2000);</a:t>
            </a:r>
          </a:p>
          <a:p>
            <a:r>
              <a:rPr lang="en-US" dirty="0"/>
              <a:t>Static member functions can only access static data members;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Date::set_default(int d, int m, int 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default_date = Date(d, m, y);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0303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E479-8505-4131-90CC-C514680F2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B096D-47D6-43D2-81A5-066BC9353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Constructors</a:t>
            </a:r>
            <a:r>
              <a:rPr lang="en-US" dirty="0"/>
              <a:t> define how objects are initialized when they are declared</a:t>
            </a:r>
          </a:p>
          <a:p>
            <a:r>
              <a:rPr lang="en-US" dirty="0"/>
              <a:t>Multiple constructors are allowed, if they take different numbers of parameters or different types of parameters (i.e., constructors can be overloaded)</a:t>
            </a:r>
          </a:p>
          <a:p>
            <a:r>
              <a:rPr lang="en-US" dirty="0"/>
              <a:t>All constructors must have the same name as the class; no return type or return value is specified</a:t>
            </a:r>
          </a:p>
          <a:p>
            <a:r>
              <a:rPr lang="en-US" dirty="0"/>
              <a:t>If you do not specify a constructor, there will be a </a:t>
            </a:r>
            <a:r>
              <a:rPr lang="en-US" i="1" dirty="0"/>
              <a:t>default constructor </a:t>
            </a:r>
            <a:r>
              <a:rPr lang="en-US" dirty="0"/>
              <a:t>that just allocates space for the object; if there are one or more specified constructors, there is no default constructor</a:t>
            </a:r>
          </a:p>
          <a:p>
            <a:r>
              <a:rPr lang="en-US" dirty="0"/>
              <a:t>As with regular functions and member functions, parameters in constructors can have default values</a:t>
            </a:r>
          </a:p>
          <a:p>
            <a:r>
              <a:rPr lang="en-US" dirty="0"/>
              <a:t>When an object is initialized in a declaration with the value of another object of the same type, this calls the </a:t>
            </a:r>
            <a:r>
              <a:rPr lang="en-US" i="1" dirty="0"/>
              <a:t>copy constructor</a:t>
            </a:r>
            <a:r>
              <a:rPr lang="en-US" dirty="0"/>
              <a:t> instead of a regular constructor</a:t>
            </a:r>
            <a:endParaRPr lang="en-US" i="1" dirty="0"/>
          </a:p>
          <a:p>
            <a:r>
              <a:rPr lang="en-US" dirty="0"/>
              <a:t>This is different than a regular </a:t>
            </a:r>
            <a:r>
              <a:rPr lang="en-US" i="1" dirty="0"/>
              <a:t>copy</a:t>
            </a:r>
            <a:r>
              <a:rPr lang="en-US" dirty="0"/>
              <a:t>, which is what occurs when one object is assigned to another using the </a:t>
            </a:r>
            <a:r>
              <a:rPr lang="en-US" i="1" dirty="0"/>
              <a:t>assignment operator, </a:t>
            </a:r>
            <a:r>
              <a:rPr lang="en-US" dirty="0"/>
              <a:t>separate from a declaration</a:t>
            </a:r>
          </a:p>
          <a:p>
            <a:r>
              <a:rPr lang="en-US" dirty="0"/>
              <a:t>Both the copy constructor and the regular copy can be overloaded (which in these cases means redefined), but our example is just using their default behavior, which does a field-by-field copy</a:t>
            </a:r>
          </a:p>
        </p:txBody>
      </p:sp>
    </p:spTree>
    <p:extLst>
      <p:ext uri="{BB962C8B-B14F-4D97-AF65-F5344CB8AC3E}">
        <p14:creationId xmlns:p14="http://schemas.microsoft.com/office/powerpoint/2010/main" val="2969810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1B6D-DEC7-42FD-B13B-C32C8AEC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Constructor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0D77-4FCF-4EEE-8EC6-80376AAAD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an example constructor for the "Date" class (I'll discuss the syntax in class):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Date::Date(int dd, int mm, int yy)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d = dd ? dd : default_date.d;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m = mm ? mm : default_date.m;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y = yy ? yy : default_date.y;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would support the first two declarations we listed earlier (repeated here):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We would need to implement the other constructor to support the declaration involving a string</a:t>
            </a:r>
          </a:p>
          <a:p>
            <a:r>
              <a:rPr lang="en-US" dirty="0">
                <a:cs typeface="Courier New" panose="02070309020205020404" pitchFamily="49" charset="0"/>
              </a:rPr>
              <a:t>The last two declarations rely on the copy constructor</a:t>
            </a:r>
          </a:p>
        </p:txBody>
      </p:sp>
    </p:spTree>
    <p:extLst>
      <p:ext uri="{BB962C8B-B14F-4D97-AF65-F5344CB8AC3E}">
        <p14:creationId xmlns:p14="http://schemas.microsoft.com/office/powerpoint/2010/main" val="4109218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5F0AC-6F5A-449E-8287-C0A2DFE55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(poorly designed) Member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9A428-0334-4F69-8011-CC6F052DB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"display" member function could be defined (i.e., implemented) as follows: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Date::display() const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m &lt;&lt; "/" &lt;&lt; d &lt;&lt; "/" &lt;&lt; 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is </a:t>
            </a:r>
            <a:r>
              <a:rPr lang="en-US" i="1" dirty="0"/>
              <a:t>sloppy code</a:t>
            </a:r>
            <a:r>
              <a:rPr lang="en-US" dirty="0"/>
              <a:t>; I am just using it as a simple example to show a very simple member function</a:t>
            </a:r>
          </a:p>
          <a:p>
            <a:r>
              <a:rPr lang="en-US" dirty="0"/>
              <a:t>The reason we declare this member function to be "const" is so that we can display constant dates</a:t>
            </a:r>
          </a:p>
          <a:p>
            <a:r>
              <a:rPr lang="en-US" dirty="0"/>
              <a:t>What we really want to do is overload the "put to" operator so that we can write a "Date" object to any stream;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>
                <a:cs typeface="Courier New" panose="02070309020205020404" pitchFamily="49" charset="0"/>
              </a:rPr>
              <a:t>We'll see how to do that later</a:t>
            </a:r>
          </a:p>
        </p:txBody>
      </p:sp>
    </p:spTree>
    <p:extLst>
      <p:ext uri="{BB962C8B-B14F-4D97-AF65-F5344CB8AC3E}">
        <p14:creationId xmlns:p14="http://schemas.microsoft.com/office/powerpoint/2010/main" val="2307077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FF98B-A22C-4E36-990A-C4C4508F5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Getters and Setters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B5690-5BB8-4B01-88F3-9C5F58456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Member functions that let the programmer modify or retrieve values of private data members are sometimes called </a:t>
            </a:r>
            <a:r>
              <a:rPr lang="en-US" i="1" dirty="0"/>
              <a:t>setters</a:t>
            </a:r>
            <a:r>
              <a:rPr lang="en-US" dirty="0"/>
              <a:t> and </a:t>
            </a:r>
            <a:r>
              <a:rPr lang="en-US" i="1" dirty="0"/>
              <a:t>getters</a:t>
            </a:r>
          </a:p>
          <a:p>
            <a:r>
              <a:rPr lang="en-US" dirty="0"/>
              <a:t>Some programmers consider this bad style; one might claim that it defeats the purpose of information hiding</a:t>
            </a:r>
          </a:p>
          <a:p>
            <a:r>
              <a:rPr lang="en-US" dirty="0"/>
              <a:t>Still, it is common to see such member functions, and I would claim they are not always bad (I'll explain this more in class)</a:t>
            </a:r>
          </a:p>
          <a:p>
            <a:r>
              <a:rPr lang="en-US" dirty="0"/>
              <a:t>Examples of setters and getters for the "Date" class will be discussed on the next two slides</a:t>
            </a:r>
          </a:p>
        </p:txBody>
      </p:sp>
    </p:spTree>
    <p:extLst>
      <p:ext uri="{BB962C8B-B14F-4D97-AF65-F5344CB8AC3E}">
        <p14:creationId xmlns:p14="http://schemas.microsoft.com/office/powerpoint/2010/main" val="3869072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D75D-10AC-419A-BDFF-BA0C8991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73C08-DD46-42CD-BF09-453C3F5A0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"set_day" member function can be defined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Date&amp; Date::set_day(int dd)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 = dd;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*this;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The "this" pointer is a pointer to the object through which the current member function has been invoked</a:t>
            </a:r>
          </a:p>
          <a:p>
            <a:r>
              <a:rPr lang="en-US" dirty="0"/>
              <a:t>One purpose of "this" is that it enables a member function to return a reference to the current object, as in the case above</a:t>
            </a:r>
          </a:p>
          <a:p>
            <a:r>
              <a:rPr lang="en-US" dirty="0"/>
              <a:t>Another purpose is to access a data member that has the same name as a parameter (e.g., we would need "this" if the parameter above was called "d")</a:t>
            </a:r>
          </a:p>
          <a:p>
            <a:r>
              <a:rPr lang="en-US" dirty="0"/>
              <a:t>Because this setter returns a reference, it can be used along with other setters, which can be implemented analogously to this one;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d1.set_day(1).set_month(10).set_year(2021);</a:t>
            </a:r>
          </a:p>
        </p:txBody>
      </p:sp>
    </p:spTree>
    <p:extLst>
      <p:ext uri="{BB962C8B-B14F-4D97-AF65-F5344CB8AC3E}">
        <p14:creationId xmlns:p14="http://schemas.microsoft.com/office/powerpoint/2010/main" val="522393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D1A15-130F-4EBB-A391-9D71BFEF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Getters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E40ED-A6AD-48F1-B207-958089BB9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Note that the "day", "month", and "year" member functions were defined, not just declared, within the class definition; for example:</a:t>
            </a:r>
          </a:p>
          <a:p>
            <a:pPr marL="457200" lvl="1" indent="0">
              <a:buNone/>
            </a:pPr>
            <a:r>
              <a:rPr lang="en-US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 day() const {return d;}</a:t>
            </a:r>
          </a:p>
          <a:p>
            <a:r>
              <a:rPr lang="en-US" dirty="0"/>
              <a:t>In C++, when you implement a member function within the class definition, this implicitly declares them to be </a:t>
            </a:r>
            <a:r>
              <a:rPr lang="en-US" i="1" dirty="0"/>
              <a:t>inline member functions</a:t>
            </a:r>
          </a:p>
          <a:p>
            <a:r>
              <a:rPr lang="en-US" dirty="0"/>
              <a:t>A rule of thumb says we should only do this for short, commonly used member functions; you should not do this for all member functions</a:t>
            </a:r>
          </a:p>
          <a:p>
            <a:r>
              <a:rPr lang="en-US" dirty="0"/>
              <a:t>The use of "const" tells the compiler that this member function does not change the value of the object</a:t>
            </a:r>
          </a:p>
          <a:p>
            <a:r>
              <a:rPr lang="en-US" dirty="0"/>
              <a:t>Otherwise, we would not be able to apply this member function (to get the day) to a const "Date" object</a:t>
            </a:r>
          </a:p>
          <a:p>
            <a:r>
              <a:rPr lang="en-US" dirty="0"/>
              <a:t>Recall that we only have access to private data members through member functions, and this is a good thing (it relates to the benefits of </a:t>
            </a:r>
            <a:r>
              <a:rPr lang="en-US" i="1" dirty="0"/>
              <a:t>information hiding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8216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0205-5A17-430B-BA86-074CBE9E4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Overloading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2E17D-9213-46A7-8C81-2C6FBEF6B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will explain </a:t>
            </a:r>
            <a:r>
              <a:rPr lang="en-US" b="1" dirty="0"/>
              <a:t>operator overloading </a:t>
            </a:r>
            <a:r>
              <a:rPr lang="en-US" dirty="0"/>
              <a:t>by looking at an example that overloads "=="  (not defined by default) for the "Date" class: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inline bool Date::operator==(const Date &amp;x)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(d == x.day()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m == x.month()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y == x.year());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Note that this operator overload function was declared within the class definition; this preservers </a:t>
            </a:r>
            <a:r>
              <a:rPr lang="en-US" i="1" dirty="0"/>
              <a:t>encapsulation</a:t>
            </a:r>
            <a:endParaRPr lang="en-US" dirty="0"/>
          </a:p>
          <a:p>
            <a:r>
              <a:rPr lang="en-US" dirty="0"/>
              <a:t>It is common to declare object parameters as </a:t>
            </a:r>
            <a:r>
              <a:rPr lang="en-US" i="1" dirty="0"/>
              <a:t>constant references </a:t>
            </a:r>
            <a:r>
              <a:rPr lang="en-US" dirty="0"/>
              <a:t>when possible, to avoid making unnecessary copies</a:t>
            </a:r>
          </a:p>
        </p:txBody>
      </p:sp>
    </p:spTree>
    <p:extLst>
      <p:ext uri="{BB962C8B-B14F-4D97-AF65-F5344CB8AC3E}">
        <p14:creationId xmlns:p14="http://schemas.microsoft.com/office/powerpoint/2010/main" val="2089265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9EF9C-85D3-4DE6-8B8F-F30C41AF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Way to Overload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D283D-8240-4A55-BF75-EE41DEB2B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previous example of an overloaded operator declared the overloaded operator within the class definition</a:t>
            </a:r>
          </a:p>
          <a:p>
            <a:r>
              <a:rPr lang="en-US" dirty="0"/>
              <a:t>That is not possible if the type of the left operand is not a class you are defining yourself</a:t>
            </a:r>
          </a:p>
          <a:p>
            <a:r>
              <a:rPr lang="en-US" dirty="0"/>
              <a:t>Here is an example that overloads the "put to" operator: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ostream&amp; operator&lt;&lt; (ostream &amp;out, const Date &amp;d)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out &lt;&lt; d.month() &lt;&lt; "/" &lt;&lt; d.day() &lt;&lt; "/" &lt;&lt; d.year();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out;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example would allow statements such as: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/>
              <a:t>The style of this second method of operator overloading is more flexible than the first, but he first method preserves encapsulation</a:t>
            </a:r>
          </a:p>
        </p:txBody>
      </p:sp>
    </p:spTree>
    <p:extLst>
      <p:ext uri="{BB962C8B-B14F-4D97-AF65-F5344CB8AC3E}">
        <p14:creationId xmlns:p14="http://schemas.microsoft.com/office/powerpoint/2010/main" val="37364762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E253-D058-4AF4-9E42-4A682C63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E459E-868D-4C34-BC12-AF050B712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we previously said, classes represent concepts</a:t>
            </a:r>
          </a:p>
          <a:p>
            <a:r>
              <a:rPr lang="en-US" dirty="0"/>
              <a:t>Concepts can be related to each other; for example, some concepts form a </a:t>
            </a:r>
            <a:r>
              <a:rPr lang="en-US" i="1" dirty="0"/>
              <a:t>hierarchy</a:t>
            </a:r>
          </a:p>
          <a:p>
            <a:r>
              <a:rPr lang="en-US" dirty="0"/>
              <a:t>Suppose we already have implemented a class to represent employees, and we need a way to distinguish managers from other employees</a:t>
            </a:r>
          </a:p>
          <a:p>
            <a:r>
              <a:rPr lang="en-US" dirty="0"/>
              <a:t>Note that managers would have all the attributes and abilities of non-manager employees, but likely also more; moreover, </a:t>
            </a:r>
            <a:r>
              <a:rPr lang="en-US" i="1" dirty="0"/>
              <a:t>a manager is an employee</a:t>
            </a:r>
          </a:p>
          <a:p>
            <a:r>
              <a:rPr lang="en-US" dirty="0"/>
              <a:t>Given what we have learned so far, we would have at least two ways to do that:</a:t>
            </a:r>
          </a:p>
          <a:p>
            <a:pPr lvl="1"/>
            <a:r>
              <a:rPr lang="en-US" dirty="0"/>
              <a:t>We could create two entirely separate classes; however, this would lead to repeated code, and it would be difficult to include regular employees and managers in a single container</a:t>
            </a:r>
          </a:p>
          <a:p>
            <a:pPr lvl="1"/>
            <a:r>
              <a:rPr lang="en-US" dirty="0"/>
              <a:t>We could have just one class that includes a Boolean value to indicate if the employee is a manager; however, this would require extra checks and wasted memory for regular employees</a:t>
            </a:r>
          </a:p>
          <a:p>
            <a:r>
              <a:rPr lang="en-US" b="1" dirty="0"/>
              <a:t>Derived classes </a:t>
            </a:r>
            <a:r>
              <a:rPr lang="en-US" dirty="0"/>
              <a:t>provide a better way to handle </a:t>
            </a:r>
            <a:r>
              <a:rPr lang="en-US" i="1" dirty="0"/>
              <a:t>hierarchical relationships</a:t>
            </a:r>
            <a:endParaRPr lang="en-US" dirty="0"/>
          </a:p>
          <a:p>
            <a:r>
              <a:rPr lang="en-US" dirty="0"/>
              <a:t>The next slide sketches out the employee, manager example, which we will continue to discuss on the following slides</a:t>
            </a:r>
          </a:p>
        </p:txBody>
      </p:sp>
    </p:spTree>
    <p:extLst>
      <p:ext uri="{BB962C8B-B14F-4D97-AF65-F5344CB8AC3E}">
        <p14:creationId xmlns:p14="http://schemas.microsoft.com/office/powerpoint/2010/main" val="3540595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CAD65-B248-42B5-A8AC-72CE77C0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Employee and Manager Classes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103959-09D6-4381-B509-5147736DC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 Class (skeleton)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048C4F-006B-47AD-9109-7916B095BE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Employee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first_name, last_name;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Employee(const string&amp;, const string&amp;);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print() const;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full_name() const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 first_name + ' ' + last_name; }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set_name(const string&amp; last,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 const string&amp; first);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4135A-B766-4B76-851B-550DEA8AE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Manager Class (skeleton)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107813-F942-48F4-AD09-CD5579E34F7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Manager:public Employee {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list &lt;Employee *&gt; group;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level;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Manager(const string&amp;,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</a:t>
            </a: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const string&amp;, int x=0);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redefining print for Manager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print() const; 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set_level(int);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007493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EA62-0879-4D50-BC60-308EE14C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D2554AA-8750-48DC-8C73-C7685C90B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the current example, "Manager" is a </a:t>
            </a:r>
            <a:r>
              <a:rPr lang="en-US" b="1" dirty="0"/>
              <a:t>derived class</a:t>
            </a:r>
            <a:r>
              <a:rPr lang="en-US" dirty="0"/>
              <a:t>; it is derived from "Employee"</a:t>
            </a:r>
          </a:p>
          <a:p>
            <a:r>
              <a:rPr lang="en-US" dirty="0"/>
              <a:t>"Employee" is a </a:t>
            </a:r>
            <a:r>
              <a:rPr lang="en-US" b="1" dirty="0"/>
              <a:t>base class </a:t>
            </a:r>
            <a:r>
              <a:rPr lang="en-US" dirty="0"/>
              <a:t>for "Manager"</a:t>
            </a:r>
          </a:p>
          <a:p>
            <a:r>
              <a:rPr lang="en-US" dirty="0"/>
              <a:t>The base class is also known as the </a:t>
            </a:r>
            <a:r>
              <a:rPr lang="en-US" b="1" dirty="0"/>
              <a:t>superclass</a:t>
            </a:r>
            <a:r>
              <a:rPr lang="en-US" dirty="0"/>
              <a:t> and the derived class is also known as the </a:t>
            </a:r>
            <a:r>
              <a:rPr lang="en-US" b="1" dirty="0"/>
              <a:t>subclass</a:t>
            </a:r>
            <a:endParaRPr lang="en-US" dirty="0"/>
          </a:p>
          <a:p>
            <a:r>
              <a:rPr lang="en-US" dirty="0"/>
              <a:t>A derived class is said to </a:t>
            </a:r>
            <a:r>
              <a:rPr lang="en-US" i="1" dirty="0"/>
              <a:t>inherit</a:t>
            </a:r>
            <a:r>
              <a:rPr lang="en-US" dirty="0"/>
              <a:t> the data members and member functions from its base class, and this property is known as </a:t>
            </a:r>
            <a:r>
              <a:rPr lang="en-US" b="1" dirty="0"/>
              <a:t>inheritance</a:t>
            </a:r>
          </a:p>
          <a:p>
            <a:r>
              <a:rPr lang="en-US" dirty="0"/>
              <a:t>The class "Manager" has all the members of "Employee" plus additional members</a:t>
            </a:r>
          </a:p>
          <a:p>
            <a:r>
              <a:rPr lang="en-US" dirty="0"/>
              <a:t>Certain things are not inherited, including constructors, overloaded assignment operators, and </a:t>
            </a:r>
            <a:r>
              <a:rPr lang="en-US" i="1" dirty="0"/>
              <a:t>friends</a:t>
            </a:r>
          </a:p>
        </p:txBody>
      </p:sp>
    </p:spTree>
    <p:extLst>
      <p:ext uri="{BB962C8B-B14F-4D97-AF65-F5344CB8AC3E}">
        <p14:creationId xmlns:p14="http://schemas.microsoft.com/office/powerpoint/2010/main" val="22580623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9613B-BEC5-4198-BFD2-DC586EF05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0427E-01D0-49F0-B12D-01F57F16D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Hierarchies are often represented graphically with an arrow from the derived class (with its name inside a rectangle, or box) to the base class;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type of diagram is sometimes called an </a:t>
            </a:r>
            <a:r>
              <a:rPr lang="en-US" i="1" dirty="0"/>
              <a:t>inheritance diagram</a:t>
            </a:r>
          </a:p>
          <a:p>
            <a:r>
              <a:rPr lang="en-US" dirty="0"/>
              <a:t>The relationship is sometimes called an IS-A relationship, because a manager "is a" employee</a:t>
            </a:r>
          </a:p>
          <a:p>
            <a:r>
              <a:rPr lang="en-US" dirty="0"/>
              <a:t>There are variations to the notation, and diagrams can also get much more complicated, also depicting other types of relationships and many additional details of classes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65B6AF-720F-BE8C-B40B-23C787BBD381}"/>
              </a:ext>
            </a:extLst>
          </p:cNvPr>
          <p:cNvGrpSpPr/>
          <p:nvPr/>
        </p:nvGrpSpPr>
        <p:grpSpPr>
          <a:xfrm>
            <a:off x="5230837" y="2476671"/>
            <a:ext cx="1730326" cy="1904658"/>
            <a:chOff x="5500468" y="2611494"/>
            <a:chExt cx="1730326" cy="190465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F985BC8-67CB-4B53-9D63-9B7E7A35B0B7}"/>
                </a:ext>
              </a:extLst>
            </p:cNvPr>
            <p:cNvSpPr/>
            <p:nvPr/>
          </p:nvSpPr>
          <p:spPr>
            <a:xfrm>
              <a:off x="5500468" y="2611494"/>
              <a:ext cx="1730326" cy="6717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Employee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10DF723-C1D1-466A-93D8-AA554DD09CEF}"/>
                </a:ext>
              </a:extLst>
            </p:cNvPr>
            <p:cNvSpPr/>
            <p:nvPr/>
          </p:nvSpPr>
          <p:spPr>
            <a:xfrm>
              <a:off x="5500468" y="3844420"/>
              <a:ext cx="1730326" cy="6717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Manager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71A3033-F814-48EB-AA68-2936D5ACAEAF}"/>
                </a:ext>
              </a:extLst>
            </p:cNvPr>
            <p:cNvCxnSpPr/>
            <p:nvPr/>
          </p:nvCxnSpPr>
          <p:spPr>
            <a:xfrm flipV="1">
              <a:off x="6365631" y="3283226"/>
              <a:ext cx="0" cy="5722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1577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07F6-DF2D-4A87-AFA0-451B93B1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 Functions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652AA-F4B6-43CB-83D1-376098927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an example of an implementation of a member function in a derived class (this is sloppy, like the "Date" class's display function):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Manager::print() const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Employee::print();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"Level: " &lt;&lt; level &lt;&lt; "\n";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We had to implement "print" for the "Manager" class something like this, because </a:t>
            </a:r>
            <a:r>
              <a:rPr lang="en-US" i="1" dirty="0"/>
              <a:t>a member function of a derived class cannot directly access private members of the base class</a:t>
            </a:r>
          </a:p>
          <a:p>
            <a:r>
              <a:rPr lang="en-US" dirty="0"/>
              <a:t>If derived classes could access private members of base classes, a programmer could gain access to private members of any class by creating a derived class from it</a:t>
            </a:r>
          </a:p>
          <a:p>
            <a:r>
              <a:rPr lang="en-US" dirty="0"/>
              <a:t>The creator of a class can choose to make some members or member functions of a base class </a:t>
            </a:r>
            <a:r>
              <a:rPr lang="en-US" i="1" dirty="0"/>
              <a:t>protected</a:t>
            </a:r>
            <a:r>
              <a:rPr lang="en-US" dirty="0"/>
              <a:t>; along with private and public, these are the three </a:t>
            </a:r>
            <a:r>
              <a:rPr lang="en-US" i="1" dirty="0"/>
              <a:t>access specifiers </a:t>
            </a:r>
            <a:r>
              <a:rPr lang="en-US" dirty="0"/>
              <a:t>in C++</a:t>
            </a:r>
          </a:p>
          <a:p>
            <a:r>
              <a:rPr lang="en-US" dirty="0"/>
              <a:t>You can make the access specifier of a derived class protected or private; in our current example, we have made it public, which is probably the most common choice, but private is the default</a:t>
            </a:r>
          </a:p>
          <a:p>
            <a:r>
              <a:rPr lang="en-US" dirty="0"/>
              <a:t>All inherited data members and member functions get at least the level of access specified at the top of the derived class's declaration (so using "public" does not change anything)</a:t>
            </a:r>
          </a:p>
        </p:txBody>
      </p:sp>
    </p:spTree>
    <p:extLst>
      <p:ext uri="{BB962C8B-B14F-4D97-AF65-F5344CB8AC3E}">
        <p14:creationId xmlns:p14="http://schemas.microsoft.com/office/powerpoint/2010/main" val="2489349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911D-0AE0-4261-AF46-65A90497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DF804-64B8-4EF2-BD95-8F3862796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Constructors of base classes get called before constructors of derived classes</a:t>
            </a:r>
          </a:p>
          <a:p>
            <a:r>
              <a:rPr lang="en-US" dirty="0"/>
              <a:t>When values must be passed to the base class constructor, the derived class constructor must be written something like this: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Manager::Manager(const string &amp;f, const string &amp;l, int x)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:Employee(f, l)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level = x;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798107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94744-CB05-4ACF-A280-0E0C0C81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Objects from a Class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D17D3-D32D-4C37-BC68-B5BE3A99C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You would be allowed to assign a "Manager" object to an "Employee" object (because a manager is an employee), but some data would be lost</a:t>
            </a:r>
          </a:p>
          <a:p>
            <a:r>
              <a:rPr lang="en-US" dirty="0"/>
              <a:t>You cannot assign an "Employee" object to a "Manager" object</a:t>
            </a:r>
          </a:p>
          <a:p>
            <a:r>
              <a:rPr lang="en-US" dirty="0"/>
              <a:t>It is more common in C++ to use pointers when dealing with hierarchical classes</a:t>
            </a:r>
          </a:p>
          <a:p>
            <a:r>
              <a:rPr lang="en-US" dirty="0"/>
              <a:t>Consider the following code fragment, assuming the parameters passed to the constructors have appropriate types: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 *pe1 = new Employee(fn1, ln1);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 *pe2 = new Manager(fn2, ln2, level);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list&lt;Employee *&gt; elist;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elist.push_back(pe1);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elist.push_back(pe2);</a:t>
            </a:r>
          </a:p>
          <a:p>
            <a:r>
              <a:rPr lang="en-US" dirty="0">
                <a:cs typeface="Times New Roman" panose="02020603050405020304" pitchFamily="18" charset="0"/>
              </a:rPr>
              <a:t>The "elist" object above uses the provided "list" class, which implements a doubly linked list; we will learn more about this type of data structure later in the course</a:t>
            </a:r>
          </a:p>
        </p:txBody>
      </p:sp>
    </p:spTree>
    <p:extLst>
      <p:ext uri="{BB962C8B-B14F-4D97-AF65-F5344CB8AC3E}">
        <p14:creationId xmlns:p14="http://schemas.microsoft.com/office/powerpoint/2010/main" val="4044904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D131F-9BBB-4E05-8EBF-515DEE5F6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CF07C-0CF6-4FF7-A419-F17FB5132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things currently stand, "pe2" from the previous example does not know that it points to a "Manager"</a:t>
            </a:r>
          </a:p>
          <a:p>
            <a:r>
              <a:rPr lang="en-US" dirty="0"/>
              <a:t>The way we have coded the hierarchy, the following statement would just call the "print" member function of the "Employee" class: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pe2-&gt;print();</a:t>
            </a:r>
          </a:p>
          <a:p>
            <a:r>
              <a:rPr lang="en-US" dirty="0"/>
              <a:t>This changes if we add the keyword "virtual" to the declaration of print </a:t>
            </a:r>
            <a:r>
              <a:rPr lang="en-US" i="1" dirty="0"/>
              <a:t>in the base class</a:t>
            </a:r>
            <a:r>
              <a:rPr lang="en-US" dirty="0"/>
              <a:t>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virtual void print() const;</a:t>
            </a:r>
          </a:p>
          <a:p>
            <a:r>
              <a:rPr lang="en-US" dirty="0"/>
              <a:t>A virtual function must be defined in the base class, but it can be redefined in any derived class</a:t>
            </a:r>
          </a:p>
          <a:p>
            <a:r>
              <a:rPr lang="en-US" i="1" dirty="0"/>
              <a:t>When a virtual function is called for an object being accessed through a pointer to a base class, the compiler ensures that the correct version of the member function is called</a:t>
            </a:r>
          </a:p>
          <a:p>
            <a:r>
              <a:rPr lang="en-US" dirty="0"/>
              <a:t>That is, the actual destination of the call is not known until run time; the compiler is inserting appropriate code into he compiled executable to make the right thing happen</a:t>
            </a:r>
          </a:p>
          <a:p>
            <a:r>
              <a:rPr lang="en-US" dirty="0"/>
              <a:t>Getting things right automatically in this type of situation relies on a property of the language known as </a:t>
            </a:r>
            <a:r>
              <a:rPr lang="en-US" b="1" dirty="0"/>
              <a:t>polymorphism</a:t>
            </a:r>
            <a:r>
              <a:rPr lang="en-US" dirty="0"/>
              <a:t> (discussed further on the next slide)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653801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C532-0CF7-4F45-9C30-FA7A3FDB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 Behind the Scenes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5CBA6-330D-4A53-BB40-E1435AA8B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class with one or more virtual functions is called a </a:t>
            </a:r>
            <a:r>
              <a:rPr lang="en-US" i="1" dirty="0"/>
              <a:t>polymorphic class</a:t>
            </a:r>
          </a:p>
          <a:p>
            <a:r>
              <a:rPr lang="en-US" dirty="0"/>
              <a:t>If a base class is polymorphic, so are all classes derived from it</a:t>
            </a:r>
          </a:p>
          <a:p>
            <a:r>
              <a:rPr lang="en-US" dirty="0"/>
              <a:t>The application of polymorphism is an example of </a:t>
            </a:r>
            <a:r>
              <a:rPr lang="en-US" b="1" dirty="0"/>
              <a:t>dynamic binding</a:t>
            </a:r>
            <a:r>
              <a:rPr lang="en-US" dirty="0"/>
              <a:t>, as opposed to </a:t>
            </a:r>
            <a:r>
              <a:rPr lang="en-US" i="1" dirty="0"/>
              <a:t>static binding</a:t>
            </a:r>
          </a:p>
          <a:p>
            <a:r>
              <a:rPr lang="en-US" dirty="0"/>
              <a:t>This requires some overhead, and it means that you can't know what member function will be called by looking at the code</a:t>
            </a:r>
          </a:p>
          <a:p>
            <a:r>
              <a:rPr lang="en-US" dirty="0"/>
              <a:t>The typical way that a compiler implements this is to give each class with one or more virtual functions a </a:t>
            </a:r>
            <a:r>
              <a:rPr lang="en-US" i="1" dirty="0"/>
              <a:t>virtual table</a:t>
            </a:r>
            <a:r>
              <a:rPr lang="en-US" dirty="0"/>
              <a:t>, a.k.a. a vtable or just a vtbl</a:t>
            </a:r>
          </a:p>
          <a:p>
            <a:r>
              <a:rPr lang="en-US" dirty="0"/>
              <a:t>The virtual table is basically an array of </a:t>
            </a:r>
            <a:r>
              <a:rPr lang="en-US" i="1" dirty="0"/>
              <a:t>pointers to functions</a:t>
            </a:r>
            <a:r>
              <a:rPr lang="en-US" dirty="0"/>
              <a:t>, and the compiler converts the name of a virtual function to an index into the vtable</a:t>
            </a:r>
          </a:p>
        </p:txBody>
      </p:sp>
    </p:spTree>
    <p:extLst>
      <p:ext uri="{BB962C8B-B14F-4D97-AF65-F5344CB8AC3E}">
        <p14:creationId xmlns:p14="http://schemas.microsoft.com/office/powerpoint/2010/main" val="40476017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5141-C5E5-4B88-8E5C-C598C712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6AB9D-7292-44DF-B942-B01A46057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virtual function can be made "pure" by initializing it to zero;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rotate(int)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draw()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bool is_closed(); // not a pure virtual function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A class with one or more pure virtual functions is an </a:t>
            </a:r>
            <a:r>
              <a:rPr lang="en-US" b="1" dirty="0"/>
              <a:t>abstract class</a:t>
            </a:r>
            <a:endParaRPr lang="en-US" dirty="0"/>
          </a:p>
          <a:p>
            <a:r>
              <a:rPr lang="en-US" dirty="0"/>
              <a:t>An abstract class can only be used as an interface; no objects can be declared of such a type, but other classes can be derived from it</a:t>
            </a:r>
          </a:p>
          <a:p>
            <a:r>
              <a:rPr lang="en-US" dirty="0"/>
              <a:t>You are allowed to declare pointers to an abstract class; they will always point to objects of one of the derived classes</a:t>
            </a:r>
          </a:p>
        </p:txBody>
      </p:sp>
    </p:spTree>
    <p:extLst>
      <p:ext uri="{BB962C8B-B14F-4D97-AF65-F5344CB8AC3E}">
        <p14:creationId xmlns:p14="http://schemas.microsoft.com/office/powerpoint/2010/main" val="418002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D354-DC6D-400B-9815-7B07538DF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Classes from an Abstract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0F23F-791F-485C-9B61-85D7CEE12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derived class from "Shape" might look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Circle : public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radius;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Point center;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rotate(int);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draw();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bool is_closed(); // optionally overridden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The functions "draw" and "rotate" must be defined for this class, or else it will also be an abstract class</a:t>
            </a:r>
          </a:p>
        </p:txBody>
      </p:sp>
    </p:spTree>
    <p:extLst>
      <p:ext uri="{BB962C8B-B14F-4D97-AF65-F5344CB8AC3E}">
        <p14:creationId xmlns:p14="http://schemas.microsoft.com/office/powerpoint/2010/main" val="24834195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1324-0B6B-4432-AAD3-4401E580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1C478-A8C9-4F44-9D82-8C7BC65DC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Next, we will discuss </a:t>
            </a:r>
            <a:r>
              <a:rPr lang="en-US" b="1" dirty="0"/>
              <a:t>templates</a:t>
            </a:r>
            <a:r>
              <a:rPr lang="en-US" dirty="0"/>
              <a:t>; this is how C++ supports </a:t>
            </a:r>
            <a:r>
              <a:rPr lang="en-US" b="1" dirty="0"/>
              <a:t>generic programming</a:t>
            </a:r>
          </a:p>
          <a:p>
            <a:r>
              <a:rPr lang="en-US" dirty="0"/>
              <a:t>Templates allow us to treat types more-or-less like parameters</a:t>
            </a:r>
          </a:p>
          <a:p>
            <a:r>
              <a:rPr lang="en-US" dirty="0"/>
              <a:t>We can create </a:t>
            </a:r>
            <a:r>
              <a:rPr lang="en-US" b="1" dirty="0"/>
              <a:t>function templates </a:t>
            </a:r>
            <a:r>
              <a:rPr lang="en-US" dirty="0"/>
              <a:t>or </a:t>
            </a:r>
            <a:r>
              <a:rPr lang="en-US" b="1" dirty="0"/>
              <a:t>class templates</a:t>
            </a:r>
            <a:r>
              <a:rPr lang="en-US" dirty="0"/>
              <a:t> that can deal with many different types of values</a:t>
            </a:r>
          </a:p>
          <a:p>
            <a:r>
              <a:rPr lang="en-US" dirty="0"/>
              <a:t>This is especially important for topics such as data structures and algorithms, since general data structures and algorithms can be applied to different types</a:t>
            </a:r>
          </a:p>
          <a:p>
            <a:r>
              <a:rPr lang="en-US" dirty="0"/>
              <a:t>For example, when we implement a linked list, we want to be able to write the code for the linked list class once but be able to store lists of many different types</a:t>
            </a:r>
          </a:p>
          <a:p>
            <a:r>
              <a:rPr lang="en-US" dirty="0"/>
              <a:t>As another example, when we implement a sort, it would be nice if we could write a single sort that could then be applied to many different types of data</a:t>
            </a:r>
          </a:p>
          <a:p>
            <a:r>
              <a:rPr lang="en-US" dirty="0"/>
              <a:t>Many of the provided classes in C++ were written using templates; these include the provided "vector", "list", and "map" classes</a:t>
            </a:r>
          </a:p>
        </p:txBody>
      </p:sp>
    </p:spTree>
    <p:extLst>
      <p:ext uri="{BB962C8B-B14F-4D97-AF65-F5344CB8AC3E}">
        <p14:creationId xmlns:p14="http://schemas.microsoft.com/office/powerpoint/2010/main" val="32000330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7EAC28-8E01-4C0D-90EF-E82FC803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Template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8DED45-FAEA-4EDB-830E-277AF286E2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200" dirty="0"/>
              <a:t>To the right, we see an example of a function template and its usage</a:t>
            </a:r>
          </a:p>
          <a:p>
            <a:r>
              <a:rPr lang="en-US" sz="3200" dirty="0"/>
              <a:t>The lines that call the "GetMax" function could also just look like this: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k=GetMax(i,j);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n=GetMax(l,m);</a:t>
            </a:r>
          </a:p>
          <a:p>
            <a:r>
              <a:rPr lang="en-US" sz="3200" dirty="0"/>
              <a:t>The keyword "typename" could be replaced with "class", which was more common in older code</a:t>
            </a:r>
          </a:p>
          <a:p>
            <a:r>
              <a:rPr lang="en-US" sz="3200" dirty="0"/>
              <a:t>The definition of a template function or class does not automatically lead to code in an executable</a:t>
            </a:r>
          </a:p>
          <a:p>
            <a:r>
              <a:rPr lang="en-US" sz="3200" dirty="0"/>
              <a:t>Rather, it really just represents a pattern for code that can deal with some particular type</a:t>
            </a:r>
          </a:p>
          <a:p>
            <a:r>
              <a:rPr lang="en-US" sz="3200" dirty="0"/>
              <a:t>Actual code is created each time that a generic function or class is instantiated with a new type</a:t>
            </a:r>
          </a:p>
          <a:p>
            <a:r>
              <a:rPr lang="en-US" sz="3200" dirty="0"/>
              <a:t>This causes the compiler to generate new code based on the current usage of the template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70E9F5-D7CB-4DDB-AB20-88EBE0FFB9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 GetMax (T a, T b)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T result;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result = (a&gt;b)? a : b;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(result);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i=5, j=6, k;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double l=10.1, m=5.2, n;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k=GetMax&lt;int&gt;(i,j);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n=GetMax&lt;double&gt;(l,m);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…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231936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9A74-847C-426B-B417-8F560FE3A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Template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9BD4E-02FF-4183-A5B6-F394A2EAD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6819" y="1825625"/>
            <a:ext cx="5181600" cy="435133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class mypair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a,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 (const T&amp; first, const T&amp; second)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  {a=first; b=second;}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getmax ();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spcBef>
                <a:spcPts val="600"/>
              </a:spcBef>
              <a:buNone/>
            </a:pPr>
            <a:endParaRPr lang="en-US" sz="14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 mypair&lt;T&gt;::getmax ()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retval = a&gt;b? a :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25FD4F-9A80-4057-8CD5-4BBB976C9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3581" y="1825625"/>
            <a:ext cx="5181600" cy="4351338"/>
          </a:xfrm>
        </p:spPr>
        <p:txBody>
          <a:bodyPr>
            <a:normAutofit fontScale="40000" lnSpcReduction="20000"/>
          </a:bodyPr>
          <a:lstStyle/>
          <a:p>
            <a:r>
              <a:rPr lang="en-US" sz="4400" dirty="0"/>
              <a:t>To the right, we see an example of a class template</a:t>
            </a:r>
          </a:p>
          <a:p>
            <a:r>
              <a:rPr lang="en-US" sz="4400" dirty="0"/>
              <a:t>We could use this class template as follows: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mypair&lt;int&gt; myobject (100, 75);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cout &lt;&lt; myobject.getmax() &lt;&lt; "\n";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4400" dirty="0"/>
              <a:t>It is conventional to declare classes in header files and to put the definitions in source code files</a:t>
            </a:r>
          </a:p>
          <a:p>
            <a:r>
              <a:rPr lang="en-US" sz="4400" dirty="0"/>
              <a:t>However, when writing templates, the declaration and implementation must be in the same file</a:t>
            </a:r>
          </a:p>
          <a:p>
            <a:r>
              <a:rPr lang="en-US" sz="4400" dirty="0"/>
              <a:t>Thus, both are typically placed in a header file</a:t>
            </a:r>
          </a:p>
          <a:p>
            <a:r>
              <a:rPr lang="en-US" sz="4400" dirty="0"/>
              <a:t>This header file must be included in any file using the template</a:t>
            </a:r>
          </a:p>
          <a:p>
            <a:r>
              <a:rPr lang="en-US" sz="4400" dirty="0"/>
              <a:t>As with function templates, new code is generated when a class template is applied to a new type</a:t>
            </a:r>
          </a:p>
        </p:txBody>
      </p:sp>
    </p:spTree>
    <p:extLst>
      <p:ext uri="{BB962C8B-B14F-4D97-AF65-F5344CB8AC3E}">
        <p14:creationId xmlns:p14="http://schemas.microsoft.com/office/powerpoint/2010/main" val="3865804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B2AF9A-9783-414A-9098-36109B3D9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Features of C++ we have NOT Covered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06DD0-CCEF-4845-A10E-72C74CBF4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There are several important features of C++ that we have not covered; for example:</a:t>
            </a:r>
          </a:p>
          <a:p>
            <a:pPr lvl="1"/>
            <a:r>
              <a:rPr lang="en-US" dirty="0"/>
              <a:t>Destructors</a:t>
            </a:r>
          </a:p>
          <a:p>
            <a:pPr lvl="1"/>
            <a:r>
              <a:rPr lang="en-US" dirty="0"/>
              <a:t>Move semantics (introduced in C++11)</a:t>
            </a:r>
          </a:p>
          <a:p>
            <a:pPr lvl="1"/>
            <a:r>
              <a:rPr lang="en-US" dirty="0"/>
              <a:t>Smart pointers (introduced in C++11)</a:t>
            </a:r>
          </a:p>
          <a:p>
            <a:pPr lvl="1"/>
            <a:r>
              <a:rPr lang="en-US" dirty="0"/>
              <a:t>Concepts (introduced in C++20)</a:t>
            </a:r>
          </a:p>
          <a:p>
            <a:pPr lvl="1"/>
            <a:r>
              <a:rPr lang="en-US" dirty="0"/>
              <a:t>Modules (introduced in C++20)</a:t>
            </a:r>
          </a:p>
          <a:p>
            <a:r>
              <a:rPr lang="en-US" dirty="0"/>
              <a:t>I am not requiring you to use any of these features, but you may investigate and use some of them if you wish</a:t>
            </a:r>
          </a:p>
          <a:p>
            <a:r>
              <a:rPr lang="en-US" dirty="0"/>
              <a:t>Currently, g++ offers support for most of the new C++20 features</a:t>
            </a:r>
          </a:p>
          <a:p>
            <a:r>
              <a:rPr lang="en-US" dirty="0"/>
              <a:t>However, I believe that some of the C++20 features are not yet fully supported by g++</a:t>
            </a:r>
          </a:p>
        </p:txBody>
      </p:sp>
    </p:spTree>
    <p:extLst>
      <p:ext uri="{BB962C8B-B14F-4D97-AF65-F5344CB8AC3E}">
        <p14:creationId xmlns:p14="http://schemas.microsoft.com/office/powerpoint/2010/main" val="335289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3361</TotalTime>
  <Words>7409</Words>
  <Application>Microsoft Office PowerPoint</Application>
  <PresentationFormat>Widescreen</PresentationFormat>
  <Paragraphs>556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Courier New</vt:lpstr>
      <vt:lpstr>Times New Roman</vt:lpstr>
      <vt:lpstr>Office Theme</vt:lpstr>
      <vt:lpstr>ECE264: Data Structures and Algorithms I (DSA 1)</vt:lpstr>
      <vt:lpstr>Basic Facts about C++</vt:lpstr>
      <vt:lpstr>A Few Books about C++ (all by Stroustrup)</vt:lpstr>
      <vt:lpstr>C++ versus C</vt:lpstr>
      <vt:lpstr>Compiling C++ Code</vt:lpstr>
      <vt:lpstr>Hello World!</vt:lpstr>
      <vt:lpstr>Namespaces</vt:lpstr>
      <vt:lpstr>Streams and Standard Output</vt:lpstr>
      <vt:lpstr>Standard Input</vt:lpstr>
      <vt:lpstr>Strings</vt:lpstr>
      <vt:lpstr>C++ String Examples</vt:lpstr>
      <vt:lpstr>Text Files</vt:lpstr>
      <vt:lpstr>Vectors</vt:lpstr>
      <vt:lpstr>Displaying the Values in a Vector</vt:lpstr>
      <vt:lpstr>Maps</vt:lpstr>
      <vt:lpstr>References</vt:lpstr>
      <vt:lpstr>Dynamic Memory</vt:lpstr>
      <vt:lpstr>Exception Handling</vt:lpstr>
      <vt:lpstr>Throwing and Catching Exceptions</vt:lpstr>
      <vt:lpstr>Overloaded Functions</vt:lpstr>
      <vt:lpstr>Default Values</vt:lpstr>
      <vt:lpstr>Classes</vt:lpstr>
      <vt:lpstr>Example: a "Date" class</vt:lpstr>
      <vt:lpstr>Example: A Class Definition for "Date"</vt:lpstr>
      <vt:lpstr>Class-related Notions</vt:lpstr>
      <vt:lpstr>Objects</vt:lpstr>
      <vt:lpstr>Static Data Members and Member Functions</vt:lpstr>
      <vt:lpstr>Constructors</vt:lpstr>
      <vt:lpstr>Example: A "Date" Constructor</vt:lpstr>
      <vt:lpstr>A Simple (poorly designed) Member Function</vt:lpstr>
      <vt:lpstr>Getters and Setters</vt:lpstr>
      <vt:lpstr>Example: Setters for "Date"</vt:lpstr>
      <vt:lpstr>Example: Getters for "Date"</vt:lpstr>
      <vt:lpstr>Operator Overloading</vt:lpstr>
      <vt:lpstr>Another Way to Overload Operators</vt:lpstr>
      <vt:lpstr>Derived Classes</vt:lpstr>
      <vt:lpstr>Example: Employee and Manager Classes</vt:lpstr>
      <vt:lpstr>Inheritance</vt:lpstr>
      <vt:lpstr>Inheritance Diagrams</vt:lpstr>
      <vt:lpstr>Member Functions in Derived Classes</vt:lpstr>
      <vt:lpstr>Constructors in Derived Classes</vt:lpstr>
      <vt:lpstr>Dealing with Objects from a Class Hierarchy</vt:lpstr>
      <vt:lpstr>Polymorphism</vt:lpstr>
      <vt:lpstr>Polymorphism Behind the Scenes</vt:lpstr>
      <vt:lpstr>Abstract Classes</vt:lpstr>
      <vt:lpstr>Deriving Classes from an Abstract Class</vt:lpstr>
      <vt:lpstr>Templates</vt:lpstr>
      <vt:lpstr>Function Template Example</vt:lpstr>
      <vt:lpstr>Class Template Example</vt:lpstr>
      <vt:lpstr>Some Features of C++ we have NOT Covered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144</cp:revision>
  <dcterms:created xsi:type="dcterms:W3CDTF">2020-09-20T15:26:01Z</dcterms:created>
  <dcterms:modified xsi:type="dcterms:W3CDTF">2023-09-16T23:03:54Z</dcterms:modified>
</cp:coreProperties>
</file>