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78" r:id="rId30"/>
    <p:sldId id="287" r:id="rId31"/>
    <p:sldId id="288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2C6B-D9E0-4674-B715-46BD9D1B7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4A316-46BB-40DB-8F9B-D6A891DD6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51274-B99D-4C30-8125-8F400DBC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63003-E3C5-49CE-9AED-35439449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C6AB4-74FA-43E1-95A3-16348736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5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503D-7302-4B0E-8981-CE8EE1446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FA602-9A76-4775-9601-72EF24E0F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1F754-D3D3-49AE-8FCF-CFBAD24D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FA42-F95C-4B3B-8160-706802AB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B4EBE-4206-45AC-82D5-182AFA29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7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B164E-B20C-43D0-A437-3A4AC397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F3A68-7FD1-48B1-87F9-BD9EC8C05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16999-2229-49FB-BA9C-015E8A87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A5180-F71F-4B30-8FE6-3FAC24C61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8A9BE-7752-4544-B06D-A8B0C320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5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79D6-7A5B-4AE8-B256-37F2DDC8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00D35-7259-41EB-8C3B-62EAD8C46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CC47E-07F6-453A-A08A-934A2FCE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7080A-B8A0-4A13-A312-EC9A324C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5DBD0-8FF1-4B26-9218-B180C876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95B93-A40E-4197-B129-F9B4141B8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6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12E2-9381-491C-BD6E-EABEC903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E27BC-0EBE-4D04-88D6-D423D6692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95FAA-7431-4886-A774-982D2A4E0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9BC68-01BC-4139-B871-06D543EA0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0E185-902F-4AD9-BB06-8F630AE0A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92568-D994-4033-8E9B-3082A56D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982F9-D949-4B2A-AB96-46B1EF944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49EE7-1664-45B1-84A4-2924025F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2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3EC55-C7CF-4128-AC00-290D57F4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472FF3-A9B0-4C5A-801A-E6626B09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6B4E11-363E-4899-9B13-11B3049A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3BADA-5CCE-4E06-BAE5-F98BE7E6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4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6482A0-0D9C-4517-BE67-8E27517D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8326D-61F0-4BED-B5F1-801A22E8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A29AC-E713-44BB-B8F0-DED80614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7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1DB8E-20DE-40A5-A001-6E2EBD62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42156-E789-4996-AD03-EF0E0923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4A0FF-9844-4D5F-BA84-2DC17FBA9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A48C8-5BA2-4D78-9E30-9567F54C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CFD09-D33C-4AF7-8522-D5EF5FFB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13574-08C7-4835-AFA7-93923D5B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8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B179-45F1-4A45-82AE-A6BA552DD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33AA3D-C606-412C-9AF2-13F33CE88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01CE9-F5BE-4C89-8E31-665BC3D13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A2FFE-F1C8-4B67-A8B5-0A1E1B6B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C53D0-3E6A-4291-850C-E67B7938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63E29-069E-45AF-9C80-104411F2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1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4F42-0AD9-4B85-A19A-6545B08F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2B768-01D2-4134-9600-896EF2C0F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9C4AA-BFF8-4E06-AFC4-D90CFE6B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A5874-C3DF-4A28-8442-67A60DBF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E0A74-6E66-45A5-9C63-D905D4EA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5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B4FF56-94E3-425A-BB7A-6ACF78564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DC0A4-413E-437E-93E2-8B873E785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5789E-A771-4491-B5EE-73083529F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58183-1ADA-4A68-8928-2670387F8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99C6D-2B46-4E6A-80A2-D03D5596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6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544D16-B1AF-454D-8D9B-D569A239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FECD-92CD-40A0-A014-474E9284D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902A9-7034-480E-86F8-66D0EE9F9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1864B-047F-41A3-8268-81E61B75D26F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46956-73FD-4EE9-BC16-C99490F88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C12E8-BA4E-4449-99B8-2CD1F63CB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6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0077" y="3602038"/>
            <a:ext cx="9695145" cy="1655762"/>
          </a:xfrm>
        </p:spPr>
        <p:txBody>
          <a:bodyPr>
            <a:normAutofit/>
          </a:bodyPr>
          <a:lstStyle/>
          <a:p>
            <a:r>
              <a:rPr lang="en-US" sz="6000" dirty="0"/>
              <a:t>Feedforward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631F-E4C0-4946-A2DC-5B0B277E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and Brains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7155F-30E4-4107-9D67-A390BF4CA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neural network </a:t>
            </a:r>
            <a:r>
              <a:rPr lang="en-US" dirty="0"/>
              <a:t>(NN), a.k.a. </a:t>
            </a:r>
            <a:r>
              <a:rPr lang="en-US" i="1" dirty="0"/>
              <a:t>artificial neural network </a:t>
            </a:r>
            <a:r>
              <a:rPr lang="en-US" dirty="0"/>
              <a:t>(ANN), is a </a:t>
            </a:r>
            <a:r>
              <a:rPr lang="en-US" b="1" dirty="0"/>
              <a:t>machine learning </a:t>
            </a:r>
            <a:r>
              <a:rPr lang="en-US" dirty="0"/>
              <a:t>model loosely inspired by (at least originally) the </a:t>
            </a:r>
            <a:r>
              <a:rPr lang="en-US" i="1" dirty="0"/>
              <a:t>human brain</a:t>
            </a:r>
          </a:p>
          <a:p>
            <a:r>
              <a:rPr lang="en-US" dirty="0"/>
              <a:t>NNs are discussed in Chapter 21 of the 4</a:t>
            </a:r>
            <a:r>
              <a:rPr lang="en-US" baseline="30000" dirty="0"/>
              <a:t>th</a:t>
            </a:r>
            <a:r>
              <a:rPr lang="en-US" dirty="0"/>
              <a:t> edition of the textbook (copyright 2020), titled "Deep Learning"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(copyright 2009) of the textbook devoted only one section to NNs, Section 18.7</a:t>
            </a:r>
          </a:p>
          <a:p>
            <a:r>
              <a:rPr lang="en-US" dirty="0"/>
              <a:t>Although there was significantly less space devoted to NNs overall, the 3</a:t>
            </a:r>
            <a:r>
              <a:rPr lang="en-US" baseline="30000" dirty="0"/>
              <a:t>rd</a:t>
            </a:r>
            <a:r>
              <a:rPr lang="en-US" dirty="0"/>
              <a:t> edition went deeper into some of the low-level details about neural network </a:t>
            </a:r>
            <a:r>
              <a:rPr lang="en-US" b="1" dirty="0"/>
              <a:t>units</a:t>
            </a:r>
            <a:r>
              <a:rPr lang="en-US" dirty="0"/>
              <a:t>, and I am including material from both editions in my slides</a:t>
            </a:r>
          </a:p>
          <a:p>
            <a:r>
              <a:rPr lang="en-US" dirty="0"/>
              <a:t>From the (even earlier) 2</a:t>
            </a:r>
            <a:r>
              <a:rPr lang="en-US" baseline="30000" dirty="0"/>
              <a:t>nd</a:t>
            </a:r>
            <a:r>
              <a:rPr lang="en-US" dirty="0"/>
              <a:t> edition of the textbook (copyright 2003): "A </a:t>
            </a:r>
            <a:r>
              <a:rPr lang="en-US" b="1" dirty="0"/>
              <a:t>neuron</a:t>
            </a:r>
            <a:r>
              <a:rPr lang="en-US" dirty="0"/>
              <a:t> is a cell in the brain whose principal function is the collection, processing, and dissemination of electrical signals"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of the textbook talks about "the hypothesis that mental activity consists primarily of electrochemical activity in networks of brain cells called neurons"</a:t>
            </a:r>
          </a:p>
          <a:p>
            <a:r>
              <a:rPr lang="en-US" dirty="0"/>
              <a:t>Both the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editions (in Chapter 1) state that "a collection of simple cells can lead to thought, action, and consciousness";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states this as a hypothesis; the 4</a:t>
            </a:r>
            <a:r>
              <a:rPr lang="en-US" baseline="30000" dirty="0"/>
              <a:t>th</a:t>
            </a:r>
            <a:r>
              <a:rPr lang="en-US" dirty="0"/>
              <a:t> edition says it is "now widely accepted"</a:t>
            </a:r>
          </a:p>
          <a:p>
            <a:r>
              <a:rPr lang="en-US" dirty="0"/>
              <a:t>We will question this hypothesis during our final topic of the course!</a:t>
            </a:r>
          </a:p>
          <a:p>
            <a:r>
              <a:rPr lang="en-US" dirty="0"/>
              <a:t>Although (most) modern neural networks are no longer modeled after the human brain, I still think it is worthy to look at a high-level diagram of a neuron (seen on the next slide)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B641-D7D2-4174-90B2-460959A0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of a Neuron (Figure 1.1!)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A44C55-6FE3-4333-B0E4-0007367E0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878" y="1690688"/>
            <a:ext cx="8960243" cy="402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4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1371-1C2C-4208-ACAF-452BB47D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vs. Brain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2E111-52BE-42B1-82CF-A7387B293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roughly 10</a:t>
            </a:r>
            <a:r>
              <a:rPr lang="en-US" baseline="30000" dirty="0"/>
              <a:t>11</a:t>
            </a:r>
            <a:r>
              <a:rPr lang="en-US" dirty="0"/>
              <a:t> neurons in the human brain</a:t>
            </a:r>
          </a:p>
          <a:p>
            <a:r>
              <a:rPr lang="en-US" dirty="0"/>
              <a:t>There are roughly 10</a:t>
            </a:r>
            <a:r>
              <a:rPr lang="en-US" baseline="30000" dirty="0"/>
              <a:t>14</a:t>
            </a:r>
            <a:r>
              <a:rPr lang="en-US" dirty="0"/>
              <a:t> </a:t>
            </a:r>
            <a:r>
              <a:rPr lang="en-US" i="1" dirty="0"/>
              <a:t>synapses</a:t>
            </a:r>
            <a:r>
              <a:rPr lang="en-US" dirty="0"/>
              <a:t> (connections between neurons)</a:t>
            </a:r>
            <a:endParaRPr lang="en-US" i="1" dirty="0"/>
          </a:p>
          <a:p>
            <a:r>
              <a:rPr lang="en-US" dirty="0"/>
              <a:t>Both of those estimates vary somewhat from source to source</a:t>
            </a:r>
          </a:p>
          <a:p>
            <a:r>
              <a:rPr lang="en-US" dirty="0"/>
              <a:t>A typical modern CPU or GPU has roughly 10</a:t>
            </a:r>
            <a:r>
              <a:rPr lang="en-US" baseline="30000" dirty="0"/>
              <a:t>10</a:t>
            </a:r>
            <a:r>
              <a:rPr lang="en-US" dirty="0"/>
              <a:t> transistors (supercomputers have many more)</a:t>
            </a:r>
          </a:p>
          <a:p>
            <a:r>
              <a:rPr lang="en-US" dirty="0"/>
              <a:t>The number of transistors in computers had been increasing exponentially for decades roughly according to </a:t>
            </a:r>
            <a:r>
              <a:rPr lang="en-US" i="1" dirty="0"/>
              <a:t>Moore's law</a:t>
            </a:r>
          </a:p>
          <a:p>
            <a:r>
              <a:rPr lang="en-US" dirty="0"/>
              <a:t>However, this pace has slowed in recent years</a:t>
            </a:r>
          </a:p>
          <a:p>
            <a:r>
              <a:rPr lang="en-US" dirty="0"/>
              <a:t>The number of weights in the most advanced neural networks is around 10</a:t>
            </a:r>
            <a:r>
              <a:rPr lang="en-US" baseline="30000" dirty="0"/>
              <a:t>12</a:t>
            </a:r>
          </a:p>
          <a:p>
            <a:r>
              <a:rPr lang="en-US" dirty="0"/>
              <a:t>The brain has a much higher degree of parallelism compared to computers, although with GPUs, computers rely on more parallelism than they used to</a:t>
            </a:r>
          </a:p>
          <a:p>
            <a:r>
              <a:rPr lang="en-US" dirty="0"/>
              <a:t>Relative to modern NNs, the human brain also relies more heavily on feedback loops</a:t>
            </a:r>
          </a:p>
          <a:p>
            <a:r>
              <a:rPr lang="en-US" dirty="0"/>
              <a:t>Of course, the physical signals in a brain travel much slower than electrical signals in a circuit</a:t>
            </a:r>
          </a:p>
        </p:txBody>
      </p:sp>
    </p:spTree>
    <p:extLst>
      <p:ext uri="{BB962C8B-B14F-4D97-AF65-F5344CB8AC3E}">
        <p14:creationId xmlns:p14="http://schemas.microsoft.com/office/powerpoint/2010/main" val="37634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3B761-53C0-4660-B229-79F2F2B7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vs. Brain (more details)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8BA83A-A5CD-43C6-84AC-7335CBD3E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418" y="1690688"/>
            <a:ext cx="9011164" cy="434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05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FE614-9C85-43A8-9ED9-365201AC8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in a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18310-1E15-4CFE-A22C-9B1453FB5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figure on the next slide shows a simple, mathematical model of a neuron, which can also serve as a </a:t>
            </a:r>
            <a:r>
              <a:rPr lang="en-US" b="1" dirty="0"/>
              <a:t>unit</a:t>
            </a:r>
            <a:r>
              <a:rPr lang="en-US" dirty="0"/>
              <a:t> (a.k.a. </a:t>
            </a:r>
            <a:r>
              <a:rPr lang="en-US" i="1" dirty="0"/>
              <a:t>node</a:t>
            </a:r>
            <a:r>
              <a:rPr lang="en-US" dirty="0"/>
              <a:t>) in a neural network</a:t>
            </a:r>
          </a:p>
          <a:p>
            <a:pPr lvl="1"/>
            <a:r>
              <a:rPr lang="en-US" dirty="0"/>
              <a:t>Each unit multiplies incoming numerical </a:t>
            </a:r>
            <a:r>
              <a:rPr lang="en-US" b="1" dirty="0"/>
              <a:t>inputs</a:t>
            </a:r>
            <a:r>
              <a:rPr lang="en-US" dirty="0"/>
              <a:t> by </a:t>
            </a:r>
            <a:r>
              <a:rPr lang="en-US" b="1" dirty="0"/>
              <a:t>weights</a:t>
            </a:r>
          </a:p>
          <a:p>
            <a:pPr lvl="1"/>
            <a:r>
              <a:rPr lang="en-US" dirty="0"/>
              <a:t>A special weight called a </a:t>
            </a:r>
            <a:r>
              <a:rPr lang="en-US" b="1" dirty="0"/>
              <a:t>bias weight</a:t>
            </a:r>
            <a:r>
              <a:rPr lang="en-US" dirty="0"/>
              <a:t> is connected to a </a:t>
            </a:r>
            <a:r>
              <a:rPr lang="en-US" i="1" dirty="0"/>
              <a:t>fixed input</a:t>
            </a:r>
          </a:p>
          <a:p>
            <a:pPr lvl="1"/>
            <a:r>
              <a:rPr lang="en-US" dirty="0"/>
              <a:t>The weight sum of inputs (including the bias weight times the fixed input) is applied to an </a:t>
            </a:r>
            <a:r>
              <a:rPr lang="en-US" b="1" dirty="0"/>
              <a:t>activation function</a:t>
            </a:r>
          </a:p>
          <a:p>
            <a:pPr lvl="1"/>
            <a:r>
              <a:rPr lang="en-US" dirty="0"/>
              <a:t>The result of the activation function is the </a:t>
            </a:r>
            <a:r>
              <a:rPr lang="en-US" b="1" dirty="0"/>
              <a:t>output</a:t>
            </a:r>
            <a:r>
              <a:rPr lang="en-US" dirty="0"/>
              <a:t> of the unit, also called its </a:t>
            </a:r>
            <a:r>
              <a:rPr lang="en-US" i="1" dirty="0"/>
              <a:t>activation</a:t>
            </a:r>
          </a:p>
          <a:p>
            <a:r>
              <a:rPr lang="en-US" dirty="0"/>
              <a:t>This is similar to the original model of a neuron proposed by McCulloch and Pitts in 1943, but they used a </a:t>
            </a:r>
            <a:r>
              <a:rPr lang="en-US" i="1" dirty="0"/>
              <a:t>threshold</a:t>
            </a:r>
            <a:r>
              <a:rPr lang="en-US" dirty="0"/>
              <a:t> instead of a bias weight</a:t>
            </a:r>
          </a:p>
          <a:p>
            <a:pPr lvl="1"/>
            <a:r>
              <a:rPr lang="en-US" dirty="0"/>
              <a:t>With a simple </a:t>
            </a:r>
            <a:r>
              <a:rPr lang="en-US" b="1" dirty="0"/>
              <a:t>threshold function</a:t>
            </a:r>
            <a:r>
              <a:rPr lang="en-US" dirty="0"/>
              <a:t> as the activation function, the output is 1 if the weighted sum of inputs exceeds the threshold, and 0 otherwise; we can call such a unit a </a:t>
            </a:r>
            <a:r>
              <a:rPr lang="en-US" i="1" dirty="0"/>
              <a:t>threshold unit</a:t>
            </a:r>
            <a:endParaRPr lang="en-US" dirty="0"/>
          </a:p>
          <a:p>
            <a:pPr lvl="1"/>
            <a:r>
              <a:rPr lang="en-US" dirty="0"/>
              <a:t>If the fixed input in our model is -1 instead of +1, the bias weight is equivalent to the threshold</a:t>
            </a:r>
          </a:p>
          <a:p>
            <a:pPr lvl="1"/>
            <a:r>
              <a:rPr lang="en-US" dirty="0"/>
              <a:t>We can say that a threshold unit </a:t>
            </a:r>
            <a:r>
              <a:rPr lang="en-US" i="1" dirty="0"/>
              <a:t>fires</a:t>
            </a:r>
            <a:r>
              <a:rPr lang="en-US" dirty="0"/>
              <a:t> when the weighted sum of its inputs exceeds the threshold</a:t>
            </a:r>
          </a:p>
          <a:p>
            <a:r>
              <a:rPr lang="en-US" dirty="0"/>
              <a:t>More realistic models of neurons have been developed as part of the field of computational neuroscience</a:t>
            </a:r>
          </a:p>
          <a:p>
            <a:r>
              <a:rPr lang="en-US" dirty="0"/>
              <a:t>AI is generally more interested in developing neural networks that work well for certain tasks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9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A627-CB16-4167-ACA8-276E4657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Model of Neuron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09F60F-225D-4528-8F97-F0F4C5A20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664" y="1853853"/>
            <a:ext cx="9302672" cy="407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1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52D7-104F-4A09-96EF-460FEFC8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8EB6F-1B6A-438C-A230-952303932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figure on the next page plots the following four commonly used activation functions in three graphs: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sigmoid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(a.k.a. the </a:t>
            </a:r>
            <a:r>
              <a:rPr lang="en-US" i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logistic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): g(x) = σ(x) = 1 / (1 + 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-x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</a:t>
            </a:r>
            <a:r>
              <a:rPr lang="en-US" i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rectified linear unit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(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ReLU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): g(x) = ReLU(x) = max(0, x)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softplus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: g(x) = softplus(x) = log(1 + 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tanh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: tanh(x) = [(e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2x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-1)/(e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2x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+1)]</a:t>
            </a:r>
          </a:p>
          <a:p>
            <a:r>
              <a:rPr lang="en-US" dirty="0"/>
              <a:t>The other activation functions are related to each other:</a:t>
            </a:r>
          </a:p>
          <a:p>
            <a:pPr lvl="1"/>
            <a:r>
              <a:rPr lang="en-US" dirty="0"/>
              <a:t>The derivative of the softplus function is the sigmoid function</a:t>
            </a:r>
          </a:p>
          <a:p>
            <a:pPr lvl="1"/>
            <a:r>
              <a:rPr lang="en-US" dirty="0"/>
              <a:t>The tanh function is a scaled, shifted version of sigmoid: tanh(x) = 2σ(2x) – 1</a:t>
            </a:r>
          </a:p>
          <a:p>
            <a:pPr lvl="1"/>
            <a:r>
              <a:rPr lang="en-US" dirty="0"/>
              <a:t>The softplus function can be thought of as a differentiable approximation of ReLU</a:t>
            </a:r>
          </a:p>
          <a:p>
            <a:pPr lvl="1"/>
            <a:r>
              <a:rPr lang="en-US" dirty="0"/>
              <a:t>The sigmoid function can be thought of as a differentiable approximation of the threshold function (not shown in the figure)</a:t>
            </a:r>
          </a:p>
        </p:txBody>
      </p:sp>
    </p:spTree>
    <p:extLst>
      <p:ext uri="{BB962C8B-B14F-4D97-AF65-F5344CB8AC3E}">
        <p14:creationId xmlns:p14="http://schemas.microsoft.com/office/powerpoint/2010/main" val="386626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4931-005F-44B2-A817-7B0660A5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Common Activation Functions Plotted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0409CE-FBFF-4C8B-A332-A6AED4642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1706" y="1690688"/>
            <a:ext cx="9408587" cy="406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86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B6B8-2D49-4D98-BCB3-FC671FB2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AND, OR,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8DB2E-7232-4575-A0B5-3A28D7AA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Single threshold units (which are no longer common) can be used to represent AND, OR, and NOT, as depicted in this figure from the 2</a:t>
            </a:r>
            <a:r>
              <a:rPr lang="en-US" baseline="30000" dirty="0"/>
              <a:t>nd</a:t>
            </a:r>
            <a:r>
              <a:rPr lang="en-US" dirty="0"/>
              <a:t> edition of the textbook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are assuming that the inputs are 1 (meaning true) or 0 (meaning false); we are also assuming here that the fixed input is </a:t>
            </a:r>
            <a:r>
              <a:rPr lang="en-US" i="1" dirty="0"/>
              <a:t>a</a:t>
            </a:r>
            <a:r>
              <a:rPr lang="en-US" i="1" baseline="-25000" dirty="0"/>
              <a:t>0</a:t>
            </a:r>
            <a:r>
              <a:rPr lang="en-US" dirty="0"/>
              <a:t> = -1</a:t>
            </a:r>
          </a:p>
          <a:p>
            <a:r>
              <a:rPr lang="en-US" dirty="0"/>
              <a:t>This means that a network of such units can represent any Boolean function of its inputs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EC7D1-2214-4D33-9D95-33D9BB9933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31" y="2445290"/>
            <a:ext cx="5175337" cy="2170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547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39284-79A9-401C-8DC4-9D76BEF3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ED5C38-181D-4013-9BDE-08448ABB9F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b="1" dirty="0"/>
                  <a:t>Neural networks </a:t>
                </a:r>
                <a:r>
                  <a:rPr lang="en-US" dirty="0"/>
                  <a:t>are composed </a:t>
                </a:r>
                <a:r>
                  <a:rPr lang="en-US" i="1" dirty="0"/>
                  <a:t>multiple units</a:t>
                </a:r>
                <a:r>
                  <a:rPr lang="en-US" dirty="0"/>
                  <a:t> (a.k.a. </a:t>
                </a:r>
                <a:r>
                  <a:rPr lang="en-US" i="1" dirty="0"/>
                  <a:t>nodes</a:t>
                </a:r>
                <a:r>
                  <a:rPr lang="en-US" dirty="0"/>
                  <a:t>) connected by </a:t>
                </a:r>
                <a:r>
                  <a:rPr lang="en-US" i="1" dirty="0"/>
                  <a:t>directed links</a:t>
                </a:r>
              </a:p>
              <a:p>
                <a:r>
                  <a:rPr lang="en-US" dirty="0"/>
                  <a:t>A link from unit </a:t>
                </a:r>
                <a:r>
                  <a:rPr lang="en-US" i="1" dirty="0"/>
                  <a:t>i</a:t>
                </a:r>
                <a:r>
                  <a:rPr lang="en-US" dirty="0"/>
                  <a:t> to unit </a:t>
                </a:r>
                <a:r>
                  <a:rPr lang="en-US" i="1" dirty="0"/>
                  <a:t>j</a:t>
                </a:r>
                <a:r>
                  <a:rPr lang="en-US" dirty="0"/>
                  <a:t> </a:t>
                </a:r>
                <a:r>
                  <a:rPr lang="en-US" i="1" dirty="0"/>
                  <a:t>propagates</a:t>
                </a:r>
                <a:r>
                  <a:rPr lang="en-US" dirty="0"/>
                  <a:t> the </a:t>
                </a:r>
                <a:r>
                  <a:rPr lang="en-US" i="1" dirty="0"/>
                  <a:t>activation</a:t>
                </a:r>
                <a:r>
                  <a:rPr lang="en-US" dirty="0"/>
                  <a:t>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dirty="0"/>
                  <a:t> (the output of unit </a:t>
                </a:r>
                <a:r>
                  <a:rPr lang="en-US" i="1" dirty="0"/>
                  <a:t>i</a:t>
                </a:r>
                <a:r>
                  <a:rPr lang="en-US" dirty="0"/>
                  <a:t>’s activation function) from unit </a:t>
                </a:r>
                <a:r>
                  <a:rPr lang="en-US" i="1" dirty="0"/>
                  <a:t>i</a:t>
                </a:r>
                <a:r>
                  <a:rPr lang="en-US" dirty="0"/>
                  <a:t> to unit </a:t>
                </a:r>
                <a:r>
                  <a:rPr lang="en-US" i="1" dirty="0"/>
                  <a:t>j</a:t>
                </a:r>
              </a:p>
              <a:p>
                <a:r>
                  <a:rPr lang="en-US" dirty="0"/>
                  <a:t>Each link has an associated </a:t>
                </a:r>
                <a:r>
                  <a:rPr lang="en-US" b="1" dirty="0"/>
                  <a:t>weight</a:t>
                </a:r>
                <a:r>
                  <a:rPr lang="en-US" dirty="0"/>
                  <a:t>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</a:t>
                </a:r>
                <a:r>
                  <a:rPr lang="en-US" baseline="-25000" dirty="0"/>
                  <a:t>,j</a:t>
                </a:r>
                <a:endParaRPr lang="en-US" dirty="0"/>
              </a:p>
              <a:p>
                <a:r>
                  <a:rPr lang="en-US" dirty="0"/>
                  <a:t>Every unit also has a </a:t>
                </a:r>
                <a:r>
                  <a:rPr lang="en-US" i="1" dirty="0"/>
                  <a:t>bias weight</a:t>
                </a:r>
                <a:r>
                  <a:rPr lang="en-US" dirty="0"/>
                  <a:t>,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0</a:t>
                </a:r>
                <a:r>
                  <a:rPr lang="en-US" baseline="-25000" dirty="0"/>
                  <a:t>,j</a:t>
                </a:r>
                <a:r>
                  <a:rPr lang="en-US" dirty="0"/>
                  <a:t> connected to a </a:t>
                </a:r>
                <a:r>
                  <a:rPr lang="en-US" i="1" dirty="0"/>
                  <a:t>fixed input</a:t>
                </a:r>
                <a:r>
                  <a:rPr lang="en-US" dirty="0"/>
                  <a:t>, or </a:t>
                </a:r>
                <a:r>
                  <a:rPr lang="en-US" i="1" dirty="0"/>
                  <a:t>dummy input</a:t>
                </a:r>
                <a:r>
                  <a:rPr lang="en-US" dirty="0"/>
                  <a:t>,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</a:p>
              <a:p>
                <a:r>
                  <a:rPr lang="en-US" dirty="0"/>
                  <a:t>Although our textbook (the 3</a:t>
                </a:r>
                <a:r>
                  <a:rPr lang="en-US" baseline="30000" dirty="0"/>
                  <a:t>rd</a:t>
                </a:r>
                <a:r>
                  <a:rPr lang="en-US" dirty="0"/>
                  <a:t> edition onward) uses the convention that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  <a:r>
                  <a:rPr lang="en-US" dirty="0"/>
                  <a:t> has the value of 1, we will use the convention that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  <a:r>
                  <a:rPr lang="en-US" dirty="0"/>
                  <a:t> has the value of -1</a:t>
                </a:r>
              </a:p>
              <a:p>
                <a:r>
                  <a:rPr lang="en-US" dirty="0"/>
                  <a:t>Each unit </a:t>
                </a:r>
                <a:r>
                  <a:rPr lang="en-US" i="1" dirty="0"/>
                  <a:t>j</a:t>
                </a:r>
                <a:r>
                  <a:rPr lang="en-US" dirty="0"/>
                  <a:t> computes a weighted sum of its inputs and then applies an activation function, which we will label </a:t>
                </a:r>
                <a:r>
                  <a:rPr lang="en-US" i="1" dirty="0"/>
                  <a:t>g</a:t>
                </a:r>
                <a:r>
                  <a:rPr lang="en-US" i="1" baseline="-25000" dirty="0"/>
                  <a:t>j</a:t>
                </a:r>
              </a:p>
              <a:p>
                <a:r>
                  <a:rPr lang="en-US" dirty="0"/>
                  <a:t>Note that we are allowing different nodes in a network to use different activation functions</a:t>
                </a:r>
              </a:p>
              <a:p>
                <a:r>
                  <a:rPr lang="en-US" dirty="0"/>
                  <a:t>Then, for a network with </a:t>
                </a:r>
                <a:r>
                  <a:rPr lang="en-US" i="1" dirty="0"/>
                  <a:t>n</a:t>
                </a:r>
                <a:r>
                  <a:rPr lang="en-US" dirty="0"/>
                  <a:t> total nodes,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b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By convention, if there is no link from node </a:t>
                </a:r>
                <a:r>
                  <a:rPr lang="en-US" i="1" dirty="0"/>
                  <a:t>i</a:t>
                </a:r>
                <a:r>
                  <a:rPr lang="en-US" dirty="0"/>
                  <a:t> to node </a:t>
                </a:r>
                <a:r>
                  <a:rPr lang="en-US" i="1" dirty="0"/>
                  <a:t>j</a:t>
                </a:r>
                <a:r>
                  <a:rPr lang="en-US" dirty="0"/>
                  <a:t>, we say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</a:t>
                </a:r>
                <a:r>
                  <a:rPr lang="en-US" baseline="-25000" dirty="0"/>
                  <a:t>,j</a:t>
                </a:r>
                <a:r>
                  <a:rPr lang="en-US" dirty="0"/>
                  <a:t> = 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ED5C38-181D-4013-9BDE-08448ABB9F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 r="-870" b="-6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949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5FDD-A3A9-43BF-A82B-02B78AB8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D4028-2B5F-4457-8574-042D9B715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2399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the right, we see an example of a neural network</a:t>
            </a:r>
          </a:p>
          <a:p>
            <a:r>
              <a:rPr lang="en-US" dirty="0"/>
              <a:t>The bias weights and fixed inputs are not shown here for simplicity</a:t>
            </a:r>
          </a:p>
          <a:p>
            <a:r>
              <a:rPr lang="en-US" dirty="0"/>
              <a:t>As is common convention, the input nodes are shown as boxes</a:t>
            </a:r>
          </a:p>
          <a:p>
            <a:pPr lvl="1"/>
            <a:r>
              <a:rPr lang="en-US" dirty="0"/>
              <a:t>Some sources assume that activation functions are applied directly to the inputs</a:t>
            </a:r>
          </a:p>
          <a:p>
            <a:pPr lvl="1"/>
            <a:r>
              <a:rPr lang="en-US" dirty="0"/>
              <a:t>We will not (neither does the textbook)</a:t>
            </a:r>
          </a:p>
          <a:p>
            <a:r>
              <a:rPr lang="en-US" dirty="0"/>
              <a:t>Other units are shown as ovals</a:t>
            </a:r>
          </a:p>
          <a:p>
            <a:r>
              <a:rPr lang="en-US" dirty="0"/>
              <a:t>This neural network has a single output, </a:t>
            </a:r>
            <a:r>
              <a:rPr lang="cy-GB" i="1" dirty="0"/>
              <a:t>ŷ</a:t>
            </a:r>
            <a:r>
              <a:rPr lang="cy-GB" dirty="0"/>
              <a:t>, which is the activation of unit 5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7AB741-67B9-4474-9C51-05DE4175AD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64117" y="2289784"/>
            <a:ext cx="3589683" cy="342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6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B853-8DF2-40A0-A393-F3684CEC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Graph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C0290-22A7-4FFE-962C-327D5917A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51115" cy="435133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Computation graphs</a:t>
            </a:r>
            <a:r>
              <a:rPr lang="en-US" dirty="0"/>
              <a:t> can be used to represent general mathematical computations</a:t>
            </a:r>
          </a:p>
          <a:p>
            <a:r>
              <a:rPr lang="en-US" dirty="0"/>
              <a:t>Some nodes represent values, others represent mathematical operations</a:t>
            </a:r>
          </a:p>
          <a:p>
            <a:r>
              <a:rPr lang="en-US" dirty="0"/>
              <a:t>In modern sources, neural networks are often depicted as computation graphs</a:t>
            </a:r>
          </a:p>
          <a:p>
            <a:pPr lvl="1"/>
            <a:r>
              <a:rPr lang="en-US" dirty="0"/>
              <a:t>The example on the right is equivalent to the neural network from the previous slide</a:t>
            </a:r>
          </a:p>
          <a:p>
            <a:pPr lvl="1"/>
            <a:r>
              <a:rPr lang="en-US" dirty="0"/>
              <a:t>Color codes can distinguish adjustable values (e.g., weights) from other values (e.g., inputs)</a:t>
            </a:r>
          </a:p>
          <a:p>
            <a:pPr lvl="1"/>
            <a:r>
              <a:rPr lang="en-US" dirty="0"/>
              <a:t>The g-nodes represent activation functions</a:t>
            </a:r>
          </a:p>
          <a:p>
            <a:r>
              <a:rPr lang="en-US" dirty="0"/>
              <a:t>Some modern neural network libraries take advantage of computation graph representations</a:t>
            </a:r>
          </a:p>
          <a:p>
            <a:pPr lvl="1"/>
            <a:r>
              <a:rPr lang="en-US" dirty="0"/>
              <a:t>NN functionality can be implemented in a general way for computation graphs</a:t>
            </a:r>
          </a:p>
          <a:p>
            <a:pPr lvl="1"/>
            <a:r>
              <a:rPr lang="en-US" dirty="0"/>
              <a:t>Any NN that can be represented as a computation graph can be easily trained and tested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F4055A-1121-41AF-8021-3F67AE9B52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91350" y="1972469"/>
            <a:ext cx="43624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25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27A9AD-A2CB-43FF-A5E4-3FA59F9A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Neural Networks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74A78-F4D9-4873-881B-3086452B1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important categories of neural networks are </a:t>
            </a:r>
            <a:r>
              <a:rPr lang="en-US" b="1" dirty="0"/>
              <a:t>feedforward neural networks</a:t>
            </a:r>
            <a:r>
              <a:rPr lang="en-US" dirty="0"/>
              <a:t> and </a:t>
            </a:r>
            <a:r>
              <a:rPr lang="en-US" i="1" dirty="0"/>
              <a:t>recurrent neural networks </a:t>
            </a:r>
            <a:r>
              <a:rPr lang="en-US" dirty="0"/>
              <a:t>(</a:t>
            </a:r>
            <a:r>
              <a:rPr lang="en-US" i="1" dirty="0"/>
              <a:t>RNNs</a:t>
            </a:r>
            <a:r>
              <a:rPr lang="en-US" dirty="0"/>
              <a:t>)</a:t>
            </a:r>
          </a:p>
          <a:p>
            <a:r>
              <a:rPr lang="en-US" dirty="0"/>
              <a:t>A feedforward (a.k.a. </a:t>
            </a:r>
            <a:r>
              <a:rPr lang="en-US" i="1" dirty="0"/>
              <a:t>feed-forward</a:t>
            </a:r>
            <a:r>
              <a:rPr lang="en-US" dirty="0"/>
              <a:t>) network has connections only in one direction, and therefore it is an example of a directed acyclic graph</a:t>
            </a:r>
          </a:p>
          <a:p>
            <a:r>
              <a:rPr lang="en-US" dirty="0"/>
              <a:t>Such a network represents a function of its current inputs</a:t>
            </a:r>
          </a:p>
          <a:p>
            <a:r>
              <a:rPr lang="en-US" dirty="0"/>
              <a:t>An RNN passes the outputs of some nodes back to their inputs (either directly or indirectly)</a:t>
            </a:r>
          </a:p>
          <a:p>
            <a:r>
              <a:rPr lang="en-US" dirty="0"/>
              <a:t>This means that there are cycles in the computation graph, and feedback in the neural network</a:t>
            </a:r>
          </a:p>
          <a:p>
            <a:r>
              <a:rPr lang="en-US" dirty="0"/>
              <a:t>In this topic, we will focus on feedforward networks</a:t>
            </a:r>
          </a:p>
          <a:p>
            <a:r>
              <a:rPr lang="en-US" dirty="0"/>
              <a:t>We'll discuss various types of RNNs during our unit on </a:t>
            </a:r>
            <a:r>
              <a:rPr lang="en-US" i="1" dirty="0"/>
              <a:t>natural language processing</a:t>
            </a:r>
          </a:p>
        </p:txBody>
      </p:sp>
    </p:spTree>
    <p:extLst>
      <p:ext uri="{BB962C8B-B14F-4D97-AF65-F5344CB8AC3E}">
        <p14:creationId xmlns:p14="http://schemas.microsoft.com/office/powerpoint/2010/main" val="4042770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4E35F-4E72-4BC7-B9C7-14F03B42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567E-3B1A-47F7-BD28-6690000F5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Conventionally, feedforward neural networks are usually arranged in </a:t>
            </a:r>
            <a:r>
              <a:rPr lang="en-US" b="1" dirty="0"/>
              <a:t>layers</a:t>
            </a:r>
          </a:p>
          <a:p>
            <a:r>
              <a:rPr lang="en-US" dirty="0"/>
              <a:t>A common type of layer is a </a:t>
            </a:r>
            <a:r>
              <a:rPr lang="en-US" b="1" dirty="0"/>
              <a:t>fully connected </a:t>
            </a:r>
            <a:r>
              <a:rPr lang="en-US" dirty="0"/>
              <a:t>layer, meaning that each unit in the layer has an incoming link from every unit in the previous layer</a:t>
            </a:r>
          </a:p>
          <a:p>
            <a:r>
              <a:rPr lang="en-US" dirty="0"/>
              <a:t>Some modern feedforward neural networks also include </a:t>
            </a:r>
            <a:r>
              <a:rPr lang="en-US" i="1" dirty="0"/>
              <a:t>residual connections</a:t>
            </a:r>
            <a:r>
              <a:rPr lang="en-US" dirty="0"/>
              <a:t>, a.k.a. </a:t>
            </a:r>
            <a:r>
              <a:rPr lang="en-US" i="1" dirty="0"/>
              <a:t>skip connections</a:t>
            </a:r>
          </a:p>
          <a:p>
            <a:r>
              <a:rPr lang="en-US" dirty="0"/>
              <a:t>This means that units at some layers receive input from additional prior layers (not just the previous one)</a:t>
            </a:r>
          </a:p>
          <a:p>
            <a:r>
              <a:rPr lang="en-US" dirty="0"/>
              <a:t>Sources differ on whether the inputs constitute a layer (e.g., our textbook does not count the inputs when counting the number of layers)</a:t>
            </a:r>
          </a:p>
          <a:p>
            <a:r>
              <a:rPr lang="en-US" dirty="0"/>
              <a:t>We will consider the </a:t>
            </a:r>
            <a:r>
              <a:rPr lang="en-US" b="1" dirty="0"/>
              <a:t>input layer </a:t>
            </a:r>
            <a:r>
              <a:rPr lang="en-US" dirty="0"/>
              <a:t>to be a layer consisting of the input nodes, and we will include it when counting layers; however, we will not apply activation functions to the inputs</a:t>
            </a:r>
          </a:p>
          <a:p>
            <a:r>
              <a:rPr lang="en-US" dirty="0"/>
              <a:t>The output nodes constitute the </a:t>
            </a:r>
            <a:r>
              <a:rPr lang="en-US" b="1" dirty="0"/>
              <a:t>output layer</a:t>
            </a:r>
            <a:r>
              <a:rPr lang="en-US" dirty="0"/>
              <a:t>; the nodes in this layer do have activation functions applied</a:t>
            </a:r>
          </a:p>
          <a:p>
            <a:r>
              <a:rPr lang="en-US" dirty="0"/>
              <a:t>In between the input layer and the output layer, there can be one or more </a:t>
            </a:r>
            <a:r>
              <a:rPr lang="en-US" b="1" dirty="0"/>
              <a:t>hidden layers </a:t>
            </a:r>
            <a:r>
              <a:rPr lang="en-US" dirty="0"/>
              <a:t>containing </a:t>
            </a:r>
            <a:r>
              <a:rPr lang="en-US" b="1" dirty="0"/>
              <a:t>hidden units</a:t>
            </a:r>
          </a:p>
        </p:txBody>
      </p:sp>
    </p:spTree>
    <p:extLst>
      <p:ext uri="{BB962C8B-B14F-4D97-AF65-F5344CB8AC3E}">
        <p14:creationId xmlns:p14="http://schemas.microsoft.com/office/powerpoint/2010/main" val="2615797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7985-7CEF-4A6E-80EC-8D663A24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E6716-842C-4A17-884A-BFF6B717D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Neural networks without hidden layers are called </a:t>
            </a:r>
            <a:r>
              <a:rPr lang="en-US" b="1" dirty="0"/>
              <a:t>perceptrons</a:t>
            </a:r>
            <a:r>
              <a:rPr lang="en-US" dirty="0"/>
              <a:t>; sometimes they are called single-layer perceptrons (by sources that don't count the inputs as a layer)</a:t>
            </a:r>
          </a:p>
          <a:p>
            <a:r>
              <a:rPr lang="en-US" dirty="0"/>
              <a:t>The input units in perceptrons are directly connected to units at the output layer</a:t>
            </a:r>
          </a:p>
          <a:p>
            <a:r>
              <a:rPr lang="en-US" dirty="0"/>
              <a:t>Note that the output nodes are independent of each other, although they share common inputs, since each weight in the network affects only a single output</a:t>
            </a:r>
          </a:p>
          <a:p>
            <a:r>
              <a:rPr lang="en-US" dirty="0"/>
              <a:t>We can therefore limit our discussion to perceptrons with just one output unit, which basically means we are dealing with one node at a time</a:t>
            </a:r>
          </a:p>
          <a:p>
            <a:r>
              <a:rPr lang="en-US" dirty="0"/>
              <a:t>We have already seen that threshold perceptrons can represent AND, OR, and NOT</a:t>
            </a:r>
          </a:p>
          <a:p>
            <a:r>
              <a:rPr lang="en-US" dirty="0"/>
              <a:t>A perceptron can also represent the majority function by setting </a:t>
            </a:r>
            <a:r>
              <a:rPr lang="en-US" i="1" dirty="0"/>
              <a:t>w</a:t>
            </a:r>
            <a:r>
              <a:rPr lang="en-US" i="1" baseline="-25000" dirty="0"/>
              <a:t>0</a:t>
            </a:r>
            <a:r>
              <a:rPr lang="en-US" dirty="0"/>
              <a:t> = </a:t>
            </a:r>
            <a:r>
              <a:rPr lang="en-US" i="1" dirty="0"/>
              <a:t>n</a:t>
            </a:r>
            <a:r>
              <a:rPr lang="en-US" dirty="0"/>
              <a:t>/2 (assuming that </a:t>
            </a:r>
            <a:r>
              <a:rPr lang="en-US" i="1" dirty="0"/>
              <a:t>a</a:t>
            </a:r>
            <a:r>
              <a:rPr lang="en-US" i="1" baseline="-25000" dirty="0"/>
              <a:t>0</a:t>
            </a:r>
            <a:r>
              <a:rPr lang="en-US" dirty="0"/>
              <a:t> = -1) and all other </a:t>
            </a:r>
            <a:r>
              <a:rPr lang="en-US" i="1" dirty="0"/>
              <a:t>w</a:t>
            </a:r>
            <a:r>
              <a:rPr lang="en-US" i="1" baseline="-25000" dirty="0"/>
              <a:t>i</a:t>
            </a:r>
            <a:r>
              <a:rPr lang="en-US" dirty="0"/>
              <a:t> = 1, where </a:t>
            </a:r>
            <a:r>
              <a:rPr lang="en-US" i="1" dirty="0"/>
              <a:t>n</a:t>
            </a:r>
            <a:r>
              <a:rPr lang="en-US" dirty="0"/>
              <a:t> is the number of inputs</a:t>
            </a:r>
          </a:p>
          <a:p>
            <a:r>
              <a:rPr lang="en-US" dirty="0"/>
              <a:t>Note that a decision tree would need θ(2</a:t>
            </a:r>
            <a:r>
              <a:rPr lang="en-US" i="1" baseline="30000" dirty="0"/>
              <a:t>n</a:t>
            </a:r>
            <a:r>
              <a:rPr lang="en-US" dirty="0"/>
              <a:t>) nodes to represent the majority function!</a:t>
            </a:r>
          </a:p>
          <a:p>
            <a:r>
              <a:rPr lang="en-US" dirty="0"/>
              <a:t>However, there are many Boolean functions that a perceptron cannot represent</a:t>
            </a:r>
          </a:p>
        </p:txBody>
      </p:sp>
    </p:spTree>
    <p:extLst>
      <p:ext uri="{BB962C8B-B14F-4D97-AF65-F5344CB8AC3E}">
        <p14:creationId xmlns:p14="http://schemas.microsoft.com/office/powerpoint/2010/main" val="2733361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CC2-E988-4C94-A1A0-EF699D96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Perceptrons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65ECB-1D00-4DE9-BABB-F8D29AED0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a very influential 1969 publication, Minsky and Papert proved that </a:t>
            </a:r>
            <a:r>
              <a:rPr lang="en-US" i="1" dirty="0"/>
              <a:t>perceptrons cannot represent XOR</a:t>
            </a:r>
          </a:p>
          <a:p>
            <a:r>
              <a:rPr lang="en-US" dirty="0"/>
              <a:t>More generally, </a:t>
            </a:r>
            <a:r>
              <a:rPr lang="en-US" i="1" dirty="0"/>
              <a:t>perceptrons can only represent linearly separable functions</a:t>
            </a:r>
          </a:p>
          <a:p>
            <a:r>
              <a:rPr lang="en-US" dirty="0"/>
              <a:t>Let the vector, x, represent the inputs to a threshold unit (including the fixed input), and the vector, W, represent the incoming weights (including the bias weight); then the node fires if and only if W∙x &gt; 0</a:t>
            </a:r>
          </a:p>
          <a:p>
            <a:r>
              <a:rPr lang="en-US" dirty="0"/>
              <a:t>The equation W∙x = 0 defines a </a:t>
            </a:r>
            <a:r>
              <a:rPr lang="en-US" i="1" dirty="0"/>
              <a:t>hyperplane</a:t>
            </a:r>
            <a:r>
              <a:rPr lang="en-US" dirty="0"/>
              <a:t> in the input space, so the perceptron returns 1 if and only if the input is on one side of the hyperplane</a:t>
            </a:r>
          </a:p>
          <a:p>
            <a:r>
              <a:rPr lang="en-US" dirty="0"/>
              <a:t>The figure on the next slide (from the 3</a:t>
            </a:r>
            <a:r>
              <a:rPr lang="en-US" baseline="30000" dirty="0"/>
              <a:t>rd</a:t>
            </a:r>
            <a:r>
              <a:rPr lang="en-US" dirty="0"/>
              <a:t> edition of the textbook) show that perceptrons can represent AND and OR; such functions are linearly separable</a:t>
            </a:r>
          </a:p>
          <a:p>
            <a:r>
              <a:rPr lang="en-US" dirty="0"/>
              <a:t>The third part of the figure, however, shows that a threshold perceptron cannot represent XOR, which means that this function cannot be represented or learned; sigmoid perceptrons are similarly limited</a:t>
            </a:r>
          </a:p>
          <a:p>
            <a:r>
              <a:rPr lang="en-US" dirty="0"/>
              <a:t>It was this sort of limitation, discussed by Minsky and Papert in their highly influential 1969 paper, that led to a near total abandonment of research on neural networks until the mid-1980s</a:t>
            </a:r>
          </a:p>
          <a:p>
            <a:r>
              <a:rPr lang="en-US" dirty="0"/>
              <a:t>Threshold perceptrons do have a nice advantage: There is a simple, fast learning algorithm that will quickly fit a perceptron to any linearly separable training set</a:t>
            </a:r>
          </a:p>
          <a:p>
            <a:r>
              <a:rPr lang="en-US" dirty="0"/>
              <a:t>Feedforward NNs with fully connected hidden layers (sometimes called multilayer perceptrons) do not have the limitations of perceptrons; however, in 1969, a method for training them was not widely recognized</a:t>
            </a:r>
          </a:p>
        </p:txBody>
      </p:sp>
    </p:spTree>
    <p:extLst>
      <p:ext uri="{BB962C8B-B14F-4D97-AF65-F5344CB8AC3E}">
        <p14:creationId xmlns:p14="http://schemas.microsoft.com/office/powerpoint/2010/main" val="1656983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6A96-A77B-4A3D-A62B-97E6D9D0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Hyperplane Examples (none for XOR)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CDC822-E13B-49E1-9976-1BBF08649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709" y="2029968"/>
            <a:ext cx="9913139" cy="396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73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B497-C6FD-48ED-85C7-5FA4C2BB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NNs with Hidden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3E7C1-9504-44FF-8379-F5671A054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Adding hidden layers effectively enlarges the hypothesis space that a neural network can represent</a:t>
            </a:r>
          </a:p>
          <a:p>
            <a:r>
              <a:rPr lang="en-US" dirty="0"/>
              <a:t>This also assumes that the hidden nodes use non-linear activation functions</a:t>
            </a:r>
          </a:p>
          <a:p>
            <a:r>
              <a:rPr lang="en-US" dirty="0"/>
              <a:t>Before the era of deep learning, it was typical to use neural networks with exactly one hidden layer</a:t>
            </a:r>
          </a:p>
          <a:p>
            <a:r>
              <a:rPr lang="en-US" dirty="0"/>
              <a:t>Any continuous function of inputs can be represented with a single hidden layer</a:t>
            </a:r>
          </a:p>
          <a:p>
            <a:r>
              <a:rPr lang="en-US" dirty="0"/>
              <a:t>With two hidden layers, discontinuous functions can be represented as well</a:t>
            </a:r>
          </a:p>
          <a:p>
            <a:r>
              <a:rPr lang="en-US" dirty="0"/>
              <a:t>If vector x represents the input to the network, and W represents the weights of the network, the network computes a function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</a:t>
            </a:r>
          </a:p>
          <a:p>
            <a:r>
              <a:rPr lang="en-US" dirty="0"/>
              <a:t>The weights can be considered parameters of the network</a:t>
            </a:r>
          </a:p>
          <a:p>
            <a:r>
              <a:rPr lang="en-US" dirty="0"/>
              <a:t>Adjusting the weights changes the function; this will be used for learning</a:t>
            </a:r>
          </a:p>
        </p:txBody>
      </p:sp>
    </p:spTree>
    <p:extLst>
      <p:ext uri="{BB962C8B-B14F-4D97-AF65-F5344CB8AC3E}">
        <p14:creationId xmlns:p14="http://schemas.microsoft.com/office/powerpoint/2010/main" val="2084299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A826D-51A1-45AC-8A96-1CCB1308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with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30B38-96CE-44E2-BD7F-631AEFAB9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with other machine learning models, when neural networks are used for </a:t>
            </a:r>
            <a:r>
              <a:rPr lang="en-US" b="1" dirty="0"/>
              <a:t>supervised machine learning</a:t>
            </a:r>
            <a:r>
              <a:rPr lang="en-US" dirty="0"/>
              <a:t>, they are generally trained on a </a:t>
            </a:r>
            <a:r>
              <a:rPr lang="en-US" b="1" dirty="0"/>
              <a:t>training set</a:t>
            </a:r>
          </a:p>
          <a:p>
            <a:pPr lvl="1"/>
            <a:r>
              <a:rPr lang="en-US" dirty="0"/>
              <a:t>We have learned that a training set consist of a collection of </a:t>
            </a:r>
            <a:r>
              <a:rPr lang="en-US" i="1" dirty="0"/>
              <a:t>examples</a:t>
            </a:r>
            <a:r>
              <a:rPr lang="en-US" dirty="0"/>
              <a:t> of input/output pairs</a:t>
            </a:r>
          </a:p>
          <a:p>
            <a:pPr lvl="1"/>
            <a:r>
              <a:rPr lang="en-US" dirty="0"/>
              <a:t>For </a:t>
            </a:r>
            <a:r>
              <a:rPr lang="en-US" b="1" dirty="0"/>
              <a:t>classification</a:t>
            </a:r>
            <a:r>
              <a:rPr lang="en-US" dirty="0"/>
              <a:t>, a.k.a. </a:t>
            </a:r>
            <a:r>
              <a:rPr lang="en-US" b="1" dirty="0"/>
              <a:t>categorization</a:t>
            </a:r>
            <a:r>
              <a:rPr lang="en-US" dirty="0"/>
              <a:t>, each example specifies a </a:t>
            </a:r>
            <a:r>
              <a:rPr lang="en-US" i="1" dirty="0"/>
              <a:t>label</a:t>
            </a:r>
            <a:r>
              <a:rPr lang="en-US" dirty="0"/>
              <a:t> indicating the category of the example</a:t>
            </a:r>
          </a:p>
          <a:p>
            <a:pPr lvl="1"/>
            <a:r>
              <a:rPr lang="en-US" dirty="0"/>
              <a:t>When a neural network is used for classification, it is typical to have each category represented by one output node</a:t>
            </a:r>
          </a:p>
          <a:p>
            <a:r>
              <a:rPr lang="en-US" dirty="0"/>
              <a:t>We will first consider a neural network being used for </a:t>
            </a:r>
            <a:r>
              <a:rPr lang="en-US" i="1" dirty="0"/>
              <a:t>k-way Boolean classification</a:t>
            </a:r>
            <a:r>
              <a:rPr lang="en-US" dirty="0"/>
              <a:t>, meaning that each of the </a:t>
            </a:r>
            <a:r>
              <a:rPr lang="en-US" i="1" dirty="0"/>
              <a:t>k</a:t>
            </a:r>
            <a:r>
              <a:rPr lang="en-US" dirty="0"/>
              <a:t> output units represents a separate decision</a:t>
            </a:r>
          </a:p>
          <a:p>
            <a:pPr lvl="1"/>
            <a:r>
              <a:rPr lang="en-US" dirty="0"/>
              <a:t>If an output unit fires, that represents the prediction that the example belongs to the corresponding class</a:t>
            </a:r>
          </a:p>
          <a:p>
            <a:pPr lvl="1"/>
            <a:r>
              <a:rPr lang="en-US" dirty="0"/>
              <a:t>In the case of a sigmoid unit, we'll say it fires of the output is greater than 0.5</a:t>
            </a:r>
          </a:p>
          <a:p>
            <a:r>
              <a:rPr lang="en-US" dirty="0"/>
              <a:t>Things are  a bit more difficult when dealing with </a:t>
            </a:r>
            <a:r>
              <a:rPr lang="en-US" i="1" dirty="0"/>
              <a:t>k mutually exclusive and exhaustive categories</a:t>
            </a:r>
          </a:p>
          <a:p>
            <a:pPr lvl="1"/>
            <a:r>
              <a:rPr lang="en-US" dirty="0"/>
              <a:t>If sigmoid units are used at the output layer, you would have to check which one outputs the highest value</a:t>
            </a:r>
          </a:p>
          <a:p>
            <a:pPr lvl="1"/>
            <a:r>
              <a:rPr lang="en-US" dirty="0"/>
              <a:t>With modern neural networks, when performing classification with mutually exclusive and exhaustive categories, it is common to make the output layer a </a:t>
            </a:r>
            <a:r>
              <a:rPr lang="en-US" b="1" dirty="0"/>
              <a:t>softmax layer</a:t>
            </a:r>
          </a:p>
        </p:txBody>
      </p:sp>
    </p:spTree>
    <p:extLst>
      <p:ext uri="{BB962C8B-B14F-4D97-AF65-F5344CB8AC3E}">
        <p14:creationId xmlns:p14="http://schemas.microsoft.com/office/powerpoint/2010/main" val="832903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C128-1290-4718-83A5-2896BB8E6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ECAB6-AC3D-429C-99AD-E0ED9ED375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As previously stated, modern NNs often rely on a softmax layer as the output layer for classification into mutually exclusive and exhaustive categories</a:t>
                </a:r>
              </a:p>
              <a:p>
                <a:r>
                  <a:rPr lang="en-US" dirty="0"/>
                  <a:t>A softmax layer implements the </a:t>
                </a:r>
                <a:r>
                  <a:rPr lang="en-US" b="1" dirty="0"/>
                  <a:t>softmax function</a:t>
                </a:r>
                <a:r>
                  <a:rPr lang="en-US" dirty="0"/>
                  <a:t>, which converts a vector of real numbers into a vector of floating-point values between 0 and 1 that add up to 1</a:t>
                </a:r>
              </a:p>
              <a:p>
                <a:r>
                  <a:rPr lang="en-US" dirty="0"/>
                  <a:t>This can be considered is a type of normalization</a:t>
                </a:r>
              </a:p>
              <a:p>
                <a:r>
                  <a:rPr lang="en-US" dirty="0"/>
                  <a:t>The formula to compute the softmax is as follows:</a:t>
                </a:r>
              </a:p>
              <a:p>
                <a:pPr marL="45720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softmax</m:t>
                          </m:r>
                          <m:d>
                            <m:dPr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𝑖𝑛</m:t>
                              </m:r>
                            </m:e>
                          </m:d>
                        </m:e>
                        <m:sub>
                          <m:r>
                            <a:rPr lang="en-US" sz="2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1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𝑖𝑛</m:t>
                                  </m:r>
                                </m:e>
                                <m:sub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𝑖𝑛</m:t>
                                      </m:r>
                                    </m:e>
                                    <m:sub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dirty="0"/>
                  <a:t>Here, </a:t>
                </a:r>
                <a:r>
                  <a:rPr lang="en-US" i="1" dirty="0"/>
                  <a:t>in</a:t>
                </a:r>
                <a:r>
                  <a:rPr lang="en-US" dirty="0"/>
                  <a:t> is the vector the softmax function is applied to (in our case, the values of the weighted inputs of the output nodes), and d is the dimension of the vector</a:t>
                </a:r>
              </a:p>
              <a:p>
                <a:r>
                  <a:rPr lang="en-US" dirty="0"/>
                  <a:t>The output of the softmax function is often interpreted as a </a:t>
                </a:r>
                <a:r>
                  <a:rPr lang="en-US" i="1" dirty="0"/>
                  <a:t>probability distribution</a:t>
                </a:r>
                <a:r>
                  <a:rPr lang="en-US" dirty="0"/>
                  <a:t> (although I personally think this can be overstated)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ECAB6-AC3D-429C-99AD-E0ED9ED375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r="-1333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861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6550-FAE3-4A39-9E96-829AC19A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 for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65F1C-C4C7-4812-8FD3-BB951F821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we have discussed, the weights of a neural network are adjustable, and this can be used for learning</a:t>
            </a:r>
          </a:p>
          <a:p>
            <a:r>
              <a:rPr lang="en-US" dirty="0"/>
              <a:t>The main idea behind the algorithm we will cover is to adjust the weight to minimize some measure of error on the training set</a:t>
            </a:r>
          </a:p>
          <a:p>
            <a:r>
              <a:rPr lang="en-US" dirty="0"/>
              <a:t>We can minimize a </a:t>
            </a:r>
            <a:r>
              <a:rPr lang="en-US" b="1" dirty="0"/>
              <a:t>loss function</a:t>
            </a:r>
            <a:r>
              <a:rPr lang="en-US" dirty="0"/>
              <a:t>, or a more general </a:t>
            </a:r>
            <a:r>
              <a:rPr lang="en-US" i="1" dirty="0"/>
              <a:t>cost function </a:t>
            </a:r>
            <a:r>
              <a:rPr lang="en-US" dirty="0"/>
              <a:t>that also includes a </a:t>
            </a:r>
            <a:r>
              <a:rPr lang="en-US" i="1" dirty="0"/>
              <a:t>regularization term</a:t>
            </a:r>
          </a:p>
          <a:p>
            <a:r>
              <a:rPr lang="en-US" dirty="0"/>
              <a:t>When the output units are sigmoid units (typical for Boolean classification), a common loss function is </a:t>
            </a:r>
            <a:r>
              <a:rPr lang="en-US" i="1" dirty="0"/>
              <a:t>sum of squared error</a:t>
            </a:r>
            <a:r>
              <a:rPr lang="en-US" dirty="0"/>
              <a:t>, a.k.a. the </a:t>
            </a:r>
            <a:r>
              <a:rPr lang="en-US" i="1" dirty="0"/>
              <a:t>L</a:t>
            </a:r>
            <a:r>
              <a:rPr lang="en-US" i="1" baseline="-25000" dirty="0"/>
              <a:t>2</a:t>
            </a:r>
            <a:r>
              <a:rPr lang="en-US" i="1" dirty="0"/>
              <a:t> loss function</a:t>
            </a:r>
            <a:r>
              <a:rPr lang="en-US" dirty="0"/>
              <a:t>:</a:t>
            </a:r>
          </a:p>
          <a:p>
            <a:r>
              <a:rPr lang="en-US" dirty="0"/>
              <a:t>When the output layer is a softmax layer, and the outputs represent a probability distribution, a common loss function is the </a:t>
            </a:r>
            <a:r>
              <a:rPr lang="en-US" i="1" dirty="0"/>
              <a:t>cross-entropy loss function</a:t>
            </a:r>
          </a:p>
          <a:p>
            <a:r>
              <a:rPr lang="en-US" dirty="0"/>
              <a:t>We will use sum of squared error for our loss function</a:t>
            </a:r>
          </a:p>
          <a:p>
            <a:r>
              <a:rPr lang="en-US" dirty="0"/>
              <a:t>However, the basic algorithm that we cover for learning neural networks is general, and works regardless of the loss function used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4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5F45-6685-412E-BBF1-B3788F4D6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 of Squared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7C8C9-AB19-490D-90DE-F10E73D0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sum of squared error, or L</a:t>
            </a:r>
            <a:r>
              <a:rPr lang="en-US" baseline="-25000" dirty="0"/>
              <a:t>2</a:t>
            </a:r>
            <a:r>
              <a:rPr lang="en-US" dirty="0"/>
              <a:t> loss, when a neural network is applied to a single training can be computed as follows:</a:t>
            </a:r>
          </a:p>
          <a:p>
            <a:pPr marL="457200" lvl="1" indent="0">
              <a:buNone/>
            </a:pPr>
            <a:r>
              <a:rPr lang="en-US" dirty="0"/>
              <a:t>Loss(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) = </a:t>
            </a:r>
            <a:r>
              <a:rPr lang="en-US" i="1" dirty="0"/>
              <a:t>L</a:t>
            </a:r>
            <a:r>
              <a:rPr lang="en-US" i="1" baseline="-25000" dirty="0"/>
              <a:t>2</a:t>
            </a:r>
            <a:r>
              <a:rPr lang="en-US" dirty="0"/>
              <a:t>(y,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(x)) = |y –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(x)|</a:t>
            </a:r>
            <a:r>
              <a:rPr lang="en-US" baseline="30000" dirty="0"/>
              <a:t>2</a:t>
            </a:r>
            <a:r>
              <a:rPr lang="en-US" dirty="0"/>
              <a:t> = ∑</a:t>
            </a:r>
            <a:r>
              <a:rPr lang="en-US" baseline="-25000" dirty="0"/>
              <a:t>k</a:t>
            </a:r>
            <a:r>
              <a:rPr lang="en-US" dirty="0"/>
              <a:t> (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–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)</a:t>
            </a:r>
            <a:r>
              <a:rPr lang="en-US" baseline="30000" dirty="0"/>
              <a:t>2</a:t>
            </a:r>
          </a:p>
          <a:p>
            <a:r>
              <a:rPr lang="en-US" dirty="0"/>
              <a:t>In this formula:</a:t>
            </a:r>
          </a:p>
          <a:p>
            <a:pPr lvl="1"/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 is the output of the neural network, with weights W, applied to input vector x</a:t>
            </a:r>
          </a:p>
          <a:p>
            <a:pPr lvl="1"/>
            <a:r>
              <a:rPr lang="en-US" dirty="0"/>
              <a:t>y is the desired output vector, specified by the training example</a:t>
            </a:r>
          </a:p>
          <a:p>
            <a:pPr lvl="1"/>
            <a:r>
              <a:rPr lang="en-US" dirty="0"/>
              <a:t>|y –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(x)|</a:t>
            </a:r>
            <a:r>
              <a:rPr lang="en-US" baseline="30000" dirty="0"/>
              <a:t>2</a:t>
            </a:r>
            <a:r>
              <a:rPr lang="en-US" dirty="0"/>
              <a:t> is the square of the Euclidean distance between the two vectors</a:t>
            </a:r>
          </a:p>
          <a:p>
            <a:pPr lvl="1"/>
            <a:r>
              <a:rPr lang="en-US" dirty="0"/>
              <a:t>This is equivalent to ∑</a:t>
            </a:r>
            <a:r>
              <a:rPr lang="en-US" baseline="-25000" dirty="0"/>
              <a:t>k</a:t>
            </a:r>
            <a:r>
              <a:rPr lang="en-US" dirty="0"/>
              <a:t> (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–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, where we are looping through the dimensions of the vector and squaring the difference at each dimension</a:t>
            </a:r>
          </a:p>
          <a:p>
            <a:pPr lvl="1"/>
            <a:r>
              <a:rPr lang="en-US" dirty="0"/>
              <a:t>Here, 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is the value of the k</a:t>
            </a:r>
            <a:r>
              <a:rPr lang="en-US" baseline="30000" dirty="0"/>
              <a:t>th</a:t>
            </a:r>
            <a:r>
              <a:rPr lang="en-US" dirty="0"/>
              <a:t> dimension of y, and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 is the activation of the k</a:t>
            </a:r>
            <a:r>
              <a:rPr lang="en-US" baseline="30000" dirty="0"/>
              <a:t>th</a:t>
            </a:r>
            <a:r>
              <a:rPr lang="en-US" dirty="0"/>
              <a:t> output node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0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42F9-49F8-40C7-A4B4-6006CE7E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Learning Algorithm: General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A0E0F-9261-4809-AA39-74E2C8DF2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Decide the topology of your neural network and start with randomly initialized weights</a:t>
            </a:r>
          </a:p>
          <a:p>
            <a:r>
              <a:rPr lang="en-US" dirty="0"/>
              <a:t>Given a training set of examples with labeled inputs and outputs:</a:t>
            </a:r>
          </a:p>
          <a:p>
            <a:pPr lvl="1"/>
            <a:r>
              <a:rPr lang="en-US" dirty="0"/>
              <a:t>For each example in the training set, use </a:t>
            </a:r>
            <a:r>
              <a:rPr lang="en-US" i="1" dirty="0"/>
              <a:t>forward propagation </a:t>
            </a:r>
            <a:r>
              <a:rPr lang="en-US" dirty="0"/>
              <a:t>to determine the predicted output of the neural network for the example</a:t>
            </a:r>
          </a:p>
          <a:p>
            <a:pPr lvl="1"/>
            <a:r>
              <a:rPr lang="en-US" dirty="0"/>
              <a:t>Measure the loss by comparing this output to the true output</a:t>
            </a:r>
          </a:p>
          <a:p>
            <a:pPr lvl="1"/>
            <a:r>
              <a:rPr lang="en-US" dirty="0"/>
              <a:t>Compute the </a:t>
            </a:r>
            <a:r>
              <a:rPr lang="en-US" i="1" dirty="0"/>
              <a:t>gradient</a:t>
            </a:r>
            <a:r>
              <a:rPr lang="en-US" dirty="0"/>
              <a:t> of the loss with respect to each weight in the network</a:t>
            </a:r>
          </a:p>
          <a:p>
            <a:pPr lvl="1"/>
            <a:r>
              <a:rPr lang="en-US" dirty="0"/>
              <a:t>Modify the weights in the network to reduce the loss</a:t>
            </a:r>
          </a:p>
          <a:p>
            <a:r>
              <a:rPr lang="en-US" dirty="0"/>
              <a:t>The entire process (for the entire training set) is repeated multiple times (each iteration is called an </a:t>
            </a:r>
            <a:r>
              <a:rPr lang="en-US" i="1" dirty="0"/>
              <a:t>epoch</a:t>
            </a:r>
            <a:r>
              <a:rPr lang="en-US" dirty="0"/>
              <a:t>) until there is some sort of convergence</a:t>
            </a:r>
          </a:p>
          <a:p>
            <a:r>
              <a:rPr lang="en-US" dirty="0"/>
              <a:t>The gradient of the loss with respect to the weights can be calculated for a single example, a </a:t>
            </a:r>
            <a:r>
              <a:rPr lang="en-US" i="1" dirty="0"/>
              <a:t>mini-batch</a:t>
            </a:r>
            <a:r>
              <a:rPr lang="en-US" dirty="0"/>
              <a:t> of examples, or the entire training set</a:t>
            </a:r>
          </a:p>
          <a:p>
            <a:pPr lvl="1"/>
            <a:r>
              <a:rPr lang="en-US" dirty="0"/>
              <a:t>If the entire training set is used, the process is called </a:t>
            </a:r>
            <a:r>
              <a:rPr lang="en-US" b="1" dirty="0"/>
              <a:t>gradient descent</a:t>
            </a:r>
          </a:p>
          <a:p>
            <a:pPr lvl="1"/>
            <a:r>
              <a:rPr lang="en-US" dirty="0"/>
              <a:t>If small batches or individual examples are used, the process is called </a:t>
            </a:r>
            <a:r>
              <a:rPr lang="en-US" b="1" dirty="0"/>
              <a:t>stochastic gradient descent </a:t>
            </a:r>
            <a:r>
              <a:rPr lang="en-US" dirty="0"/>
              <a:t>(SGD)</a:t>
            </a:r>
          </a:p>
          <a:p>
            <a:pPr lvl="1"/>
            <a:r>
              <a:rPr lang="en-US" dirty="0"/>
              <a:t>The word 'stochastic' generally implies that the examples or mini-batches are picked randomly, although this is not necessarily the case</a:t>
            </a:r>
          </a:p>
        </p:txBody>
      </p:sp>
    </p:spTree>
    <p:extLst>
      <p:ext uri="{BB962C8B-B14F-4D97-AF65-F5344CB8AC3E}">
        <p14:creationId xmlns:p14="http://schemas.microsoft.com/office/powerpoint/2010/main" val="3038856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EDA8-A3E2-49E9-B4A2-A8E4EAB4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Gradient of Weights to the 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1129FC-0F4E-41EE-89A9-40F3565459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In a conventional feedforward neural network with fully connected layers, each weight of links to the output layer affects only one output node</a:t>
                </a:r>
              </a:p>
              <a:p>
                <a:r>
                  <a:rPr lang="en-US" dirty="0"/>
                  <a:t>Assume we are using sum of squared error as our loss function, the loss associated with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 is: </a:t>
                </a:r>
                <a:r>
                  <a:rPr lang="en-US" i="1" dirty="0"/>
                  <a:t>Loss</a:t>
                </a:r>
                <a:r>
                  <a:rPr lang="en-US" i="1" baseline="-25000" dirty="0"/>
                  <a:t>k</a:t>
                </a:r>
                <a:r>
                  <a:rPr lang="en-US" dirty="0"/>
                  <a:t> = (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k</a:t>
                </a:r>
                <a:r>
                  <a:rPr lang="en-US" dirty="0"/>
                  <a:t> –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k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</a:p>
              <a:p>
                <a:r>
                  <a:rPr lang="en-US" dirty="0"/>
                  <a:t>Here, y</a:t>
                </a:r>
                <a:r>
                  <a:rPr lang="en-US" baseline="-25000" dirty="0"/>
                  <a:t>k</a:t>
                </a:r>
                <a:r>
                  <a:rPr lang="en-US" dirty="0"/>
                  <a:t> is the true value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unit, and a</a:t>
                </a:r>
                <a:r>
                  <a:rPr lang="en-US" baseline="-25000" dirty="0"/>
                  <a:t>k</a:t>
                </a:r>
                <a:r>
                  <a:rPr lang="en-US" dirty="0"/>
                  <a:t> is the activation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unit (i.e., its output)</a:t>
                </a:r>
              </a:p>
              <a:p>
                <a:r>
                  <a:rPr lang="en-US" dirty="0"/>
                  <a:t>Suppose that w</a:t>
                </a:r>
                <a:r>
                  <a:rPr lang="en-US" baseline="-25000" dirty="0"/>
                  <a:t>j,k</a:t>
                </a:r>
                <a:r>
                  <a:rPr lang="en-US" dirty="0"/>
                  <a:t> is the weight of the incoming link to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node, coming from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at the previous layer</a:t>
                </a:r>
              </a:p>
              <a:p>
                <a:r>
                  <a:rPr lang="en-US" dirty="0"/>
                  <a:t>We can compute the gradient of the loss at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 with respect to this weight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𝐿𝑜𝑠𝑠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</m:t>
                                  </m:r>
                                </m:e>
                                <m:sub>
                                  <m: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7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700" dirty="0"/>
              </a:p>
              <a:p>
                <a:r>
                  <a:rPr lang="en-US" dirty="0"/>
                  <a:t>The term g’(in</a:t>
                </a:r>
                <a:r>
                  <a:rPr lang="en-US" baseline="-25000" dirty="0"/>
                  <a:t>k</a:t>
                </a:r>
                <a:r>
                  <a:rPr lang="en-US" dirty="0"/>
                  <a:t>) is the derivative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node’s activation with respect to its input</a:t>
                </a:r>
              </a:p>
              <a:p>
                <a:r>
                  <a:rPr lang="en-US" dirty="0"/>
                  <a:t>If g is the sigmoid function, </a:t>
                </a:r>
                <a:r>
                  <a:rPr lang="en-US" dirty="0">
                    <a:effectLst/>
                    <a:ea typeface="Batang" panose="02030600000101010101" pitchFamily="18" charset="-127"/>
                  </a:rPr>
                  <a:t>g(x) = σ(x) = 1 / (1 + e</a:t>
                </a:r>
                <a:r>
                  <a:rPr lang="en-US" baseline="30000" dirty="0">
                    <a:effectLst/>
                    <a:ea typeface="Batang" panose="02030600000101010101" pitchFamily="18" charset="-127"/>
                  </a:rPr>
                  <a:t>-x</a:t>
                </a:r>
                <a:r>
                  <a:rPr lang="en-US" dirty="0">
                    <a:effectLst/>
                    <a:ea typeface="Batang" panose="02030600000101010101" pitchFamily="18" charset="-127"/>
                  </a:rPr>
                  <a:t>), it turns out that g'(x) = g(x) [1 – g(x)], which makes it very simple to compute</a:t>
                </a:r>
                <a:endParaRPr lang="en-US" dirty="0"/>
              </a:p>
              <a:p>
                <a:r>
                  <a:rPr lang="en-US" dirty="0"/>
                  <a:t>In practice, the constant 2 is ignorable, because our algorithm that updates weights will multiply this value by an adjustable constant; also, we could arbitrarily have defined Loss</a:t>
                </a:r>
                <a:r>
                  <a:rPr lang="en-US" baseline="-25000" dirty="0"/>
                  <a:t>k</a:t>
                </a:r>
                <a:r>
                  <a:rPr lang="en-US" dirty="0"/>
                  <a:t> to be ½ (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k</a:t>
                </a:r>
                <a:r>
                  <a:rPr lang="en-US" dirty="0"/>
                  <a:t> –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k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  <a:endParaRPr lang="en-US" dirty="0"/>
              </a:p>
              <a:p>
                <a:r>
                  <a:rPr lang="en-US" dirty="0"/>
                  <a:t>To simplify notation, we can define </a:t>
                </a:r>
                <a:r>
                  <a:rPr lang="el-GR" dirty="0"/>
                  <a:t>Δ</a:t>
                </a:r>
                <a:r>
                  <a:rPr lang="en-US" baseline="-25000" dirty="0"/>
                  <a:t>k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and we can write: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𝐿𝑜𝑠𝑠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Our textbook calls </a:t>
                </a:r>
                <a:r>
                  <a:rPr lang="el-GR" dirty="0"/>
                  <a:t>Δ</a:t>
                </a:r>
                <a:r>
                  <a:rPr lang="en-US" baseline="-25000" dirty="0"/>
                  <a:t>k</a:t>
                </a:r>
                <a:r>
                  <a:rPr lang="en-US" dirty="0"/>
                  <a:t> a "modified error" (3</a:t>
                </a:r>
                <a:r>
                  <a:rPr lang="en-US" baseline="30000" dirty="0"/>
                  <a:t>rd</a:t>
                </a:r>
                <a:r>
                  <a:rPr lang="en-US" dirty="0"/>
                  <a:t> Edition) or a "perceived error" (4</a:t>
                </a:r>
                <a:r>
                  <a:rPr lang="en-US" baseline="30000" dirty="0"/>
                  <a:t>th</a:t>
                </a:r>
                <a:r>
                  <a:rPr lang="en-US" dirty="0"/>
                  <a:t> Edition)</a:t>
                </a:r>
              </a:p>
              <a:p>
                <a:r>
                  <a:rPr lang="en-US" dirty="0"/>
                  <a:t>Our learning algorithm will adjust each weight by a small amount in the opposite direction to reduce the perceived error</a:t>
                </a:r>
              </a:p>
              <a:p>
                <a:r>
                  <a:rPr lang="en-US" dirty="0"/>
                  <a:t>The magnitude of the adjustment is determined by a constant called the </a:t>
                </a:r>
                <a:r>
                  <a:rPr lang="en-US" b="1" dirty="0"/>
                  <a:t>learning rate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1129FC-0F4E-41EE-89A9-40F3565459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4" t="-1541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613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D425-8D50-4BFE-857A-96B7B05C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Weights to Hidden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9B8B6-1EEF-4580-8D04-892EB1F8B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Updating weights to output nodes is all that is necessary for a perceptron</a:t>
            </a:r>
          </a:p>
          <a:p>
            <a:r>
              <a:rPr lang="en-US" dirty="0"/>
              <a:t>However, for neural networks with hidden layers, we also must update weights leading to hidden nodes</a:t>
            </a:r>
          </a:p>
          <a:p>
            <a:r>
              <a:rPr lang="en-US" dirty="0"/>
              <a:t>This is more difficult for at least two reasons</a:t>
            </a:r>
          </a:p>
          <a:p>
            <a:pPr lvl="1"/>
            <a:r>
              <a:rPr lang="en-US" dirty="0"/>
              <a:t>First, these weights affect multiple output nodes</a:t>
            </a:r>
          </a:p>
          <a:p>
            <a:pPr lvl="1"/>
            <a:r>
              <a:rPr lang="en-US" dirty="0"/>
              <a:t>Second, the appropriate values, and therefore the error values, for the hidden nodes are unknown (i.e., in a training set, only input values and output values are indicated)</a:t>
            </a:r>
          </a:p>
          <a:p>
            <a:r>
              <a:rPr lang="en-US" dirty="0"/>
              <a:t>The first revival of neural nets occurred in the mid- to late-1980s due to </a:t>
            </a:r>
            <a:r>
              <a:rPr lang="en-US" b="1" dirty="0"/>
              <a:t>backpropagation</a:t>
            </a:r>
          </a:p>
          <a:p>
            <a:r>
              <a:rPr lang="en-US" dirty="0"/>
              <a:t>This technique was originally discovered in the 1960s</a:t>
            </a:r>
          </a:p>
          <a:p>
            <a:pPr lvl="1"/>
            <a:r>
              <a:rPr lang="en-US" dirty="0"/>
              <a:t>For example, Bryson and Ho published a paper related to backpropagation in 1969</a:t>
            </a:r>
          </a:p>
          <a:p>
            <a:pPr lvl="1"/>
            <a:r>
              <a:rPr lang="en-US" dirty="0"/>
              <a:t>However, the technique went largely unnoticed until much later</a:t>
            </a:r>
          </a:p>
          <a:p>
            <a:r>
              <a:rPr lang="en-US" dirty="0"/>
              <a:t>We are focusing on feedforward neural networks with fully connected layers</a:t>
            </a:r>
          </a:p>
          <a:p>
            <a:r>
              <a:rPr lang="en-US" dirty="0"/>
              <a:t>However, backpropagation with stochastic gradient descent is applicable to all modern forms of NNs</a:t>
            </a:r>
          </a:p>
        </p:txBody>
      </p:sp>
    </p:spTree>
    <p:extLst>
      <p:ext uri="{BB962C8B-B14F-4D97-AF65-F5344CB8AC3E}">
        <p14:creationId xmlns:p14="http://schemas.microsoft.com/office/powerpoint/2010/main" val="3362630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66D7-BD32-4DE9-ABF6-477654E5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7B2DCF-D565-4F9D-A259-974C6918FB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We need to update weights between the inputs and the first layer of hidden units or between one hidden layer and the next</a:t>
                </a:r>
              </a:p>
              <a:p>
                <a:r>
                  <a:rPr lang="en-US" dirty="0"/>
                  <a:t>To do this, we need a quantity analogous to the perceived error term for output nodes; we will therefore </a:t>
                </a:r>
                <a:r>
                  <a:rPr lang="en-US" b="1" dirty="0"/>
                  <a:t>backpropagate</a:t>
                </a:r>
                <a:r>
                  <a:rPr lang="en-US" dirty="0"/>
                  <a:t> the error from the output layer to the hidden layers (this is what backpropagation refers to)</a:t>
                </a:r>
              </a:p>
              <a:p>
                <a:r>
                  <a:rPr lang="en-US" dirty="0"/>
                  <a:t>Thus, the error of each node gets divided among the hidden nodes at the previous layer according to the strengths of their connections</a:t>
                </a:r>
              </a:p>
              <a:p>
                <a:r>
                  <a:rPr lang="en-US" dirty="0"/>
                  <a:t>Another way to look at this is that each hidden node is held responsible for a part of the error of each node in the next layer</a:t>
                </a:r>
              </a:p>
              <a:p>
                <a:r>
                  <a:rPr lang="en-US" dirty="0"/>
                  <a:t>The error term for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at one layer (we will refer to it as the current layer) can be computed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700" dirty="0"/>
              </a:p>
              <a:p>
                <a:r>
                  <a:rPr lang="en-US" dirty="0"/>
                  <a:t>Here, the summation is looping through all nodes in the next layer (after the current layer); we are thus computing a weighted sum of the error terms of all nodes at the next layer</a:t>
                </a:r>
              </a:p>
              <a:p>
                <a:r>
                  <a:rPr lang="en-US" dirty="0"/>
                  <a:t>The term g’(in</a:t>
                </a:r>
                <a:r>
                  <a:rPr lang="en-US" baseline="-25000" dirty="0"/>
                  <a:t>j</a:t>
                </a:r>
                <a:r>
                  <a:rPr lang="en-US" dirty="0"/>
                  <a:t>) is the derivative of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node’s activation with respect to its input</a:t>
                </a:r>
              </a:p>
              <a:p>
                <a:r>
                  <a:rPr lang="en-US" dirty="0"/>
                  <a:t>Now consider a weight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i,j</a:t>
                </a:r>
                <a:r>
                  <a:rPr lang="en-US" dirty="0"/>
                  <a:t> from the i</a:t>
                </a:r>
                <a:r>
                  <a:rPr lang="en-US" baseline="30000" dirty="0"/>
                  <a:t>th</a:t>
                </a:r>
                <a:r>
                  <a:rPr lang="en-US" dirty="0"/>
                  <a:t> node the previous layer to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in the current layer, and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dirty="0"/>
                  <a:t> is the activation (output) of the ith node at the previous layer</a:t>
                </a:r>
              </a:p>
              <a:p>
                <a:r>
                  <a:rPr lang="en-US" dirty="0"/>
                  <a:t>It can be shown that the gradient of the total loss (assuming we are using square error) w.r.t.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i,j</a:t>
                </a:r>
                <a:r>
                  <a:rPr lang="en-US" dirty="0"/>
                  <a:t> is: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𝐿𝑜𝑠𝑠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are not going to prove it, but this equation can be derived using repeated use of the chain rule for derivation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7B2DCF-D565-4F9D-A259-974C6918FB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4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911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5C86-5312-409D-9389-31B13813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 Pseudo-code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1F7CC7-BA86-4813-9BAD-B3EEE4A9A6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346721"/>
            <a:ext cx="5754336" cy="5146154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4C5F5A-DBA8-452B-9F1F-381A40E089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the right, you see pseudo-code for the backpropagation algorithm</a:t>
            </a:r>
          </a:p>
          <a:p>
            <a:r>
              <a:rPr lang="en-US" dirty="0"/>
              <a:t>This trains a given neural network based on a training set consisting of labeled examples</a:t>
            </a:r>
          </a:p>
          <a:p>
            <a:r>
              <a:rPr lang="en-US" dirty="0"/>
              <a:t>The pseudo-code assumes squared error is used as the loss function</a:t>
            </a:r>
          </a:p>
          <a:p>
            <a:r>
              <a:rPr lang="en-US" dirty="0"/>
              <a:t>Each iteration of the repeat/until loop does one full epoch of training</a:t>
            </a:r>
          </a:p>
          <a:p>
            <a:pPr lvl="1"/>
            <a:r>
              <a:rPr lang="en-US" dirty="0"/>
              <a:t>Each epoch loops through the entire training set, using one example at a time</a:t>
            </a:r>
          </a:p>
          <a:p>
            <a:pPr lvl="1"/>
            <a:r>
              <a:rPr lang="en-US" dirty="0"/>
              <a:t>There is no randomization of the order</a:t>
            </a:r>
          </a:p>
          <a:p>
            <a:r>
              <a:rPr lang="en-US" dirty="0"/>
              <a:t>The indexes are a bit sloppy (I will explain them)</a:t>
            </a:r>
          </a:p>
          <a:p>
            <a:r>
              <a:rPr lang="en-US" dirty="0"/>
              <a:t>There are a couple of errors (I fixed them)</a:t>
            </a:r>
          </a:p>
          <a:p>
            <a:r>
              <a:rPr lang="en-US" dirty="0"/>
              <a:t>The pseudo-code with my comments and fixes will be posted on the course website</a:t>
            </a:r>
          </a:p>
        </p:txBody>
      </p:sp>
    </p:spTree>
    <p:extLst>
      <p:ext uri="{BB962C8B-B14F-4D97-AF65-F5344CB8AC3E}">
        <p14:creationId xmlns:p14="http://schemas.microsoft.com/office/powerpoint/2010/main" val="1753324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4469-FFD1-4C89-89AB-765BF20D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for the Restaurant Problem (from 2</a:t>
            </a:r>
            <a:r>
              <a:rPr lang="en-US" baseline="30000" dirty="0"/>
              <a:t>nd</a:t>
            </a:r>
            <a:r>
              <a:rPr lang="en-US" dirty="0"/>
              <a:t> Ed.)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90DD9-C8FC-4603-A797-A72E88A52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862" y="1690688"/>
            <a:ext cx="8488275" cy="452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5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2FD1-A5B5-4EE0-A4F8-B1F892165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an NN to the Restaurant Problem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B590F7-D05A-49BA-969E-A77642F0F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936" y="1690688"/>
            <a:ext cx="8460128" cy="49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08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2B1D-7621-40BF-929F-56240333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NNs and 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2CDB-6AE4-40DB-90B9-C721D5FAD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Like all statistical machine learning methods, conventional neural nets are subject to </a:t>
            </a:r>
            <a:r>
              <a:rPr lang="en-US" i="1" dirty="0"/>
              <a:t>overfitting</a:t>
            </a:r>
            <a:r>
              <a:rPr lang="en-US" dirty="0"/>
              <a:t> when there are too many parameters in the model (i.e., if there are too many hidden units)</a:t>
            </a:r>
          </a:p>
          <a:p>
            <a:r>
              <a:rPr lang="en-US" dirty="0"/>
              <a:t>If there are too few hidden nodes, the network won't be able to learn well either</a:t>
            </a:r>
          </a:p>
          <a:p>
            <a:r>
              <a:rPr lang="en-US" dirty="0"/>
              <a:t>A certain amount of twiddling is often needed to get the network structure right; for example:</a:t>
            </a:r>
          </a:p>
          <a:p>
            <a:pPr lvl="1"/>
            <a:r>
              <a:rPr lang="en-US" dirty="0"/>
              <a:t>You need to manually experiment both with the number of hidden nodes and with the learning rate to find values that work well for a given problem</a:t>
            </a:r>
          </a:p>
          <a:p>
            <a:pPr lvl="1"/>
            <a:r>
              <a:rPr lang="en-US" dirty="0"/>
              <a:t>If you are considering networks with multiple fully connected hidden layers, you also need to experiment with the number of layers and the number of nodes in each layer</a:t>
            </a:r>
          </a:p>
          <a:p>
            <a:pPr lvl="1"/>
            <a:r>
              <a:rPr lang="en-US" dirty="0"/>
              <a:t>With deep neural networks, there are different types of layers, possibly different activation functions at different layers, and even very different categories of network architectures</a:t>
            </a:r>
          </a:p>
          <a:p>
            <a:pPr lvl="1"/>
            <a:r>
              <a:rPr lang="en-US" dirty="0"/>
              <a:t>The learning rate (if static) should be a somewhat small constant; for example, in conventional NNs, a good value might be somewhere between 0.01 and 0.1 if a sigmoid function is used for the activation function</a:t>
            </a:r>
          </a:p>
          <a:p>
            <a:pPr lvl="1"/>
            <a:r>
              <a:rPr lang="en-US" dirty="0"/>
              <a:t>You can use a validation set or cross-validation to determine the various </a:t>
            </a:r>
            <a:r>
              <a:rPr lang="en-US" i="1" dirty="0"/>
              <a:t>hyperparameters</a:t>
            </a:r>
          </a:p>
          <a:p>
            <a:pPr lvl="1"/>
            <a:r>
              <a:rPr lang="en-US" dirty="0"/>
              <a:t>You can also use a validation set or cross-validation to help with feature selection; conventionally, this is a very important component of any machine learning approach</a:t>
            </a:r>
          </a:p>
          <a:p>
            <a:pPr lvl="1"/>
            <a:r>
              <a:rPr lang="en-US" dirty="0"/>
              <a:t>The initial values of the weights can also make a significant difference; often, initial weights are randomly generated, for example as fractions between 0 and 1</a:t>
            </a:r>
          </a:p>
        </p:txBody>
      </p:sp>
    </p:spTree>
    <p:extLst>
      <p:ext uri="{BB962C8B-B14F-4D97-AF65-F5344CB8AC3E}">
        <p14:creationId xmlns:p14="http://schemas.microsoft.com/office/powerpoint/2010/main" val="343820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7E8739-BEC8-40F1-9A53-8E1FAF8E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NNs with Vectors and Matrices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A1D30-6DBF-4CD3-9430-8040D3D33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With modern neural networks, it is common represent all the nodes in a layer with a single vector</a:t>
            </a:r>
          </a:p>
          <a:p>
            <a:r>
              <a:rPr lang="en-US" dirty="0"/>
              <a:t>Then all the weights between two consecutive layers can be represented with a matrix</a:t>
            </a:r>
          </a:p>
          <a:p>
            <a:r>
              <a:rPr lang="en-US" dirty="0"/>
              <a:t>For example, one example formula from Ed. 4 of the textbook representing what happens in a fully connected feedforward neural network with one hidden layer is: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 = g</a:t>
            </a:r>
            <a:r>
              <a:rPr lang="en-US" baseline="30000" dirty="0"/>
              <a:t>(2)</a:t>
            </a:r>
            <a:r>
              <a:rPr lang="en-US" dirty="0"/>
              <a:t>(W</a:t>
            </a:r>
            <a:r>
              <a:rPr lang="en-US" baseline="30000" dirty="0"/>
              <a:t>(2)</a:t>
            </a:r>
            <a:r>
              <a:rPr lang="en-US" dirty="0"/>
              <a:t>g</a:t>
            </a:r>
            <a:r>
              <a:rPr lang="en-US" baseline="30000" dirty="0"/>
              <a:t>(1)</a:t>
            </a:r>
            <a:r>
              <a:rPr lang="en-US" dirty="0"/>
              <a:t>(W</a:t>
            </a:r>
            <a:r>
              <a:rPr lang="en-US" baseline="30000" dirty="0"/>
              <a:t>(1)</a:t>
            </a:r>
            <a:r>
              <a:rPr lang="en-US" dirty="0"/>
              <a:t>x))</a:t>
            </a:r>
          </a:p>
          <a:p>
            <a:pPr lvl="1"/>
            <a:r>
              <a:rPr lang="en-US" dirty="0"/>
              <a:t>The vector x is the input vector</a:t>
            </a:r>
          </a:p>
          <a:p>
            <a:pPr lvl="1"/>
            <a:r>
              <a:rPr lang="en-US" dirty="0"/>
              <a:t>The matrix W</a:t>
            </a:r>
            <a:r>
              <a:rPr lang="en-US" baseline="30000" dirty="0"/>
              <a:t>(1)</a:t>
            </a:r>
            <a:r>
              <a:rPr lang="en-US" dirty="0"/>
              <a:t> is the weight matrix representing the weights between the inputs and the hidden layer</a:t>
            </a:r>
          </a:p>
          <a:p>
            <a:pPr lvl="1"/>
            <a:r>
              <a:rPr lang="en-US" dirty="0"/>
              <a:t>The function g</a:t>
            </a:r>
            <a:r>
              <a:rPr lang="en-US" baseline="30000" dirty="0"/>
              <a:t>(1)</a:t>
            </a:r>
            <a:r>
              <a:rPr lang="en-US" dirty="0"/>
              <a:t> is the activation function for nodes in the hidden layer (it applies pointwise to the vector representing  the inputs to the hidden layer)</a:t>
            </a:r>
          </a:p>
          <a:p>
            <a:pPr lvl="1"/>
            <a:r>
              <a:rPr lang="en-US" dirty="0"/>
              <a:t>The matrix W</a:t>
            </a:r>
            <a:r>
              <a:rPr lang="en-US" baseline="30000" dirty="0"/>
              <a:t>(2)</a:t>
            </a:r>
            <a:r>
              <a:rPr lang="en-US" dirty="0"/>
              <a:t> is the weight matrix representing the weights between the hidden layer and the output layer</a:t>
            </a:r>
          </a:p>
          <a:p>
            <a:pPr lvl="1"/>
            <a:r>
              <a:rPr lang="en-US" dirty="0"/>
              <a:t>The function g</a:t>
            </a:r>
            <a:r>
              <a:rPr lang="en-US" baseline="30000" dirty="0"/>
              <a:t>(2)</a:t>
            </a:r>
            <a:r>
              <a:rPr lang="en-US" dirty="0"/>
              <a:t> is the activation function for nodes in the output layer (it applies pointwise to the vector representing the inputs to the output layer)</a:t>
            </a:r>
          </a:p>
          <a:p>
            <a:r>
              <a:rPr lang="en-US" dirty="0"/>
              <a:t>This allows the use of linear algebra libraries to implement neural networks; modern neural network libraries are built on top of these</a:t>
            </a:r>
          </a:p>
          <a:p>
            <a:r>
              <a:rPr lang="en-US" dirty="0"/>
              <a:t>Such libraries are highly optimized, allowing for faster training and testing; they allow for parallelization of operations, which can take advantage of modern GPUs</a:t>
            </a:r>
          </a:p>
          <a:p>
            <a:r>
              <a:rPr lang="en-US" dirty="0"/>
              <a:t>This all becomes more important when training very large neural networks; such training is referred to as </a:t>
            </a:r>
            <a:r>
              <a:rPr lang="en-US" b="1" dirty="0"/>
              <a:t>deep learning</a:t>
            </a:r>
            <a:r>
              <a:rPr lang="en-US" dirty="0"/>
              <a:t>, which we will discuss as a separate topic</a:t>
            </a:r>
          </a:p>
        </p:txBody>
      </p:sp>
    </p:spTree>
    <p:extLst>
      <p:ext uri="{BB962C8B-B14F-4D97-AF65-F5344CB8AC3E}">
        <p14:creationId xmlns:p14="http://schemas.microsoft.com/office/powerpoint/2010/main" val="351706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4764</TotalTime>
  <Words>4650</Words>
  <Application>Microsoft Office PowerPoint</Application>
  <PresentationFormat>Widescreen</PresentationFormat>
  <Paragraphs>257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ECE469: Artificial Intelligence</vt:lpstr>
      <vt:lpstr>Neural Networks and Brains</vt:lpstr>
      <vt:lpstr>Diagram of a Neuron (Figure 1.1!)</vt:lpstr>
      <vt:lpstr>Computer vs. Brain</vt:lpstr>
      <vt:lpstr>Computer vs. Brain (more details)</vt:lpstr>
      <vt:lpstr>Units in a Neural Network</vt:lpstr>
      <vt:lpstr>Mathematical Model of Neuron (from 3rd Ed.)</vt:lpstr>
      <vt:lpstr>Some Common Activation Functions</vt:lpstr>
      <vt:lpstr>Four Common Activation Functions Plotted</vt:lpstr>
      <vt:lpstr>AND, OR, NOT</vt:lpstr>
      <vt:lpstr>Neural Networks</vt:lpstr>
      <vt:lpstr>Neural Network Example</vt:lpstr>
      <vt:lpstr>Computation Graph Example</vt:lpstr>
      <vt:lpstr>Categories of Neural Networks</vt:lpstr>
      <vt:lpstr>Layers</vt:lpstr>
      <vt:lpstr>Perceptrons</vt:lpstr>
      <vt:lpstr>Limitations of Perceptrons</vt:lpstr>
      <vt:lpstr>Hyperplane Examples (none for XOR)</vt:lpstr>
      <vt:lpstr>Feedforward NNs with Hidden Layers</vt:lpstr>
      <vt:lpstr>Classification with Neural Networks</vt:lpstr>
      <vt:lpstr>Softmax</vt:lpstr>
      <vt:lpstr>Loss Functions for Neural Networks</vt:lpstr>
      <vt:lpstr>Sum of Squared Error</vt:lpstr>
      <vt:lpstr>NN Learning Algorithm: General Idea</vt:lpstr>
      <vt:lpstr>The Gradient of Weights to the Output Layer</vt:lpstr>
      <vt:lpstr>Updating Weights to Hidden Layers</vt:lpstr>
      <vt:lpstr>Backpropagation</vt:lpstr>
      <vt:lpstr>Back-Propagation Pseudo-code (from 3rd Ed.)</vt:lpstr>
      <vt:lpstr>NN for the Restaurant Problem (from 2nd Ed.)</vt:lpstr>
      <vt:lpstr>Applying an NN to the Restaurant Problem (from 3rd Ed.)</vt:lpstr>
      <vt:lpstr>Conventional NNs and Overfitting</vt:lpstr>
      <vt:lpstr>Representing NNs with Vectors and Matrices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91</cp:revision>
  <dcterms:created xsi:type="dcterms:W3CDTF">2020-10-30T21:08:36Z</dcterms:created>
  <dcterms:modified xsi:type="dcterms:W3CDTF">2022-11-02T22:28:21Z</dcterms:modified>
</cp:coreProperties>
</file>