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0" r:id="rId9"/>
    <p:sldId id="266" r:id="rId10"/>
    <p:sldId id="264" r:id="rId11"/>
    <p:sldId id="263" r:id="rId12"/>
    <p:sldId id="265" r:id="rId13"/>
    <p:sldId id="267" r:id="rId14"/>
    <p:sldId id="268" r:id="rId15"/>
    <p:sldId id="269" r:id="rId16"/>
    <p:sldId id="301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7" r:id="rId34"/>
    <p:sldId id="286" r:id="rId35"/>
    <p:sldId id="288" r:id="rId36"/>
    <p:sldId id="295" r:id="rId37"/>
    <p:sldId id="296" r:id="rId38"/>
    <p:sldId id="302" r:id="rId39"/>
    <p:sldId id="297" r:id="rId40"/>
    <p:sldId id="289" r:id="rId41"/>
    <p:sldId id="290" r:id="rId42"/>
    <p:sldId id="291" r:id="rId43"/>
    <p:sldId id="292" r:id="rId44"/>
    <p:sldId id="293" r:id="rId45"/>
    <p:sldId id="294" r:id="rId46"/>
    <p:sldId id="298" r:id="rId47"/>
    <p:sldId id="299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52DAA-269E-4397-97F1-83F5E8F146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66767-0DF9-477F-B2D8-718EA7B03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6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66767-0DF9-477F-B2D8-718EA7B039B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1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9F79-6EA5-4B3C-95E1-F49A81BC6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D6A32-924F-483B-BA85-7376BFA4B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01644-3E77-473A-A414-C7DBE4C9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71DAD-6D24-4667-AD7B-1994215EE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85831-8A11-453C-ACAF-FA332925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12AA-55F5-4578-9B1E-828DCC607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61AE8-54CB-4A95-BE19-D4281059B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741B2-21B9-4BB4-9116-F3BDED0E0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83531-48AB-478A-885D-48CFD12F8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FB0DE-9E6F-4450-96F6-1B616A12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24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93D5-5C19-4F2C-B4C6-F595733B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5F069-37A8-47C5-BD29-81E79E31F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0517-8694-4298-90FD-C64DFA26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A00AF-8EE1-4B1A-9FA5-662B5683B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7FB3E-D739-402B-81B5-C89AB51A7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1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71F0-7510-42C6-9255-62525CAE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1B9F0-F56C-4F03-907E-954856938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FA24A-2062-4953-AF07-2C2013FDD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BD9E8-906C-4996-9D34-EE2B5987B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F169F-41E8-4880-B331-B40A52CB0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83996-81A8-493F-B92A-B1D25589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2125C-CC61-4950-80D4-12358909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C6B6D-3421-461D-8EFC-0F9181C2D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D0169-1A15-41F9-8866-AF659EDC2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280257-1420-4B35-80E0-338BE621F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559657-3742-468A-A04F-3306E71AE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C538CF-B7E4-4E71-8209-0998C6E4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ED8264-E357-4510-BAEB-698609EA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C0DE6C-BEA5-4C99-ADDC-C5C511FFC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426E7-79BF-4D0C-9AC5-9ABA567B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C9367E-8F47-4739-85C9-ECD668C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51579-ECD3-48FD-88C0-04F634581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B55E3-B74B-451E-A88F-7B0C0591B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94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28F2CD-0C7A-4B40-A1EC-26ECCB81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C28B9C-39B5-4FA1-B767-8BA5AC2D4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BF460-C207-4017-B76C-AEDC4675B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2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2360-D409-4353-9DF5-3A7FA2D2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46B78-202F-4BD4-9CB1-A9957B4E1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D3788-538A-4E05-9B5E-3C327873F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25C98-7BB8-4895-B115-B06E3BD78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01C8D-FDF1-45B6-ADFF-FAE7DD4E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3E6F8-4DB7-4105-8DB8-836D9EC1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3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D8A8E-2DE4-4A25-9EC0-2A0206A44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2AD675-CEE5-4A0A-AEFC-7F85201F7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03E21-63D6-48F6-BFC5-B842F6311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573E4-407D-4808-AA09-153D828B5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62642-843F-4AEF-91D2-97B01CE54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53392-36D0-4BD0-9231-BAF65F28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69D97-001C-4869-8D58-CEB74CA5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20D8D8-E127-485B-BE96-FA69258A4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F0A94-9522-4EAC-8338-50B5EF5F2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5D1A6-F28B-4D34-AE81-A0EBA4805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DF545-73F7-4140-B4A9-343032D1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2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B40B07-148D-4B30-BCF2-F30E592153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D5C70-5EDA-4E24-88B2-9B35B36E4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1D373-28E5-498A-B85F-126FE382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E8B68-D359-4846-BB3D-58967E04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8E5E-2C04-4713-A143-2027E6856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5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896933-7F20-4F41-861B-21D3AD6D7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F4CA0-C262-4368-BF3E-B376C2521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E0CA0-EA9E-4F62-9F69-C5BE7B229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6E2B6-20FF-42F0-B2FC-EDA380438DB5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8B1F5-7157-403E-8F02-CC749B99F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FB4C9-90C2-4B50-BA42-DDF81F78C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6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FA0D1-B3AB-4AE7-AF02-522C7AAD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F97DB-1839-447D-B45D-1B3721419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Environments with competitive agents give rise to </a:t>
            </a:r>
            <a:r>
              <a:rPr lang="en-US" b="1" dirty="0"/>
              <a:t>adversarial search problems</a:t>
            </a:r>
          </a:p>
          <a:p>
            <a:r>
              <a:rPr lang="en-US" dirty="0"/>
              <a:t>While these could, in theory, involve "real-world skirmishes", we will focus on </a:t>
            </a:r>
            <a:r>
              <a:rPr lang="en-US" b="1" dirty="0"/>
              <a:t>games</a:t>
            </a:r>
          </a:p>
          <a:p>
            <a:r>
              <a:rPr lang="en-US" i="1" dirty="0"/>
              <a:t>Game theory</a:t>
            </a:r>
            <a:r>
              <a:rPr lang="en-US" dirty="0"/>
              <a:t>, often applied to economic situations, more generally concerns itself with multi-agent environments where the impact of agents on each other is significant</a:t>
            </a:r>
          </a:p>
          <a:p>
            <a:r>
              <a:rPr lang="en-US" dirty="0"/>
              <a:t>Using terms from the 4</a:t>
            </a:r>
            <a:r>
              <a:rPr lang="en-US" baseline="30000" dirty="0"/>
              <a:t>th</a:t>
            </a:r>
            <a:r>
              <a:rPr lang="en-US" dirty="0"/>
              <a:t> edition of the textbook, many games studied in AI are </a:t>
            </a:r>
            <a:r>
              <a:rPr lang="en-US" i="1" dirty="0"/>
              <a:t>deterministic</a:t>
            </a:r>
            <a:r>
              <a:rPr lang="en-US" dirty="0"/>
              <a:t>, </a:t>
            </a:r>
            <a:r>
              <a:rPr lang="en-US" b="1" dirty="0"/>
              <a:t>two-player</a:t>
            </a:r>
            <a:r>
              <a:rPr lang="en-US" dirty="0"/>
              <a:t>, </a:t>
            </a:r>
            <a:r>
              <a:rPr lang="en-US" b="1" dirty="0"/>
              <a:t>turn-taking</a:t>
            </a:r>
            <a:r>
              <a:rPr lang="en-US" dirty="0"/>
              <a:t>, </a:t>
            </a:r>
            <a:r>
              <a:rPr lang="en-US" b="1" dirty="0"/>
              <a:t>perfect information</a:t>
            </a:r>
            <a:r>
              <a:rPr lang="en-US" dirty="0"/>
              <a:t>, </a:t>
            </a:r>
            <a:r>
              <a:rPr lang="en-US" b="1" dirty="0"/>
              <a:t>zero-sum games</a:t>
            </a:r>
          </a:p>
          <a:p>
            <a:r>
              <a:rPr lang="en-US" dirty="0"/>
              <a:t>Although "deterministic" is listed here, according to the earlier definitions that we covered, the </a:t>
            </a:r>
            <a:r>
              <a:rPr lang="en-US" i="1" dirty="0"/>
              <a:t>task environment </a:t>
            </a:r>
            <a:r>
              <a:rPr lang="en-US" dirty="0"/>
              <a:t>is </a:t>
            </a:r>
            <a:r>
              <a:rPr lang="en-US" i="1" dirty="0"/>
              <a:t>strategic</a:t>
            </a:r>
            <a:r>
              <a:rPr lang="en-US" dirty="0"/>
              <a:t> (this term was dropped from the 4</a:t>
            </a:r>
            <a:r>
              <a:rPr lang="en-US" baseline="30000" dirty="0"/>
              <a:t>th</a:t>
            </a:r>
            <a:r>
              <a:rPr lang="en-US" dirty="0"/>
              <a:t> edition)</a:t>
            </a:r>
            <a:endParaRPr lang="en-US" i="1" dirty="0"/>
          </a:p>
          <a:p>
            <a:r>
              <a:rPr lang="en-US" dirty="0"/>
              <a:t>The term "perfect information" implies that the task environment is </a:t>
            </a:r>
            <a:r>
              <a:rPr lang="en-US" i="1" dirty="0"/>
              <a:t>fully observable</a:t>
            </a:r>
          </a:p>
          <a:p>
            <a:r>
              <a:rPr lang="en-US" dirty="0"/>
              <a:t>Zero-sum means that what is good for one player is equally bad for the other, and vice versa (we will discuss this in more detail later)</a:t>
            </a:r>
          </a:p>
          <a:p>
            <a:r>
              <a:rPr lang="en-US" dirty="0"/>
              <a:t>We will focus mainly on this type of game, but some other types will be discussed a bit near the end of the topic</a:t>
            </a:r>
          </a:p>
        </p:txBody>
      </p:sp>
    </p:spTree>
    <p:extLst>
      <p:ext uri="{BB962C8B-B14F-4D97-AF65-F5344CB8AC3E}">
        <p14:creationId xmlns:p14="http://schemas.microsoft.com/office/powerpoint/2010/main" val="158126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8ADE6-025F-456F-8FE8-37C569EF8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D6838-3044-434A-8BC1-64BE5B844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game</a:t>
            </a:r>
            <a:r>
              <a:rPr lang="en-US" dirty="0"/>
              <a:t> can be formally defined as a search problem with the following components:</a:t>
            </a:r>
          </a:p>
          <a:p>
            <a:pPr lvl="1"/>
            <a:r>
              <a:rPr lang="en-US" dirty="0"/>
              <a:t>S</a:t>
            </a:r>
            <a:r>
              <a:rPr lang="en-US" baseline="-25000" dirty="0"/>
              <a:t>0</a:t>
            </a:r>
            <a:r>
              <a:rPr lang="en-US" dirty="0"/>
              <a:t>: The </a:t>
            </a:r>
            <a:r>
              <a:rPr lang="en-US" i="1" dirty="0"/>
              <a:t>initial state</a:t>
            </a:r>
            <a:r>
              <a:rPr lang="en-US" dirty="0"/>
              <a:t>; e.g., the board position at the start of the game</a:t>
            </a:r>
          </a:p>
          <a:p>
            <a:pPr lvl="1"/>
            <a:r>
              <a:rPr lang="en-US" dirty="0"/>
              <a:t>TO-MOVE(s): A function that specifies whose turn it is at the given state</a:t>
            </a:r>
          </a:p>
          <a:p>
            <a:pPr lvl="1"/>
            <a:r>
              <a:rPr lang="en-US" dirty="0"/>
              <a:t>ACTIONS(s): A function that returns the </a:t>
            </a:r>
            <a:r>
              <a:rPr lang="en-US" i="1" dirty="0"/>
              <a:t>legal moves </a:t>
            </a:r>
            <a:r>
              <a:rPr lang="en-US" dirty="0"/>
              <a:t>given a state</a:t>
            </a:r>
          </a:p>
          <a:p>
            <a:pPr lvl="1"/>
            <a:r>
              <a:rPr lang="en-US" dirty="0"/>
              <a:t>RESULT(s, a): The </a:t>
            </a:r>
            <a:r>
              <a:rPr lang="en-US" i="1" dirty="0"/>
              <a:t>transition model </a:t>
            </a:r>
            <a:r>
              <a:rPr lang="en-US" dirty="0"/>
              <a:t>which defines the result of the specified move, or action, when applied at the specified state</a:t>
            </a:r>
          </a:p>
          <a:p>
            <a:pPr lvl="1"/>
            <a:r>
              <a:rPr lang="en-US" dirty="0"/>
              <a:t>IS-TERMINAL(s): A </a:t>
            </a:r>
            <a:r>
              <a:rPr lang="en-US" i="1" dirty="0"/>
              <a:t>terminal test</a:t>
            </a:r>
            <a:r>
              <a:rPr lang="en-US" dirty="0"/>
              <a:t>, which determines if the game is over (final states for which the function is true are called </a:t>
            </a:r>
            <a:r>
              <a:rPr lang="en-US" i="1" dirty="0"/>
              <a:t>terminal states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UTILITY(s, p): A </a:t>
            </a:r>
            <a:r>
              <a:rPr lang="en-US" i="1" dirty="0"/>
              <a:t>utility function </a:t>
            </a:r>
            <a:r>
              <a:rPr lang="en-US" dirty="0"/>
              <a:t>(a.k.a. objective function or payoff function), which gives a numeric value for terminal states with respect to the specified player</a:t>
            </a:r>
          </a:p>
          <a:p>
            <a:r>
              <a:rPr lang="en-US" dirty="0"/>
              <a:t>Note that the utility function is only defined for terminal states</a:t>
            </a:r>
          </a:p>
          <a:p>
            <a:r>
              <a:rPr lang="en-US" dirty="0"/>
              <a:t>For chess, the utility function might assign +1, -1, or 0 for a win, a loss, or a draw, respectively (or, as in the book, 1, 0, or 0.5, but that does not fit the zero-sum term well)</a:t>
            </a:r>
          </a:p>
          <a:p>
            <a:r>
              <a:rPr lang="en-US" dirty="0"/>
              <a:t>For backgammon, values might range from +192 to -192 (the book says that scores range from 0 to 192, but utility should be centered around 0 in a zero-sum game)</a:t>
            </a:r>
          </a:p>
        </p:txBody>
      </p:sp>
    </p:spTree>
    <p:extLst>
      <p:ext uri="{BB962C8B-B14F-4D97-AF65-F5344CB8AC3E}">
        <p14:creationId xmlns:p14="http://schemas.microsoft.com/office/powerpoint/2010/main" val="175787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0DEA9-701D-4A84-A74D-2C39C39E7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A940F-BF65-414E-8EA8-7399769F4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initial state, legal moves (actions), and transition model define the </a:t>
            </a:r>
            <a:r>
              <a:rPr lang="en-US" i="1" dirty="0"/>
              <a:t>state space graph</a:t>
            </a:r>
            <a:r>
              <a:rPr lang="en-US" dirty="0"/>
              <a:t>, which we can consider to be a </a:t>
            </a:r>
            <a:r>
              <a:rPr lang="en-US" b="1" dirty="0"/>
              <a:t>game tree</a:t>
            </a:r>
          </a:p>
          <a:p>
            <a:r>
              <a:rPr lang="en-US" dirty="0"/>
              <a:t>Nodes in the game tree represent (or store) game states, and edges represent moves (made by alternating players in turn-taking, two-player games)</a:t>
            </a:r>
          </a:p>
          <a:p>
            <a:r>
              <a:rPr lang="en-US" dirty="0"/>
              <a:t>When depicting game trees, we will be calling the two players </a:t>
            </a:r>
            <a:r>
              <a:rPr lang="en-US" b="1" dirty="0"/>
              <a:t>MAX</a:t>
            </a:r>
            <a:r>
              <a:rPr lang="en-US" dirty="0"/>
              <a:t> and </a:t>
            </a:r>
            <a:r>
              <a:rPr lang="en-US" b="1" dirty="0"/>
              <a:t>MIN</a:t>
            </a:r>
            <a:r>
              <a:rPr lang="en-US" dirty="0"/>
              <a:t>; we will typically assume that MAX moves first</a:t>
            </a:r>
          </a:p>
          <a:p>
            <a:r>
              <a:rPr lang="en-US" dirty="0"/>
              <a:t>For a game like Tic-Tac-Toe, the game tree has fewer than 9! = 362,880 terminal nodes, and there are only 5,478 distinct states</a:t>
            </a:r>
          </a:p>
          <a:p>
            <a:r>
              <a:rPr lang="en-US" dirty="0"/>
              <a:t>The figure on the next slide shows a partial game tree for Tic-Tac-Toe (but note that the terminal edges that are shown would be at different depths)</a:t>
            </a:r>
          </a:p>
          <a:p>
            <a:r>
              <a:rPr lang="en-US" dirty="0"/>
              <a:t>For a game like chess, on the other hand, there would be over 10</a:t>
            </a:r>
            <a:r>
              <a:rPr lang="en-US" baseline="30000" dirty="0"/>
              <a:t>40</a:t>
            </a:r>
            <a:r>
              <a:rPr lang="en-US" dirty="0"/>
              <a:t> nodes</a:t>
            </a:r>
          </a:p>
          <a:p>
            <a:r>
              <a:rPr lang="en-US" dirty="0"/>
              <a:t>In some sources (including earlier editions of the AI textbook), when both players take a turn, that is considered one </a:t>
            </a:r>
            <a:r>
              <a:rPr lang="en-US" i="1" dirty="0"/>
              <a:t>move</a:t>
            </a:r>
            <a:r>
              <a:rPr lang="en-US" dirty="0"/>
              <a:t>, or two </a:t>
            </a:r>
            <a:r>
              <a:rPr lang="en-US" i="1" dirty="0"/>
              <a:t>half-moves</a:t>
            </a:r>
          </a:p>
          <a:p>
            <a:r>
              <a:rPr lang="en-US" dirty="0"/>
              <a:t>Each half-move is also known as a </a:t>
            </a:r>
            <a:r>
              <a:rPr lang="en-US" i="1" dirty="0"/>
              <a:t>ply</a:t>
            </a:r>
            <a:r>
              <a:rPr lang="en-US" dirty="0"/>
              <a:t> (this term is unambiguous)</a:t>
            </a:r>
          </a:p>
          <a:p>
            <a:r>
              <a:rPr lang="en-US" dirty="0"/>
              <a:t>In other sources, when either player takes a turn, that is called a move, and this is typically what I mean when I refer to a move in this sort of game</a:t>
            </a:r>
          </a:p>
        </p:txBody>
      </p:sp>
    </p:spTree>
    <p:extLst>
      <p:ext uri="{BB962C8B-B14F-4D97-AF65-F5344CB8AC3E}">
        <p14:creationId xmlns:p14="http://schemas.microsoft.com/office/powerpoint/2010/main" val="213049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0107-0F5B-425C-B541-39564012A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Game Tree: Tic-Tac-Toe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6A39FE-6292-44FC-881B-E6A865147D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5747" y="1419002"/>
            <a:ext cx="6640506" cy="507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30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2CC85-EA83-419A-B7C4-2F4A2BCF7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882E2-1BA7-4063-8B2F-FB6D2984F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the sort of search problems that we covered in our previous two topics, the solution is a sequence of actions leading to a goal state</a:t>
            </a:r>
          </a:p>
          <a:p>
            <a:r>
              <a:rPr lang="en-US" dirty="0"/>
              <a:t>In a game, your opponent (MIN, assuming you are MAX) "has something to say about it"</a:t>
            </a:r>
          </a:p>
          <a:p>
            <a:r>
              <a:rPr lang="en-US" dirty="0"/>
              <a:t>MAX must find a </a:t>
            </a:r>
            <a:r>
              <a:rPr lang="en-US" i="1" dirty="0"/>
              <a:t>contingent strategy</a:t>
            </a:r>
            <a:r>
              <a:rPr lang="en-US" dirty="0"/>
              <a:t>; an optimal strategy will lead to outcomes as least as good as any other when playing an infallible opponent</a:t>
            </a:r>
          </a:p>
          <a:p>
            <a:r>
              <a:rPr lang="en-US" dirty="0"/>
              <a:t>The optimal strategy can be determined by calculating the </a:t>
            </a:r>
            <a:r>
              <a:rPr lang="en-US" b="1" dirty="0"/>
              <a:t>minimax value </a:t>
            </a:r>
            <a:r>
              <a:rPr lang="en-US" dirty="0"/>
              <a:t>of each node: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 add: For the type of game we are considering, the </a:t>
            </a:r>
            <a:r>
              <a:rPr lang="en-US" b="1" dirty="0"/>
              <a:t>minimax decision</a:t>
            </a:r>
            <a:r>
              <a:rPr lang="en-US" dirty="0"/>
              <a:t> you make using this function </a:t>
            </a:r>
            <a:r>
              <a:rPr lang="en-US" i="1" dirty="0"/>
              <a:t>maximizes the worst-case scenario</a:t>
            </a:r>
            <a:r>
              <a:rPr lang="en-US" dirty="0"/>
              <a:t> (the book does not make this point clear)</a:t>
            </a:r>
            <a:endParaRPr lang="en-US" i="1" dirty="0"/>
          </a:p>
          <a:p>
            <a:r>
              <a:rPr lang="en-US" dirty="0"/>
              <a:t>The opponent may not make the move you expect, but if not, you will do at least as well as you predicted based on a </a:t>
            </a:r>
            <a:r>
              <a:rPr lang="en-US" b="1" dirty="0"/>
              <a:t>minimax search</a:t>
            </a:r>
            <a:r>
              <a:rPr lang="en-US" dirty="0"/>
              <a:t> (using an algorithm we will soon cover)</a:t>
            </a:r>
          </a:p>
          <a:p>
            <a:r>
              <a:rPr lang="en-US" dirty="0"/>
              <a:t>The next slide shows minimax values for a very simple (and, I would add, not fair) game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6E06B65-3ECC-A01B-7FD1-700319B8F82C}"/>
                  </a:ext>
                </a:extLst>
              </p:cNvPr>
              <p:cNvSpPr txBox="1"/>
              <p:nvPr/>
            </p:nvSpPr>
            <p:spPr>
              <a:xfrm>
                <a:off x="1347424" y="3638438"/>
                <a:ext cx="9497152" cy="11612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noProof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m:t>MINIMAX</m:t>
                      </m:r>
                      <m:r>
                        <m:rPr>
                          <m:nor/>
                        </m:rPr>
                        <a:rPr lang="en-US" noProof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noProof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noProof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m:t>) 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 noProof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noProof="1" smtClean="0">
                                  <a:latin typeface="Cambria Math" panose="02040503050406030204" pitchFamily="18" charset="0"/>
                                  <a:cs typeface="Courier New" panose="020703090202050204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UTILITY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noProof="1" smtClean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MAX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noProof="1" smtClean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                 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if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IS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TERMINAL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noProof="1" smtClean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  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max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aεACTIONS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MINIMAX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RESULT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if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TO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MOVE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=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MAX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min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aεACTIONS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MINIMAX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RESULT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if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TO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MOVE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=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MIN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noProof="1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6E06B65-3ECC-A01B-7FD1-700319B8F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424" y="3638438"/>
                <a:ext cx="9497152" cy="116128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4976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0167C-D351-4BBA-B9B2-95929242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Values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54E71C-0771-4FF5-A52E-F82EF5C23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7368" y="1987286"/>
            <a:ext cx="8797263" cy="450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38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0F8EF-CD06-0132-1BCE-49DED97EA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FA278-60D5-A9FF-7156-3F92196DB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next slide shows pseudo-code for </a:t>
            </a:r>
            <a:r>
              <a:rPr lang="en-US" b="1" dirty="0"/>
              <a:t>minimax search</a:t>
            </a:r>
            <a:r>
              <a:rPr lang="en-US" dirty="0"/>
              <a:t>, which is based on the function for minimax value</a:t>
            </a:r>
          </a:p>
          <a:p>
            <a:r>
              <a:rPr lang="en-US" dirty="0"/>
              <a:t>We will look at a way to improve the efficiency of the search later</a:t>
            </a:r>
          </a:p>
          <a:p>
            <a:r>
              <a:rPr lang="en-US" dirty="0"/>
              <a:t>Note that, for now, we are assuming that we can search the entire tree, so the exact value of every node is known</a:t>
            </a:r>
          </a:p>
          <a:p>
            <a:r>
              <a:rPr lang="en-US" dirty="0"/>
              <a:t>I have a few comments about the pseudo-code:</a:t>
            </a:r>
          </a:p>
          <a:p>
            <a:pPr lvl="1"/>
            <a:r>
              <a:rPr lang="en-US" dirty="0"/>
              <a:t>I don't really like the use of the "player" variable, which is used across the three shown functions without being passed, and therefore must be a global variable</a:t>
            </a:r>
          </a:p>
          <a:p>
            <a:pPr lvl="1"/>
            <a:r>
              <a:rPr lang="en-US" dirty="0"/>
              <a:t>However, if it is a global, there is no reason to pass it to UTILITY</a:t>
            </a:r>
          </a:p>
          <a:p>
            <a:pPr lvl="1"/>
            <a:r>
              <a:rPr lang="en-US" dirty="0"/>
              <a:t>Furthermore, the variable will always equate to the MAX player, since the non-recursive MINIMAX-SEARCH always starts with a call to MAX-VALUE</a:t>
            </a:r>
          </a:p>
          <a:p>
            <a:pPr lvl="1"/>
            <a:r>
              <a:rPr lang="en-US" dirty="0"/>
              <a:t>This is because it is standard to always have the computer play as the MAX player; however, it is still possible for the MAX player to be playing with either set of pieces (e.g., white or black in a game of chess)</a:t>
            </a:r>
          </a:p>
          <a:p>
            <a:pPr lvl="1"/>
            <a:r>
              <a:rPr lang="en-US" dirty="0"/>
              <a:t>This pseudo-code uses two different functions for MAX-VALUE and MIN-VALUE that call each other</a:t>
            </a:r>
          </a:p>
          <a:p>
            <a:pPr lvl="1"/>
            <a:r>
              <a:rPr lang="en-US" dirty="0"/>
              <a:t>It is possible to combine them into a single function, and there are multiple ways to go about that</a:t>
            </a:r>
          </a:p>
          <a:p>
            <a:pPr lvl="1"/>
            <a:r>
              <a:rPr lang="en-US" dirty="0"/>
              <a:t>One way is often referred to as </a:t>
            </a:r>
            <a:r>
              <a:rPr lang="en-US" i="1" dirty="0"/>
              <a:t>negamax</a:t>
            </a:r>
            <a:r>
              <a:rPr lang="en-US" dirty="0"/>
              <a:t>, which is not discussed in the textbook; it is not more efficient, but it leads to code that is more compact (we'll talk a bit more about this later, after we discuss </a:t>
            </a:r>
            <a:r>
              <a:rPr lang="en-US" i="1" dirty="0"/>
              <a:t>alpha-beta pruning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54521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C118-2A55-426E-8687-5F615F80B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Search Pseudo-code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0040A2-3435-45F9-8EBA-D3DD7F139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807" y="1514304"/>
            <a:ext cx="7350385" cy="497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24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3F6E8-3BE9-4F72-8545-E76A93B27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Search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45386-CC32-489B-86ED-CD07E6987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This algorithm, as we have covered it so far, performs </a:t>
            </a:r>
            <a:r>
              <a:rPr lang="en-US" i="1" dirty="0"/>
              <a:t>a complete depth-first search (DFS) of the game tree</a:t>
            </a:r>
          </a:p>
          <a:p>
            <a:r>
              <a:rPr lang="en-US" dirty="0"/>
              <a:t>Assume the maximum depth of the game tree is m and there are b legal moves per state</a:t>
            </a:r>
          </a:p>
          <a:p>
            <a:r>
              <a:rPr lang="en-US" dirty="0"/>
              <a:t>Then the time complexity is O(b</a:t>
            </a:r>
            <a:r>
              <a:rPr lang="en-US" baseline="30000" dirty="0"/>
              <a:t>m</a:t>
            </a:r>
            <a:r>
              <a:rPr lang="en-US" dirty="0"/>
              <a:t>)</a:t>
            </a:r>
          </a:p>
          <a:p>
            <a:r>
              <a:rPr lang="en-US" dirty="0"/>
              <a:t>The time complexity is OK for a simple game like Tic-Tac-Toe, but not for games like chess, checkers, or Othello</a:t>
            </a:r>
          </a:p>
          <a:p>
            <a:r>
              <a:rPr lang="en-US" dirty="0"/>
              <a:t>The space requirement is O(b * m) if all or actions or successors are generated at once</a:t>
            </a:r>
          </a:p>
          <a:p>
            <a:r>
              <a:rPr lang="en-US" dirty="0"/>
              <a:t>The space complexity can be reduced to O(m) if one action or successor is generated at a time</a:t>
            </a:r>
          </a:p>
        </p:txBody>
      </p:sp>
    </p:spTree>
    <p:extLst>
      <p:ext uri="{BB962C8B-B14F-4D97-AF65-F5344CB8AC3E}">
        <p14:creationId xmlns:p14="http://schemas.microsoft.com/office/powerpoint/2010/main" val="2484775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684F0-3641-4C02-906A-CD163C486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with More Than Two Players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AAC5C-DBF0-4C3E-9623-0616CD799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a game with more than two players, each node includes a vector of values (e.g., &lt;v</a:t>
            </a:r>
            <a:r>
              <a:rPr lang="en-US" baseline="-25000" dirty="0"/>
              <a:t>a</a:t>
            </a:r>
            <a:r>
              <a:rPr lang="en-US" dirty="0"/>
              <a:t>, v</a:t>
            </a:r>
            <a:r>
              <a:rPr lang="en-US" baseline="-25000" dirty="0"/>
              <a:t>b</a:t>
            </a:r>
            <a:r>
              <a:rPr lang="en-US" dirty="0"/>
              <a:t>, v</a:t>
            </a:r>
            <a:r>
              <a:rPr lang="en-US" baseline="-25000" dirty="0"/>
              <a:t>c</a:t>
            </a:r>
            <a:r>
              <a:rPr lang="en-US" dirty="0"/>
              <a:t>&gt; for a three-player game)</a:t>
            </a:r>
          </a:p>
          <a:p>
            <a:r>
              <a:rPr lang="en-US" dirty="0"/>
              <a:t>A sample game tree for a hypothetical, simple three-player game is shown on the next slide, with values indicated</a:t>
            </a:r>
          </a:p>
          <a:p>
            <a:r>
              <a:rPr lang="en-US" dirty="0"/>
              <a:t>In a two-player, zero-sum game, the two-element vector can be reduced to one value because the two values will always be opposites</a:t>
            </a:r>
          </a:p>
          <a:p>
            <a:r>
              <a:rPr lang="en-US" dirty="0"/>
              <a:t>Not explained in the textbook: This extended version of minimax no longer maximizes the worst-case scenario for a player</a:t>
            </a:r>
          </a:p>
          <a:p>
            <a:r>
              <a:rPr lang="en-US" dirty="0"/>
              <a:t>The truth is that general multi-player games with more than two players are often much more complex than two-player games</a:t>
            </a:r>
          </a:p>
          <a:p>
            <a:r>
              <a:rPr lang="en-US" dirty="0"/>
              <a:t>For example, deals and alliances are made (and sometimes broken)</a:t>
            </a:r>
          </a:p>
        </p:txBody>
      </p:sp>
    </p:spTree>
    <p:extLst>
      <p:ext uri="{BB962C8B-B14F-4D97-AF65-F5344CB8AC3E}">
        <p14:creationId xmlns:p14="http://schemas.microsoft.com/office/powerpoint/2010/main" val="3739686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CAD-E1E0-4DD6-9F87-57659E75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Three-player Minimax Values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CA5151-2FD4-4683-9C22-FD65F1E326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0349" y="1946539"/>
            <a:ext cx="9591302" cy="454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05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10453-E4F1-4320-8E55-8907D1FBB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5742C-5DF7-45F7-ABC9-CB328B4CB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major problem with minimax search as describes so far is that the number of game states is exponential </a:t>
            </a:r>
            <a:r>
              <a:rPr lang="en-US" dirty="0" err="1"/>
              <a:t>w.r.t.</a:t>
            </a:r>
            <a:r>
              <a:rPr lang="en-US" dirty="0"/>
              <a:t> the number of moves</a:t>
            </a:r>
          </a:p>
          <a:p>
            <a:r>
              <a:rPr lang="en-US" dirty="0"/>
              <a:t>To a large extent, this is unavoidable, but there is a way to improve the efficiency</a:t>
            </a:r>
          </a:p>
          <a:p>
            <a:r>
              <a:rPr lang="en-US" dirty="0"/>
              <a:t>A search using </a:t>
            </a:r>
            <a:r>
              <a:rPr lang="en-US" b="1" dirty="0"/>
              <a:t>alpha-beta pruning </a:t>
            </a:r>
            <a:r>
              <a:rPr lang="en-US" dirty="0"/>
              <a:t>returns exactly the same move as a minimax search without alpha-beta pruning</a:t>
            </a:r>
          </a:p>
          <a:p>
            <a:r>
              <a:rPr lang="en-US" dirty="0"/>
              <a:t>However, it does not consider, or even generate, most of the nodes in the game tree in most cases</a:t>
            </a:r>
          </a:p>
          <a:p>
            <a:r>
              <a:rPr lang="en-US" dirty="0"/>
              <a:t>To implement this strategy, two new search parameters need to be added:</a:t>
            </a:r>
          </a:p>
          <a:p>
            <a:pPr lvl="1"/>
            <a:r>
              <a:rPr lang="en-US" dirty="0"/>
              <a:t>α (alpha) = the value of the best choice for MAX (i.e., the highest value) along the current path so far</a:t>
            </a:r>
          </a:p>
          <a:p>
            <a:pPr lvl="1"/>
            <a:r>
              <a:rPr lang="en-US" dirty="0"/>
              <a:t>β (beta) = the value of the best choice for MIN (i.e., the lowest value) along the current path so far</a:t>
            </a:r>
          </a:p>
          <a:p>
            <a:r>
              <a:rPr lang="en-US" dirty="0"/>
              <a:t>With these changes, the search is known as </a:t>
            </a:r>
            <a:r>
              <a:rPr lang="en-US" b="1" dirty="0"/>
              <a:t>alpha-beta search</a:t>
            </a:r>
            <a:r>
              <a:rPr lang="en-US" dirty="0"/>
              <a:t>, a.k.a. </a:t>
            </a:r>
            <a:r>
              <a:rPr lang="en-US" b="1" dirty="0"/>
              <a:t>minimax search with alpha-beta pruning</a:t>
            </a:r>
          </a:p>
          <a:p>
            <a:r>
              <a:rPr lang="en-US" dirty="0"/>
              <a:t>The figure on the next slide, from the textbook, tries to help explain the intuition behind the parameters; we'll discuss my expanded version on the following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842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EDD32-F884-48DF-8BAD-4ED18633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Explanation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D1E6B3-83E8-4DEF-814D-C82EA0327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4817" y="1690688"/>
            <a:ext cx="8922365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62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E689-1795-4703-8596-4DE26607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Explanation Augmented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8AA1D3-CEDB-498C-ADEB-3F018F3E1F80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4111508"/>
              </p:ext>
            </p:extLst>
          </p:nvPr>
        </p:nvGraphicFramePr>
        <p:xfrm>
          <a:off x="3279775" y="1825625"/>
          <a:ext cx="5630863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800" imgH="5829182" progId="AcroExch.Document.DC">
                  <p:embed/>
                </p:oleObj>
              </mc:Choice>
              <mc:Fallback>
                <p:oleObj name="Acrobat Document" r:id="rId2" imgW="7543800" imgH="5829182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79775" y="1825625"/>
                        <a:ext cx="5630863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21BA3743-1D87-4F4A-975D-07160A67B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714" y="2006016"/>
            <a:ext cx="5460315" cy="4337633"/>
          </a:xfrm>
          <a:prstGeom prst="rect">
            <a:avLst/>
          </a:prstGeom>
        </p:spPr>
      </p:pic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F6965E51-7BAF-4A16-965A-E5EC98217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780" y="1630697"/>
            <a:ext cx="8282439" cy="486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07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AB80-171B-09C1-386C-7314D3E00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Beta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FB0A6-7010-A18D-2DDA-2D1485833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mentioned, when alpha-beta pruning is added to minimax search, the resulting algorithm is called </a:t>
            </a:r>
            <a:r>
              <a:rPr lang="en-US" b="1" dirty="0"/>
              <a:t>alpha-beta search</a:t>
            </a:r>
            <a:r>
              <a:rPr lang="en-US" dirty="0"/>
              <a:t>, a.k.a. </a:t>
            </a:r>
            <a:r>
              <a:rPr lang="en-US" b="1" dirty="0"/>
              <a:t>minimax search with alpha-beta pruning</a:t>
            </a:r>
          </a:p>
          <a:p>
            <a:r>
              <a:rPr lang="en-US" dirty="0"/>
              <a:t>The next two slides show pseudo-code for alpha-beta search; some things to point out:</a:t>
            </a:r>
          </a:p>
          <a:p>
            <a:pPr lvl="1"/>
            <a:r>
              <a:rPr lang="en-US" dirty="0"/>
              <a:t>The pseudo-code is very similar to that for minimax search without alpha-beta pruning</a:t>
            </a:r>
          </a:p>
          <a:p>
            <a:pPr lvl="1"/>
            <a:r>
              <a:rPr lang="en-US" dirty="0"/>
              <a:t>Note that the α and β parameters have been added to the MAX-VALUE and MIN-VALUE routines (which call each other)</a:t>
            </a:r>
          </a:p>
          <a:p>
            <a:pPr lvl="1"/>
            <a:r>
              <a:rPr lang="en-US" dirty="0"/>
              <a:t>Each of these routines have two extra lines, compared to the previous version; one that updates α and β, and one that does the prune check</a:t>
            </a:r>
          </a:p>
          <a:p>
            <a:pPr lvl="1"/>
            <a:r>
              <a:rPr lang="en-US" dirty="0"/>
              <a:t>These routines update alpha or beta before the prune check, but either order is fine</a:t>
            </a:r>
          </a:p>
          <a:p>
            <a:r>
              <a:rPr lang="en-US" dirty="0"/>
              <a:t>NOTE: There is a potential bug if ties are broken randomly</a:t>
            </a:r>
          </a:p>
          <a:p>
            <a:pPr lvl="1"/>
            <a:r>
              <a:rPr lang="en-US" dirty="0"/>
              <a:t>This is not true in the book's pseudo-code (if implemented as shown,  this pseudo-code will always return the first move that ties for the best), but it might be true when you implement your first projects</a:t>
            </a:r>
          </a:p>
          <a:p>
            <a:pPr lvl="1"/>
            <a:r>
              <a:rPr lang="en-US" dirty="0"/>
              <a:t>This potential problem can be avoided if the prunes in MAX-VALUE and MIN-VALUE, respectively, return v+1 and v-1  instead of v</a:t>
            </a:r>
          </a:p>
          <a:p>
            <a:r>
              <a:rPr lang="en-US" dirty="0"/>
              <a:t>The figure on the slide after pseudo-code helps to step through an example from the textbook (I've corrected several mistakes)</a:t>
            </a:r>
          </a:p>
          <a:p>
            <a:r>
              <a:rPr lang="en-US" dirty="0"/>
              <a:t>The slide after that shows a more complex example that I've created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287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62BE9-2B3A-4C78-8D07-AFD41E7A2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Search Pseudo-code (part 1)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46173B6-C5A9-46EC-900B-2B3087E99C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0744" y="1956048"/>
            <a:ext cx="9390511" cy="453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39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18D8D-2BDC-474F-A4FA-76CE4962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Search Pseudo-code (part 2)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7E647F-0C9F-4526-B3BA-173CFFE06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0727" y="2063221"/>
            <a:ext cx="8970545" cy="415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93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E5EFE-24DF-4967-B60A-C0F0D2F57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Example (corrected)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00D3F8A2-BDDB-4739-B559-86BF8DF40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034" y="1350273"/>
            <a:ext cx="7825931" cy="514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81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536A9-929A-4815-8810-BA0268FD8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My Example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D34672A9-CD22-4165-B82E-FEBBD15A3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90" y="1573264"/>
            <a:ext cx="7832819" cy="4919611"/>
          </a:xfrm>
        </p:spPr>
      </p:pic>
    </p:spTree>
    <p:extLst>
      <p:ext uri="{BB962C8B-B14F-4D97-AF65-F5344CB8AC3E}">
        <p14:creationId xmlns:p14="http://schemas.microsoft.com/office/powerpoint/2010/main" val="912139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638CF-D37A-43FB-990A-AEA205BC8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Recursive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F7AD3-EB07-4FC5-A0EF-CE9A884E5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When implementing minimax search with or without alpha-beta pruning, the two recursive functions that call each other can be combined into one recursive function</a:t>
            </a:r>
          </a:p>
          <a:p>
            <a:r>
              <a:rPr lang="en-US" dirty="0"/>
              <a:t>With a straight-forward implementation, this requires an extra parameter indicating whose turn it is, and an if-else statement to separate the logic for each player</a:t>
            </a:r>
          </a:p>
          <a:p>
            <a:r>
              <a:rPr lang="en-US" dirty="0"/>
              <a:t>Alternatively, when implementing alpha-beta search, some programmers like to always consider the current player (at all depths of the recursion) to be the MAX player</a:t>
            </a:r>
          </a:p>
          <a:p>
            <a:r>
              <a:rPr lang="en-US" dirty="0"/>
              <a:t>Some sources call this variation of the implementation </a:t>
            </a:r>
            <a:r>
              <a:rPr lang="en-US" b="1" dirty="0"/>
              <a:t>negamax</a:t>
            </a:r>
          </a:p>
          <a:p>
            <a:pPr lvl="1"/>
            <a:r>
              <a:rPr lang="en-US" dirty="0"/>
              <a:t>Negamax is not discussed in the textbook, but you can find pseudo-code for it on-line easily</a:t>
            </a:r>
          </a:p>
          <a:p>
            <a:pPr lvl="1"/>
            <a:r>
              <a:rPr lang="en-US" dirty="0"/>
              <a:t>When implementing the search this way, with each recursive call, -α gets passed to β and -β gets passed to α</a:t>
            </a:r>
          </a:p>
          <a:p>
            <a:pPr lvl="1"/>
            <a:r>
              <a:rPr lang="en-US" dirty="0"/>
              <a:t>Also, the result of each recursive call gets negated</a:t>
            </a:r>
          </a:p>
          <a:p>
            <a:pPr lvl="1"/>
            <a:r>
              <a:rPr lang="en-US" dirty="0"/>
              <a:t>The code for negamax is more compact, but probably more confusing to understand, and arguably more difficult to debug</a:t>
            </a:r>
          </a:p>
          <a:p>
            <a:r>
              <a:rPr lang="en-US" dirty="0"/>
              <a:t>Whichever way you implement the strategy, the efficiency should be approximately the same, and the resulting move should be exactly the same</a:t>
            </a:r>
          </a:p>
          <a:p>
            <a:r>
              <a:rPr lang="en-US" dirty="0"/>
              <a:t>Note that, up to this point, we're assuming you can search the entire game tree, which is obviously not feasible for most games in practice; we'll address this shortly</a:t>
            </a:r>
          </a:p>
        </p:txBody>
      </p:sp>
    </p:spTree>
    <p:extLst>
      <p:ext uri="{BB962C8B-B14F-4D97-AF65-F5344CB8AC3E}">
        <p14:creationId xmlns:p14="http://schemas.microsoft.com/office/powerpoint/2010/main" val="3007651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DE11A-EE3F-46E0-A7D0-9BDA02C50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Moves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CF69E-62ED-4956-A73D-EA799152A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order in which moves are searched influences the effectiveness of alpha-beta pruning</a:t>
            </a:r>
          </a:p>
          <a:p>
            <a:r>
              <a:rPr lang="en-US" dirty="0"/>
              <a:t>If moves were searched in perfect order (which is obviously impossible), for typical games, the number of nodes examined would be cut from O(b</a:t>
            </a:r>
            <a:r>
              <a:rPr lang="en-US" baseline="30000" dirty="0"/>
              <a:t>m</a:t>
            </a:r>
            <a:r>
              <a:rPr lang="en-US" dirty="0"/>
              <a:t>) to approximately O(b</a:t>
            </a:r>
            <a:r>
              <a:rPr lang="en-US" baseline="30000" dirty="0"/>
              <a:t>m/2</a:t>
            </a:r>
            <a:r>
              <a:rPr lang="en-US" dirty="0"/>
              <a:t>)</a:t>
            </a:r>
          </a:p>
          <a:p>
            <a:r>
              <a:rPr lang="en-US" dirty="0"/>
              <a:t>If successors are searched in random order, the exponent is effectively cut by about 25%</a:t>
            </a:r>
          </a:p>
          <a:p>
            <a:r>
              <a:rPr lang="en-US" dirty="0"/>
              <a:t>If the AI agent has a specific time limit for each move, this means that it can search twice as deep in the tree for the perfect case, and 4/3 as deep in the random case</a:t>
            </a:r>
          </a:p>
          <a:p>
            <a:r>
              <a:rPr lang="en-US" dirty="0"/>
              <a:t>Game specific heuristics for ordering moves can generally achieve something in between</a:t>
            </a:r>
          </a:p>
          <a:p>
            <a:r>
              <a:rPr lang="en-US" dirty="0"/>
              <a:t>For chess, reasonably simply ordering schemes can get you close to the theoretical limit; e.g., try captures first, then threats, then forward moves, then backwards moves</a:t>
            </a:r>
          </a:p>
          <a:p>
            <a:r>
              <a:rPr lang="en-US" dirty="0"/>
              <a:t>Dynamic move-ordering schemes can also bring us close to the theoretical limit</a:t>
            </a:r>
          </a:p>
          <a:p>
            <a:r>
              <a:rPr lang="en-US" dirty="0"/>
              <a:t>For example, if </a:t>
            </a:r>
            <a:r>
              <a:rPr lang="en-US" b="1" dirty="0"/>
              <a:t>iterative </a:t>
            </a:r>
            <a:r>
              <a:rPr lang="en-US" dirty="0"/>
              <a:t>deepening is used to search the game tree, we can use the evaluations from one stage to determine the order of moves searched at the start of the next stage</a:t>
            </a:r>
          </a:p>
          <a:p>
            <a:r>
              <a:rPr lang="en-US" dirty="0"/>
              <a:t>We will also soon discuss another reason that iterative deepening will be important for your projects</a:t>
            </a:r>
          </a:p>
          <a:p>
            <a:r>
              <a:rPr lang="en-US" dirty="0"/>
              <a:t>In general, as the agent searches deeper in the tree with pruning, a higher percentage of nodes are pruned at each sequential depth (in fact, a very high majority of nodes will be pruned in most cases)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76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BC168-2B5A-4D50-AE77-762477A42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Transposition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DAE01-C611-4228-B07A-1B11D7D40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 dirty="0"/>
              <a:t>Transpositions</a:t>
            </a:r>
            <a:r>
              <a:rPr lang="en-US" dirty="0"/>
              <a:t> are different permutations of moves that lead to the same position</a:t>
            </a:r>
          </a:p>
          <a:p>
            <a:r>
              <a:rPr lang="en-US" dirty="0"/>
              <a:t>In games, this often leads to checking the same state over and over again</a:t>
            </a:r>
          </a:p>
          <a:p>
            <a:r>
              <a:rPr lang="en-US" dirty="0"/>
              <a:t>A hash table of positions evaluated up to a certain depth (with their evaluations) is called a </a:t>
            </a:r>
            <a:r>
              <a:rPr lang="en-US" b="1" dirty="0"/>
              <a:t>transposition table</a:t>
            </a:r>
          </a:p>
          <a:p>
            <a:r>
              <a:rPr lang="en-US" dirty="0"/>
              <a:t>This allows you to avoid applying a search of the same state, to a specific depth, more than once</a:t>
            </a:r>
          </a:p>
          <a:p>
            <a:r>
              <a:rPr lang="en-US" dirty="0"/>
              <a:t>Because game trees are exponentially big, you usually can't store all the evaluated state/depth combinations</a:t>
            </a:r>
          </a:p>
          <a:p>
            <a:r>
              <a:rPr lang="en-US" dirty="0"/>
              <a:t>Strategies exist to choose which nodes to keep in the transposition table and which to discard</a:t>
            </a:r>
          </a:p>
          <a:p>
            <a:r>
              <a:rPr lang="en-US" dirty="0"/>
              <a:t>According to the textbook, transposition tables can have a dramatic effect, sometimes as much as doubling the reachable depth in chess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166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893F5-7B0F-4FE9-BE7A-432CA619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Exponentially Big Game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3C8C2-082B-45AD-910B-CD5EED85A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real game-playing applications, we must avoid requiring minimax or alpha-beta search to search all the way to terminal nodes</a:t>
            </a:r>
          </a:p>
          <a:p>
            <a:r>
              <a:rPr lang="en-US" dirty="0"/>
              <a:t>The terminal test is replaced by a </a:t>
            </a:r>
            <a:r>
              <a:rPr lang="en-US" b="1" dirty="0"/>
              <a:t>cutoff test </a:t>
            </a:r>
            <a:r>
              <a:rPr lang="en-US" dirty="0"/>
              <a:t>and the utility function is replaced by an </a:t>
            </a:r>
            <a:r>
              <a:rPr lang="en-US" b="1" dirty="0"/>
              <a:t>evaluation function </a:t>
            </a:r>
            <a:r>
              <a:rPr lang="en-US" dirty="0"/>
              <a:t>(a.k.a. a </a:t>
            </a:r>
            <a:r>
              <a:rPr lang="en-US" b="1" dirty="0"/>
              <a:t>heuristic function</a:t>
            </a:r>
            <a:r>
              <a:rPr lang="en-US" dirty="0"/>
              <a:t>)</a:t>
            </a:r>
          </a:p>
          <a:p>
            <a:r>
              <a:rPr lang="en-US" dirty="0"/>
              <a:t>You can think of heuristic functions for games as approximating the level of goodness of a game position for a particular player (typically, the MAX player)</a:t>
            </a:r>
          </a:p>
          <a:p>
            <a:r>
              <a:rPr lang="en-US" dirty="0"/>
              <a:t>The cutoff test can just check to see if the search has reached some specified depth</a:t>
            </a:r>
          </a:p>
          <a:p>
            <a:r>
              <a:rPr lang="en-US" dirty="0"/>
              <a:t>When a time-limit is required instead of a depth-limit, </a:t>
            </a:r>
            <a:r>
              <a:rPr lang="en-US" b="1" dirty="0"/>
              <a:t>iterative deepening</a:t>
            </a:r>
            <a:r>
              <a:rPr lang="en-US" dirty="0"/>
              <a:t> can be used</a:t>
            </a:r>
          </a:p>
          <a:p>
            <a:r>
              <a:rPr lang="en-US" dirty="0"/>
              <a:t>When the time-limit is about to be up, the recursion unwinds</a:t>
            </a:r>
          </a:p>
          <a:p>
            <a:r>
              <a:rPr lang="en-US" dirty="0"/>
              <a:t>When this happens, </a:t>
            </a:r>
            <a:r>
              <a:rPr lang="en-US" i="1" dirty="0"/>
              <a:t>the program should choose the move determined by the deepest completed search</a:t>
            </a:r>
          </a:p>
        </p:txBody>
      </p:sp>
    </p:spTree>
    <p:extLst>
      <p:ext uri="{BB962C8B-B14F-4D97-AF65-F5344CB8AC3E}">
        <p14:creationId xmlns:p14="http://schemas.microsoft.com/office/powerpoint/2010/main" val="3389688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64849-5368-4CD0-A3E3-C362BC1F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EF5CF-A4AE-4231-B9FF-A559199D2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evaluation function, a.k.a. heuristic function, ideally should:</a:t>
            </a:r>
          </a:p>
          <a:p>
            <a:pPr lvl="1"/>
            <a:r>
              <a:rPr lang="en-US" dirty="0"/>
              <a:t>order terminal states in the same order as the utility function (this is crucial)</a:t>
            </a:r>
          </a:p>
          <a:p>
            <a:pPr lvl="1"/>
            <a:r>
              <a:rPr lang="en-US" dirty="0"/>
              <a:t>order other states based on the "chances of winning"</a:t>
            </a:r>
          </a:p>
          <a:p>
            <a:pPr lvl="1"/>
            <a:r>
              <a:rPr lang="en-US" dirty="0"/>
              <a:t>be fast</a:t>
            </a:r>
          </a:p>
          <a:p>
            <a:r>
              <a:rPr lang="en-US" dirty="0"/>
              <a:t>Conventional evaluation functions compute numeric contributions for various manually constructed </a:t>
            </a:r>
            <a:r>
              <a:rPr lang="en-US" b="1" dirty="0"/>
              <a:t>features</a:t>
            </a:r>
            <a:r>
              <a:rPr lang="en-US" dirty="0"/>
              <a:t> and combine them for a total value</a:t>
            </a:r>
          </a:p>
          <a:p>
            <a:r>
              <a:rPr lang="en-US" dirty="0"/>
              <a:t>Some evaluations functions use a </a:t>
            </a:r>
            <a:r>
              <a:rPr lang="en-US" i="1" dirty="0"/>
              <a:t>weighted linear function </a:t>
            </a:r>
            <a:r>
              <a:rPr lang="en-US" dirty="0"/>
              <a:t>and can be expressed as:</a:t>
            </a:r>
          </a:p>
          <a:p>
            <a:pPr marL="457200" lvl="1" indent="0">
              <a:buNone/>
            </a:pPr>
            <a:r>
              <a:rPr lang="en-US" dirty="0"/>
              <a:t>EVAL(s) = w</a:t>
            </a:r>
            <a:r>
              <a:rPr lang="en-US" baseline="-25000" dirty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r>
              <a:rPr lang="en-US" dirty="0"/>
              <a:t>(s) + w</a:t>
            </a:r>
            <a:r>
              <a:rPr lang="en-US" baseline="-25000" dirty="0"/>
              <a:t>2</a:t>
            </a:r>
            <a:r>
              <a:rPr lang="en-US" dirty="0"/>
              <a:t>f</a:t>
            </a:r>
            <a:r>
              <a:rPr lang="en-US" baseline="-25000" dirty="0"/>
              <a:t>2</a:t>
            </a:r>
            <a:r>
              <a:rPr lang="en-US" dirty="0"/>
              <a:t>(s) + … + w</a:t>
            </a:r>
            <a:r>
              <a:rPr lang="en-US" baseline="-25000" dirty="0"/>
              <a:t>n</a:t>
            </a:r>
            <a:r>
              <a:rPr lang="en-US" dirty="0"/>
              <a:t>f</a:t>
            </a:r>
            <a:r>
              <a:rPr lang="en-US" baseline="-25000" dirty="0"/>
              <a:t>n</a:t>
            </a:r>
            <a:r>
              <a:rPr lang="en-US" dirty="0"/>
              <a:t>(s) = ∑</a:t>
            </a:r>
            <a:r>
              <a:rPr lang="en-US" baseline="-25000" dirty="0"/>
              <a:t>i=1..N </a:t>
            </a:r>
            <a:r>
              <a:rPr lang="en-US" dirty="0"/>
              <a:t>w</a:t>
            </a:r>
            <a:r>
              <a:rPr lang="en-US" baseline="-25000" dirty="0"/>
              <a:t>i</a:t>
            </a:r>
            <a:r>
              <a:rPr lang="en-US" dirty="0"/>
              <a:t>f</a:t>
            </a:r>
            <a:r>
              <a:rPr lang="en-US" baseline="-25000" dirty="0"/>
              <a:t>i</a:t>
            </a:r>
            <a:r>
              <a:rPr lang="en-US" dirty="0"/>
              <a:t>(s)</a:t>
            </a:r>
          </a:p>
          <a:p>
            <a:r>
              <a:rPr lang="en-US" dirty="0"/>
              <a:t>For example, for chess:</a:t>
            </a:r>
          </a:p>
          <a:p>
            <a:pPr lvl="1"/>
            <a:r>
              <a:rPr lang="en-US" dirty="0"/>
              <a:t>The f-values might be the number of various types of pieces in chess</a:t>
            </a:r>
          </a:p>
          <a:p>
            <a:pPr lvl="1"/>
            <a:r>
              <a:rPr lang="en-US" dirty="0"/>
              <a:t>The w-values could be the value of the piece (1 for pawn, 3 for bishop, etc.)</a:t>
            </a:r>
          </a:p>
          <a:p>
            <a:pPr lvl="1"/>
            <a:r>
              <a:rPr lang="en-US" dirty="0"/>
              <a:t>In addition to material value, more advanced chess heuristics would include features related to concepts such as pawn structure, king safety, etc.</a:t>
            </a:r>
          </a:p>
          <a:p>
            <a:r>
              <a:rPr lang="en-US" dirty="0"/>
              <a:t>In reality, the features are not always independent, so non-linear evaluation functions can sometimes work better</a:t>
            </a:r>
          </a:p>
        </p:txBody>
      </p:sp>
    </p:spTree>
    <p:extLst>
      <p:ext uri="{BB962C8B-B14F-4D97-AF65-F5344CB8AC3E}">
        <p14:creationId xmlns:p14="http://schemas.microsoft.com/office/powerpoint/2010/main" val="927151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3BE5B-5FC6-44C0-84E5-60559B595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Evaluation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C1C29-8E1F-427C-B95E-A818CD069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Conventionally, the choice of features for an evaluation function is based on expert knowledge</a:t>
            </a:r>
          </a:p>
          <a:p>
            <a:r>
              <a:rPr lang="en-US" dirty="0"/>
              <a:t>Weights can either be manually set or empirically determined</a:t>
            </a:r>
          </a:p>
          <a:p>
            <a:r>
              <a:rPr lang="en-US" dirty="0"/>
              <a:t>Modern programs for various games sometimes learn the features as well as the weights</a:t>
            </a:r>
          </a:p>
          <a:p>
            <a:r>
              <a:rPr lang="en-US" dirty="0"/>
              <a:t>When applied to terminal states, the evaluation function should evaluate to some multiple of the defined utility of the state</a:t>
            </a:r>
          </a:p>
          <a:p>
            <a:r>
              <a:rPr lang="en-US" dirty="0"/>
              <a:t>Definite wins for MAX should get the highest weight (nothing else should be as high)</a:t>
            </a:r>
          </a:p>
          <a:p>
            <a:r>
              <a:rPr lang="en-US" dirty="0"/>
              <a:t>Definite losses for MAX should get the lowest weight (the negation of the highest weight)</a:t>
            </a:r>
          </a:p>
          <a:p>
            <a:r>
              <a:rPr lang="en-US" dirty="0"/>
              <a:t>Draws should be evaluated as 0</a:t>
            </a:r>
          </a:p>
          <a:p>
            <a:r>
              <a:rPr lang="en-US" b="1" dirty="0"/>
              <a:t>The evaluation function must be zero-sum</a:t>
            </a:r>
            <a:r>
              <a:rPr lang="en-US" dirty="0"/>
              <a:t> (I don't think the book expresses this clearly)</a:t>
            </a:r>
            <a:endParaRPr lang="en-US" b="1" dirty="0"/>
          </a:p>
          <a:p>
            <a:pPr lvl="1"/>
            <a:r>
              <a:rPr lang="en-US" dirty="0"/>
              <a:t>If you apply the evaluation function from the opposite player’s point of view, the result should be the negated value of the current player’s point of view</a:t>
            </a:r>
          </a:p>
          <a:p>
            <a:pPr lvl="1"/>
            <a:r>
              <a:rPr lang="en-US" dirty="0"/>
              <a:t>This means that if you, for example, add one point for every one of the current player’s pawns in a chess game, you must also subtract one point for every one of the other player’s pawns</a:t>
            </a:r>
          </a:p>
          <a:p>
            <a:pPr lvl="1"/>
            <a:r>
              <a:rPr lang="en-US" dirty="0"/>
              <a:t>As much as I tend to emphasize this, I have seen many students get it wrong; your programs will not play well if you don’t get this right</a:t>
            </a:r>
          </a:p>
        </p:txBody>
      </p:sp>
    </p:spTree>
    <p:extLst>
      <p:ext uri="{BB962C8B-B14F-4D97-AF65-F5344CB8AC3E}">
        <p14:creationId xmlns:p14="http://schemas.microsoft.com/office/powerpoint/2010/main" val="876703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039A2-F3DC-49F9-9CA8-9F1E71C95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Alpha-Beta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AEAAD-853F-4658-B8EA-E155732EC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implementing the updated (i.e., with a depth cutoff) alpha-beta search, a few things in the pseudo-code need to change:</a:t>
            </a:r>
          </a:p>
          <a:p>
            <a:pPr lvl="1"/>
            <a:r>
              <a:rPr lang="en-US" dirty="0"/>
              <a:t>You need an additional parameter indicating the current depth of the search, and each recursive call should pass the current depth plus one</a:t>
            </a:r>
          </a:p>
          <a:p>
            <a:pPr lvl="1"/>
            <a:r>
              <a:rPr lang="en-US" dirty="0"/>
              <a:t>Replace IS-TERMINAL(state) with IS-CUTOFF(state, depth); note that actual terminal states also count as a cutoff</a:t>
            </a:r>
          </a:p>
          <a:p>
            <a:pPr lvl="1"/>
            <a:r>
              <a:rPr lang="en-US" dirty="0"/>
              <a:t>Replace UTILITY(state, player) with EVAL(state, player)</a:t>
            </a:r>
          </a:p>
          <a:p>
            <a:r>
              <a:rPr lang="en-US" dirty="0"/>
              <a:t>Remember that "player" seems to be a global variable in the pseudo-code that will always equate to MAX</a:t>
            </a:r>
          </a:p>
          <a:p>
            <a:r>
              <a:rPr lang="en-US" dirty="0"/>
              <a:t>Thus, you may be able to avoid passing it as an argument to EVAL for your projects, depending on how you set up your code</a:t>
            </a:r>
          </a:p>
          <a:p>
            <a:r>
              <a:rPr lang="en-US" dirty="0"/>
              <a:t>You could use a fixed depth limit as the cutoff, but it is better to use iterate deepening, which is necessary if there is a time limit, which will be the case for your projects</a:t>
            </a:r>
          </a:p>
          <a:p>
            <a:r>
              <a:rPr lang="en-US" dirty="0"/>
              <a:t>When the time runs out, remember to select the move determined by deepest completed search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809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9E14-6554-46FD-BAA4-4DC7B522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Quiescent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438BF-A08A-453B-8810-B9CF385E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Positions that are </a:t>
            </a:r>
            <a:r>
              <a:rPr lang="en-US" i="1" dirty="0"/>
              <a:t>quiescent</a:t>
            </a:r>
            <a:r>
              <a:rPr lang="en-US" dirty="0"/>
              <a:t> are unlikely to exhibit wild swings in value in the near future</a:t>
            </a:r>
          </a:p>
          <a:p>
            <a:r>
              <a:rPr lang="en-US" dirty="0"/>
              <a:t>A </a:t>
            </a:r>
            <a:r>
              <a:rPr lang="en-US" i="1" dirty="0"/>
              <a:t>quiescent search </a:t>
            </a:r>
            <a:r>
              <a:rPr lang="en-US" dirty="0"/>
              <a:t>expands non-quiescent positions until quiescent positions are found</a:t>
            </a:r>
          </a:p>
          <a:p>
            <a:r>
              <a:rPr lang="en-US" dirty="0"/>
              <a:t>This can be implemented by modifying IS-CUTOFF to return false for non-quiescent positions</a:t>
            </a:r>
          </a:p>
          <a:p>
            <a:r>
              <a:rPr lang="en-US" dirty="0"/>
              <a:t>For example, in chess, positions in which a capture of the queen is possible would be non-quiescent, and should be expanded further</a:t>
            </a:r>
          </a:p>
          <a:p>
            <a:r>
              <a:rPr lang="en-US" dirty="0"/>
              <a:t>I don't expect you to implement this for your projects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656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E533D-6FA2-44A6-9198-EEE733E2E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Horizon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667DF-0512-4A52-BCA4-B594604AE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</a:t>
            </a:r>
            <a:r>
              <a:rPr lang="en-US" b="1" dirty="0"/>
              <a:t>horizon effect </a:t>
            </a:r>
            <a:r>
              <a:rPr lang="en-US" dirty="0"/>
              <a:t>is more difficult to eliminate</a:t>
            </a:r>
          </a:p>
          <a:p>
            <a:r>
              <a:rPr lang="en-US" dirty="0"/>
              <a:t>This occurs when serious damage is ultimately unavoidable, but it can be temporarily avoided by pushing the outcome beyond the search depth</a:t>
            </a:r>
          </a:p>
          <a:p>
            <a:r>
              <a:rPr lang="en-US" dirty="0"/>
              <a:t>We will look at a couple of examples from chess (on the next slide)</a:t>
            </a:r>
          </a:p>
          <a:p>
            <a:r>
              <a:rPr lang="en-US" dirty="0"/>
              <a:t>In the first example, the program may think it is ahead, even though it is doomed to lose</a:t>
            </a:r>
          </a:p>
          <a:p>
            <a:r>
              <a:rPr lang="en-US" dirty="0"/>
              <a:t>In the second, the program may make poor moves to avoid losing a bishop, even though the loss of the bishop is inevitable</a:t>
            </a:r>
          </a:p>
          <a:p>
            <a:r>
              <a:rPr lang="en-US" dirty="0"/>
              <a:t>As hardware improvements lead to deeper searches, the horizon effect occurs less often</a:t>
            </a:r>
          </a:p>
        </p:txBody>
      </p:sp>
    </p:spTree>
    <p:extLst>
      <p:ext uri="{BB962C8B-B14F-4D97-AF65-F5344CB8AC3E}">
        <p14:creationId xmlns:p14="http://schemas.microsoft.com/office/powerpoint/2010/main" val="1461038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3376A6F-FD99-45E7-AF5B-33F06F951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 Effect Examples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FC3117-A514-4039-B33C-A0EF4CE2F2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from 2</a:t>
            </a:r>
            <a:r>
              <a:rPr lang="en-US" baseline="30000" dirty="0"/>
              <a:t>nd</a:t>
            </a:r>
            <a:r>
              <a:rPr lang="en-US" dirty="0"/>
              <a:t> Edition</a:t>
            </a:r>
          </a:p>
        </p:txBody>
      </p:sp>
      <p:pic>
        <p:nvPicPr>
          <p:cNvPr id="13" name="Content Placeholder 12" descr="Graphical user interface&#10;&#10;Description automatically generated">
            <a:extLst>
              <a:ext uri="{FF2B5EF4-FFF2-40B4-BE49-F238E27FC236}">
                <a16:creationId xmlns:a16="http://schemas.microsoft.com/office/drawing/2014/main" id="{73332516-A928-487C-BD51-F81B40D258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846287"/>
            <a:ext cx="5157787" cy="3002163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F98F4B-A964-4926-8779-A4174B0D5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Example from 3</a:t>
            </a:r>
            <a:r>
              <a:rPr lang="en-US" baseline="30000" dirty="0"/>
              <a:t>rd</a:t>
            </a:r>
            <a:r>
              <a:rPr lang="en-US" dirty="0"/>
              <a:t> and 4</a:t>
            </a:r>
            <a:r>
              <a:rPr lang="en-US" baseline="30000" dirty="0"/>
              <a:t>th</a:t>
            </a:r>
            <a:r>
              <a:rPr lang="en-US" dirty="0"/>
              <a:t> Editions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C33E657-9623-4FCC-92E5-678E0A3128C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737560"/>
            <a:ext cx="5183188" cy="321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9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7C641E1-EBEB-4BC4-B6D8-34711B55C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Potential Improvements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CBD2822-B4A8-4425-88C9-7D2865792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i="1" dirty="0"/>
              <a:t>singular extension </a:t>
            </a:r>
            <a:r>
              <a:rPr lang="en-US" dirty="0"/>
              <a:t>is a move that seems to be "clearly better" than all others in a given position</a:t>
            </a:r>
          </a:p>
          <a:p>
            <a:r>
              <a:rPr lang="en-US" dirty="0"/>
              <a:t>Some programs allow the search to extend below the depth limit when singular extensions are recognized; this can help mitigate the horizon effect</a:t>
            </a:r>
          </a:p>
          <a:p>
            <a:r>
              <a:rPr lang="en-US" dirty="0"/>
              <a:t>Some programs use </a:t>
            </a:r>
            <a:r>
              <a:rPr lang="en-US" i="1" dirty="0"/>
              <a:t>forward pruning </a:t>
            </a:r>
            <a:r>
              <a:rPr lang="en-US" dirty="0"/>
              <a:t>to prune moves that seem clearly bad, although this can be dangerous</a:t>
            </a:r>
          </a:p>
          <a:p>
            <a:r>
              <a:rPr lang="en-US" dirty="0"/>
              <a:t>It is sometimes safe to prune one of two symmetrical moves</a:t>
            </a:r>
          </a:p>
          <a:p>
            <a:r>
              <a:rPr lang="en-US" dirty="0"/>
              <a:t>I add: In the extreme (but not uncommon) case, if there is only one legal move, performing an alpha-beta search is irrelevant and wasteful</a:t>
            </a:r>
          </a:p>
          <a:p>
            <a:r>
              <a:rPr lang="en-US" dirty="0"/>
              <a:t>Many existing game-playing programs use </a:t>
            </a:r>
            <a:r>
              <a:rPr lang="en-US" i="1" dirty="0"/>
              <a:t>databases of common opening and endgame positions</a:t>
            </a:r>
            <a:r>
              <a:rPr lang="en-US" dirty="0"/>
              <a:t>; thus, early and late in the game, no search occurs</a:t>
            </a:r>
          </a:p>
        </p:txBody>
      </p:sp>
    </p:spTree>
    <p:extLst>
      <p:ext uri="{BB962C8B-B14F-4D97-AF65-F5344CB8AC3E}">
        <p14:creationId xmlns:p14="http://schemas.microsoft.com/office/powerpoint/2010/main" val="31327214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AFF84-25B8-4340-875A-ADA6D4406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D2631-8AC1-49C3-B025-A10AEA185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Stochastic games </a:t>
            </a:r>
            <a:r>
              <a:rPr lang="en-US" dirty="0"/>
              <a:t>(which include random elements) are more difficult to deal with compared to deterministic (really, strategic) games</a:t>
            </a:r>
          </a:p>
          <a:p>
            <a:r>
              <a:rPr lang="en-US" dirty="0"/>
              <a:t>For example, in backgammon you don't know what the legal moves will be because it depends on dice; there is no standard search tree</a:t>
            </a:r>
          </a:p>
          <a:p>
            <a:r>
              <a:rPr lang="en-US" dirty="0"/>
              <a:t>To handle this, we can generalize the minimax value to an expectiminimax value as follows: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 the final row, r represents a possible dice roll or some other chance event</a:t>
            </a:r>
          </a:p>
          <a:p>
            <a:r>
              <a:rPr lang="en-US" dirty="0"/>
              <a:t>The nodes in the game tree related to the chance events are called </a:t>
            </a:r>
            <a:r>
              <a:rPr lang="en-US" i="1" dirty="0"/>
              <a:t>chance nodes</a:t>
            </a:r>
          </a:p>
          <a:p>
            <a:r>
              <a:rPr lang="en-US" dirty="0"/>
              <a:t>An example of a game tree for backgammon is shown on the next slide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D3C37D-E54A-5B75-5C72-16A8C5D514FC}"/>
                  </a:ext>
                </a:extLst>
              </p:cNvPr>
              <p:cNvSpPr txBox="1"/>
              <p:nvPr/>
            </p:nvSpPr>
            <p:spPr>
              <a:xfrm>
                <a:off x="360218" y="3631575"/>
                <a:ext cx="11471564" cy="12485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noProof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m:t>EXPECTIM</m:t>
                      </m:r>
                      <m:r>
                        <m:rPr>
                          <m:nor/>
                        </m:rPr>
                        <a:rPr lang="en-US" noProof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m:t>INIMAX</m:t>
                      </m:r>
                      <m:r>
                        <m:rPr>
                          <m:nor/>
                        </m:rPr>
                        <a:rPr lang="en-US" noProof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noProof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noProof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m:t>) 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 noProof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noProof="1" smtClean="0">
                                  <a:latin typeface="Cambria Math" panose="02040503050406030204" pitchFamily="18" charset="0"/>
                                  <a:cs typeface="Courier New" panose="020703090202050204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noProof="1" smtClean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UTILITY</m:t>
                                </m:r>
                                <m:r>
                                  <m:rPr>
                                    <m:nor/>
                                  </m:rPr>
                                  <a:rPr lang="en-US" noProof="1" smtClean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 smtClean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noProof="1" smtClean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                           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if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IS</m:t>
                                </m:r>
                                <m:r>
                                  <m:rPr>
                                    <m:nor/>
                                  </m:rPr>
                                  <a:rPr lang="en-US" i="1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TERMINAL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noProof="1" smtClean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  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max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EXPECTIMINIMAX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RESULT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))     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if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TO</m:t>
                                </m:r>
                                <m:r>
                                  <m:rPr>
                                    <m:nor/>
                                  </m:rPr>
                                  <a:rPr lang="en-US" i="1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MOVE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=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MAX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noProof="1" smtClean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min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EXPECTIMINIMAX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RESULT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))     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if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TO</m:t>
                                </m:r>
                                <m:r>
                                  <m:rPr>
                                    <m:nor/>
                                  </m:rPr>
                                  <a:rPr lang="en-US" i="1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MOVE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=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MIN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noProof="1" smtClean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 </m:t>
                                </m:r>
                                <m:r>
                                  <m:rPr>
                                    <m:nor/>
                                  </m:rPr>
                                  <a:rPr lang="en-US" noProof="1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∑</m:t>
                                </m:r>
                                <m:r>
                                  <m:rPr>
                                    <m:nor/>
                                  </m:rPr>
                                  <a:rPr lang="en-US" baseline="-25000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r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P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r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∗ 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EXPECTIMINIMAX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RESULT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r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if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TO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MOVE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) = </m:t>
                                </m:r>
                                <m:r>
                                  <m:rPr>
                                    <m:nor/>
                                  </m:rPr>
                                  <a:rPr lang="en-US" dirty="0">
                                    <a:latin typeface="Courier New" panose="02070309020205020404" pitchFamily="49" charset="0"/>
                                    <a:cs typeface="Courier New" panose="02070309020205020404" pitchFamily="49" charset="0"/>
                                  </a:rPr>
                                  <m:t>CHANCE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noProof="1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D3C37D-E54A-5B75-5C72-16A8C5D51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218" y="3631575"/>
                <a:ext cx="11471564" cy="12485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39284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CCAC3-6B0E-4468-B55F-278030CC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Game Tree for Backgammon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9190DB-53B4-499B-BC29-D36AEDAA1C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4378" y="1562896"/>
            <a:ext cx="6983244" cy="492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360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352-EE37-4FC0-96B6-E6CF618E5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Expectiminimax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1D180-1E44-480C-A12C-F846B8461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expectiminimax value is an expected value of a position if the opponent plays perfectly</a:t>
            </a:r>
          </a:p>
          <a:p>
            <a:r>
              <a:rPr lang="en-US" dirty="0"/>
              <a:t>With </a:t>
            </a:r>
            <a:r>
              <a:rPr lang="en-US" i="1" dirty="0"/>
              <a:t>expectiminimax search</a:t>
            </a:r>
            <a:r>
              <a:rPr lang="en-US" dirty="0"/>
              <a:t>, we are no longer maximizing the worst-case scenario (the book does not make this clear)</a:t>
            </a:r>
          </a:p>
          <a:p>
            <a:r>
              <a:rPr lang="en-US" dirty="0"/>
              <a:t>As with regular minimax search, we can search to some specified depth limit and then use an evaluation function</a:t>
            </a:r>
          </a:p>
          <a:p>
            <a:r>
              <a:rPr lang="en-US" dirty="0"/>
              <a:t>There is also an extension of alpha-beta pruning that can be used (under certain assumptions)</a:t>
            </a:r>
          </a:p>
          <a:p>
            <a:r>
              <a:rPr lang="en-US" dirty="0"/>
              <a:t>Now, however, we must be more careful with the evaluation function</a:t>
            </a:r>
          </a:p>
          <a:p>
            <a:r>
              <a:rPr lang="en-US" dirty="0"/>
              <a:t>The value assigned to a position should be a positive linear transformation of the probability of winning</a:t>
            </a:r>
          </a:p>
          <a:p>
            <a:r>
              <a:rPr lang="en-US" dirty="0"/>
              <a:t>Before, only the ranking order of positions mattered</a:t>
            </a:r>
          </a:p>
          <a:p>
            <a:r>
              <a:rPr lang="en-US" dirty="0"/>
              <a:t>The time complexity changes from O(b</a:t>
            </a:r>
            <a:r>
              <a:rPr lang="en-US" baseline="30000" dirty="0"/>
              <a:t>m</a:t>
            </a:r>
            <a:r>
              <a:rPr lang="en-US" dirty="0"/>
              <a:t>) to O(b</a:t>
            </a:r>
            <a:r>
              <a:rPr lang="en-US" baseline="30000" dirty="0"/>
              <a:t>m</a:t>
            </a:r>
            <a:r>
              <a:rPr lang="en-US" dirty="0"/>
              <a:t>n</a:t>
            </a:r>
            <a:r>
              <a:rPr lang="en-US" baseline="30000" dirty="0"/>
              <a:t>m</a:t>
            </a:r>
            <a:r>
              <a:rPr lang="en-US" dirty="0"/>
              <a:t>) where n is number of distinct random events</a:t>
            </a:r>
          </a:p>
          <a:p>
            <a:r>
              <a:rPr lang="en-US" dirty="0"/>
              <a:t>This makes a huge difference in the number of moves that we can look ahead</a:t>
            </a:r>
          </a:p>
          <a:p>
            <a:r>
              <a:rPr lang="en-US" dirty="0"/>
              <a:t>Nonetheless, expectiminimax search with a complex, manually constructed evaluation function can compete with top humans at backgammon</a:t>
            </a:r>
          </a:p>
        </p:txBody>
      </p:sp>
    </p:spTree>
    <p:extLst>
      <p:ext uri="{BB962C8B-B14F-4D97-AF65-F5344CB8AC3E}">
        <p14:creationId xmlns:p14="http://schemas.microsoft.com/office/powerpoint/2010/main" val="1854405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1953-258E-468D-B521-C9FE9A147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Partially Observable 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249AA-F28B-4DA9-BA03-8F0C07A7A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part of a discussion of </a:t>
            </a:r>
            <a:r>
              <a:rPr lang="en-US" i="1" dirty="0"/>
              <a:t>partially observable games</a:t>
            </a:r>
            <a:r>
              <a:rPr lang="en-US" dirty="0"/>
              <a:t>, the text discusses Kriegspiel</a:t>
            </a:r>
          </a:p>
          <a:p>
            <a:r>
              <a:rPr lang="en-US" dirty="0"/>
              <a:t>This is a variation of chess where players only see their own pieces, but a referee sees the entire board and only allows legal moves</a:t>
            </a:r>
          </a:p>
          <a:p>
            <a:r>
              <a:rPr lang="en-US" dirty="0"/>
              <a:t>Players can propose moves on their turn until a legal move is found</a:t>
            </a:r>
          </a:p>
          <a:p>
            <a:r>
              <a:rPr lang="en-US" dirty="0"/>
              <a:t>We are skipping the details, but one notion that reappears is that of belief states</a:t>
            </a:r>
          </a:p>
          <a:p>
            <a:r>
              <a:rPr lang="en-US" dirty="0"/>
              <a:t>The book also discusses </a:t>
            </a:r>
            <a:r>
              <a:rPr lang="en-US" i="1" dirty="0"/>
              <a:t>card games </a:t>
            </a:r>
            <a:r>
              <a:rPr lang="en-US" dirty="0"/>
              <a:t>(e.g., bridge, hearts, and some forms of poker) in which cards are dealt randomly at the beginning of each game or hand</a:t>
            </a:r>
          </a:p>
          <a:p>
            <a:r>
              <a:rPr lang="en-US" dirty="0"/>
              <a:t>These games are partially observable and stochastic</a:t>
            </a:r>
          </a:p>
          <a:p>
            <a:r>
              <a:rPr lang="en-US" dirty="0"/>
              <a:t>In games such as these, and in Kriegspiel, it is often strategic to give away as little information as possible</a:t>
            </a:r>
          </a:p>
          <a:p>
            <a:r>
              <a:rPr lang="en-US" dirty="0"/>
              <a:t>At times, this requires acting randomly in order to be unpredictable</a:t>
            </a:r>
          </a:p>
          <a:p>
            <a:r>
              <a:rPr lang="en-US" dirty="0"/>
              <a:t>The book also mentions the notion of </a:t>
            </a:r>
            <a:r>
              <a:rPr lang="en-US" i="1" dirty="0"/>
              <a:t>bluffing</a:t>
            </a:r>
            <a:r>
              <a:rPr lang="en-US" dirty="0"/>
              <a:t> in poker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350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ADEDB-9D1E-42F4-8232-D6B9F2756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Tree Search (basic)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AC52F-4A7E-4EDA-BC99-386A9EB8D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Methods involving </a:t>
            </a:r>
            <a:r>
              <a:rPr lang="en-US" b="1" dirty="0"/>
              <a:t>Monte Carlo tree search </a:t>
            </a:r>
            <a:r>
              <a:rPr lang="en-US" dirty="0"/>
              <a:t>(</a:t>
            </a:r>
            <a:r>
              <a:rPr lang="en-US" i="1" dirty="0"/>
              <a:t>MCTS</a:t>
            </a:r>
            <a:r>
              <a:rPr lang="en-US" dirty="0"/>
              <a:t>) have led to huge successes for certain games in recent years</a:t>
            </a:r>
          </a:p>
          <a:p>
            <a:r>
              <a:rPr lang="en-US" dirty="0"/>
              <a:t>One example is Go; two factors of Go which hinder alpha-beta search are:</a:t>
            </a:r>
          </a:p>
          <a:p>
            <a:pPr lvl="1"/>
            <a:r>
              <a:rPr lang="en-US" dirty="0"/>
              <a:t>There is a large branching factor (it is 361 at the start of the game)</a:t>
            </a:r>
          </a:p>
          <a:p>
            <a:pPr lvl="1"/>
            <a:r>
              <a:rPr lang="en-US" dirty="0"/>
              <a:t>It is difficult to come up with a good evaluation function</a:t>
            </a:r>
          </a:p>
          <a:p>
            <a:r>
              <a:rPr lang="en-US" dirty="0"/>
              <a:t>A basic MCTS strategy could just randomly play a bunch of games from the current position, starting from every possible move</a:t>
            </a:r>
          </a:p>
          <a:p>
            <a:pPr lvl="1"/>
            <a:r>
              <a:rPr lang="en-US" dirty="0"/>
              <a:t>These random games would be examples of </a:t>
            </a:r>
            <a:r>
              <a:rPr lang="en-US" b="1" dirty="0"/>
              <a:t>simulations</a:t>
            </a:r>
            <a:r>
              <a:rPr lang="en-US" dirty="0"/>
              <a:t> (a.k.a. </a:t>
            </a:r>
            <a:r>
              <a:rPr lang="en-US" i="1" dirty="0"/>
              <a:t>playouts</a:t>
            </a:r>
            <a:r>
              <a:rPr lang="en-US" dirty="0"/>
              <a:t> or </a:t>
            </a:r>
            <a:r>
              <a:rPr lang="en-US" i="1" dirty="0"/>
              <a:t>rollouts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 move that leads to the most wins could then be selected (so no heuristic would be used)</a:t>
            </a:r>
          </a:p>
          <a:p>
            <a:pPr lvl="1"/>
            <a:r>
              <a:rPr lang="en-US" dirty="0"/>
              <a:t>This might lead to good moves against opponents who play randomly, but it does not generally lead to good moves against strong players for complex games</a:t>
            </a:r>
          </a:p>
        </p:txBody>
      </p:sp>
    </p:spTree>
    <p:extLst>
      <p:ext uri="{BB962C8B-B14F-4D97-AF65-F5344CB8AC3E}">
        <p14:creationId xmlns:p14="http://schemas.microsoft.com/office/powerpoint/2010/main" val="41065795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D0AFA-7657-4CEC-99E8-9C6BDC8D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Tree Search (better)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41AB0-2D23-4AA1-B689-59C88B762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It is better to rely on a </a:t>
            </a:r>
            <a:r>
              <a:rPr lang="en-US" b="1" dirty="0"/>
              <a:t>playout policy</a:t>
            </a:r>
            <a:r>
              <a:rPr lang="en-US" dirty="0"/>
              <a:t>, that bias moves toward good ones</a:t>
            </a:r>
          </a:p>
          <a:p>
            <a:r>
              <a:rPr lang="en-US" dirty="0"/>
              <a:t>Early attempts at using MCTC for Go involved manually created playout policies, but recent attempts have used </a:t>
            </a:r>
            <a:r>
              <a:rPr lang="en-US" i="1" dirty="0"/>
              <a:t>deep neural networks </a:t>
            </a:r>
            <a:r>
              <a:rPr lang="en-US" dirty="0"/>
              <a:t>and </a:t>
            </a:r>
            <a:r>
              <a:rPr lang="en-US" i="1" dirty="0"/>
              <a:t>reinforcement learning </a:t>
            </a:r>
            <a:r>
              <a:rPr lang="en-US" dirty="0"/>
              <a:t>to learn playout policies</a:t>
            </a:r>
          </a:p>
          <a:p>
            <a:r>
              <a:rPr lang="en-US" dirty="0"/>
              <a:t>The playout policy does not always start at the root of the </a:t>
            </a:r>
            <a:r>
              <a:rPr lang="en-US" b="1" dirty="0"/>
              <a:t>search tree </a:t>
            </a:r>
            <a:r>
              <a:rPr lang="en-US" dirty="0"/>
              <a:t>(the root represents the current position in the game at which the program needs to make a choice)</a:t>
            </a:r>
          </a:p>
          <a:p>
            <a:r>
              <a:rPr lang="en-US" dirty="0"/>
              <a:t>Instead, a </a:t>
            </a:r>
            <a:r>
              <a:rPr lang="en-US" b="1" dirty="0"/>
              <a:t>selection policy </a:t>
            </a:r>
            <a:r>
              <a:rPr lang="en-US" dirty="0"/>
              <a:t>is used to choose which node to expand; this can combine two factors:</a:t>
            </a:r>
          </a:p>
          <a:p>
            <a:pPr lvl="1"/>
            <a:r>
              <a:rPr lang="en-US" dirty="0"/>
              <a:t>We want to ensure exploration of states that have had few playouts so far</a:t>
            </a:r>
          </a:p>
          <a:p>
            <a:pPr lvl="1"/>
            <a:r>
              <a:rPr lang="en-US" dirty="0"/>
              <a:t>We want to ensure exploitation of states that have done well in past playouts</a:t>
            </a:r>
          </a:p>
          <a:p>
            <a:r>
              <a:rPr lang="en-US" i="1" dirty="0"/>
              <a:t>Selection</a:t>
            </a:r>
            <a:r>
              <a:rPr lang="en-US" dirty="0"/>
              <a:t> starts at the root of the search tree and makes its way down to a leaf node; then an </a:t>
            </a:r>
            <a:r>
              <a:rPr lang="en-US" i="1" dirty="0"/>
              <a:t>expansion</a:t>
            </a:r>
            <a:r>
              <a:rPr lang="en-US" dirty="0"/>
              <a:t> step generates a new child of the leaf node (or multiple children can be generated)</a:t>
            </a:r>
          </a:p>
          <a:p>
            <a:r>
              <a:rPr lang="en-US" dirty="0"/>
              <a:t>For each new node that is generated, a full </a:t>
            </a:r>
            <a:r>
              <a:rPr lang="en-US" i="1" dirty="0"/>
              <a:t>simulation</a:t>
            </a:r>
            <a:r>
              <a:rPr lang="en-US" dirty="0"/>
              <a:t> is performed starting at that node according to the playout policy; these moves are not recorded in the search tree</a:t>
            </a:r>
          </a:p>
          <a:p>
            <a:r>
              <a:rPr lang="en-US" dirty="0"/>
              <a:t>At the end of each simulation, based on the result, a </a:t>
            </a:r>
            <a:r>
              <a:rPr lang="en-US" i="1" dirty="0"/>
              <a:t>back-propagation</a:t>
            </a:r>
            <a:r>
              <a:rPr lang="en-US" dirty="0"/>
              <a:t> step updates the statistics associated with nodes on the path from the root to the selected node</a:t>
            </a:r>
          </a:p>
        </p:txBody>
      </p:sp>
    </p:spTree>
    <p:extLst>
      <p:ext uri="{BB962C8B-B14F-4D97-AF65-F5344CB8AC3E}">
        <p14:creationId xmlns:p14="http://schemas.microsoft.com/office/powerpoint/2010/main" val="34586869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23E61-9297-77E1-3834-12DF4827B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Stepping through an MCTS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25286-3C05-8CA0-EB59-2A647F23F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figure on the next slide helps to explain one iteration of MCTS</a:t>
            </a:r>
          </a:p>
          <a:p>
            <a:r>
              <a:rPr lang="en-US" dirty="0"/>
              <a:t>The darker circles indicate the number of wins for white (after one of white's moves) and the total moves explored</a:t>
            </a:r>
          </a:p>
          <a:p>
            <a:r>
              <a:rPr lang="en-US" dirty="0"/>
              <a:t>The lighter circles indicate the number of wins for black (after one of black's moves) and the total moves explored</a:t>
            </a:r>
          </a:p>
          <a:p>
            <a:r>
              <a:rPr lang="en-US" dirty="0"/>
              <a:t>It is currently black's move (to be played by the computer)</a:t>
            </a:r>
          </a:p>
          <a:p>
            <a:r>
              <a:rPr lang="en-US" dirty="0"/>
              <a:t>In part (a), a selection policy is used, mostly taking exploitation into account; the dark arrows show the path to a leaf that is selected</a:t>
            </a:r>
          </a:p>
          <a:p>
            <a:r>
              <a:rPr lang="en-US" dirty="0"/>
              <a:t>In part (b), a new child is generated and initialized (some implementations would generate multiple children here)</a:t>
            </a:r>
          </a:p>
          <a:p>
            <a:r>
              <a:rPr lang="en-US" dirty="0"/>
              <a:t>In part (c), a single simulation is executed, according to a playout policy; black wins, and the results are back-propagated up the tree</a:t>
            </a:r>
          </a:p>
          <a:p>
            <a:r>
              <a:rPr lang="en-US" dirty="0"/>
              <a:t>Note that the tree does not grow during the simulation</a:t>
            </a:r>
          </a:p>
        </p:txBody>
      </p:sp>
    </p:spTree>
    <p:extLst>
      <p:ext uri="{BB962C8B-B14F-4D97-AF65-F5344CB8AC3E}">
        <p14:creationId xmlns:p14="http://schemas.microsoft.com/office/powerpoint/2010/main" val="1856500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E4053-8C13-480F-866E-AE355E11A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MCTS (one iteration)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4F6166-92D1-4656-A336-2E7B0ADE62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7037" y="1934369"/>
            <a:ext cx="6257925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2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DC5D7-0600-4FCE-BF25-A3468C46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AI Chess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3255E-28EC-424D-9294-0B5BC0EDB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i="1" dirty="0"/>
              <a:t>Deep Blue </a:t>
            </a:r>
            <a:r>
              <a:rPr lang="en-US" dirty="0"/>
              <a:t>(the program that beat the world champion Garry Kasparov in </a:t>
            </a:r>
            <a:r>
              <a:rPr lang="en-US" b="1" dirty="0"/>
              <a:t>chess</a:t>
            </a:r>
            <a:r>
              <a:rPr lang="en-US" dirty="0"/>
              <a:t> in 1997) used an iterative-deepening alpha-beta search with a transposition table</a:t>
            </a:r>
          </a:p>
          <a:p>
            <a:pPr lvl="1"/>
            <a:r>
              <a:rPr lang="en-US" dirty="0"/>
              <a:t>The search would generate extensions beyond the depth limit for interesting lines of forcing/forced moves</a:t>
            </a:r>
          </a:p>
          <a:p>
            <a:pPr lvl="1"/>
            <a:r>
              <a:rPr lang="en-US" dirty="0"/>
              <a:t>The program routinely searched to a depth of 14 plies, but in some cases up to 40</a:t>
            </a:r>
          </a:p>
          <a:p>
            <a:pPr lvl="1"/>
            <a:r>
              <a:rPr lang="en-US" dirty="0"/>
              <a:t>The evaluation function used 8,000 features (weights were learned by analyzing master games) </a:t>
            </a:r>
          </a:p>
          <a:p>
            <a:pPr lvl="1"/>
            <a:r>
              <a:rPr lang="en-US" dirty="0"/>
              <a:t>There was an opening book of 4,000 positions, a database of 700,000 grandmaster games, and a large database of solved endgames including all positions with five pieces of less</a:t>
            </a:r>
          </a:p>
          <a:p>
            <a:pPr lvl="1"/>
            <a:r>
              <a:rPr lang="en-US" dirty="0"/>
              <a:t>The program ran on a chip specifically designed for Deep Blue</a:t>
            </a:r>
          </a:p>
          <a:p>
            <a:r>
              <a:rPr lang="en-US" dirty="0"/>
              <a:t>Over the next two decades, algorithmic improvements led to increasingly good chess programs</a:t>
            </a:r>
          </a:p>
          <a:p>
            <a:r>
              <a:rPr lang="en-US" dirty="0"/>
              <a:t>In late 2017, using techniques similar to those used for AlphaGo (to be mentioned soon), including Monte Carlo tree search, deep learning, and reinforcement learning, another major breakthrough occurred</a:t>
            </a:r>
          </a:p>
          <a:p>
            <a:r>
              <a:rPr lang="en-US" dirty="0"/>
              <a:t>A system named </a:t>
            </a:r>
            <a:r>
              <a:rPr lang="en-US" i="1" dirty="0"/>
              <a:t>AlphaZero</a:t>
            </a:r>
            <a:r>
              <a:rPr lang="en-US" dirty="0"/>
              <a:t>, developed by Google's DeepMind subsidiary, after learning for one day, played the previously top-ranked chess program (</a:t>
            </a:r>
            <a:r>
              <a:rPr lang="en-US" i="1" dirty="0"/>
              <a:t>Stockfish</a:t>
            </a:r>
            <a:r>
              <a:rPr lang="en-US" dirty="0"/>
              <a:t>) in 100 games; it won 28 and drew the rest!</a:t>
            </a:r>
          </a:p>
          <a:p>
            <a:r>
              <a:rPr lang="en-US" dirty="0"/>
              <a:t>However, development of Stockfish has continued, and some online commenters claim that newer versions of Stockfish would be competitive with, or better than, AlphaZero</a:t>
            </a:r>
          </a:p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of the textbook states that the top chess programs today "far exceed human players"</a:t>
            </a:r>
          </a:p>
        </p:txBody>
      </p:sp>
    </p:spTree>
    <p:extLst>
      <p:ext uri="{BB962C8B-B14F-4D97-AF65-F5344CB8AC3E}">
        <p14:creationId xmlns:p14="http://schemas.microsoft.com/office/powerpoint/2010/main" val="37994520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2029A-4F2A-4E3A-A6BA-FE16198C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AI Checkers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9B63E-89B3-43B2-B6A7-FBBC18786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/>
              <a:t>Chinook</a:t>
            </a:r>
            <a:r>
              <a:rPr lang="en-US" dirty="0"/>
              <a:t>, developed at the University of Alberta in Canada, lost to Marion Tinsley in </a:t>
            </a:r>
            <a:r>
              <a:rPr lang="en-US" b="1" dirty="0"/>
              <a:t>checkers</a:t>
            </a:r>
            <a:r>
              <a:rPr lang="en-US" dirty="0"/>
              <a:t> (a.k.a. </a:t>
            </a:r>
            <a:r>
              <a:rPr lang="en-US" i="1" dirty="0"/>
              <a:t>English draughts</a:t>
            </a:r>
            <a:r>
              <a:rPr lang="en-US" dirty="0"/>
              <a:t>) in 1990</a:t>
            </a:r>
          </a:p>
          <a:p>
            <a:r>
              <a:rPr lang="en-US" dirty="0"/>
              <a:t>Tinsley had been the checkers world champion for over 40 years, losing only 3 games in all that time</a:t>
            </a:r>
          </a:p>
          <a:p>
            <a:r>
              <a:rPr lang="en-US" dirty="0"/>
              <a:t>He won the match 20.5 – 18.5, including two losses to Chinook</a:t>
            </a:r>
          </a:p>
          <a:p>
            <a:r>
              <a:rPr lang="en-US" dirty="0"/>
              <a:t>In a 1994 rematch, Tinsley had to withdraw for health reasons, and Chinook became the official world champion</a:t>
            </a:r>
          </a:p>
          <a:p>
            <a:r>
              <a:rPr lang="en-US" dirty="0"/>
              <a:t>In 2007, the same team that created Chinook </a:t>
            </a:r>
            <a:r>
              <a:rPr lang="en-US" i="1" dirty="0"/>
              <a:t>weakly solved </a:t>
            </a:r>
            <a:r>
              <a:rPr lang="en-US" dirty="0"/>
              <a:t>the game of checkers!</a:t>
            </a:r>
          </a:p>
          <a:p>
            <a:r>
              <a:rPr lang="en-US" dirty="0"/>
              <a:t>The 4th edition of the textbook says it took "18 CPU-years of alpha-beta search to solve the game"</a:t>
            </a:r>
          </a:p>
          <a:p>
            <a:r>
              <a:rPr lang="en-US" dirty="0"/>
              <a:t>Chinook now plays perfectly, combining an alpha-beta search and a database of 39 trillion endgame positions</a:t>
            </a:r>
          </a:p>
          <a:p>
            <a:r>
              <a:rPr lang="en-US" dirty="0"/>
              <a:t>A "reduced" version of the game can be played on-line</a:t>
            </a:r>
          </a:p>
        </p:txBody>
      </p:sp>
    </p:spTree>
    <p:extLst>
      <p:ext uri="{BB962C8B-B14F-4D97-AF65-F5344CB8AC3E}">
        <p14:creationId xmlns:p14="http://schemas.microsoft.com/office/powerpoint/2010/main" val="15848558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1BF3-1298-4E8B-8403-392CD8A40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Othello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7A4F9-DE42-48A4-A139-01FEB7DF3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computer beat the world champion in </a:t>
            </a:r>
            <a:r>
              <a:rPr lang="en-US" b="1" dirty="0"/>
              <a:t>Othello</a:t>
            </a:r>
            <a:r>
              <a:rPr lang="en-US" dirty="0"/>
              <a:t> (a.k.a. </a:t>
            </a:r>
            <a:r>
              <a:rPr lang="en-US" i="1" dirty="0"/>
              <a:t>Reversi</a:t>
            </a:r>
            <a:r>
              <a:rPr lang="en-US" dirty="0"/>
              <a:t>) 6-0 in 1997</a:t>
            </a:r>
          </a:p>
          <a:p>
            <a:r>
              <a:rPr lang="en-US" dirty="0"/>
              <a:t>The textbook says that since this time, programs have played at a "superhuman level"</a:t>
            </a:r>
          </a:p>
          <a:p>
            <a:r>
              <a:rPr lang="en-US" dirty="0"/>
              <a:t>The search space is smaller than chess, and evaluation functions are simpler to create</a:t>
            </a:r>
          </a:p>
          <a:p>
            <a:r>
              <a:rPr lang="en-US" dirty="0"/>
              <a:t>I add: This does not mean it will be simple for you, if you choose to implement Othello for your first project!</a:t>
            </a:r>
          </a:p>
        </p:txBody>
      </p:sp>
    </p:spTree>
    <p:extLst>
      <p:ext uri="{BB962C8B-B14F-4D97-AF65-F5344CB8AC3E}">
        <p14:creationId xmlns:p14="http://schemas.microsoft.com/office/powerpoint/2010/main" val="13466072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11149-90C1-4E28-9DB6-3760A1903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Backgammon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CEA0F-4DCD-486D-BD51-108AE7EC5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 mentioned earlier, </a:t>
            </a:r>
            <a:r>
              <a:rPr lang="en-US" b="1" dirty="0"/>
              <a:t>backgammon</a:t>
            </a:r>
            <a:r>
              <a:rPr lang="en-US" dirty="0"/>
              <a:t> includes random events (in this case, rolling the dice)</a:t>
            </a:r>
          </a:p>
          <a:p>
            <a:r>
              <a:rPr lang="en-US" dirty="0"/>
              <a:t>Since 1995, TD-Gammon, the top program in backgammon, played at around the level of top humans</a:t>
            </a:r>
          </a:p>
          <a:p>
            <a:r>
              <a:rPr lang="en-US" dirty="0"/>
              <a:t>The program uses expectiminimax search, looking ahead only two or three moves due to the chance nodes</a:t>
            </a:r>
          </a:p>
          <a:p>
            <a:r>
              <a:rPr lang="en-US" dirty="0"/>
              <a:t>The evaluation function was manually learned using neural networks and self play</a:t>
            </a:r>
          </a:p>
          <a:p>
            <a:r>
              <a:rPr lang="en-US" dirty="0"/>
              <a:t>The textbook says that the success of TD-Gammon changed the wisdom of top players about certain aspects of the game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753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FDC2-5197-48D2-A718-C2BF2894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Bridge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3BA7F-5836-4CAE-A34D-F27F156AD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Aspects that make </a:t>
            </a:r>
            <a:r>
              <a:rPr lang="en-US" b="1" dirty="0"/>
              <a:t>bridge</a:t>
            </a:r>
            <a:r>
              <a:rPr lang="en-US" dirty="0"/>
              <a:t> a tough game include imperfect information and randomness</a:t>
            </a:r>
          </a:p>
          <a:p>
            <a:r>
              <a:rPr lang="en-US" dirty="0"/>
              <a:t>Additionally, the first part of the game, called </a:t>
            </a:r>
            <a:r>
              <a:rPr lang="en-US" i="1" dirty="0"/>
              <a:t>bidding</a:t>
            </a:r>
            <a:r>
              <a:rPr lang="en-US" dirty="0"/>
              <a:t>, requires strategies involving communication between teams of two players</a:t>
            </a:r>
          </a:p>
          <a:p>
            <a:r>
              <a:rPr lang="en-US" dirty="0"/>
              <a:t>Some of the top AI programs for bridge include GIB, and more recently, Jack and Wbridge5; all use Monte Carlo tree search</a:t>
            </a:r>
          </a:p>
          <a:p>
            <a:r>
              <a:rPr lang="en-US" dirty="0"/>
              <a:t>As far back as 1998, GIB was able to beat some of the world's top humans (not all) in a par contest, which involves just hand playing, not bidding</a:t>
            </a:r>
          </a:p>
          <a:p>
            <a:r>
              <a:rPr lang="en-US" dirty="0"/>
              <a:t>As of the last time I looked into it, bridge programs still cannot compete with the top humans when it comes to bidding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9618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64871-3B46-409E-A5A4-5D82A2452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Scrabble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79ED6-58D3-4A1F-B882-31F0E934B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Two complications of </a:t>
            </a:r>
            <a:r>
              <a:rPr lang="en-US" b="1" dirty="0"/>
              <a:t>Scrabble</a:t>
            </a:r>
            <a:r>
              <a:rPr lang="en-US" dirty="0"/>
              <a:t> are:</a:t>
            </a:r>
          </a:p>
          <a:p>
            <a:pPr lvl="1"/>
            <a:r>
              <a:rPr lang="en-US" dirty="0"/>
              <a:t>The task environment is partially observable (you don't know your opponent's tiles)</a:t>
            </a:r>
          </a:p>
          <a:p>
            <a:pPr lvl="1"/>
            <a:r>
              <a:rPr lang="en-US" dirty="0"/>
              <a:t>The game is stochastic (due to randomly choosing tiles)</a:t>
            </a:r>
          </a:p>
          <a:p>
            <a:r>
              <a:rPr lang="en-US" dirty="0"/>
              <a:t>At an amateur level, part of becoming a good Scrabble player involves memorizing words; but at the expert level, we can assume that virtually all words are known</a:t>
            </a:r>
          </a:p>
          <a:p>
            <a:r>
              <a:rPr lang="en-US" dirty="0"/>
              <a:t>It is simple to write a program that can quickly determines the highest scoring moves</a:t>
            </a:r>
          </a:p>
          <a:p>
            <a:r>
              <a:rPr lang="en-US" dirty="0"/>
              <a:t>However, any good Scrabble player knows there are many other strategies involved</a:t>
            </a:r>
          </a:p>
          <a:p>
            <a:r>
              <a:rPr lang="en-US" dirty="0"/>
              <a:t>In 2006, the program QUACKLE defeated the former world champion, David Boys, 3 to 2 in a match</a:t>
            </a:r>
          </a:p>
          <a:p>
            <a:r>
              <a:rPr lang="en-US" dirty="0"/>
              <a:t>It is not clear to me that the best AI scrabble systems are better than the best humans, but they are probably at least about even</a:t>
            </a:r>
          </a:p>
        </p:txBody>
      </p:sp>
    </p:spTree>
    <p:extLst>
      <p:ext uri="{BB962C8B-B14F-4D97-AF65-F5344CB8AC3E}">
        <p14:creationId xmlns:p14="http://schemas.microsoft.com/office/powerpoint/2010/main" val="36124047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96072-D1C4-4A91-B730-B9A080D0C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8BE6A-F6F3-4888-B49A-2C286FDBE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Not long ago, </a:t>
            </a:r>
            <a:r>
              <a:rPr lang="en-US" b="1" dirty="0"/>
              <a:t>Go</a:t>
            </a:r>
            <a:r>
              <a:rPr lang="en-US" dirty="0"/>
              <a:t> was often mentioned as a popular game that AI hasn’t cracked yet</a:t>
            </a:r>
          </a:p>
          <a:p>
            <a:r>
              <a:rPr lang="en-US" dirty="0"/>
              <a:t>Through 2015, the best Go programs played at an advanced amateur level</a:t>
            </a:r>
          </a:p>
          <a:p>
            <a:r>
              <a:rPr lang="en-US" dirty="0"/>
              <a:t>In 2016, </a:t>
            </a:r>
            <a:r>
              <a:rPr lang="en-US" i="1" dirty="0"/>
              <a:t>AlphaGo</a:t>
            </a:r>
            <a:r>
              <a:rPr lang="en-US" dirty="0"/>
              <a:t>, developed by Google's DeepMind subsidiary, beat one of the world’s top human Go players in a match (4 games to 1)</a:t>
            </a:r>
          </a:p>
          <a:p>
            <a:r>
              <a:rPr lang="en-US" dirty="0"/>
              <a:t>AlphaGo combines Monte Carlo Tree Search, reinforcement learning, and deep neural networks</a:t>
            </a:r>
          </a:p>
          <a:p>
            <a:r>
              <a:rPr lang="en-US" dirty="0"/>
              <a:t>A later version of the program, called </a:t>
            </a:r>
            <a:r>
              <a:rPr lang="en-US" i="1" dirty="0"/>
              <a:t>AlphaGo Zero</a:t>
            </a:r>
            <a:r>
              <a:rPr lang="en-US" dirty="0"/>
              <a:t>, is considered even far superior to AlphaGo</a:t>
            </a:r>
          </a:p>
          <a:p>
            <a:r>
              <a:rPr lang="en-US" dirty="0"/>
              <a:t>The program has since been generalized to one called </a:t>
            </a:r>
            <a:r>
              <a:rPr lang="en-US" i="1" dirty="0"/>
              <a:t>AlphaZero</a:t>
            </a:r>
            <a:r>
              <a:rPr lang="en-US" dirty="0"/>
              <a:t> (mentioned earlier), which can play multiple games including chess</a:t>
            </a:r>
          </a:p>
          <a:p>
            <a:r>
              <a:rPr lang="en-US" dirty="0"/>
              <a:t>A successor to AlphaZero, named </a:t>
            </a:r>
            <a:r>
              <a:rPr lang="en-US" i="1" dirty="0"/>
              <a:t>MuZero</a:t>
            </a:r>
            <a:r>
              <a:rPr lang="en-US" dirty="0"/>
              <a:t>, uses similar techniques to AlphaZero, but learns without even knowing the rules!</a:t>
            </a:r>
          </a:p>
          <a:p>
            <a:r>
              <a:rPr lang="en-US" dirty="0"/>
              <a:t>MuZero not only plays chess and Go at super advanced levels, but also PacMan and lots of Atari games</a:t>
            </a:r>
          </a:p>
        </p:txBody>
      </p:sp>
    </p:spTree>
    <p:extLst>
      <p:ext uri="{BB962C8B-B14F-4D97-AF65-F5344CB8AC3E}">
        <p14:creationId xmlns:p14="http://schemas.microsoft.com/office/powerpoint/2010/main" val="33783891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2F73B-ACCB-4F0D-99B4-D48CD2D9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Poker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C8E39-3F9F-46EB-A209-8B58BE58F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Factors that make </a:t>
            </a:r>
            <a:r>
              <a:rPr lang="en-US" b="1" dirty="0"/>
              <a:t>poker</a:t>
            </a:r>
            <a:r>
              <a:rPr lang="en-US" dirty="0"/>
              <a:t> difficult include imperfect information, randomness, and bluffing (which is more important in no-limit games compared to limit games)</a:t>
            </a:r>
          </a:p>
          <a:p>
            <a:r>
              <a:rPr lang="en-US" dirty="0"/>
              <a:t>AI poker has been researched for decades by the Computer Poker Research Group at the University of Alberta (part of the group that developed Chinook and weakly solved checkers)</a:t>
            </a:r>
          </a:p>
          <a:p>
            <a:r>
              <a:rPr lang="en-US" dirty="0"/>
              <a:t>Until recently, they focused on limit poker (specifically, heads-up limit Texas Hold ‘</a:t>
            </a:r>
            <a:r>
              <a:rPr lang="en-US" dirty="0" err="1"/>
              <a:t>Em</a:t>
            </a:r>
            <a:r>
              <a:rPr lang="en-US" dirty="0"/>
              <a:t>), which constrains betting to fixed increments</a:t>
            </a:r>
          </a:p>
          <a:p>
            <a:r>
              <a:rPr lang="en-US" dirty="0"/>
              <a:t>Over a decade ago, their system was about as good as the best humans in limit poker</a:t>
            </a:r>
          </a:p>
          <a:p>
            <a:r>
              <a:rPr lang="en-US" dirty="0"/>
              <a:t>In 2008, in a competition against six top human limit players, their program </a:t>
            </a:r>
            <a:r>
              <a:rPr lang="en-US" i="1" dirty="0"/>
              <a:t>Polaris</a:t>
            </a:r>
            <a:r>
              <a:rPr lang="en-US" dirty="0"/>
              <a:t> achieved 3 wins with 2 losses and one draw</a:t>
            </a:r>
          </a:p>
          <a:p>
            <a:r>
              <a:rPr lang="en-US" dirty="0"/>
              <a:t>In 2017, their program </a:t>
            </a:r>
            <a:r>
              <a:rPr lang="en-US" i="1" dirty="0"/>
              <a:t>DeepStack</a:t>
            </a:r>
            <a:r>
              <a:rPr lang="en-US" dirty="0"/>
              <a:t>, trained with reinforcement learning and deep neural networks, beat professional players in heads-up no-limit Texas Hold ‘Em</a:t>
            </a:r>
          </a:p>
          <a:p>
            <a:r>
              <a:rPr lang="en-US" dirty="0"/>
              <a:t>In 2019, </a:t>
            </a:r>
            <a:r>
              <a:rPr lang="en-US" i="1" dirty="0"/>
              <a:t>Pluribus</a:t>
            </a:r>
            <a:r>
              <a:rPr lang="en-US" dirty="0"/>
              <a:t>, developed by Facebook's AI lab, also trained using reinforcement learning, beat professional human players in no-limit Texas Hold 'Em games with six players</a:t>
            </a:r>
          </a:p>
        </p:txBody>
      </p:sp>
    </p:spTree>
    <p:extLst>
      <p:ext uri="{BB962C8B-B14F-4D97-AF65-F5344CB8AC3E}">
        <p14:creationId xmlns:p14="http://schemas.microsoft.com/office/powerpoint/2010/main" val="812280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11413</TotalTime>
  <Words>5772</Words>
  <Application>Microsoft Office PowerPoint</Application>
  <PresentationFormat>Widescreen</PresentationFormat>
  <Paragraphs>324</Paragraphs>
  <Slides>47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Courier New</vt:lpstr>
      <vt:lpstr>Office Theme</vt:lpstr>
      <vt:lpstr>Acrobat Document</vt:lpstr>
      <vt:lpstr>ECE469: Artificial Intelligence</vt:lpstr>
      <vt:lpstr>Games</vt:lpstr>
      <vt:lpstr>Defining a Game</vt:lpstr>
      <vt:lpstr>Game Trees</vt:lpstr>
      <vt:lpstr>Example Game Tree: Tic-Tac-Toe</vt:lpstr>
      <vt:lpstr>Minimax Values</vt:lpstr>
      <vt:lpstr>Minimax Values Example</vt:lpstr>
      <vt:lpstr>Minimax Search</vt:lpstr>
      <vt:lpstr>Minimax Search Pseudo-code</vt:lpstr>
      <vt:lpstr>Minimax Search Complexity</vt:lpstr>
      <vt:lpstr>Minimax with More Than Two Players</vt:lpstr>
      <vt:lpstr>Three-player Minimax Values Example</vt:lpstr>
      <vt:lpstr>Alpha-Beta Pruning</vt:lpstr>
      <vt:lpstr>Alpha-Beta Explanation</vt:lpstr>
      <vt:lpstr>Alpha-Beta Explanation Augmented</vt:lpstr>
      <vt:lpstr>Alpha Beta Search</vt:lpstr>
      <vt:lpstr>Alpha-Beta Search Pseudo-code (part 1)</vt:lpstr>
      <vt:lpstr>Alpha-Beta Search Pseudo-code (part 2)</vt:lpstr>
      <vt:lpstr>Alpha-Beta Example (corrected)</vt:lpstr>
      <vt:lpstr>Alpha-Beta My Example</vt:lpstr>
      <vt:lpstr>Combining Recursive Functions</vt:lpstr>
      <vt:lpstr>Ordering Moves</vt:lpstr>
      <vt:lpstr>Transposition Tables</vt:lpstr>
      <vt:lpstr>Searching Exponentially Big Game Trees</vt:lpstr>
      <vt:lpstr>Evaluation Functions</vt:lpstr>
      <vt:lpstr>Creating Evaluation Functions</vt:lpstr>
      <vt:lpstr>Implementing Alpha-Beta Search</vt:lpstr>
      <vt:lpstr>Quiescent Search</vt:lpstr>
      <vt:lpstr>The Horizon Effect</vt:lpstr>
      <vt:lpstr>Horizon Effect Examples</vt:lpstr>
      <vt:lpstr>Other Potential Improvements</vt:lpstr>
      <vt:lpstr>Stochastic Games</vt:lpstr>
      <vt:lpstr>Example Game Tree for Backgammon</vt:lpstr>
      <vt:lpstr>Properties of Expectiminimax</vt:lpstr>
      <vt:lpstr>Partially Observable Games</vt:lpstr>
      <vt:lpstr>Monte Carlo Tree Search (basic)</vt:lpstr>
      <vt:lpstr>Monte Carlo Tree Search (better)</vt:lpstr>
      <vt:lpstr>Stepping through an MCTS Example</vt:lpstr>
      <vt:lpstr>Example of MCTS (one iteration)</vt:lpstr>
      <vt:lpstr>The State of AI Chess</vt:lpstr>
      <vt:lpstr>The State of AI Checkers</vt:lpstr>
      <vt:lpstr>The State of Othello</vt:lpstr>
      <vt:lpstr>The State of Backgammon</vt:lpstr>
      <vt:lpstr>The State of Bridge</vt:lpstr>
      <vt:lpstr>The State of Scrabble</vt:lpstr>
      <vt:lpstr>The State of Go</vt:lpstr>
      <vt:lpstr>The State of Poker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147</cp:revision>
  <dcterms:created xsi:type="dcterms:W3CDTF">2020-09-13T03:53:50Z</dcterms:created>
  <dcterms:modified xsi:type="dcterms:W3CDTF">2022-09-20T13:07:13Z</dcterms:modified>
</cp:coreProperties>
</file>