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C9A3C-B0D6-4EA6-AB68-A04C5C96C8F0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95F05-CACB-4570-88E2-587FBEDCF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88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95F05-CACB-4570-88E2-587FBEDCFE4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7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E54CC-B996-4ED2-A427-607CC1C18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6A47C2-796E-43DD-A739-51CAEC1E7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A322F-A1B5-4ADA-9A75-F16EFF38A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83DA-4F80-4A9D-836A-E9D4B5FC254A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2C4F9-F957-41C4-83AC-5D99F96DA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16945-70EF-4EA6-9BBE-43877EBE9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D0B3-FBED-4BC7-A6CD-0F1B001F8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609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8EA8E-EB10-49F8-B009-F38B12CCD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F4BC1-DCE4-48EB-A086-7BA262D68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90E1E-7168-439B-A9A5-0A24F28B2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83DA-4F80-4A9D-836A-E9D4B5FC254A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A3A6A-F52D-480A-A1E6-9192A0E15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F42E0-1D3B-4498-BC4B-9AE00FBCD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D0B3-FBED-4BC7-A6CD-0F1B001F8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6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3666D-EE79-4B56-854C-FBC0040C2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5EAEA-BEAD-4F21-B9AA-DE36F0097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BC60C-8154-49A3-BAAC-5BAF6EA06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83DA-4F80-4A9D-836A-E9D4B5FC254A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F0EFA-195C-41F1-93FD-0B0F2F0D7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9E3D6-C739-4FAF-9558-1EC1A7702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D0B3-FBED-4BC7-A6CD-0F1B001F8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306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25C32-93C7-4E97-A95C-744A35D55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05962-226A-4F0C-B1AC-05BB2E8DA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54A2F9-F2BE-4F34-9EF5-CBFFC413F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377F0D-96B6-4382-AD4B-B322C4CAC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83DA-4F80-4A9D-836A-E9D4B5FC254A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12172D-6D1B-46BF-BEE8-C482B1308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7A9BCF-C24C-49D3-89AD-1811127EC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D0B3-FBED-4BC7-A6CD-0F1B001F8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41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AD05C-C883-4FD6-9D22-82459E75A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76B8FE-95E3-450D-BF30-2B052D41D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8ED2D0-4FEA-40CD-B6D2-DAB088841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E18706-3AE2-4D78-88B9-FCC5313D41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22136-EA2F-44AF-8FBB-2C5F4AEB4F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ED8223-30A0-4DDE-99D1-B98C5C32C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83DA-4F80-4A9D-836A-E9D4B5FC254A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C62E1D-6C29-4938-A411-C0ACEB0F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911EB7-C8CE-4FE7-9C06-969870296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D0B3-FBED-4BC7-A6CD-0F1B001F8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92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DE3C5-E454-4CEE-A31A-E0C944648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9FE9BC-A1B7-4163-A794-EFFB22402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83DA-4F80-4A9D-836A-E9D4B5FC254A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CD287A-3E11-4D0D-A599-42A8754B1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AD169F-2CF2-4080-BEE4-4FFC1F60D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D0B3-FBED-4BC7-A6CD-0F1B001F8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650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ED8B33-C0A9-4098-81B9-89BF0961E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83DA-4F80-4A9D-836A-E9D4B5FC254A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50AB20-B3AA-4D7E-B1F0-AD44D7F1C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241AE-9E32-4C7A-8FA3-995E0BC1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D0B3-FBED-4BC7-A6CD-0F1B001F8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504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EF08B-31D3-4996-A654-5FA9F452B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4E764-6C71-449D-B710-BA06C191F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F99DF-8DCA-4A39-9ACB-E5338575C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C1989-E7B4-493F-BE45-E0CBF4B4A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83DA-4F80-4A9D-836A-E9D4B5FC254A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37117-8A54-4EBE-BEBE-71FB0D8AE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F9836-EFB0-4199-AFFD-1EFC6385A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D0B3-FBED-4BC7-A6CD-0F1B001F8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48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1738D-FBC0-474D-86C1-7AEF26D74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639EBC-FDEC-40C9-94F9-BA69502AC9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6CEB9-3EFF-4145-8862-731CD85CA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9933B2-C382-48F5-8927-F5BEC6F40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83DA-4F80-4A9D-836A-E9D4B5FC254A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8BDDE6-A32E-4CA4-A37A-A050A64D1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706DD0-0E62-49C1-B07F-701CA1D6D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D0B3-FBED-4BC7-A6CD-0F1B001F8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40F22-64BB-4061-98F7-DC142962F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CC15B7-8A73-4559-8104-69B75891C4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967D2-FB69-4637-83F4-E0323CC58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83DA-4F80-4A9D-836A-E9D4B5FC254A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E903F-6FAD-491E-890B-81F0BFA39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22975-DB33-4D72-89DB-B97D02216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D0B3-FBED-4BC7-A6CD-0F1B001F8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73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D8B586-B108-44E1-B127-095F916895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5F573C-DF5D-4B02-8B7C-0AAEE3F16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DB404-53E6-44EC-8EAC-B685F4D24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83DA-4F80-4A9D-836A-E9D4B5FC254A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83E92-856F-4F72-89B2-F5B3C38EB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8B68E3-0352-4760-A361-38D27A89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BD0B3-FBED-4BC7-A6CD-0F1B001F8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9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FD1EAB-22AB-41BA-96B9-2F0EF624B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F878CB-CA05-4B2B-A228-A7893BEA8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2A3E0-891F-47C7-B9BE-191798D1FC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883DA-4F80-4A9D-836A-E9D4B5FC254A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76251-42C6-4573-832D-6B98E59EC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0C0AF-AE73-4DFD-B25F-0F18FB36A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BD0B3-FBED-4BC7-A6CD-0F1B001F8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2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0077" y="3602038"/>
            <a:ext cx="9695145" cy="1655762"/>
          </a:xfrm>
        </p:spPr>
        <p:txBody>
          <a:bodyPr>
            <a:normAutofit/>
          </a:bodyPr>
          <a:lstStyle/>
          <a:p>
            <a:r>
              <a:rPr lang="en-US" sz="6000" dirty="0"/>
              <a:t>Deep Learning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ED495-B098-4B6C-AF2D-EB64945E7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F1418-3CD3-4644-B184-AA7FE6D07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addition to a couple of sections from our textbook, this topic is also partially based on an article called "Deep Learning" by </a:t>
            </a:r>
            <a:r>
              <a:rPr lang="en-US" dirty="0" err="1"/>
              <a:t>LeCun</a:t>
            </a:r>
            <a:r>
              <a:rPr lang="en-US" dirty="0"/>
              <a:t>, </a:t>
            </a:r>
            <a:r>
              <a:rPr lang="en-US" dirty="0" err="1"/>
              <a:t>Bengio</a:t>
            </a:r>
            <a:r>
              <a:rPr lang="en-US" dirty="0"/>
              <a:t>, and Hinton from 2015</a:t>
            </a:r>
          </a:p>
          <a:p>
            <a:r>
              <a:rPr lang="en-US" dirty="0"/>
              <a:t>Technically speaking, the term </a:t>
            </a:r>
            <a:r>
              <a:rPr lang="en-US" b="1" dirty="0"/>
              <a:t>deep learning</a:t>
            </a:r>
            <a:r>
              <a:rPr lang="en-US" dirty="0"/>
              <a:t>, at least as originally conceived, can relate to many different </a:t>
            </a:r>
            <a:r>
              <a:rPr lang="en-US" b="1" dirty="0"/>
              <a:t>machine learning</a:t>
            </a:r>
            <a:r>
              <a:rPr lang="en-US" dirty="0"/>
              <a:t> methodologies</a:t>
            </a:r>
          </a:p>
          <a:p>
            <a:r>
              <a:rPr lang="en-US" dirty="0"/>
              <a:t>The term was defined to refer to models with many different levels or layers</a:t>
            </a:r>
          </a:p>
          <a:p>
            <a:r>
              <a:rPr lang="en-US" dirty="0"/>
              <a:t>These days, the term is almost always is used in relation to </a:t>
            </a:r>
            <a:r>
              <a:rPr lang="en-US" b="1" dirty="0"/>
              <a:t>deep neural networks</a:t>
            </a:r>
            <a:r>
              <a:rPr lang="en-US" dirty="0"/>
              <a:t>, and is often defined to be synonymous with this</a:t>
            </a:r>
          </a:p>
          <a:p>
            <a:r>
              <a:rPr lang="en-US" b="1" dirty="0"/>
              <a:t>Feedforward neural networks </a:t>
            </a:r>
            <a:r>
              <a:rPr lang="en-US" dirty="0"/>
              <a:t>are generally considered deep if there are two or more hidden layers</a:t>
            </a:r>
          </a:p>
          <a:p>
            <a:r>
              <a:rPr lang="en-US" dirty="0"/>
              <a:t>Some modern, deep neural networks have over 100 layers</a:t>
            </a:r>
          </a:p>
          <a:p>
            <a:r>
              <a:rPr lang="en-US" dirty="0"/>
              <a:t>Deep neural networks have been successful for many tasks for which conventional neural networks and other ML methods have not; a few examples include:</a:t>
            </a:r>
          </a:p>
          <a:p>
            <a:pPr lvl="1"/>
            <a:r>
              <a:rPr lang="en-US" dirty="0"/>
              <a:t>One of the first breakthroughs with deep neural networks involved the use of </a:t>
            </a:r>
            <a:r>
              <a:rPr lang="en-US" b="1" dirty="0"/>
              <a:t>convolutional neural networks </a:t>
            </a:r>
            <a:r>
              <a:rPr lang="en-US" dirty="0"/>
              <a:t>for object recognition in images</a:t>
            </a:r>
          </a:p>
          <a:p>
            <a:pPr lvl="1"/>
            <a:r>
              <a:rPr lang="en-US" dirty="0"/>
              <a:t>Several NLP-related tasks that have benefited from variations of </a:t>
            </a:r>
            <a:r>
              <a:rPr lang="en-US" b="1" dirty="0"/>
              <a:t>recurrent neural networks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/>
              <a:t>and later, </a:t>
            </a:r>
            <a:r>
              <a:rPr lang="en-US" b="1" dirty="0"/>
              <a:t>transformers</a:t>
            </a:r>
            <a:r>
              <a:rPr lang="en-US" dirty="0"/>
              <a:t>; such tasks include automatic machine translation and caption generation</a:t>
            </a:r>
          </a:p>
          <a:p>
            <a:pPr lvl="1"/>
            <a:r>
              <a:rPr lang="en-US" dirty="0"/>
              <a:t>There have also been huge successes with games, including Go and no-limit Texas Hold’em, by combining deep neural networks with </a:t>
            </a:r>
            <a:r>
              <a:rPr lang="en-US" b="1" dirty="0"/>
              <a:t>reinforcement learning </a:t>
            </a:r>
          </a:p>
        </p:txBody>
      </p:sp>
    </p:spTree>
    <p:extLst>
      <p:ext uri="{BB962C8B-B14F-4D97-AF65-F5344CB8AC3E}">
        <p14:creationId xmlns:p14="http://schemas.microsoft.com/office/powerpoint/2010/main" val="2857087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70D19-B9CF-40F4-BC08-6EB9FACBA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D61C6-9C89-4EF3-91CF-28E7B11E5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Some deep neural networks use </a:t>
            </a:r>
            <a:r>
              <a:rPr lang="en-US" b="1" dirty="0"/>
              <a:t>pre-training</a:t>
            </a:r>
            <a:r>
              <a:rPr lang="en-US" dirty="0"/>
              <a:t> as a form of </a:t>
            </a:r>
            <a:r>
              <a:rPr lang="en-US" b="1" dirty="0"/>
              <a:t>unsupervised machine learning</a:t>
            </a:r>
          </a:p>
          <a:p>
            <a:r>
              <a:rPr lang="en-US" dirty="0"/>
              <a:t>One use of pre-training is to train </a:t>
            </a:r>
            <a:r>
              <a:rPr lang="en-US" i="1" dirty="0"/>
              <a:t>autoencoders</a:t>
            </a:r>
            <a:r>
              <a:rPr lang="en-US" dirty="0"/>
              <a:t> (the figure on the next slide shows an example)</a:t>
            </a:r>
            <a:endParaRPr lang="en-US" i="1" dirty="0"/>
          </a:p>
          <a:p>
            <a:pPr lvl="1"/>
            <a:r>
              <a:rPr lang="en-US" dirty="0"/>
              <a:t>Autoencoders are feedforward neural networks trained on unlabeled data, where the output is the same as the input</a:t>
            </a:r>
          </a:p>
          <a:p>
            <a:pPr lvl="1"/>
            <a:r>
              <a:rPr lang="en-US" dirty="0"/>
              <a:t>A simple autoencoder can have a single hidden layer, which is smaller than the size of the input</a:t>
            </a:r>
          </a:p>
          <a:p>
            <a:pPr lvl="1"/>
            <a:r>
              <a:rPr lang="en-US" dirty="0"/>
              <a:t>This hidden layer can be thought of as a learned feature vector representation of the input</a:t>
            </a:r>
          </a:p>
          <a:p>
            <a:pPr lvl="1"/>
            <a:r>
              <a:rPr lang="en-US" dirty="0"/>
              <a:t>Later versions of the neural network will remove the output layer, and use the learned connections from the input layer to the hidden layer to compress data representation</a:t>
            </a:r>
          </a:p>
          <a:p>
            <a:pPr lvl="1"/>
            <a:r>
              <a:rPr lang="en-US" dirty="0"/>
              <a:t>Multiple hidden layers can be used in more complex autoencoders</a:t>
            </a:r>
          </a:p>
          <a:p>
            <a:pPr lvl="1"/>
            <a:r>
              <a:rPr lang="en-US" dirty="0"/>
              <a:t>The left half can be thought of as an </a:t>
            </a:r>
            <a:r>
              <a:rPr lang="en-US" i="1" dirty="0"/>
              <a:t>encoder</a:t>
            </a:r>
            <a:r>
              <a:rPr lang="en-US" dirty="0"/>
              <a:t> and the right half can be thought of as a </a:t>
            </a:r>
            <a:r>
              <a:rPr lang="en-US" i="1" dirty="0"/>
              <a:t>decoder</a:t>
            </a:r>
            <a:r>
              <a:rPr lang="en-US" dirty="0"/>
              <a:t> (we'll talk more about encoder-decoder architectures during our NLP unit of the course)</a:t>
            </a:r>
          </a:p>
          <a:p>
            <a:pPr lvl="1"/>
            <a:r>
              <a:rPr lang="en-US" dirty="0"/>
              <a:t>In the late 2000s, this form of pre-training helped prevent </a:t>
            </a:r>
            <a:r>
              <a:rPr lang="en-US" i="1" dirty="0"/>
              <a:t>overfitting</a:t>
            </a:r>
            <a:r>
              <a:rPr lang="en-US" dirty="0"/>
              <a:t> when deep neural networks were trained using supervised machine learning applied to small datasets</a:t>
            </a:r>
          </a:p>
          <a:p>
            <a:pPr lvl="1"/>
            <a:r>
              <a:rPr lang="en-US" dirty="0"/>
              <a:t>This is less important when enough manually labeled data is available for supervised learning</a:t>
            </a:r>
          </a:p>
          <a:p>
            <a:r>
              <a:rPr lang="en-US" dirty="0"/>
              <a:t>In </a:t>
            </a:r>
            <a:r>
              <a:rPr lang="en-US" i="1" dirty="0"/>
              <a:t>natural language processing </a:t>
            </a:r>
            <a:r>
              <a:rPr lang="en-US" dirty="0"/>
              <a:t>(NLP), pre-training can be used to learn </a:t>
            </a:r>
            <a:r>
              <a:rPr lang="en-US" i="1" dirty="0"/>
              <a:t>word embeddings </a:t>
            </a:r>
            <a:r>
              <a:rPr lang="en-US" dirty="0"/>
              <a:t>for words or subwords in a language, or to learn </a:t>
            </a:r>
            <a:r>
              <a:rPr lang="en-US" i="1" dirty="0"/>
              <a:t>language models</a:t>
            </a:r>
          </a:p>
        </p:txBody>
      </p:sp>
    </p:spTree>
    <p:extLst>
      <p:ext uri="{BB962C8B-B14F-4D97-AF65-F5344CB8AC3E}">
        <p14:creationId xmlns:p14="http://schemas.microsoft.com/office/powerpoint/2010/main" val="3452034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009FA-040D-4820-AFA7-BF0AE34A1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Autoencoder Example</a:t>
            </a:r>
          </a:p>
        </p:txBody>
      </p:sp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D9CA234C-9D74-4BC7-84F1-BCB5C679A6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069" y="1690688"/>
            <a:ext cx="5503861" cy="408072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81D827-9517-4038-907D-424107DF456A}"/>
              </a:ext>
            </a:extLst>
          </p:cNvPr>
          <p:cNvSpPr txBox="1"/>
          <p:nvPr/>
        </p:nvSpPr>
        <p:spPr>
          <a:xfrm>
            <a:off x="1019298" y="6123543"/>
            <a:ext cx="10153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Figure from https://towardsdatascience.com/applied-deep-learning-part-3-autoencoders-1c083af4d798</a:t>
            </a:r>
          </a:p>
        </p:txBody>
      </p:sp>
    </p:spTree>
    <p:extLst>
      <p:ext uri="{BB962C8B-B14F-4D97-AF65-F5344CB8AC3E}">
        <p14:creationId xmlns:p14="http://schemas.microsoft.com/office/powerpoint/2010/main" val="1449359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1D41-1E8E-4315-A44B-8AFD55BF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Overfitting, Dropout, and 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C10E5-05A3-4C47-A1D7-7C2C91A86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Recall that a feedforward neural network computes a function of its input, and we can think of the weights of a neural network as adjustable parameters of the network</a:t>
            </a:r>
          </a:p>
          <a:p>
            <a:r>
              <a:rPr lang="en-US" dirty="0"/>
              <a:t>Note that deep neural networks typically have many more parameters (i.e., weights) than shallow neural networks</a:t>
            </a:r>
          </a:p>
          <a:p>
            <a:r>
              <a:rPr lang="en-US" dirty="0"/>
              <a:t>Deep convolutional neural networks often have tens of millions of parameters</a:t>
            </a:r>
          </a:p>
          <a:p>
            <a:r>
              <a:rPr lang="en-US" dirty="0"/>
              <a:t>In the field of NLP, some deep transformer-based neural networks have hundreds of billions of parameters!</a:t>
            </a:r>
          </a:p>
          <a:p>
            <a:r>
              <a:rPr lang="en-US" dirty="0"/>
              <a:t>In earlier days of machine learning, having too many parameters, compared to the number of training examples, was considered a recipe for </a:t>
            </a:r>
            <a:r>
              <a:rPr lang="en-US" b="1" dirty="0"/>
              <a:t>overfitting</a:t>
            </a:r>
            <a:r>
              <a:rPr lang="en-US" dirty="0"/>
              <a:t> with any ML model</a:t>
            </a:r>
          </a:p>
          <a:p>
            <a:r>
              <a:rPr lang="en-US" dirty="0"/>
              <a:t>One potential benefit of autoencoders is that they reduce the number of parameters of the network, which is probably why they help to reduce overfitting </a:t>
            </a:r>
          </a:p>
          <a:p>
            <a:r>
              <a:rPr lang="en-US" dirty="0"/>
              <a:t>Another method used to prevent overfitting in deep neural networks is </a:t>
            </a:r>
            <a:r>
              <a:rPr lang="en-US" b="1" dirty="0"/>
              <a:t>dropout</a:t>
            </a:r>
          </a:p>
          <a:p>
            <a:r>
              <a:rPr lang="en-US" dirty="0"/>
              <a:t>This roughly means that nodes or connections are ignored, or turned off, with a certain probability, during each training pass</a:t>
            </a:r>
          </a:p>
          <a:p>
            <a:r>
              <a:rPr lang="en-US" dirty="0"/>
              <a:t>This helps to prevent any single node or link from becoming too dominant</a:t>
            </a:r>
          </a:p>
          <a:p>
            <a:r>
              <a:rPr lang="en-US" dirty="0"/>
              <a:t>Another method used to prevent overfitting is to include a </a:t>
            </a:r>
            <a:r>
              <a:rPr lang="en-US" b="1" dirty="0"/>
              <a:t>regularization term </a:t>
            </a:r>
            <a:r>
              <a:rPr lang="en-US" dirty="0"/>
              <a:t>that penalizes large weights in the </a:t>
            </a:r>
            <a:r>
              <a:rPr lang="en-US" i="1" dirty="0"/>
              <a:t>cost function </a:t>
            </a:r>
            <a:r>
              <a:rPr lang="en-US" dirty="0"/>
              <a:t>(the regularization term typically gets added to the </a:t>
            </a:r>
            <a:r>
              <a:rPr lang="en-US" i="1" dirty="0"/>
              <a:t>loss function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93172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345D4-57E3-473B-B03C-3E498B708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Vanishing and Exploding Gradients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6A2BD-0768-48A6-B3FC-34A7ECED1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Two problems associated with deep neural networks are the </a:t>
            </a:r>
            <a:r>
              <a:rPr lang="en-US" b="1" dirty="0"/>
              <a:t>vanishing gradient problem </a:t>
            </a:r>
            <a:r>
              <a:rPr lang="en-US" dirty="0"/>
              <a:t>and the </a:t>
            </a:r>
            <a:r>
              <a:rPr lang="en-US" b="1" dirty="0"/>
              <a:t>exploding gradient problem</a:t>
            </a:r>
          </a:p>
          <a:p>
            <a:r>
              <a:rPr lang="en-US" dirty="0"/>
              <a:t>To implement backpropagation, we ultimately need to compute the gradient of a loss function (or a more general cost function) with respect to each adjustable weight</a:t>
            </a:r>
          </a:p>
          <a:p>
            <a:r>
              <a:rPr lang="en-US" dirty="0"/>
              <a:t>To compute this, we backpropagate error from an output layer to previous layers one at a time; in the process, we repeatedly multiply by gradients of nodes' outputs with respect to their inputs</a:t>
            </a:r>
          </a:p>
          <a:p>
            <a:r>
              <a:rPr lang="en-US" dirty="0"/>
              <a:t>If these gradients are all greater than one, the overall gradient can </a:t>
            </a:r>
            <a:r>
              <a:rPr lang="en-US" i="1" dirty="0"/>
              <a:t>explode</a:t>
            </a:r>
            <a:r>
              <a:rPr lang="en-US" dirty="0"/>
              <a:t>, leading to huge adjustments and dominant weights early in the network; fortunately, this can be mitigated by simply capping gradients</a:t>
            </a:r>
          </a:p>
          <a:p>
            <a:r>
              <a:rPr lang="en-US" dirty="0"/>
              <a:t>If the gradients are all smaller than one, the overall gradient can </a:t>
            </a:r>
            <a:r>
              <a:rPr lang="en-US" i="1" dirty="0"/>
              <a:t>vanish</a:t>
            </a:r>
            <a:r>
              <a:rPr lang="en-US" dirty="0"/>
              <a:t>, and this is harder to deal with</a:t>
            </a:r>
          </a:p>
          <a:p>
            <a:r>
              <a:rPr lang="en-US" dirty="0"/>
              <a:t>The most common activation function for deep neural networks (at least in CNNs) is the </a:t>
            </a:r>
            <a:r>
              <a:rPr lang="en-US" b="1" dirty="0"/>
              <a:t>rectified linear unit </a:t>
            </a:r>
            <a:r>
              <a:rPr lang="en-US" dirty="0"/>
              <a:t>(</a:t>
            </a:r>
            <a:r>
              <a:rPr lang="en-US" b="1" dirty="0"/>
              <a:t>ReLU</a:t>
            </a:r>
            <a:r>
              <a:rPr lang="en-US" dirty="0"/>
              <a:t>), as described during our previous topic</a:t>
            </a:r>
          </a:p>
          <a:p>
            <a:r>
              <a:rPr lang="en-US" dirty="0"/>
              <a:t>It is speculated that one reason for the benefit of this activation function is that it helps to mitigate the vanishing gradient problem</a:t>
            </a:r>
          </a:p>
          <a:p>
            <a:r>
              <a:rPr lang="en-US" b="1" dirty="0"/>
              <a:t>Residual connections</a:t>
            </a:r>
            <a:r>
              <a:rPr lang="en-US" dirty="0"/>
              <a:t>, a.k.a. </a:t>
            </a:r>
            <a:r>
              <a:rPr lang="en-US" i="1" dirty="0"/>
              <a:t>skip connections</a:t>
            </a:r>
            <a:r>
              <a:rPr lang="en-US" dirty="0"/>
              <a:t>, also help to mitigate this problem; this means that some layers receive inputs from additional prior layers in addition to the previous one</a:t>
            </a:r>
          </a:p>
          <a:p>
            <a:r>
              <a:rPr lang="en-US" dirty="0"/>
              <a:t>The figure on the next slide shows the architecture of a popular model that includes residual connections</a:t>
            </a:r>
          </a:p>
        </p:txBody>
      </p:sp>
    </p:spTree>
    <p:extLst>
      <p:ext uri="{BB962C8B-B14F-4D97-AF65-F5344CB8AC3E}">
        <p14:creationId xmlns:p14="http://schemas.microsoft.com/office/powerpoint/2010/main" val="2096892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23437-9156-414E-94D7-4A347A8EE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ResNet-34 Architecture (split figure)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4F86C9-B75C-4F11-A2D0-A6B97C19A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5400000">
            <a:off x="4994209" y="-1155590"/>
            <a:ext cx="2203581" cy="75829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1314E3-062E-4489-87D5-835D69EA5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5400000">
            <a:off x="4994662" y="1367261"/>
            <a:ext cx="2202676" cy="72133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ADCE3CE-4D62-4F1D-BEAA-BD45E0DE1668}"/>
              </a:ext>
            </a:extLst>
          </p:cNvPr>
          <p:cNvSpPr txBox="1"/>
          <p:nvPr/>
        </p:nvSpPr>
        <p:spPr>
          <a:xfrm>
            <a:off x="2590798" y="6210208"/>
            <a:ext cx="7010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/>
              </a:rPr>
              <a:t>Figure from "Deep Residual Learning for Image Recognition" by He et. 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751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FFB98-D5B8-4A0A-84CE-9D68D7C23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A0B51-1C19-4DD3-B0D4-571E64281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One type of deep neural network that has been very successful for image recognition tasks (and various other tasks) is known as a </a:t>
            </a:r>
            <a:r>
              <a:rPr lang="en-US" b="1" dirty="0"/>
              <a:t>convolutional neural network </a:t>
            </a:r>
            <a:r>
              <a:rPr lang="en-US" dirty="0"/>
              <a:t>(</a:t>
            </a:r>
            <a:r>
              <a:rPr lang="en-US" i="1" dirty="0"/>
              <a:t>CNN</a:t>
            </a:r>
            <a:r>
              <a:rPr lang="en-US" dirty="0"/>
              <a:t>)</a:t>
            </a:r>
          </a:p>
          <a:p>
            <a:r>
              <a:rPr lang="en-US" dirty="0"/>
              <a:t>The early stages of a convolutional neural network often alternate between </a:t>
            </a:r>
            <a:r>
              <a:rPr lang="en-US" b="1" dirty="0"/>
              <a:t>convolutional layers </a:t>
            </a:r>
            <a:r>
              <a:rPr lang="en-US" dirty="0"/>
              <a:t>and </a:t>
            </a:r>
            <a:r>
              <a:rPr lang="en-US" b="1" dirty="0"/>
              <a:t>pooling layers</a:t>
            </a:r>
          </a:p>
          <a:p>
            <a:r>
              <a:rPr lang="en-US" dirty="0"/>
              <a:t>Typically, the pooling layers apply either </a:t>
            </a:r>
            <a:r>
              <a:rPr lang="en-US" i="1" dirty="0"/>
              <a:t>max pooling </a:t>
            </a:r>
            <a:r>
              <a:rPr lang="en-US" dirty="0"/>
              <a:t>or </a:t>
            </a:r>
            <a:r>
              <a:rPr lang="en-US" i="1" dirty="0"/>
              <a:t>average pooling</a:t>
            </a:r>
          </a:p>
          <a:p>
            <a:r>
              <a:rPr lang="en-US" dirty="0"/>
              <a:t>Each convolutional layer and pooling layer is organized into </a:t>
            </a:r>
            <a:r>
              <a:rPr lang="en-US" i="1" dirty="0"/>
              <a:t>feature maps</a:t>
            </a:r>
          </a:p>
          <a:p>
            <a:r>
              <a:rPr lang="en-US" dirty="0"/>
              <a:t>The units in one feature map are connected to local patches in the feature maps of the previous layer and share a single </a:t>
            </a:r>
            <a:r>
              <a:rPr lang="en-US" i="1" dirty="0"/>
              <a:t>filter</a:t>
            </a:r>
            <a:r>
              <a:rPr lang="en-US" dirty="0"/>
              <a:t>, a.k.a. </a:t>
            </a:r>
            <a:r>
              <a:rPr lang="en-US" i="1" dirty="0"/>
              <a:t>kernel</a:t>
            </a:r>
          </a:p>
          <a:p>
            <a:r>
              <a:rPr lang="en-US" dirty="0"/>
              <a:t>The pooling layers then take the maximum or average of a local patch of units from a feature map</a:t>
            </a:r>
          </a:p>
          <a:p>
            <a:r>
              <a:rPr lang="en-US" dirty="0"/>
              <a:t>Neighboring units within a pooling layer look at shifted, and sometimes overlapping, regions of units from the previous layer</a:t>
            </a:r>
          </a:p>
          <a:p>
            <a:r>
              <a:rPr lang="en-US" dirty="0"/>
              <a:t>The number of steps that the kernel slides is called the </a:t>
            </a:r>
            <a:r>
              <a:rPr lang="en-US" i="1" dirty="0"/>
              <a:t>stride</a:t>
            </a:r>
          </a:p>
          <a:p>
            <a:r>
              <a:rPr lang="en-US" dirty="0"/>
              <a:t>The figures on the next three slides help to explain these concepts</a:t>
            </a:r>
          </a:p>
        </p:txBody>
      </p:sp>
    </p:spTree>
    <p:extLst>
      <p:ext uri="{BB962C8B-B14F-4D97-AF65-F5344CB8AC3E}">
        <p14:creationId xmlns:p14="http://schemas.microsoft.com/office/powerpoint/2010/main" val="500288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23A4-C37F-4FF3-A9C3-9E0356BA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Kernel</a:t>
            </a: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A2BD64B1-97E8-43FC-BFCB-034200DE93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1690688"/>
            <a:ext cx="6667500" cy="404812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CBA9AA-3D40-4761-9B72-C5303BE50FA2}"/>
              </a:ext>
            </a:extLst>
          </p:cNvPr>
          <p:cNvSpPr txBox="1"/>
          <p:nvPr/>
        </p:nvSpPr>
        <p:spPr>
          <a:xfrm>
            <a:off x="921026" y="6123543"/>
            <a:ext cx="103499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https://towardsdatascience.com/applied-deep-learning-part-4-convolutional-neural-networks-584bc134c1e2</a:t>
            </a:r>
          </a:p>
        </p:txBody>
      </p:sp>
    </p:spTree>
    <p:extLst>
      <p:ext uri="{BB962C8B-B14F-4D97-AF65-F5344CB8AC3E}">
        <p14:creationId xmlns:p14="http://schemas.microsoft.com/office/powerpoint/2010/main" val="3055268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27709-E5AA-43E8-929F-7FF7392DF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Convolution</a:t>
            </a: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38C48D1F-C129-4615-88C1-A4D876812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2058194"/>
            <a:ext cx="6667500" cy="38862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D1F600-083F-4DBF-872D-CB2F7D4AA1D6}"/>
              </a:ext>
            </a:extLst>
          </p:cNvPr>
          <p:cNvSpPr txBox="1"/>
          <p:nvPr/>
        </p:nvSpPr>
        <p:spPr>
          <a:xfrm>
            <a:off x="921026" y="6123543"/>
            <a:ext cx="103499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https://towardsdatascience.com/applied-deep-learning-part-4-convolutional-neural-networks-584bc134c1e2</a:t>
            </a:r>
          </a:p>
        </p:txBody>
      </p:sp>
    </p:spTree>
    <p:extLst>
      <p:ext uri="{BB962C8B-B14F-4D97-AF65-F5344CB8AC3E}">
        <p14:creationId xmlns:p14="http://schemas.microsoft.com/office/powerpoint/2010/main" val="3563659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B30F1-CC6D-4040-9250-AEC03B063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Max Pool</a:t>
            </a: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5AAFA783-BB65-45D7-861F-7296FF4F25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2786856"/>
            <a:ext cx="6667500" cy="242887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62ED6E-2A20-4916-B253-A2F79C0F9B31}"/>
              </a:ext>
            </a:extLst>
          </p:cNvPr>
          <p:cNvSpPr txBox="1"/>
          <p:nvPr/>
        </p:nvSpPr>
        <p:spPr>
          <a:xfrm>
            <a:off x="921026" y="6123543"/>
            <a:ext cx="103499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https://towardsdatascience.com/applied-deep-learning-part-4-convolutional-neural-networks-584bc134c1e2</a:t>
            </a:r>
          </a:p>
        </p:txBody>
      </p:sp>
    </p:spTree>
    <p:extLst>
      <p:ext uri="{BB962C8B-B14F-4D97-AF65-F5344CB8AC3E}">
        <p14:creationId xmlns:p14="http://schemas.microsoft.com/office/powerpoint/2010/main" val="936624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AF1AB-90D0-46E5-9592-AAA3E9608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CNNs Applied to 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3430E-23D2-4545-9AB5-519C75B25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the early 2010s, some of the earliest, huge successes of deep neural networks were related to object recognition in images</a:t>
            </a:r>
          </a:p>
          <a:p>
            <a:r>
              <a:rPr lang="en-US" dirty="0"/>
              <a:t>As you move across the layers of a deep CNN, the earlier layers detect instances of low-level details within images; later layers detect instances of higher-level details</a:t>
            </a:r>
          </a:p>
          <a:p>
            <a:r>
              <a:rPr lang="en-US" dirty="0"/>
              <a:t>When applied to an image, for example, the early layers of a CNN may detect edges, then later layers may detect certain shapes, even later layers may eventually detect objects, etc.</a:t>
            </a:r>
          </a:p>
          <a:p>
            <a:r>
              <a:rPr lang="en-US" dirty="0"/>
              <a:t>In other cases, layers may detect the presence of more general, abstract features</a:t>
            </a:r>
          </a:p>
          <a:p>
            <a:r>
              <a:rPr lang="en-US" dirty="0"/>
              <a:t>The organization allows the detection of an object anywhere within the image at any rotational angle</a:t>
            </a:r>
          </a:p>
          <a:p>
            <a:r>
              <a:rPr lang="en-US" dirty="0"/>
              <a:t>CNNs applied to images can often handle raw data (i.e., pixel values), and the early layers of these networks can be thought of as feature detectors</a:t>
            </a:r>
          </a:p>
          <a:p>
            <a:r>
              <a:rPr lang="en-US" dirty="0"/>
              <a:t>At the end of a CNN, there may be a </a:t>
            </a:r>
            <a:r>
              <a:rPr lang="en-US" i="1" dirty="0"/>
              <a:t>fully connected layer</a:t>
            </a:r>
            <a:r>
              <a:rPr lang="en-US" dirty="0"/>
              <a:t> (a.k.a. a </a:t>
            </a:r>
            <a:r>
              <a:rPr lang="en-US" i="1" dirty="0"/>
              <a:t>dense layer</a:t>
            </a:r>
            <a:r>
              <a:rPr lang="en-US" dirty="0"/>
              <a:t>),</a:t>
            </a:r>
            <a:r>
              <a:rPr lang="en-US" i="1" dirty="0"/>
              <a:t> </a:t>
            </a:r>
            <a:r>
              <a:rPr lang="en-US" dirty="0"/>
              <a:t>the same type of layer used in a conventional, feedforward neural network, leading to the outputs</a:t>
            </a:r>
          </a:p>
          <a:p>
            <a:r>
              <a:rPr lang="en-US" dirty="0"/>
              <a:t>For classification into mutually exclusive categories, there may be a </a:t>
            </a:r>
            <a:r>
              <a:rPr lang="en-US" i="1" dirty="0"/>
              <a:t>softmax layer </a:t>
            </a:r>
            <a:r>
              <a:rPr lang="en-US" dirty="0"/>
              <a:t>at the end, possibly after a fully connected layer</a:t>
            </a:r>
          </a:p>
          <a:p>
            <a:r>
              <a:rPr lang="en-US" dirty="0"/>
              <a:t>One major benefit of CNNs is that they remove the necessity for feature selection</a:t>
            </a:r>
          </a:p>
          <a:p>
            <a:r>
              <a:rPr lang="en-US" dirty="0"/>
              <a:t>However, it is often necessary to experiment with architectures and manually adjustable </a:t>
            </a:r>
            <a:r>
              <a:rPr lang="en-US" i="1" dirty="0"/>
              <a:t>hyperparameters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57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2D55-1622-4813-A0C3-098FFCBE9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CNN Applied to an Image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9E0611-3DCD-426F-BE79-5C40322537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16" y="1558166"/>
            <a:ext cx="9836968" cy="419327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4E357D-EA83-49C8-8456-D7022E4528DB}"/>
              </a:ext>
            </a:extLst>
          </p:cNvPr>
          <p:cNvSpPr txBox="1"/>
          <p:nvPr/>
        </p:nvSpPr>
        <p:spPr>
          <a:xfrm>
            <a:off x="3266659" y="6123543"/>
            <a:ext cx="5658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/>
              </a:rPr>
              <a:t>Figure from "Deep Learning" by LeCun, Bengio, and Hinton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941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2E1AD-7A94-4DDE-885F-CF1B3AD9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Recurrent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5E317-C059-49AA-A014-F6D1FF791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Variations of </a:t>
            </a:r>
            <a:r>
              <a:rPr lang="en-US" b="1" dirty="0"/>
              <a:t>recurrent neural networks </a:t>
            </a:r>
            <a:r>
              <a:rPr lang="en-US" dirty="0"/>
              <a:t>(</a:t>
            </a:r>
            <a:r>
              <a:rPr lang="en-US" i="1" dirty="0"/>
              <a:t>RNNs</a:t>
            </a:r>
            <a:r>
              <a:rPr lang="en-US" dirty="0"/>
              <a:t>) have had a lot of success in the field of natural language processing</a:t>
            </a:r>
          </a:p>
          <a:p>
            <a:r>
              <a:rPr lang="en-US" dirty="0"/>
              <a:t>The inputs might be embeddings of sequential words or subwords in a sentence or longer span of text</a:t>
            </a:r>
          </a:p>
          <a:p>
            <a:r>
              <a:rPr lang="en-US" dirty="0"/>
              <a:t>Ordinary RNNs suffer greatly from the vanishing gradient problem</a:t>
            </a:r>
          </a:p>
          <a:p>
            <a:r>
              <a:rPr lang="en-US" dirty="0"/>
              <a:t>Variations involving </a:t>
            </a:r>
            <a:r>
              <a:rPr lang="en-US" i="1" dirty="0"/>
              <a:t>long short-term memory </a:t>
            </a:r>
            <a:r>
              <a:rPr lang="en-US" dirty="0"/>
              <a:t>units (</a:t>
            </a:r>
            <a:r>
              <a:rPr lang="en-US" i="1" dirty="0"/>
              <a:t>LSTMs</a:t>
            </a:r>
            <a:r>
              <a:rPr lang="en-US" dirty="0"/>
              <a:t>) mitigate the problem to some extent</a:t>
            </a:r>
          </a:p>
          <a:p>
            <a:r>
              <a:rPr lang="en-US" dirty="0"/>
              <a:t>A concept called </a:t>
            </a:r>
            <a:r>
              <a:rPr lang="en-US" i="1" dirty="0"/>
              <a:t>attention</a:t>
            </a:r>
            <a:r>
              <a:rPr lang="en-US" dirty="0"/>
              <a:t> can lead to significant additional performance gains</a:t>
            </a:r>
          </a:p>
          <a:p>
            <a:r>
              <a:rPr lang="en-US" dirty="0"/>
              <a:t>In recent years, </a:t>
            </a:r>
            <a:r>
              <a:rPr lang="en-US" i="1" dirty="0"/>
              <a:t>transformers</a:t>
            </a:r>
            <a:r>
              <a:rPr lang="en-US" dirty="0"/>
              <a:t> rely on a notion known as </a:t>
            </a:r>
            <a:r>
              <a:rPr lang="en-US" i="1" dirty="0"/>
              <a:t>self-attention</a:t>
            </a:r>
            <a:r>
              <a:rPr lang="en-US" dirty="0"/>
              <a:t>, without the need of convolutions or recurrent layers</a:t>
            </a:r>
          </a:p>
          <a:p>
            <a:r>
              <a:rPr lang="en-US" dirty="0"/>
              <a:t>We will learn about these topics when we cover deep learning for NLP</a:t>
            </a:r>
          </a:p>
        </p:txBody>
      </p:sp>
    </p:spTree>
    <p:extLst>
      <p:ext uri="{BB962C8B-B14F-4D97-AF65-F5344CB8AC3E}">
        <p14:creationId xmlns:p14="http://schemas.microsoft.com/office/powerpoint/2010/main" val="201077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46DBB-C384-4B01-B58D-6BF033878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Aspects of Deep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732A4-E85F-4200-81E6-45AE36AC1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Some enormous neural networks are trained on very large datasets, typically one </a:t>
            </a:r>
            <a:r>
              <a:rPr lang="en-US" i="1" dirty="0"/>
              <a:t>mini-batch</a:t>
            </a:r>
            <a:r>
              <a:rPr lang="en-US" dirty="0"/>
              <a:t> at a time</a:t>
            </a:r>
          </a:p>
          <a:p>
            <a:r>
              <a:rPr lang="en-US" dirty="0"/>
              <a:t>In some cases, the initial layers of a neural network trained for one task can be used as the starting layers for another task; this is an example of </a:t>
            </a:r>
            <a:r>
              <a:rPr lang="en-US" i="1" dirty="0"/>
              <a:t>transfer learning</a:t>
            </a:r>
          </a:p>
          <a:p>
            <a:r>
              <a:rPr lang="en-US" dirty="0"/>
              <a:t>Many deep learning networks are not trained with a fixed learning rate, but rather with an </a:t>
            </a:r>
            <a:r>
              <a:rPr lang="en-US" i="1" dirty="0"/>
              <a:t>adaptive learning rate </a:t>
            </a:r>
            <a:r>
              <a:rPr lang="en-US" dirty="0"/>
              <a:t>(e.g., Adam optimization)</a:t>
            </a:r>
          </a:p>
          <a:p>
            <a:r>
              <a:rPr lang="en-US" dirty="0"/>
              <a:t>As mentioned in our previous topic, when dealing with deep neural networks, it is customary to think of layers as </a:t>
            </a:r>
            <a:r>
              <a:rPr lang="en-US" i="1" dirty="0"/>
              <a:t>vectors</a:t>
            </a:r>
            <a:r>
              <a:rPr lang="en-US" dirty="0"/>
              <a:t> and weights between layers as </a:t>
            </a:r>
            <a:r>
              <a:rPr lang="en-US" i="1" dirty="0"/>
              <a:t>matrices</a:t>
            </a:r>
          </a:p>
          <a:p>
            <a:r>
              <a:rPr lang="en-US" dirty="0"/>
              <a:t>For some types of layers and weight configurations, when dealing with multi-dimensional arrays with more than two dimensions, we call those </a:t>
            </a:r>
            <a:r>
              <a:rPr lang="en-US" i="1" dirty="0"/>
              <a:t>tensors</a:t>
            </a:r>
          </a:p>
          <a:p>
            <a:r>
              <a:rPr lang="en-US" dirty="0"/>
              <a:t>Modern neural network libraries make it easy to piece together common types of layers, to specify cost functions, to specify hyperparameters, etc.</a:t>
            </a:r>
          </a:p>
          <a:p>
            <a:r>
              <a:rPr lang="en-US" dirty="0"/>
              <a:t>They also allow programmers to specify new types of nodes, layers, cost functions, etc.</a:t>
            </a:r>
          </a:p>
          <a:p>
            <a:r>
              <a:rPr lang="en-US" dirty="0"/>
              <a:t>If the programmer specifies formulas for the needed gradients for backpropagation when custom nodes or cost functions are used, the rest of backpropagation can be automated</a:t>
            </a:r>
          </a:p>
          <a:p>
            <a:r>
              <a:rPr lang="en-US" dirty="0"/>
              <a:t>If the network is specified as a </a:t>
            </a:r>
            <a:r>
              <a:rPr lang="en-US" i="1" dirty="0"/>
              <a:t>computation graph</a:t>
            </a:r>
            <a:r>
              <a:rPr lang="en-US" dirty="0"/>
              <a:t>, </a:t>
            </a:r>
            <a:r>
              <a:rPr lang="en-US" i="1" dirty="0"/>
              <a:t>automatic differentiation </a:t>
            </a:r>
            <a:r>
              <a:rPr lang="en-US" dirty="0"/>
              <a:t>may be possible</a:t>
            </a:r>
          </a:p>
          <a:p>
            <a:r>
              <a:rPr lang="en-US" dirty="0"/>
              <a:t>Modern libraries take advantage of GPUs, making training much faster due to high levels of parallelization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784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1781</Words>
  <Application>Microsoft Office PowerPoint</Application>
  <PresentationFormat>Widescreen</PresentationFormat>
  <Paragraphs>99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ECE469: Artificial Intelligence</vt:lpstr>
      <vt:lpstr>Deep Learning</vt:lpstr>
      <vt:lpstr>Pre-training</vt:lpstr>
      <vt:lpstr>Autoencoder Example</vt:lpstr>
      <vt:lpstr>Overfitting, Dropout, and Regularization</vt:lpstr>
      <vt:lpstr>Vanishing and Exploding Gradients</vt:lpstr>
      <vt:lpstr>Example: ResNet-34 Architecture (split figure)</vt:lpstr>
      <vt:lpstr>Convolutional Neural Networks</vt:lpstr>
      <vt:lpstr>Example Kernel</vt:lpstr>
      <vt:lpstr>Example Convolution</vt:lpstr>
      <vt:lpstr>Example Max Pool</vt:lpstr>
      <vt:lpstr>CNNs Applied to Images</vt:lpstr>
      <vt:lpstr>CNN Applied to an Image Example</vt:lpstr>
      <vt:lpstr>Recurrent Neural Networks</vt:lpstr>
      <vt:lpstr>Other Aspects of Deep Learning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34</cp:revision>
  <dcterms:created xsi:type="dcterms:W3CDTF">2020-11-09T18:17:24Z</dcterms:created>
  <dcterms:modified xsi:type="dcterms:W3CDTF">2022-11-07T01:24:56Z</dcterms:modified>
</cp:coreProperties>
</file>