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5" r:id="rId4"/>
    <p:sldId id="264" r:id="rId5"/>
    <p:sldId id="266" r:id="rId6"/>
    <p:sldId id="267" r:id="rId7"/>
    <p:sldId id="268" r:id="rId8"/>
    <p:sldId id="271" r:id="rId9"/>
    <p:sldId id="272" r:id="rId10"/>
    <p:sldId id="273" r:id="rId11"/>
    <p:sldId id="274" r:id="rId12"/>
    <p:sldId id="275" r:id="rId13"/>
    <p:sldId id="276" r:id="rId14"/>
    <p:sldId id="277" r:id="rId15"/>
    <p:sldId id="278" r:id="rId16"/>
    <p:sldId id="279" r:id="rId17"/>
    <p:sldId id="280" r:id="rId18"/>
    <p:sldId id="281" r:id="rId19"/>
    <p:sldId id="282" r:id="rId20"/>
    <p:sldId id="283" r:id="rId21"/>
    <p:sldId id="284" r:id="rId22"/>
    <p:sldId id="285" r:id="rId23"/>
    <p:sldId id="286" r:id="rId24"/>
    <p:sldId id="287" r:id="rId25"/>
    <p:sldId id="288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114" y="4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589645-A7CF-4BF1-8004-1C338402EB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49EDEF-BCEC-43E4-B45C-129EECCCB0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4C2DFE-1024-4E74-A6B9-D8D4E3CC8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3717F-AB80-48BA-BF43-A3B9CCD78BFF}" type="datetimeFigureOut">
              <a:rPr lang="en-US" smtClean="0"/>
              <a:t>10/22/2022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3465B3-A7A6-4D78-9F25-FB0E598D7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A74378-C824-4062-BD79-5735F77D00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4311A-494A-4453-AF0C-0CEE8F7243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752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D73998-44DF-4FCD-A393-912E89D69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660D4B-874C-4D1A-927D-6EEC1136CC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1D39CA-462A-4C12-89EC-DE3D3844D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3717F-AB80-48BA-BF43-A3B9CCD78BFF}" type="datetimeFigureOut">
              <a:rPr lang="en-US" smtClean="0"/>
              <a:t>10/22/2022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1D1F68-BAB3-4BE7-B5A9-73D9BD6C6C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43D7C2-5095-467E-910D-C3003063FA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4311A-494A-4453-AF0C-0CEE8F7243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1910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6D0B28-882F-403B-BDDD-73E0D0B25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AD421D-9752-4618-8916-05ACD453FA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CE9136-B100-4251-87A2-C842D13DB6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3717F-AB80-48BA-BF43-A3B9CCD78BFF}" type="datetimeFigureOut">
              <a:rPr lang="en-US" smtClean="0"/>
              <a:t>10/22/2022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D67E16-C152-4DF4-9C74-C4D2D2D4B0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EED035-26BC-4167-AE07-0ACC9A3D4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4311A-494A-4453-AF0C-0CEE8F7243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1577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F2899C-4F8F-4638-A9F1-1337E4C8B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410DFE-98CA-4F1D-A5A5-BEB8A0EE7E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B02B69-9323-4C14-B02D-91C623D017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C18122-E585-4DB1-95CC-D302E190DA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3717F-AB80-48BA-BF43-A3B9CCD78BFF}" type="datetimeFigureOut">
              <a:rPr lang="en-US" smtClean="0"/>
              <a:t>10/22/2022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2F4D8C-A78E-42D3-A2FB-6769A76A0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160A8E-5923-4282-A34D-7CA0EE3601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4311A-494A-4453-AF0C-0CEE8F7243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0977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846890-629A-4C76-8CD1-7A8896B80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23B9B5-6772-46A5-B706-E400E6EE6C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9B1E67-626C-418B-97B6-5C23AC0AE1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64AA41A-9EBF-4C3F-B156-1D757AE837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4201C65-A9EB-4A2B-8567-CD4F43F065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688633-12A9-4606-9B73-B5FA6EB76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3717F-AB80-48BA-BF43-A3B9CCD78BFF}" type="datetimeFigureOut">
              <a:rPr lang="en-US" smtClean="0"/>
              <a:t>10/22/2022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0D0617C-236A-4A1D-8649-3C798B74A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FAFFA-9237-431D-B55B-37B03FED9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4311A-494A-4453-AF0C-0CEE8F7243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1214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0DE7F-1D2B-4FD1-B273-C94602F12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125FCA3-26E9-4797-BF93-A3A54E8B5D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3717F-AB80-48BA-BF43-A3B9CCD78BFF}" type="datetimeFigureOut">
              <a:rPr lang="en-US" smtClean="0"/>
              <a:t>10/22/2022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9F324D-9726-44EE-A48A-701E0CD6F5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9EBCC5-04A4-4A15-8652-D3EE210B5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4311A-494A-4453-AF0C-0CEE8F7243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671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B6CF818-07F8-4740-8554-84DD280984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3717F-AB80-48BA-BF43-A3B9CCD78BFF}" type="datetimeFigureOut">
              <a:rPr lang="en-US" smtClean="0"/>
              <a:t>10/22/2022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B27A17-AADB-41EF-ACF8-81E9C30FA4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F474BE-F1F0-4383-B5E3-F3EAB3FCE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4311A-494A-4453-AF0C-0CEE8F7243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3815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F7EAA-DCAE-4B5C-8F76-B90C95E3F5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72EDA4-8E90-4288-9D20-AFA215204C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25CA46-9DA9-45E7-AE1D-D03B86C239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C9297F-13BB-474F-ACC4-F5D3F25396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3717F-AB80-48BA-BF43-A3B9CCD78BFF}" type="datetimeFigureOut">
              <a:rPr lang="en-US" smtClean="0"/>
              <a:t>10/22/2022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95FC2F-3F73-4CF0-9714-C7BE20D90F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7FF5C4-E7C0-4C58-99DF-43142FE2F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4311A-494A-4453-AF0C-0CEE8F7243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3184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736EF5-CBF1-405A-B1A9-3DBDBC7A59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C60D09D-3DF1-4597-BAD4-AAA7D3893F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3DD6E6-B008-4899-91AE-F08CDD503A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68CE09-F5A2-41EC-B2EE-F5D21DD2B1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3717F-AB80-48BA-BF43-A3B9CCD78BFF}" type="datetimeFigureOut">
              <a:rPr lang="en-US" smtClean="0"/>
              <a:t>10/22/2022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888D06-CAA2-4306-8C62-8EEBFD816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08C342-FAAD-42A2-ADC0-35001B7FD6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4311A-494A-4453-AF0C-0CEE8F7243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996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FF11E8-6AED-4FDB-9AD5-6CFDDE8DD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A946FD-C0A4-473C-9EDD-94D137D9BD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39AA90-9A6A-48C9-A7CB-A0867BFC9F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3717F-AB80-48BA-BF43-A3B9CCD78BFF}" type="datetimeFigureOut">
              <a:rPr lang="en-US" smtClean="0"/>
              <a:t>10/22/2022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CCE1A5-3206-4369-AB5C-C15851A1DE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13D5A4-6435-4919-9EF9-5AF18BE206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4311A-494A-4453-AF0C-0CEE8F7243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4138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04E28E6-A1F1-4A75-A5DD-14150F08C8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2E7AF6-8B68-4CC9-BE00-AFE955110C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E17625-9272-46CE-B3EC-9285EA47E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3717F-AB80-48BA-BF43-A3B9CCD78BFF}" type="datetimeFigureOut">
              <a:rPr lang="en-US" smtClean="0"/>
              <a:t>10/22/2022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CF3724-3A1A-4F89-B2AA-AC1FD7959D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7FCA94-0B9B-4C9E-80A1-0516CAF7C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4311A-494A-4453-AF0C-0CEE8F7243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499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2FFA2A-8E87-440F-B6EF-9E335C35C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121EA6-0CD4-4B4E-B6E1-1AF6DC6067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0971CC-9067-4C1E-B896-BB289FC6F3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13717F-AB80-48BA-BF43-A3B9CCD78BFF}" type="datetimeFigureOut">
              <a:rPr lang="en-US" smtClean="0"/>
              <a:t>10/22/2022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75102C-8495-4E2E-A65B-E8CF3AAFC8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5F1EA0-E29E-4A1E-9242-1AA815010E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34311A-494A-4453-AF0C-0CEE8F7243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03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1CCC6-D114-4F19-B4BE-FE6CEEFE4F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ECE469: Artificial Intelligence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0D227C-75C9-4EAE-9247-33217E5CBB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Decision Trees</a:t>
            </a:r>
          </a:p>
        </p:txBody>
      </p:sp>
    </p:spTree>
    <p:extLst>
      <p:ext uri="{BB962C8B-B14F-4D97-AF65-F5344CB8AC3E}">
        <p14:creationId xmlns:p14="http://schemas.microsoft.com/office/powerpoint/2010/main" val="2924831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5B4EA-C6A6-436B-A43C-B777932A9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Supervised Learning Recap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5034DD-A478-4DFB-9F98-8D44A2F6CB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In our last topic, we defined the task of </a:t>
            </a:r>
            <a:r>
              <a:rPr lang="en-US" b="1" dirty="0"/>
              <a:t>supervised learning</a:t>
            </a:r>
            <a:r>
              <a:rPr lang="en-US" dirty="0"/>
              <a:t>, which is one form of </a:t>
            </a:r>
            <a:r>
              <a:rPr lang="en-US" b="1" dirty="0"/>
              <a:t>machine learning</a:t>
            </a:r>
            <a:r>
              <a:rPr lang="en-US" dirty="0"/>
              <a:t> (ML), as follows:</a:t>
            </a:r>
          </a:p>
          <a:p>
            <a:pPr marL="457200" lvl="1" indent="0">
              <a:lnSpc>
                <a:spcPct val="120000"/>
              </a:lnSpc>
              <a:buNone/>
            </a:pPr>
            <a:r>
              <a:rPr lang="en-US" dirty="0"/>
              <a:t>Given a </a:t>
            </a:r>
            <a:r>
              <a:rPr lang="en-US" b="1" dirty="0"/>
              <a:t>training set </a:t>
            </a:r>
            <a:r>
              <a:rPr lang="en-US" dirty="0"/>
              <a:t>of N examples of input/output pairs (x</a:t>
            </a:r>
            <a:r>
              <a:rPr lang="en-US" baseline="-25000" dirty="0"/>
              <a:t>1</a:t>
            </a:r>
            <a:r>
              <a:rPr lang="en-US" dirty="0"/>
              <a:t>, y</a:t>
            </a:r>
            <a:r>
              <a:rPr lang="en-US" baseline="-25000" dirty="0"/>
              <a:t>1</a:t>
            </a:r>
            <a:r>
              <a:rPr lang="en-US" dirty="0"/>
              <a:t>) … (x</a:t>
            </a:r>
            <a:r>
              <a:rPr lang="en-US" baseline="-25000" dirty="0"/>
              <a:t>N</a:t>
            </a:r>
            <a:r>
              <a:rPr lang="en-US" dirty="0"/>
              <a:t>, y</a:t>
            </a:r>
            <a:r>
              <a:rPr lang="en-US" baseline="-25000" dirty="0"/>
              <a:t>N</a:t>
            </a:r>
            <a:r>
              <a:rPr lang="en-US" dirty="0"/>
              <a:t>), where each output value, y</a:t>
            </a:r>
            <a:r>
              <a:rPr lang="en-US" baseline="-25000" dirty="0"/>
              <a:t>i</a:t>
            </a:r>
            <a:r>
              <a:rPr lang="en-US" dirty="0"/>
              <a:t>, was generated by an unknown function y=f(x), applied to the input x</a:t>
            </a:r>
            <a:r>
              <a:rPr lang="en-US" baseline="-25000" dirty="0"/>
              <a:t>i</a:t>
            </a:r>
            <a:r>
              <a:rPr lang="en-US" dirty="0"/>
              <a:t>; discover a function, h, that approximates f</a:t>
            </a:r>
          </a:p>
          <a:p>
            <a:r>
              <a:rPr lang="en-US" dirty="0"/>
              <a:t>We will typically assume that the output is a single variable, which we can refer to as a </a:t>
            </a:r>
            <a:r>
              <a:rPr lang="en-US" i="1" dirty="0"/>
              <a:t>label</a:t>
            </a:r>
          </a:p>
          <a:p>
            <a:r>
              <a:rPr lang="en-US" dirty="0"/>
              <a:t>When the domain of the output variable is a finite, discrete set, this is an example of </a:t>
            </a:r>
            <a:r>
              <a:rPr lang="en-US" b="1" dirty="0"/>
              <a:t>classification</a:t>
            </a:r>
            <a:r>
              <a:rPr lang="en-US" dirty="0"/>
              <a:t>, a.k.a. </a:t>
            </a:r>
            <a:r>
              <a:rPr lang="en-US" b="1" dirty="0"/>
              <a:t>categorization</a:t>
            </a:r>
          </a:p>
          <a:p>
            <a:r>
              <a:rPr lang="en-US" dirty="0"/>
              <a:t>Any </a:t>
            </a:r>
            <a:r>
              <a:rPr lang="en-US" b="1" dirty="0"/>
              <a:t>hypothesis</a:t>
            </a:r>
            <a:r>
              <a:rPr lang="en-US" dirty="0"/>
              <a:t> that agrees with the known data (the training examples) is said to be </a:t>
            </a:r>
            <a:r>
              <a:rPr lang="en-US" i="1" dirty="0"/>
              <a:t>consistent</a:t>
            </a:r>
          </a:p>
          <a:p>
            <a:r>
              <a:rPr lang="en-US" dirty="0"/>
              <a:t>A good hypothesis will </a:t>
            </a:r>
            <a:r>
              <a:rPr lang="en-US" i="1" dirty="0"/>
              <a:t>generalize</a:t>
            </a:r>
            <a:r>
              <a:rPr lang="en-US" dirty="0"/>
              <a:t> well (i.e., it will predict unseen examples correctly)</a:t>
            </a:r>
          </a:p>
          <a:p>
            <a:r>
              <a:rPr lang="en-US" dirty="0"/>
              <a:t>We said that the specific method selected limits the </a:t>
            </a:r>
            <a:r>
              <a:rPr lang="en-US" i="1" dirty="0"/>
              <a:t>hypothesis space</a:t>
            </a:r>
            <a:r>
              <a:rPr lang="en-US" dirty="0"/>
              <a:t>; that is, the method determines which hypotheses are potentially contained within the space that we are searching</a:t>
            </a:r>
          </a:p>
          <a:p>
            <a:r>
              <a:rPr lang="en-US" dirty="0"/>
              <a:t>When choosing a method, there is often a tradeoff between the expressiveness of the hypothesis space and the complexity of finding a simple, consistent hypothesis within the space</a:t>
            </a:r>
          </a:p>
        </p:txBody>
      </p:sp>
    </p:spTree>
    <p:extLst>
      <p:ext uri="{BB962C8B-B14F-4D97-AF65-F5344CB8AC3E}">
        <p14:creationId xmlns:p14="http://schemas.microsoft.com/office/powerpoint/2010/main" val="24524532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82C7A-41E5-4763-A10B-AC6A60794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Machine Learning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EF5031-EBE3-432C-BBAD-43E182535C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Toward the end of our last topic, we introduced a machine learning problem (an example of categorization) that will serve as a running example through this topic and our next topic</a:t>
            </a:r>
          </a:p>
          <a:p>
            <a:r>
              <a:rPr lang="en-US" dirty="0"/>
              <a:t>The problem involves the decision as to whether to wait at a restaurant</a:t>
            </a:r>
          </a:p>
          <a:p>
            <a:r>
              <a:rPr lang="en-US" dirty="0"/>
              <a:t>The output is a Boolean variable that we'll call </a:t>
            </a:r>
            <a:r>
              <a:rPr lang="en-US" i="1" dirty="0"/>
              <a:t>WillWait</a:t>
            </a:r>
          </a:p>
          <a:p>
            <a:r>
              <a:rPr lang="en-US" dirty="0"/>
              <a:t>We will base the prediction (about whether </a:t>
            </a:r>
            <a:r>
              <a:rPr lang="en-US" i="1" dirty="0"/>
              <a:t>WillWait</a:t>
            </a:r>
            <a:r>
              <a:rPr lang="en-US" dirty="0"/>
              <a:t> is true of false) on ten </a:t>
            </a:r>
            <a:r>
              <a:rPr lang="en-US" b="1" dirty="0"/>
              <a:t>attributes</a:t>
            </a:r>
            <a:r>
              <a:rPr lang="en-US" dirty="0"/>
              <a:t> (i.e., </a:t>
            </a:r>
            <a:r>
              <a:rPr lang="en-US" b="1" dirty="0"/>
              <a:t>features</a:t>
            </a:r>
            <a:r>
              <a:rPr lang="en-US" dirty="0"/>
              <a:t>), all of which are discrete (and with binning, all have small, finite domains):</a:t>
            </a:r>
          </a:p>
          <a:p>
            <a:pPr lvl="1"/>
            <a:r>
              <a:rPr lang="en-US" i="1" dirty="0"/>
              <a:t>Alternate</a:t>
            </a:r>
            <a:r>
              <a:rPr lang="en-US" dirty="0"/>
              <a:t> – Is there a suitable alternative restaurant nearby?</a:t>
            </a:r>
          </a:p>
          <a:p>
            <a:pPr lvl="1"/>
            <a:r>
              <a:rPr lang="en-US" i="1" dirty="0"/>
              <a:t>Bar</a:t>
            </a:r>
            <a:r>
              <a:rPr lang="en-US" dirty="0"/>
              <a:t> – Is there a comfortable bar area to wait in?</a:t>
            </a:r>
          </a:p>
          <a:p>
            <a:pPr lvl="1"/>
            <a:r>
              <a:rPr lang="en-US" i="1" dirty="0"/>
              <a:t>Fri/Sat</a:t>
            </a:r>
            <a:r>
              <a:rPr lang="en-US" dirty="0"/>
              <a:t> – Is it a Friday or Saturday?</a:t>
            </a:r>
          </a:p>
          <a:p>
            <a:pPr lvl="1"/>
            <a:r>
              <a:rPr lang="en-US" i="1" dirty="0"/>
              <a:t>Hungry</a:t>
            </a:r>
            <a:r>
              <a:rPr lang="en-US" dirty="0"/>
              <a:t> – Are we hungry?</a:t>
            </a:r>
          </a:p>
          <a:p>
            <a:pPr lvl="1"/>
            <a:r>
              <a:rPr lang="en-US" i="1" dirty="0"/>
              <a:t>Patrons</a:t>
            </a:r>
            <a:r>
              <a:rPr lang="en-US" dirty="0"/>
              <a:t> - How many people are in the restaurant? (None, Some, or Full)</a:t>
            </a:r>
          </a:p>
          <a:p>
            <a:pPr lvl="1"/>
            <a:r>
              <a:rPr lang="en-US" i="1" dirty="0"/>
              <a:t>Price</a:t>
            </a:r>
            <a:r>
              <a:rPr lang="en-US" dirty="0"/>
              <a:t> - $, $$, or $$$</a:t>
            </a:r>
          </a:p>
          <a:p>
            <a:pPr lvl="1"/>
            <a:r>
              <a:rPr lang="en-US" i="1" dirty="0"/>
              <a:t>Raining</a:t>
            </a:r>
            <a:r>
              <a:rPr lang="en-US" dirty="0"/>
              <a:t> – Is it raining outside?</a:t>
            </a:r>
          </a:p>
          <a:p>
            <a:pPr lvl="1"/>
            <a:r>
              <a:rPr lang="en-US" i="1" dirty="0"/>
              <a:t>Reservation</a:t>
            </a:r>
            <a:r>
              <a:rPr lang="en-US" dirty="0"/>
              <a:t> – Whether or not a reservation was made</a:t>
            </a:r>
          </a:p>
          <a:p>
            <a:pPr lvl="1"/>
            <a:r>
              <a:rPr lang="en-US" i="1" dirty="0"/>
              <a:t>Type</a:t>
            </a:r>
            <a:r>
              <a:rPr lang="en-US" dirty="0"/>
              <a:t> – The kind of restaurant (French, Italian, Thai, or burger)</a:t>
            </a:r>
          </a:p>
          <a:p>
            <a:pPr lvl="1"/>
            <a:r>
              <a:rPr lang="en-US" i="1" dirty="0"/>
              <a:t>WaitEstimate</a:t>
            </a:r>
            <a:r>
              <a:rPr lang="en-US" dirty="0"/>
              <a:t> – The wait estimated by the host (0-10 minutes, 10-30, 30-60, &gt;60)</a:t>
            </a:r>
          </a:p>
        </p:txBody>
      </p:sp>
    </p:spTree>
    <p:extLst>
      <p:ext uri="{BB962C8B-B14F-4D97-AF65-F5344CB8AC3E}">
        <p14:creationId xmlns:p14="http://schemas.microsoft.com/office/powerpoint/2010/main" val="997175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5973E-113D-4E1B-9D5C-8648A367F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Training Set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C5C9175-EE56-4310-933C-2921615C9B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88500" y="1522716"/>
            <a:ext cx="8814999" cy="4970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4469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D53F2-4328-498E-8713-8EF58ABBF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Decision Trees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95ECEB-87E1-42E9-BBF8-F003A345A3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A </a:t>
            </a:r>
            <a:r>
              <a:rPr lang="en-US" b="1" dirty="0"/>
              <a:t>decision tree </a:t>
            </a:r>
            <a:r>
              <a:rPr lang="en-US" dirty="0"/>
              <a:t>takes as input a situation described by a set of </a:t>
            </a:r>
            <a:r>
              <a:rPr lang="en-US" i="1" dirty="0"/>
              <a:t>attributes</a:t>
            </a:r>
            <a:r>
              <a:rPr lang="en-US" dirty="0"/>
              <a:t> (a.k.a. </a:t>
            </a:r>
            <a:r>
              <a:rPr lang="en-US" i="1" dirty="0"/>
              <a:t>features</a:t>
            </a:r>
            <a:r>
              <a:rPr lang="en-US" dirty="0"/>
              <a:t>) with values and returns a </a:t>
            </a:r>
            <a:r>
              <a:rPr lang="en-US" i="1" dirty="0"/>
              <a:t>decision</a:t>
            </a:r>
            <a:r>
              <a:rPr lang="en-US" dirty="0"/>
              <a:t> (a predicted output value)</a:t>
            </a:r>
          </a:p>
          <a:p>
            <a:r>
              <a:rPr lang="en-US" dirty="0"/>
              <a:t>The input and output values can be discrete or continuous</a:t>
            </a:r>
          </a:p>
          <a:p>
            <a:r>
              <a:rPr lang="en-US" dirty="0"/>
              <a:t>We will focus on </a:t>
            </a:r>
            <a:r>
              <a:rPr lang="en-US" i="1" dirty="0"/>
              <a:t>Boolean classification </a:t>
            </a:r>
            <a:r>
              <a:rPr lang="en-US" dirty="0"/>
              <a:t>(i.e., with two possible output values) using discrete input features</a:t>
            </a:r>
          </a:p>
          <a:p>
            <a:r>
              <a:rPr lang="en-US" dirty="0"/>
              <a:t>A decision tree can be represented as a </a:t>
            </a:r>
            <a:r>
              <a:rPr lang="en-US" i="1" dirty="0"/>
              <a:t>tree</a:t>
            </a:r>
            <a:r>
              <a:rPr lang="en-US" dirty="0"/>
              <a:t> in which:</a:t>
            </a:r>
          </a:p>
          <a:p>
            <a:pPr lvl="1"/>
            <a:r>
              <a:rPr lang="en-US" i="1" dirty="0"/>
              <a:t>Internal nodes </a:t>
            </a:r>
            <a:r>
              <a:rPr lang="en-US" dirty="0"/>
              <a:t>of the tree correspond to tests</a:t>
            </a:r>
          </a:p>
          <a:p>
            <a:pPr lvl="1"/>
            <a:r>
              <a:rPr lang="en-US" i="1" dirty="0"/>
              <a:t>Branches</a:t>
            </a:r>
            <a:r>
              <a:rPr lang="en-US" dirty="0"/>
              <a:t> (links) represent the possible outcomes of tests</a:t>
            </a:r>
          </a:p>
          <a:p>
            <a:pPr lvl="1"/>
            <a:r>
              <a:rPr lang="en-US" i="1" dirty="0"/>
              <a:t>Leaves</a:t>
            </a:r>
            <a:r>
              <a:rPr lang="en-US" dirty="0"/>
              <a:t> indicate decisions (outputs)</a:t>
            </a:r>
          </a:p>
          <a:p>
            <a:r>
              <a:rPr lang="en-US" dirty="0"/>
              <a:t>An example of a decision tree for the restaurant problem is shown on the next slide</a:t>
            </a:r>
          </a:p>
          <a:p>
            <a:r>
              <a:rPr lang="en-US" dirty="0"/>
              <a:t>Once a decision tree for categorization has been learned, applying it is straight-forward and intuitive; you start at the root, apply </a:t>
            </a:r>
            <a:r>
              <a:rPr lang="en-US" i="1" dirty="0"/>
              <a:t>a sequence of tests</a:t>
            </a:r>
            <a:r>
              <a:rPr lang="en-US" dirty="0"/>
              <a:t>, and the leaf indicates the predicted category</a:t>
            </a:r>
          </a:p>
          <a:p>
            <a:r>
              <a:rPr lang="en-US" dirty="0"/>
              <a:t>Book (3</a:t>
            </a:r>
            <a:r>
              <a:rPr lang="en-US" baseline="30000" dirty="0"/>
              <a:t>rd</a:t>
            </a:r>
            <a:r>
              <a:rPr lang="en-US" dirty="0"/>
              <a:t> Ed.): "Decision tree induction is one of the simplest and yet most successful forms of machine learning"</a:t>
            </a:r>
          </a:p>
          <a:p>
            <a:r>
              <a:rPr lang="en-US" dirty="0"/>
              <a:t>I was never sure if I agreed with either part of the quote, and it seems to have been left out of the 4</a:t>
            </a:r>
            <a:r>
              <a:rPr lang="en-US" baseline="30000" dirty="0"/>
              <a:t>th</a:t>
            </a:r>
            <a:r>
              <a:rPr lang="en-US" dirty="0"/>
              <a:t> Edition of the book; nonetheless, I think it is an important and interesting ML method to understand</a:t>
            </a:r>
          </a:p>
          <a:p>
            <a:r>
              <a:rPr lang="en-US" dirty="0"/>
              <a:t>Most machine learning models use </a:t>
            </a:r>
            <a:r>
              <a:rPr lang="en-US" i="1" dirty="0"/>
              <a:t>black-box</a:t>
            </a:r>
            <a:r>
              <a:rPr lang="en-US" dirty="0"/>
              <a:t> approaches, but decision trees use a </a:t>
            </a:r>
            <a:r>
              <a:rPr lang="en-US" i="1" dirty="0"/>
              <a:t>white-box</a:t>
            </a:r>
            <a:r>
              <a:rPr lang="en-US" dirty="0"/>
              <a:t> approach</a:t>
            </a:r>
          </a:p>
        </p:txBody>
      </p:sp>
    </p:spTree>
    <p:extLst>
      <p:ext uri="{BB962C8B-B14F-4D97-AF65-F5344CB8AC3E}">
        <p14:creationId xmlns:p14="http://schemas.microsoft.com/office/powerpoint/2010/main" val="4229724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8BA931-E406-4C98-A5F4-4A5C92DA8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(Actual?) Decision Tree for Restaurant Task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627C03D-9C47-4BE7-BE5C-B729197E8D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06231" y="1690688"/>
            <a:ext cx="7379537" cy="4739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5908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B3DF66-CDD7-45D8-8DA5-F4F4FEEE7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Expressivity of Decision Trees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A2EFBB-02D0-4305-96D3-B252CE7290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Decision trees are fully expressive within the class of propositional languages</a:t>
            </a:r>
          </a:p>
          <a:p>
            <a:r>
              <a:rPr lang="en-US" dirty="0"/>
              <a:t>This does not mean that they are Turing-complete</a:t>
            </a:r>
          </a:p>
          <a:p>
            <a:r>
              <a:rPr lang="en-US" dirty="0"/>
              <a:t>Any Boolean function can be represented by having each row in the truth table for the function correspond to a path in the tree</a:t>
            </a:r>
          </a:p>
          <a:p>
            <a:r>
              <a:rPr lang="en-US" dirty="0"/>
              <a:t>However, this would yield an exponentially large tree</a:t>
            </a:r>
          </a:p>
          <a:p>
            <a:r>
              <a:rPr lang="en-US" dirty="0"/>
              <a:t>In practice, decision trees are good for some kinds of functions but bad for others</a:t>
            </a:r>
          </a:p>
          <a:p>
            <a:r>
              <a:rPr lang="en-US" dirty="0"/>
              <a:t>Examples of functions for which decision trees are bad include:</a:t>
            </a:r>
          </a:p>
          <a:p>
            <a:pPr lvl="1"/>
            <a:r>
              <a:rPr lang="en-US" dirty="0"/>
              <a:t>The parity function (1 if and only if an even number of the inputs are 1)</a:t>
            </a:r>
          </a:p>
          <a:p>
            <a:pPr lvl="1"/>
            <a:r>
              <a:rPr lang="en-US" dirty="0"/>
              <a:t>A majority function (1 if and only if more than half of the inputs are 1)</a:t>
            </a:r>
          </a:p>
          <a:p>
            <a:r>
              <a:rPr lang="en-US" dirty="0"/>
              <a:t>As we discussed in our last topic, no machine learning method is good at all possible ML tasks according to the </a:t>
            </a:r>
            <a:r>
              <a:rPr lang="en-US" b="1" dirty="0"/>
              <a:t>no free lunch theorem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3890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DB1F1-7EEA-4E93-82AB-5A107B46F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a Decision Tree from 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115C2D-9EC8-45B6-97C8-6186F70193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As previously discussed, an </a:t>
            </a:r>
            <a:r>
              <a:rPr lang="en-US" i="1" dirty="0"/>
              <a:t>example</a:t>
            </a:r>
            <a:r>
              <a:rPr lang="en-US" dirty="0"/>
              <a:t> for a decision tree consists of a vector of input attributes, x, and a single output value, y</a:t>
            </a:r>
          </a:p>
          <a:p>
            <a:r>
              <a:rPr lang="en-US" dirty="0"/>
              <a:t>The complete set of available examples for learning is the </a:t>
            </a:r>
            <a:r>
              <a:rPr lang="en-US" i="1" dirty="0"/>
              <a:t>training set</a:t>
            </a:r>
          </a:p>
          <a:p>
            <a:r>
              <a:rPr lang="en-US" dirty="0"/>
              <a:t>Assuming that there are no contradictory examples, it would be trivial to create a decision tree that is </a:t>
            </a:r>
            <a:r>
              <a:rPr lang="en-US" i="1" dirty="0"/>
              <a:t>consistent</a:t>
            </a:r>
            <a:r>
              <a:rPr lang="en-US" dirty="0"/>
              <a:t> (i.e., is correct for all the examples)</a:t>
            </a:r>
          </a:p>
          <a:p>
            <a:r>
              <a:rPr lang="en-US" dirty="0"/>
              <a:t>A trivial tree just </a:t>
            </a:r>
            <a:r>
              <a:rPr lang="en-US" i="1" dirty="0"/>
              <a:t>memorizes</a:t>
            </a:r>
            <a:r>
              <a:rPr lang="en-US" dirty="0"/>
              <a:t> the observations; it is not extracting any patterns; it is not able to extrapolate or generalize</a:t>
            </a:r>
          </a:p>
          <a:p>
            <a:r>
              <a:rPr lang="en-US" dirty="0"/>
              <a:t>Applying </a:t>
            </a:r>
            <a:r>
              <a:rPr lang="en-US" i="1" dirty="0"/>
              <a:t>Ockham's razor</a:t>
            </a:r>
            <a:r>
              <a:rPr lang="en-US" dirty="0"/>
              <a:t>, we should try to find smallest consistent tree, but this is an intractable problem</a:t>
            </a:r>
          </a:p>
          <a:p>
            <a:r>
              <a:rPr lang="en-US" dirty="0"/>
              <a:t>With some simple heuristics, we can do a good job</a:t>
            </a:r>
          </a:p>
          <a:p>
            <a:r>
              <a:rPr lang="en-US" dirty="0"/>
              <a:t>The figure on the next slide helps explain how the algorithm for learning a decision tree based on a training set might get started</a:t>
            </a:r>
          </a:p>
        </p:txBody>
      </p:sp>
    </p:spTree>
    <p:extLst>
      <p:ext uri="{BB962C8B-B14F-4D97-AF65-F5344CB8AC3E}">
        <p14:creationId xmlns:p14="http://schemas.microsoft.com/office/powerpoint/2010/main" val="34041684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29DE6-6DA2-4E01-AAE0-696119EDFF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Choosing Attributes Example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8DFD270-2907-4895-BC20-A4D7481212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05422" y="1643250"/>
            <a:ext cx="7581156" cy="4849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5019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36B65A-A711-4B61-A499-E48F3B07D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a Decision Tree Recursively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D28A22-603B-4991-9870-42BED1FCB1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After an attribute is applied, each possible outcome leads to a new decision tree learning problem for each subset of examples with a particular value of the just-used attribute</a:t>
            </a:r>
          </a:p>
          <a:p>
            <a:r>
              <a:rPr lang="en-US" dirty="0"/>
              <a:t>As demonstrated on the previous slide, for the restaurant example, </a:t>
            </a:r>
            <a:r>
              <a:rPr lang="en-US" i="1" dirty="0"/>
              <a:t>Patrons</a:t>
            </a:r>
            <a:r>
              <a:rPr lang="en-US" dirty="0"/>
              <a:t> is a good first choice; after </a:t>
            </a:r>
            <a:r>
              <a:rPr lang="en-US" i="1" dirty="0"/>
              <a:t>Patrons</a:t>
            </a:r>
            <a:r>
              <a:rPr lang="en-US" dirty="0"/>
              <a:t>, </a:t>
            </a:r>
            <a:r>
              <a:rPr lang="en-US" i="1" dirty="0"/>
              <a:t>Hungry</a:t>
            </a:r>
            <a:r>
              <a:rPr lang="en-US" dirty="0"/>
              <a:t> is a pretty good second choice</a:t>
            </a:r>
          </a:p>
          <a:p>
            <a:r>
              <a:rPr lang="en-US" dirty="0"/>
              <a:t>For each new node, there are four cases to consider: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If all remaining examples are positive or negative, we are done; answer Yes or No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If both positive and negative examples remain, and there are remaining attributes to choose from, choose the best attribute to split the remaining examples; this is the recursive case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If both positive and negative examples remain, but there are no attributes left, it means that there was inconsistent input; we can return the majority classification at this node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If there are no examples left, it means that no such example has been observed; we can return a value based on the majority classification at the empty node's parent</a:t>
            </a:r>
          </a:p>
          <a:p>
            <a:r>
              <a:rPr lang="en-US" dirty="0"/>
              <a:t>Inconsistent input could be caused by noise, by a nondeterministic domain, or because the available attributes do not provide enough information to fully describe the situation</a:t>
            </a:r>
          </a:p>
        </p:txBody>
      </p:sp>
    </p:spTree>
    <p:extLst>
      <p:ext uri="{BB962C8B-B14F-4D97-AF65-F5344CB8AC3E}">
        <p14:creationId xmlns:p14="http://schemas.microsoft.com/office/powerpoint/2010/main" val="26224823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3E365-C63B-4F94-BD60-2AEB8AED97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Decision Tree Learning Pseudo-code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E5C1E10-AF5B-4E72-A29E-905A87DB26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49953" y="1895094"/>
            <a:ext cx="8092094" cy="4597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9023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9D1BF-3314-44F7-8975-885B84F78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Learned Decision Tree Example</a:t>
            </a:r>
          </a:p>
        </p:txBody>
      </p:sp>
      <p:pic>
        <p:nvPicPr>
          <p:cNvPr id="5" name="Content Placeholder 4" descr="Diagram&#10;&#10;Description automatically generated">
            <a:extLst>
              <a:ext uri="{FF2B5EF4-FFF2-40B4-BE49-F238E27FC236}">
                <a16:creationId xmlns:a16="http://schemas.microsoft.com/office/drawing/2014/main" id="{488EF0A7-A8DE-4C2D-A76E-96FC150C41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949" y="1690688"/>
            <a:ext cx="8070101" cy="4274575"/>
          </a:xfrm>
        </p:spPr>
      </p:pic>
    </p:spTree>
    <p:extLst>
      <p:ext uri="{BB962C8B-B14F-4D97-AF65-F5344CB8AC3E}">
        <p14:creationId xmlns:p14="http://schemas.microsoft.com/office/powerpoint/2010/main" val="10861124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67A2D-ECEE-4BA3-B60F-BF9D36395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Inspecting the Learned Decision Tree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CE8D72-3B1C-4D42-AC4D-C5AA587819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This tree is clearly different from the "real" tree, but it agrees with all the training examples, and it is simpler than the original tree</a:t>
            </a:r>
          </a:p>
          <a:p>
            <a:r>
              <a:rPr lang="en-US" dirty="0"/>
              <a:t>In general, with all machine learning methods, you should not expect the learned hypothesis to match the real function exactly</a:t>
            </a:r>
          </a:p>
          <a:p>
            <a:r>
              <a:rPr lang="en-US" dirty="0"/>
              <a:t>The book points out that the application has "detected an interesting and previously unsuspected pattern: SR will wait for Thai food on weekends"</a:t>
            </a:r>
          </a:p>
          <a:p>
            <a:r>
              <a:rPr lang="en-US" dirty="0"/>
              <a:t>The learned tree we have examined is bound to make mistakes</a:t>
            </a:r>
          </a:p>
          <a:p>
            <a:pPr lvl="1"/>
            <a:r>
              <a:rPr lang="en-US" dirty="0"/>
              <a:t>For example, it has never seen a case with a zero- to ten-minute wait for a full restaurant, and </a:t>
            </a:r>
            <a:r>
              <a:rPr lang="en-US" i="1" dirty="0"/>
              <a:t>WaitEstimate</a:t>
            </a:r>
            <a:r>
              <a:rPr lang="en-US" dirty="0"/>
              <a:t> is not used at all in the generated tree!</a:t>
            </a:r>
          </a:p>
          <a:p>
            <a:pPr lvl="1"/>
            <a:r>
              <a:rPr lang="en-US" dirty="0"/>
              <a:t>With more examples, we would expect to induce a tree that is more similar to the original tree</a:t>
            </a:r>
          </a:p>
        </p:txBody>
      </p:sp>
    </p:spTree>
    <p:extLst>
      <p:ext uri="{BB962C8B-B14F-4D97-AF65-F5344CB8AC3E}">
        <p14:creationId xmlns:p14="http://schemas.microsoft.com/office/powerpoint/2010/main" val="56648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F0A59C-90C8-4573-84E1-914E0CFD4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Choose Attributes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19ADDD-D1B9-4251-A5D7-83493FB827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Decision tree learning aims to approximately minimize the depth of the final tree</a:t>
            </a:r>
          </a:p>
          <a:p>
            <a:r>
              <a:rPr lang="en-US" dirty="0"/>
              <a:t>It does this by selecting an attribute at each stage that goes as for as possible toward providing an exact classification</a:t>
            </a:r>
          </a:p>
          <a:p>
            <a:r>
              <a:rPr lang="en-US" dirty="0"/>
              <a:t>This is an example of a </a:t>
            </a:r>
            <a:r>
              <a:rPr lang="en-US" i="1" dirty="0"/>
              <a:t>greedy algorithm </a:t>
            </a:r>
            <a:r>
              <a:rPr lang="en-US" dirty="0"/>
              <a:t>as well as a </a:t>
            </a:r>
            <a:r>
              <a:rPr lang="en-US" i="1" dirty="0"/>
              <a:t>divide-and-conquer algorithm</a:t>
            </a:r>
          </a:p>
          <a:p>
            <a:r>
              <a:rPr lang="en-US" dirty="0"/>
              <a:t>A perfect attribute divides the remaining examples into sets such that within each set, all examples are positive or negative (or, more generally, all belong to a single category)</a:t>
            </a:r>
          </a:p>
          <a:p>
            <a:r>
              <a:rPr lang="en-US" dirty="0"/>
              <a:t>One suitable measure of goodness for an attribute is the expected amount of </a:t>
            </a:r>
            <a:r>
              <a:rPr lang="en-US" b="1" dirty="0"/>
              <a:t>information</a:t>
            </a:r>
            <a:r>
              <a:rPr lang="en-US" dirty="0"/>
              <a:t> provided by the attribute</a:t>
            </a:r>
          </a:p>
          <a:p>
            <a:r>
              <a:rPr lang="en-US" dirty="0"/>
              <a:t>We are using the term in a strict mathematical sense</a:t>
            </a:r>
          </a:p>
          <a:p>
            <a:r>
              <a:rPr lang="en-US" i="1" dirty="0"/>
              <a:t>Information theory </a:t>
            </a:r>
            <a:r>
              <a:rPr lang="en-US" dirty="0"/>
              <a:t>measures information content in terms of </a:t>
            </a:r>
            <a:r>
              <a:rPr lang="en-US" b="1" dirty="0"/>
              <a:t>bits</a:t>
            </a:r>
            <a:r>
              <a:rPr lang="en-US" dirty="0"/>
              <a:t> of </a:t>
            </a:r>
            <a:r>
              <a:rPr lang="en-US" b="1" dirty="0"/>
              <a:t>entropy</a:t>
            </a:r>
          </a:p>
          <a:p>
            <a:r>
              <a:rPr lang="en-US" dirty="0"/>
              <a:t>The term "bits" here is similar to the term "bits" we are used to, but we will see it is a more general term in information theory, and a fractional number of bits is possible</a:t>
            </a:r>
          </a:p>
          <a:p>
            <a:r>
              <a:rPr lang="en-US" dirty="0"/>
              <a:t>The textbook defines entropy as "a measure of the uncertainty of a random variable"</a:t>
            </a:r>
          </a:p>
        </p:txBody>
      </p:sp>
    </p:spTree>
    <p:extLst>
      <p:ext uri="{BB962C8B-B14F-4D97-AF65-F5344CB8AC3E}">
        <p14:creationId xmlns:p14="http://schemas.microsoft.com/office/powerpoint/2010/main" val="42382575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72F57-BDE8-4994-93C1-544E4CD20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Entropy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5FE9398-15C6-4BA2-B99A-A49C40099CD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sz="2400" dirty="0"/>
                  <a:t>If a random variable, V, has possible values v</a:t>
                </a:r>
                <a:r>
                  <a:rPr lang="en-US" sz="2400" baseline="-25000" dirty="0"/>
                  <a:t>1</a:t>
                </a:r>
                <a:r>
                  <a:rPr lang="en-US" sz="2400" dirty="0"/>
                  <a:t>, v</a:t>
                </a:r>
                <a:r>
                  <a:rPr lang="en-US" sz="2400" baseline="-25000" dirty="0"/>
                  <a:t>2</a:t>
                </a:r>
                <a:r>
                  <a:rPr lang="en-US" sz="2400" dirty="0"/>
                  <a:t>, …, v</a:t>
                </a:r>
                <a:r>
                  <a:rPr lang="en-US" sz="2400" baseline="-25000" dirty="0"/>
                  <a:t>N</a:t>
                </a:r>
                <a:r>
                  <a:rPr lang="en-US" sz="2400" dirty="0"/>
                  <a:t>, then the entropy of the random variable, in terms of bits, is defined as: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000" b="0" i="0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 panose="02040503050406030204" pitchFamily="18" charset="0"/>
                            </a:rPr>
                            <m:t>P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  <m:func>
                            <m:func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000" b="0" i="0" smtClean="0">
                                      <a:latin typeface="Cambria Math" panose="02040503050406030204" pitchFamily="18" charset="0"/>
                                    </a:rPr>
                                    <m:t>log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fName>
                            <m:e>
                              <m:f>
                                <m:f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den>
                              </m:f>
                            </m:e>
                          </m:func>
                        </m:e>
                      </m:nary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=−</m:t>
                      </m:r>
                      <m:nary>
                        <m:naryPr>
                          <m:chr m:val="∑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00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r>
                            <m:rPr>
                              <m:sty m:val="p"/>
                            </m:rPr>
                            <a:rPr lang="en-US" sz="2000" i="0">
                              <a:latin typeface="Cambria Math" panose="02040503050406030204" pitchFamily="18" charset="0"/>
                            </a:rPr>
                            <m:t>P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)</m:t>
                          </m:r>
                          <m:func>
                            <m:func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000">
                                      <a:latin typeface="Cambria Math" panose="02040503050406030204" pitchFamily="18" charset="0"/>
                                    </a:rPr>
                                    <m:t>log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fName>
                            <m:e>
                              <m:r>
                                <m:rPr>
                                  <m:sty m:val="p"/>
                                </m:rPr>
                                <a:rPr lang="en-US" sz="2000" i="0">
                                  <a:latin typeface="Cambria Math" panose="02040503050406030204" pitchFamily="18" charset="0"/>
                                </a:rPr>
                                <m:t>P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func>
                        </m:e>
                      </m:nary>
                    </m:oMath>
                  </m:oMathPara>
                </a14:m>
                <a:endParaRPr lang="en-US" dirty="0"/>
              </a:p>
              <a:p>
                <a:r>
                  <a:rPr lang="en-US" sz="2400" dirty="0"/>
                  <a:t>For a Boolean output variable with probability q, we can write this as:</a:t>
                </a:r>
              </a:p>
              <a:p>
                <a:pPr marL="457200" lvl="1" indent="0">
                  <a:buNone/>
                </a:pPr>
                <a:r>
                  <a:rPr lang="en-US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H(</a:t>
                </a:r>
                <a:r>
                  <a:rPr lang="en-US" sz="20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Output</a:t>
                </a:r>
                <a:r>
                  <a:rPr lang="en-US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) = B(</a:t>
                </a:r>
                <a:r>
                  <a:rPr lang="en-US" sz="20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q</a:t>
                </a:r>
                <a:r>
                  <a:rPr lang="en-US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) = -[</a:t>
                </a:r>
                <a:r>
                  <a:rPr lang="en-US" sz="20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q</a:t>
                </a:r>
                <a:r>
                  <a:rPr lang="en-US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log</a:t>
                </a:r>
                <a:r>
                  <a:rPr lang="en-US" sz="2000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lang="en-US" sz="20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q</a:t>
                </a:r>
                <a:r>
                  <a:rPr lang="en-US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+ (1–</a:t>
                </a:r>
                <a:r>
                  <a:rPr lang="en-US" sz="20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q</a:t>
                </a:r>
                <a:r>
                  <a:rPr lang="en-US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) log</a:t>
                </a:r>
                <a:r>
                  <a:rPr lang="en-US" sz="2000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lang="en-US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(1-</a:t>
                </a:r>
                <a:r>
                  <a:rPr lang="en-US" sz="20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q</a:t>
                </a:r>
                <a:r>
                  <a:rPr lang="en-US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)]</a:t>
                </a:r>
              </a:p>
              <a:p>
                <a:r>
                  <a:rPr lang="en-US" sz="2400" dirty="0">
                    <a:ea typeface="Cambria Math" panose="02040503050406030204" pitchFamily="18" charset="0"/>
                  </a:rPr>
                  <a:t>We will see that if all probabilities are (negative) powers of 2, entropy matches the number of bits (conventional meaning) necessary to encode information</a:t>
                </a:r>
              </a:p>
              <a:p>
                <a:r>
                  <a:rPr lang="en-US" sz="2400" dirty="0">
                    <a:ea typeface="Cambria Math" panose="02040503050406030204" pitchFamily="18" charset="0"/>
                  </a:rPr>
                  <a:t>Information theory applies a more general usage of the word "bits" that works when probabilities are not powers of two</a:t>
                </a:r>
              </a:p>
              <a:p>
                <a:r>
                  <a:rPr lang="en-US" sz="2400" dirty="0">
                    <a:ea typeface="Cambria Math" panose="02040503050406030204" pitchFamily="18" charset="0"/>
                  </a:rPr>
                  <a:t>If q equals 0 or 1, we define B(q) to be zero, matching the intuition that if an answer is definite, we get no additional information by stating that answer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5FE9398-15C6-4BA2-B99A-A49C40099CD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2661"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786483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1E7FD1-A532-4BE7-B39C-2FBF20C0C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Textbook’s Examples of Entropy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760FE6-7CE0-42EE-9217-93E889CD16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Assume we are dealing with a fair coin, and </a:t>
            </a:r>
            <a:r>
              <a:rPr lang="en-US" i="1" dirty="0"/>
              <a:t>Fair</a:t>
            </a:r>
            <a:r>
              <a:rPr lang="en-US" dirty="0"/>
              <a:t> will have the value of heads or tails, each with probability ½; then the entropy of </a:t>
            </a:r>
            <a:r>
              <a:rPr lang="en-US" i="1" dirty="0"/>
              <a:t>Fair</a:t>
            </a:r>
            <a:r>
              <a:rPr lang="en-US" dirty="0"/>
              <a:t> is:</a:t>
            </a:r>
          </a:p>
          <a:p>
            <a:pPr marL="457200" lvl="1" indent="0">
              <a:buNone/>
            </a:pPr>
            <a:r>
              <a:rPr lang="en-US" dirty="0"/>
              <a:t>H(</a:t>
            </a:r>
            <a:r>
              <a:rPr lang="en-US" i="1" dirty="0"/>
              <a:t>Fair</a:t>
            </a:r>
            <a:r>
              <a:rPr lang="en-US" dirty="0"/>
              <a:t>) = B(0.5) = -(0.5log</a:t>
            </a:r>
            <a:r>
              <a:rPr lang="en-US" baseline="-25000" dirty="0"/>
              <a:t>2</a:t>
            </a:r>
            <a:r>
              <a:rPr lang="en-US" dirty="0"/>
              <a:t>0.5 + 0.5log</a:t>
            </a:r>
            <a:r>
              <a:rPr lang="en-US" baseline="-25000" dirty="0"/>
              <a:t>2</a:t>
            </a:r>
            <a:r>
              <a:rPr lang="en-US" dirty="0"/>
              <a:t>0.5) = 1 bit</a:t>
            </a:r>
          </a:p>
          <a:p>
            <a:r>
              <a:rPr lang="en-US" dirty="0"/>
              <a:t>Assume we are dealing with a fair four-sided die, and </a:t>
            </a:r>
            <a:r>
              <a:rPr lang="en-US" i="1" dirty="0"/>
              <a:t>Die4</a:t>
            </a:r>
            <a:r>
              <a:rPr lang="en-US" dirty="0"/>
              <a:t> has four possible values, each with probability ¼; then the entropy of </a:t>
            </a:r>
            <a:r>
              <a:rPr lang="en-US" i="1" dirty="0"/>
              <a:t>Die4</a:t>
            </a:r>
            <a:r>
              <a:rPr lang="en-US" dirty="0"/>
              <a:t> is:</a:t>
            </a:r>
          </a:p>
          <a:p>
            <a:pPr marL="457200" lvl="1" indent="0">
              <a:buNone/>
            </a:pPr>
            <a:r>
              <a:rPr lang="en-US" dirty="0"/>
              <a:t>H(</a:t>
            </a:r>
            <a:r>
              <a:rPr lang="en-US" i="1" dirty="0"/>
              <a:t>Die4</a:t>
            </a:r>
            <a:r>
              <a:rPr lang="en-US" dirty="0"/>
              <a:t>) = -(0.25log</a:t>
            </a:r>
            <a:r>
              <a:rPr lang="en-US" baseline="-25000" dirty="0"/>
              <a:t>2</a:t>
            </a:r>
            <a:r>
              <a:rPr lang="en-US" dirty="0"/>
              <a:t>0.25 + 0.25log</a:t>
            </a:r>
            <a:r>
              <a:rPr lang="en-US" baseline="-25000" dirty="0"/>
              <a:t>2</a:t>
            </a:r>
            <a:r>
              <a:rPr lang="en-US" dirty="0"/>
              <a:t>0.25 + 0.25log</a:t>
            </a:r>
            <a:r>
              <a:rPr lang="en-US" baseline="-25000" dirty="0"/>
              <a:t>2</a:t>
            </a:r>
            <a:r>
              <a:rPr lang="en-US" dirty="0"/>
              <a:t>0.25 + 0.25log</a:t>
            </a:r>
            <a:r>
              <a:rPr lang="en-US" baseline="-25000" dirty="0"/>
              <a:t>2</a:t>
            </a:r>
            <a:r>
              <a:rPr lang="en-US" dirty="0"/>
              <a:t>0.25) = 2 bits</a:t>
            </a:r>
          </a:p>
          <a:p>
            <a:r>
              <a:rPr lang="en-US" dirty="0"/>
              <a:t>Now consider a loaded coin with a 99% probability of heads and a 1% probability of tails; the entropy of </a:t>
            </a:r>
            <a:r>
              <a:rPr lang="en-US" i="1" dirty="0"/>
              <a:t>Loaded</a:t>
            </a:r>
            <a:r>
              <a:rPr lang="en-US" dirty="0"/>
              <a:t> (representing the result) is:</a:t>
            </a:r>
          </a:p>
          <a:p>
            <a:pPr marL="457200" lvl="1" indent="0">
              <a:buNone/>
            </a:pPr>
            <a:r>
              <a:rPr lang="en-US" dirty="0"/>
              <a:t>H(</a:t>
            </a:r>
            <a:r>
              <a:rPr lang="en-US" i="1" dirty="0"/>
              <a:t>Loaded</a:t>
            </a:r>
            <a:r>
              <a:rPr lang="en-US" dirty="0"/>
              <a:t>) = B(0.99) = -(0.99log</a:t>
            </a:r>
            <a:r>
              <a:rPr lang="en-US" baseline="-25000" dirty="0"/>
              <a:t>2</a:t>
            </a:r>
            <a:r>
              <a:rPr lang="en-US" dirty="0"/>
              <a:t>0.99 + 0.01log</a:t>
            </a:r>
            <a:r>
              <a:rPr lang="en-US" baseline="-25000" dirty="0"/>
              <a:t>2</a:t>
            </a:r>
            <a:r>
              <a:rPr lang="en-US" dirty="0"/>
              <a:t>0.01) ≈ 0.08 bits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91959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47CE2-0C95-4B9C-B28E-FDF04883E7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Encryption Example (not in book)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A9141D-F738-4416-B782-FD934310A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Suppose we are encrypting a document with four distinct characters; arbitrarily let’s assume they are ‘a’, ‘b’, ‘c’, and ‘d’</a:t>
            </a:r>
          </a:p>
          <a:p>
            <a:r>
              <a:rPr lang="en-US" dirty="0"/>
              <a:t>First let’s assume that each distinct character is equally frequent throughout the document</a:t>
            </a:r>
          </a:p>
          <a:p>
            <a:pPr lvl="1"/>
            <a:r>
              <a:rPr lang="en-US" dirty="0"/>
              <a:t>Let a random variable, </a:t>
            </a:r>
            <a:r>
              <a:rPr lang="en-US" i="1" dirty="0"/>
              <a:t>C</a:t>
            </a:r>
            <a:r>
              <a:rPr lang="en-US" i="1" baseline="-25000" dirty="0"/>
              <a:t>1</a:t>
            </a:r>
            <a:r>
              <a:rPr lang="en-US" dirty="0"/>
              <a:t>, represent the value of the character if one is chosen at random from the document</a:t>
            </a:r>
          </a:p>
          <a:p>
            <a:pPr lvl="1"/>
            <a:r>
              <a:rPr lang="en-US" dirty="0"/>
              <a:t>This would lead to an entropy identical to the fair four-sided die example; that is, H(</a:t>
            </a:r>
            <a:r>
              <a:rPr lang="en-US" i="1" dirty="0"/>
              <a:t>C</a:t>
            </a:r>
            <a:r>
              <a:rPr lang="en-US" i="1" baseline="-25000" dirty="0"/>
              <a:t>1</a:t>
            </a:r>
            <a:r>
              <a:rPr lang="en-US" dirty="0"/>
              <a:t>) = 2 bits</a:t>
            </a:r>
          </a:p>
          <a:p>
            <a:pPr lvl="1"/>
            <a:r>
              <a:rPr lang="en-US" dirty="0"/>
              <a:t>This is also equal to the number of bits needed to represent each character if each distinct character uses a fixed representation</a:t>
            </a:r>
          </a:p>
          <a:p>
            <a:r>
              <a:rPr lang="en-US" dirty="0"/>
              <a:t>Now let’s assume that 50% of the characters are ‘a’, 25% of the characters are ‘b’, 12.5% of the characters are ‘c’, and 12.5% of the characters are ‘d’</a:t>
            </a:r>
          </a:p>
          <a:p>
            <a:pPr lvl="1"/>
            <a:r>
              <a:rPr lang="en-US" dirty="0"/>
              <a:t>Let a random variable, </a:t>
            </a:r>
            <a:r>
              <a:rPr lang="en-US" i="1" dirty="0"/>
              <a:t>C</a:t>
            </a:r>
            <a:r>
              <a:rPr lang="en-US" i="1" baseline="-25000" dirty="0"/>
              <a:t>2</a:t>
            </a:r>
            <a:r>
              <a:rPr lang="en-US" dirty="0"/>
              <a:t>, represent the value of the character if one is chosen at random from the document</a:t>
            </a:r>
          </a:p>
          <a:p>
            <a:pPr lvl="1"/>
            <a:r>
              <a:rPr lang="en-US" dirty="0"/>
              <a:t>H(C</a:t>
            </a:r>
            <a:r>
              <a:rPr lang="en-US" baseline="-25000" dirty="0"/>
              <a:t>2</a:t>
            </a:r>
            <a:r>
              <a:rPr lang="en-US" dirty="0"/>
              <a:t>) = -(0.5 log</a:t>
            </a:r>
            <a:r>
              <a:rPr lang="en-US" baseline="-25000" dirty="0"/>
              <a:t>2</a:t>
            </a:r>
            <a:r>
              <a:rPr lang="en-US" dirty="0"/>
              <a:t>0.5 + 0.25log</a:t>
            </a:r>
            <a:r>
              <a:rPr lang="en-US" baseline="-25000" dirty="0"/>
              <a:t>2</a:t>
            </a:r>
            <a:r>
              <a:rPr lang="en-US" dirty="0"/>
              <a:t>0.25 + 0.125log</a:t>
            </a:r>
            <a:r>
              <a:rPr lang="en-US" baseline="-25000" dirty="0"/>
              <a:t>2</a:t>
            </a:r>
            <a:r>
              <a:rPr lang="en-US" dirty="0"/>
              <a:t>0.125 + 0.125log</a:t>
            </a:r>
            <a:r>
              <a:rPr lang="en-US" baseline="-25000" dirty="0"/>
              <a:t>2</a:t>
            </a:r>
            <a:r>
              <a:rPr lang="en-US" dirty="0"/>
              <a:t>0.125) = 0.5(1) + 0.25(2) +0.125(3) + 0.125(3) = 1.75 bits</a:t>
            </a:r>
          </a:p>
          <a:p>
            <a:pPr lvl="1"/>
            <a:r>
              <a:rPr lang="en-US" dirty="0"/>
              <a:t>This is also equal to the average number of bits needed to represent each character if Huffman coding is used to compress the document</a:t>
            </a:r>
          </a:p>
          <a:p>
            <a:pPr lvl="1"/>
            <a:r>
              <a:rPr lang="en-US" dirty="0"/>
              <a:t>For example, Huffman coding may lead to ‘a’ being represented as 0, ‘b’ being represented as 10, ‘c’ being represented as 110, and ‘d’ being represented as 111</a:t>
            </a:r>
          </a:p>
          <a:p>
            <a:pPr lvl="1"/>
            <a:r>
              <a:rPr lang="en-US" dirty="0"/>
              <a:t>The formula matches this: 50% of the characters use 1 bit; 25% of the characters use two bits; 12.5% of the characters use three bits; and another 12.5 of the characters also use three bits</a:t>
            </a:r>
          </a:p>
        </p:txBody>
      </p:sp>
    </p:spTree>
    <p:extLst>
      <p:ext uri="{BB962C8B-B14F-4D97-AF65-F5344CB8AC3E}">
        <p14:creationId xmlns:p14="http://schemas.microsoft.com/office/powerpoint/2010/main" val="32931002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06640-7DA5-4A06-BD86-F92AB34F5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Splitting a Node in a Decision Tree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6D20480-7B7C-41CB-A55F-BB8D5F1C34E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0000" lnSpcReduction="20000"/>
              </a:bodyPr>
              <a:lstStyle/>
              <a:p>
                <a:r>
                  <a:rPr lang="en-US" dirty="0"/>
                  <a:t>Assume we are building a decision tree for a Boolean classification task, and we are choosing an attribute to split a particular node</a:t>
                </a:r>
              </a:p>
              <a:p>
                <a:r>
                  <a:rPr lang="en-US" dirty="0"/>
                  <a:t>After we split the node using some attribute, A, we will define Remainder(A) to be the amount of information we need to classify the example, on average</a:t>
                </a:r>
              </a:p>
              <a:p>
                <a:r>
                  <a:rPr lang="en-US" dirty="0"/>
                  <a:t>This is equal to the weighted average of the entropy, measured in bits, of the children of the node after the split: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𝑅𝑒𝑚𝑎𝑖𝑛𝑑𝑒𝑟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sup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nary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In this formula, we are splitting a node in the decision tree based on an attribute A, which has d distinct values (thus leading to d children)</a:t>
                </a:r>
              </a:p>
              <a:p>
                <a:r>
                  <a:rPr lang="en-US" dirty="0"/>
                  <a:t>Before the split, there are p positive examples and n negative examples</a:t>
                </a:r>
              </a:p>
              <a:p>
                <a:r>
                  <a:rPr lang="en-US" dirty="0"/>
                  <a:t>After the split, the k</a:t>
                </a:r>
                <a:r>
                  <a:rPr lang="en-US" baseline="30000" dirty="0"/>
                  <a:t>th</a:t>
                </a:r>
                <a:r>
                  <a:rPr lang="en-US" dirty="0"/>
                  <a:t> child of the node has p</a:t>
                </a:r>
                <a:r>
                  <a:rPr lang="en-US" baseline="-25000" dirty="0"/>
                  <a:t>k</a:t>
                </a:r>
                <a:r>
                  <a:rPr lang="en-US" dirty="0"/>
                  <a:t> positive values and n</a:t>
                </a:r>
                <a:r>
                  <a:rPr lang="en-US" baseline="-25000" dirty="0"/>
                  <a:t>k</a:t>
                </a:r>
                <a:r>
                  <a:rPr lang="en-US" dirty="0"/>
                  <a:t> negative values</a:t>
                </a:r>
              </a:p>
              <a:p>
                <a:r>
                  <a:rPr lang="en-US" dirty="0"/>
                  <a:t>The first fraction in the summation is the frequency of the k</a:t>
                </a:r>
                <a:r>
                  <a:rPr lang="en-US" baseline="30000" dirty="0"/>
                  <a:t>th</a:t>
                </a:r>
                <a:r>
                  <a:rPr lang="en-US" dirty="0"/>
                  <a:t> child of the split node</a:t>
                </a:r>
              </a:p>
              <a:p>
                <a:r>
                  <a:rPr lang="en-US" dirty="0"/>
                  <a:t>The B-term is the entropy of the k</a:t>
                </a:r>
                <a:r>
                  <a:rPr lang="en-US" baseline="30000" dirty="0"/>
                  <a:t>th</a:t>
                </a:r>
                <a:r>
                  <a:rPr lang="en-US" dirty="0"/>
                  <a:t> child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6D20480-7B7C-41CB-A55F-BB8D5F1C34E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22" t="-2521" r="-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23669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4550CF-3F21-4BF2-8573-56D54E44E3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Information Gain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006DFCA-B972-459C-9D78-BC72AD22ADB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r>
                  <a:rPr lang="en-US" dirty="0"/>
                  <a:t>Before splitting a node with p positive examples and n negative examples, the entropy at that point is simply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As we have seen, splitting on some attribute A changes the entropy to: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𝑅𝑒𝑚𝑎𝑖𝑛𝑑𝑒𝑟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sup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nary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The </a:t>
                </a:r>
                <a:r>
                  <a:rPr lang="en-US" b="1" dirty="0"/>
                  <a:t>information gain </a:t>
                </a:r>
                <a:r>
                  <a:rPr lang="en-US" dirty="0"/>
                  <a:t>is therefore:</a:t>
                </a:r>
              </a:p>
              <a:p>
                <a:pPr marL="457200" lvl="1" indent="0">
                  <a:buNone/>
                </a:pPr>
                <a:r>
                  <a:rPr lang="en-US" i="1" dirty="0"/>
                  <a:t>Gain</a:t>
                </a:r>
                <a:r>
                  <a:rPr lang="en-US" dirty="0"/>
                  <a:t>(</a:t>
                </a:r>
                <a:r>
                  <a:rPr lang="en-US" i="1" dirty="0"/>
                  <a:t>A</a:t>
                </a:r>
                <a:r>
                  <a:rPr lang="en-US" dirty="0"/>
                  <a:t>) =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𝑅𝑒𝑚𝑎𝑖𝑛𝑑𝑒𝑟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r>
                  <a:rPr lang="en-US" dirty="0"/>
                  <a:t>To choose an attribute to split a node in a decision tree, we can pick the attribute that leads to the largest information gain</a:t>
                </a:r>
              </a:p>
              <a:p>
                <a:r>
                  <a:rPr lang="en-US" dirty="0"/>
                  <a:t>This is how we implement in the IMPORTANCE function in our pseudo-code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006DFCA-B972-459C-9D78-BC72AD22ADB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28" t="-3501" r="-6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675926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266960-2C48-4695-B0F9-5B3545788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Information Gain 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BC7AF63-3638-4217-9DF7-E9A55660A35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Looking back at a previous figure, we saw:</a:t>
                </a:r>
              </a:p>
              <a:p>
                <a:pPr lvl="1"/>
                <a:r>
                  <a:rPr lang="en-US" dirty="0"/>
                  <a:t>Splitting the root of our example decision tree with Patrons seemed to be a good choice</a:t>
                </a:r>
              </a:p>
              <a:p>
                <a:pPr lvl="1"/>
                <a:r>
                  <a:rPr lang="en-US" dirty="0"/>
                  <a:t>Splitting based on Type seemed to be a bad choice</a:t>
                </a:r>
              </a:p>
              <a:p>
                <a:r>
                  <a:rPr lang="en-US" dirty="0"/>
                  <a:t>We can now compute the information gain using both attributes:</a:t>
                </a:r>
              </a:p>
              <a:p>
                <a:pPr marL="457200" lvl="1" indent="0">
                  <a:buNone/>
                </a:pPr>
                <a:r>
                  <a:rPr lang="en-US" i="1" dirty="0"/>
                  <a:t>Gain</a:t>
                </a:r>
                <a:r>
                  <a:rPr lang="en-US" dirty="0"/>
                  <a:t>(</a:t>
                </a:r>
                <a:r>
                  <a:rPr lang="en-US" i="1" dirty="0"/>
                  <a:t>Patrons</a:t>
                </a:r>
                <a:r>
                  <a:rPr lang="en-US" dirty="0"/>
                  <a:t>) =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12</m:t>
                            </m:r>
                          </m:den>
                        </m:f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12</m:t>
                            </m:r>
                          </m:den>
                        </m:f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12</m:t>
                            </m:r>
                          </m:den>
                        </m:f>
                        <m:r>
                          <a:rPr lang="en-US" i="1">
                            <a:latin typeface="Cambria Math" panose="02040503050406030204" pitchFamily="18" charset="0"/>
                          </a:rPr>
                          <m:t>𝐵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den>
                            </m:f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12</m:t>
                            </m:r>
                          </m:den>
                        </m:f>
                        <m:r>
                          <a:rPr lang="en-US" i="1">
                            <a:latin typeface="Cambria Math" panose="02040503050406030204" pitchFamily="18" charset="0"/>
                          </a:rPr>
                          <m:t>𝐵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den>
                            </m:f>
                          </m:e>
                        </m:d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en-US" dirty="0"/>
                  <a:t> 0.541 bits</a:t>
                </a:r>
              </a:p>
              <a:p>
                <a:pPr marL="457200" lvl="1" indent="0">
                  <a:buNone/>
                </a:pPr>
                <a:r>
                  <a:rPr lang="en-US" i="1" dirty="0"/>
                  <a:t>Gain</a:t>
                </a:r>
                <a:r>
                  <a:rPr lang="en-US" dirty="0"/>
                  <a:t>(</a:t>
                </a:r>
                <a:r>
                  <a:rPr lang="en-US" i="1" dirty="0"/>
                  <a:t>Type</a:t>
                </a:r>
                <a:r>
                  <a:rPr lang="en-US" dirty="0"/>
                  <a:t>) =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12</m:t>
                            </m:r>
                          </m:den>
                        </m:f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12</m:t>
                            </m:r>
                          </m:den>
                        </m:f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12</m:t>
                            </m:r>
                          </m:den>
                        </m:f>
                        <m:r>
                          <a:rPr lang="en-US" i="1">
                            <a:latin typeface="Cambria Math" panose="02040503050406030204" pitchFamily="18" charset="0"/>
                          </a:rPr>
                          <m:t>𝐵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12</m:t>
                            </m:r>
                          </m:den>
                        </m:f>
                        <m:r>
                          <a:rPr lang="en-US" i="1">
                            <a:latin typeface="Cambria Math" panose="02040503050406030204" pitchFamily="18" charset="0"/>
                          </a:rPr>
                          <m:t>𝐵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den>
                            </m:f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4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12</m:t>
                            </m:r>
                          </m:den>
                        </m:f>
                        <m:r>
                          <a:rPr lang="en-US" i="1">
                            <a:latin typeface="Cambria Math" panose="02040503050406030204" pitchFamily="18" charset="0"/>
                          </a:rPr>
                          <m:t>𝐵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num>
                              <m:den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den>
                            </m:f>
                          </m:e>
                        </m:d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/>
                  <a:t> 0 bits</a:t>
                </a:r>
              </a:p>
              <a:p>
                <a:r>
                  <a:rPr lang="en-US" dirty="0"/>
                  <a:t>The results of using information gain matches our intuition in this case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BC7AF63-3638-4217-9DF7-E9A55660A35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132725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ADC045-813E-4E49-8ECC-5BA71BBEB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Evaluating Decision Trees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25DA77-5F21-44AC-94F5-B477D0CF3D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As with all machine learning algorithms, we should evaluate our trained decision tree using a </a:t>
            </a:r>
            <a:r>
              <a:rPr lang="en-US" b="1" dirty="0"/>
              <a:t>test set</a:t>
            </a:r>
          </a:p>
          <a:p>
            <a:r>
              <a:rPr lang="en-US" dirty="0"/>
              <a:t>We really should not even peek at the test set until the training of the system is complete, or else we will get an overestimate of accuracy</a:t>
            </a:r>
          </a:p>
          <a:p>
            <a:r>
              <a:rPr lang="en-US" dirty="0"/>
              <a:t>We can use a </a:t>
            </a:r>
            <a:r>
              <a:rPr lang="en-US" i="1" dirty="0"/>
              <a:t>validation set</a:t>
            </a:r>
            <a:r>
              <a:rPr lang="en-US" dirty="0"/>
              <a:t> (a.k.a. </a:t>
            </a:r>
            <a:r>
              <a:rPr lang="en-US" i="1" dirty="0"/>
              <a:t>development set</a:t>
            </a:r>
            <a:r>
              <a:rPr lang="en-US" dirty="0"/>
              <a:t> or </a:t>
            </a:r>
            <a:r>
              <a:rPr lang="en-US" i="1" dirty="0"/>
              <a:t>tuning set</a:t>
            </a:r>
            <a:r>
              <a:rPr lang="en-US" dirty="0"/>
              <a:t>) or </a:t>
            </a:r>
            <a:r>
              <a:rPr lang="en-US" i="1" dirty="0"/>
              <a:t>cross-validation</a:t>
            </a:r>
            <a:r>
              <a:rPr lang="en-US" dirty="0"/>
              <a:t> to help decide which attributes to use, how to bin domains, etc.</a:t>
            </a:r>
          </a:p>
          <a:p>
            <a:r>
              <a:rPr lang="en-US" dirty="0"/>
              <a:t>We can also use the validation set to tune </a:t>
            </a:r>
            <a:r>
              <a:rPr lang="en-US" i="1" dirty="0"/>
              <a:t>hyperparameters</a:t>
            </a:r>
            <a:r>
              <a:rPr lang="en-US" dirty="0"/>
              <a:t>; there are a couple related to decision tree pruning, which we will discuss shortly</a:t>
            </a:r>
          </a:p>
          <a:p>
            <a:r>
              <a:rPr lang="en-US" dirty="0"/>
              <a:t>It is sometimes interesting to examine how the size of the training set effects the accuracy of a system</a:t>
            </a:r>
          </a:p>
          <a:p>
            <a:r>
              <a:rPr lang="en-US" dirty="0"/>
              <a:t>This can be visualized with a </a:t>
            </a:r>
            <a:r>
              <a:rPr lang="en-US" b="1" dirty="0"/>
              <a:t>learning curve</a:t>
            </a:r>
            <a:r>
              <a:rPr lang="en-US" dirty="0"/>
              <a:t> (an example is shown on the next slide)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6918107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89F8E-8120-47F5-9702-30371571A3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Curve Example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E8F92BF-1807-4D2A-AEBD-0BEA739632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58630" y="1687375"/>
            <a:ext cx="8274740" cy="4606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8303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DB272F-E890-4361-BFDF-79B5F044C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Decision Tree Pruning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B6B0E0-824B-476A-9450-22F2CA8D77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In our previous topic, we have learned that highly expressive machine learning algorithms may be subject to </a:t>
            </a:r>
            <a:r>
              <a:rPr lang="en-US" b="1" dirty="0"/>
              <a:t>overfitting</a:t>
            </a:r>
          </a:p>
          <a:p>
            <a:r>
              <a:rPr lang="en-US" dirty="0"/>
              <a:t>This is true of decision trees when we use many attributes or attributes with a large number of distinct values</a:t>
            </a:r>
          </a:p>
          <a:p>
            <a:r>
              <a:rPr lang="en-US" dirty="0"/>
              <a:t>This can be partially combatted by increasing the size of the training set, but that is not always an option</a:t>
            </a:r>
          </a:p>
          <a:p>
            <a:r>
              <a:rPr lang="en-US" dirty="0"/>
              <a:t>Another technique to combat overfitting is called </a:t>
            </a:r>
            <a:r>
              <a:rPr lang="en-US" b="1" dirty="0"/>
              <a:t>decision tree pruning</a:t>
            </a:r>
          </a:p>
          <a:p>
            <a:r>
              <a:rPr lang="en-US" dirty="0"/>
              <a:t>This involves applying </a:t>
            </a:r>
            <a:r>
              <a:rPr lang="en-US" i="1" dirty="0"/>
              <a:t>significance tests </a:t>
            </a:r>
            <a:r>
              <a:rPr lang="en-US" dirty="0"/>
              <a:t>to determine if the information gain obtained by applying attributes is </a:t>
            </a:r>
            <a:r>
              <a:rPr lang="en-US" i="1" dirty="0"/>
              <a:t>statistically significant</a:t>
            </a:r>
          </a:p>
          <a:p>
            <a:r>
              <a:rPr lang="en-US" dirty="0"/>
              <a:t>We generate the entire tree before pruning, because there are cases where no single attribute leads to significant gain, but multiple attributes do</a:t>
            </a:r>
          </a:p>
          <a:p>
            <a:r>
              <a:rPr lang="en-US" dirty="0"/>
              <a:t>Trees constructed with this type of pruning often perform significantly better than trees constructed without pruning, especially if the data contains a lot of </a:t>
            </a:r>
            <a:r>
              <a:rPr lang="en-US" i="1" dirty="0"/>
              <a:t>noise</a:t>
            </a:r>
          </a:p>
          <a:p>
            <a:r>
              <a:rPr lang="en-US" dirty="0"/>
              <a:t>An additional benefit is that the pruned trees are often much smaller and easier to understand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96720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19BB95-297A-48F8-A7EB-A61BD1AC4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Additional Complications for Decision Trees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991F35-69DB-40E2-9E25-98B0735162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i="1" dirty="0"/>
              <a:t>Missing data</a:t>
            </a:r>
            <a:r>
              <a:rPr lang="en-US" dirty="0"/>
              <a:t>: Sometimes, not all attribute values are known for an example</a:t>
            </a:r>
          </a:p>
          <a:p>
            <a:pPr lvl="1"/>
            <a:r>
              <a:rPr lang="en-US" dirty="0"/>
              <a:t>This can be a problem for both learning and classification</a:t>
            </a:r>
          </a:p>
          <a:p>
            <a:pPr lvl="1"/>
            <a:r>
              <a:rPr lang="en-US" dirty="0"/>
              <a:t>Some machine learning algorithms can handle this better than others</a:t>
            </a:r>
          </a:p>
          <a:p>
            <a:r>
              <a:rPr lang="en-US" i="1" dirty="0"/>
              <a:t>Continuous-</a:t>
            </a:r>
            <a:r>
              <a:rPr lang="en-US" dirty="0"/>
              <a:t> or </a:t>
            </a:r>
            <a:r>
              <a:rPr lang="en-US" i="1" dirty="0"/>
              <a:t>multi-valued attributes</a:t>
            </a:r>
            <a:r>
              <a:rPr lang="en-US" dirty="0"/>
              <a:t>: These include attributes with many distinct values (e.g., </a:t>
            </a:r>
            <a:r>
              <a:rPr lang="en-US" i="1" dirty="0"/>
              <a:t>ExactTime</a:t>
            </a:r>
            <a:r>
              <a:rPr lang="en-US" dirty="0"/>
              <a:t> or </a:t>
            </a:r>
            <a:r>
              <a:rPr lang="en-US" i="1" dirty="0"/>
              <a:t>Height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Information gain can give an inappropriate measure of usefulness</a:t>
            </a:r>
          </a:p>
          <a:p>
            <a:pPr lvl="1"/>
            <a:r>
              <a:rPr lang="en-US" dirty="0"/>
              <a:t>Binning values into groups based on split points can be useful, but that is harder when the values don’t have a clear ordering (e.g., </a:t>
            </a:r>
            <a:r>
              <a:rPr lang="en-US" i="1" dirty="0"/>
              <a:t>RestaurantName</a:t>
            </a:r>
            <a:r>
              <a:rPr lang="en-US" dirty="0"/>
              <a:t>)</a:t>
            </a:r>
          </a:p>
          <a:p>
            <a:r>
              <a:rPr lang="en-US" i="1" dirty="0"/>
              <a:t>Continuous-valued output attributes</a:t>
            </a:r>
          </a:p>
          <a:p>
            <a:pPr lvl="1"/>
            <a:r>
              <a:rPr lang="en-US" dirty="0"/>
              <a:t>This requires a </a:t>
            </a:r>
            <a:r>
              <a:rPr lang="en-US" i="1" dirty="0"/>
              <a:t>regression tree</a:t>
            </a:r>
          </a:p>
          <a:p>
            <a:pPr lvl="1"/>
            <a:r>
              <a:rPr lang="en-US" dirty="0"/>
              <a:t>Each leaf indicates a linear function of a subset of numerical attributes rather than a single value</a:t>
            </a:r>
          </a:p>
        </p:txBody>
      </p:sp>
    </p:spTree>
    <p:extLst>
      <p:ext uri="{BB962C8B-B14F-4D97-AF65-F5344CB8AC3E}">
        <p14:creationId xmlns:p14="http://schemas.microsoft.com/office/powerpoint/2010/main" val="30671806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A114FD-A3F8-4A22-A99D-D250AB708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Ensemble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CD2AF1-C814-470C-B6F4-76C45156EE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 idea of </a:t>
            </a:r>
            <a:r>
              <a:rPr lang="en-US" b="1" dirty="0"/>
              <a:t>ensemble learning </a:t>
            </a:r>
            <a:r>
              <a:rPr lang="en-US" dirty="0"/>
              <a:t>is to select a collection, or ensemble, of hypotheses and to combine their predictions</a:t>
            </a:r>
          </a:p>
          <a:p>
            <a:r>
              <a:rPr lang="en-US" dirty="0"/>
              <a:t>Predictions can be combined by averaging, voting, or by another machine learning method</a:t>
            </a:r>
          </a:p>
          <a:p>
            <a:r>
              <a:rPr lang="en-US" dirty="0"/>
              <a:t>Ensemble methods related to decision trees include:</a:t>
            </a:r>
          </a:p>
          <a:p>
            <a:pPr lvl="1"/>
            <a:r>
              <a:rPr lang="en-US" i="1" dirty="0"/>
              <a:t>Bagging</a:t>
            </a:r>
            <a:r>
              <a:rPr lang="en-US" dirty="0"/>
              <a:t> generates K training sets by sampling from the original training set with replacement, and learning a decision tree based on each</a:t>
            </a:r>
          </a:p>
          <a:p>
            <a:pPr lvl="1"/>
            <a:r>
              <a:rPr lang="en-US" i="1" dirty="0"/>
              <a:t>Random forests</a:t>
            </a:r>
            <a:r>
              <a:rPr lang="en-US" dirty="0"/>
              <a:t> additionally randomizes the allowable attributes to ensure that more diverse trees are created</a:t>
            </a:r>
          </a:p>
          <a:p>
            <a:pPr lvl="1"/>
            <a:r>
              <a:rPr lang="en-US" i="1" dirty="0"/>
              <a:t>Boosting</a:t>
            </a:r>
            <a:r>
              <a:rPr lang="en-US" dirty="0"/>
              <a:t> creates a sequence of decision stumps (decision trees with only one level) that are individually weak but make good predictions when combined appropriately</a:t>
            </a:r>
          </a:p>
          <a:p>
            <a:r>
              <a:rPr lang="en-US" dirty="0"/>
              <a:t>In recent years, ensembles of neural networks have become common, and such ensembles often top the leaderboards for many ML tasks</a:t>
            </a:r>
          </a:p>
        </p:txBody>
      </p:sp>
    </p:spTree>
    <p:extLst>
      <p:ext uri="{BB962C8B-B14F-4D97-AF65-F5344CB8AC3E}">
        <p14:creationId xmlns:p14="http://schemas.microsoft.com/office/powerpoint/2010/main" val="33585082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1861</TotalTime>
  <Words>3113</Words>
  <Application>Microsoft Office PowerPoint</Application>
  <PresentationFormat>Widescreen</PresentationFormat>
  <Paragraphs>176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Arial</vt:lpstr>
      <vt:lpstr>Calibri</vt:lpstr>
      <vt:lpstr>Calibri Light</vt:lpstr>
      <vt:lpstr>Cambria Math</vt:lpstr>
      <vt:lpstr>Office Theme</vt:lpstr>
      <vt:lpstr>ECE469: Artificial Intelligence</vt:lpstr>
      <vt:lpstr>Supervised Learning Recap</vt:lpstr>
      <vt:lpstr>Machine Learning Example</vt:lpstr>
      <vt:lpstr>Example Training Set</vt:lpstr>
      <vt:lpstr>Decision Trees</vt:lpstr>
      <vt:lpstr>(Actual?) Decision Tree for Restaurant Task</vt:lpstr>
      <vt:lpstr>Expressivity of Decision Trees</vt:lpstr>
      <vt:lpstr>Learning a Decision Tree from Examples</vt:lpstr>
      <vt:lpstr>Choosing Attributes Example</vt:lpstr>
      <vt:lpstr>Learning a Decision Tree Recursively</vt:lpstr>
      <vt:lpstr>Decision Tree Learning Pseudo-code</vt:lpstr>
      <vt:lpstr>Learned Decision Tree Example</vt:lpstr>
      <vt:lpstr>Inspecting the Learned Decision Tree</vt:lpstr>
      <vt:lpstr>How to Choose Attributes</vt:lpstr>
      <vt:lpstr>Entropy</vt:lpstr>
      <vt:lpstr>Textbook’s Examples of Entropy</vt:lpstr>
      <vt:lpstr>Encryption Example (not in book)</vt:lpstr>
      <vt:lpstr>Splitting a Node in a Decision Tree</vt:lpstr>
      <vt:lpstr>Information Gain</vt:lpstr>
      <vt:lpstr>Information Gain Example</vt:lpstr>
      <vt:lpstr>Evaluating Decision Trees</vt:lpstr>
      <vt:lpstr>Learning Curve Example</vt:lpstr>
      <vt:lpstr>Decision Tree Pruning</vt:lpstr>
      <vt:lpstr>Additional Complications for Decision Trees</vt:lpstr>
      <vt:lpstr>Ensemble Learning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ECE469: Artificial Intelligence</dc:title>
  <dc:creator>Carl</dc:creator>
  <cp:lastModifiedBy>Carl Sable</cp:lastModifiedBy>
  <cp:revision>54</cp:revision>
  <dcterms:created xsi:type="dcterms:W3CDTF">2020-10-20T18:17:39Z</dcterms:created>
  <dcterms:modified xsi:type="dcterms:W3CDTF">2022-10-22T13:50:15Z</dcterms:modified>
</cp:coreProperties>
</file>