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0" r:id="rId16"/>
    <p:sldId id="261"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278" r:id="rId105"/>
    <p:sldId id="275" r:id="rId106"/>
    <p:sldId id="276" r:id="rId107"/>
    <p:sldId id="277"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96" autoAdjust="0"/>
  </p:normalViewPr>
  <p:slideViewPr>
    <p:cSldViewPr snapToGrid="0">
      <p:cViewPr varScale="1">
        <p:scale>
          <a:sx n="60" d="100"/>
          <a:sy n="60" d="100"/>
        </p:scale>
        <p:origin x="884"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10/18/2022</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10/18/2022</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data types</a:t>
            </a:r>
          </a:p>
          <a:p>
            <a:r>
              <a:rPr lang="en-US" dirty="0"/>
              <a:t>A particular stack called the </a:t>
            </a:r>
            <a:r>
              <a:rPr lang="en-US" b="1" dirty="0"/>
              <a:t>call stack </a:t>
            </a:r>
            <a:r>
              <a:rPr lang="en-US" dirty="0"/>
              <a:t>(a.k.a. </a:t>
            </a:r>
            <a:r>
              <a:rPr lang="en-US" b="1" dirty="0"/>
              <a:t>the stack</a:t>
            </a:r>
            <a:r>
              <a:rPr lang="en-US" dirty="0"/>
              <a:t>) is implicitly used every time a function or member function (a.k.a. method) is called</a:t>
            </a:r>
          </a:p>
          <a:p>
            <a:r>
              <a:rPr lang="en-US" dirty="0"/>
              <a:t>This occurs in just about every program you will ever implement</a:t>
            </a:r>
          </a:p>
          <a:p>
            <a:r>
              <a:rPr lang="en-US" dirty="0"/>
              <a:t>We will talk more about the call stack later in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a:t>
            </a:r>
            <a:r>
              <a:rPr lang="en-US" i="1" dirty="0"/>
              <a:t>interface</a:t>
            </a:r>
            <a:r>
              <a:rPr lang="en-US" dirty="0"/>
              <a:t> of a data type that must be implemented, but not how it should be implemented</a:t>
            </a:r>
          </a:p>
          <a:p>
            <a:r>
              <a:rPr lang="en-US" dirty="0"/>
              <a:t>To implement an ADT using language-specific code, you use </a:t>
            </a:r>
            <a:r>
              <a:rPr lang="en-US" b="1" dirty="0"/>
              <a:t>data structures</a:t>
            </a:r>
            <a:endParaRPr lang="en-US" dirty="0"/>
          </a:p>
          <a:p>
            <a:r>
              <a:rPr lang="en-US" dirty="0"/>
              <a:t>If an ADT is implemented well, it can be used for many different purposes by many different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information hiding is used appropriately, it should also be possible to modify the implementation without breaking code that uses it</a:t>
            </a:r>
          </a:p>
          <a:p>
            <a:r>
              <a:rPr lang="en-US" dirty="0"/>
              <a:t>We will often talk about data types as ADTs first, and then talk about one or more ways to implement them with data structures</a:t>
            </a:r>
          </a:p>
          <a:p>
            <a:r>
              <a:rPr lang="en-US" dirty="0"/>
              <a:t>Most computer languages provide implementations of some basic data types and also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850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r>
              <a:rPr lang="en-US" dirty="0"/>
              <a:t>; the predecessor of A</a:t>
            </a:r>
            <a:r>
              <a:rPr lang="en-US" baseline="-25000" dirty="0"/>
              <a:t>0</a:t>
            </a:r>
            <a:r>
              <a:rPr lang="en-US" dirty="0"/>
              <a:t> and the successor of A</a:t>
            </a:r>
            <a:r>
              <a:rPr lang="en-US" baseline="-25000" dirty="0"/>
              <a:t>N-1</a:t>
            </a:r>
            <a:r>
              <a:rPr lang="en-US" dirty="0"/>
              <a:t> are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the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assume insert and delete are provided access to the item before the one to be inserted or delete</a:t>
            </a:r>
          </a:p>
          <a:p>
            <a:r>
              <a:rPr lang="en-US" dirty="0"/>
              <a:t>The implementer (programmer) must decide what to do when special cases occur (e.g., if you call findKth with a k that is larger than the size of the list)</a:t>
            </a:r>
          </a:p>
          <a:p>
            <a:r>
              <a:rPr lang="en-US" dirty="0"/>
              <a:t>Note that we have not specified the type of each element</a:t>
            </a:r>
          </a:p>
          <a:p>
            <a:r>
              <a:rPr lang="en-US" dirty="0"/>
              <a:t>For now,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and the size would likely be combined into a single </a:t>
            </a:r>
            <a:r>
              <a:rPr lang="en-US" i="1" dirty="0"/>
              <a:t>object</a:t>
            </a:r>
          </a:p>
          <a:p>
            <a:r>
              <a:rPr lang="en-US" dirty="0"/>
              <a:t>Historically, array-based implementations of lists were fixed-sized, so they required an estimate of the maximum size of the list ahead of time</a:t>
            </a:r>
          </a:p>
          <a:p>
            <a:r>
              <a:rPr lang="en-US" dirty="0"/>
              <a:t>With the provided "vector" class in C++ (and Java also has a similar class), this estimate is no longer necessary; the capacity of the array-based list can grow when necessary</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850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r>
              <a:rPr lang="en-US" dirty="0"/>
              <a:t>For example, inserting a new first element or deleting the first element requires shifting every other element</a:t>
            </a:r>
          </a:p>
          <a:p>
            <a:r>
              <a:rPr lang="en-US" dirty="0"/>
              <a:t>The worst case for these operations is O(N)</a:t>
            </a:r>
          </a:p>
          <a:p>
            <a:r>
              <a:rPr lang="en-US" dirty="0"/>
              <a:t>On average, half of the list needs to be moved for either operation, so linear time is still required</a:t>
            </a:r>
          </a:p>
          <a:p>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implement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77500" lnSpcReduction="20000"/>
          </a:bodyPr>
          <a:lstStyle/>
          <a:p>
            <a:r>
              <a:rPr lang="en-US" dirty="0"/>
              <a:t>In order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cells)</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 I would say that the last cell's next link, or next pointer, is null or is nullptr (or is set to the value of nullptr)</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a:t>
            </a:r>
          </a:p>
          <a:p>
            <a:r>
              <a:rPr lang="en-US" dirty="0"/>
              <a:t>Really, the next links are just pointers that store the memory addresses of the start of the next node</a:t>
            </a:r>
          </a:p>
          <a:p>
            <a:r>
              <a:rPr lang="en-US" dirty="0"/>
              <a:t>The textbook uses a ground symbol for the nullptr pointer at the end of the linked list, but that is unusual; I just write "null" (or something similar)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70000" lnSpcReduction="20000"/>
          </a:bodyPr>
          <a:lstStyle/>
          <a:p>
            <a:r>
              <a:rPr lang="en-US" dirty="0"/>
              <a:t>When a linked list is used to implement a list ADT, insertions and deletions (the way we are defining them) can be constant time routines</a:t>
            </a:r>
          </a:p>
          <a:p>
            <a:r>
              <a:rPr lang="en-US" dirty="0"/>
              <a:t>This is more efficient than an array-based list, which requires linear insertions and deletions</a:t>
            </a:r>
          </a:p>
          <a:p>
            <a:r>
              <a:rPr lang="en-US" dirty="0"/>
              <a:t>Inserting a new value requires the program to dynamically allocate a new node and to manipulate a couple of pointers</a:t>
            </a:r>
          </a:p>
          <a:p>
            <a:r>
              <a:rPr lang="en-US" dirty="0"/>
              <a:t>Deleted a value requires the program to free the memory associated with the value’s node and to manipulate one pointer</a:t>
            </a:r>
          </a:p>
          <a:p>
            <a:r>
              <a:rPr lang="en-US" dirty="0"/>
              <a:t>Unfortunately, the findKth routine is now a linear routine; findKth(i) now takes O(i) time</a:t>
            </a:r>
          </a:p>
          <a:p>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a:t>
            </a:r>
          </a:p>
          <a:p>
            <a:r>
              <a:rPr lang="en-US" dirty="0"/>
              <a:t>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a:t>
            </a:r>
          </a:p>
          <a:p>
            <a:r>
              <a:rPr lang="en-US" dirty="0"/>
              <a:t>The final node’s next pointer is null (as with a singly linked list), and the first node’s previous pointer (sometimes called "prev") is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 and tail of the list</a:t>
            </a:r>
          </a:p>
          <a:p>
            <a:r>
              <a:rPr lang="en-US" dirty="0"/>
              <a:t>The book also gives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strongly recommend that students carefully examine our textbook's implementations of their List and Vector classes</a:t>
            </a:r>
          </a:p>
          <a:p>
            <a:r>
              <a:rPr lang="en-US" dirty="0"/>
              <a:t>There are several additional C++ concepts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92500" lnSpcReduction="1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b="1" dirty="0"/>
              <a:t>top</a:t>
            </a:r>
            <a:r>
              <a:rPr lang="en-US" dirty="0"/>
              <a:t>)</a:t>
            </a:r>
          </a:p>
          <a:p>
            <a:r>
              <a:rPr lang="en-US" dirty="0"/>
              <a:t>For queues, we insert to one end (the </a:t>
            </a:r>
            <a:r>
              <a:rPr lang="en-US" b="1" dirty="0"/>
              <a:t>rear</a:t>
            </a:r>
            <a:r>
              <a:rPr lang="en-US" dirty="0"/>
              <a:t>) and delete from the other end (the </a:t>
            </a:r>
            <a:r>
              <a:rPr lang="en-US" b="1" dirty="0"/>
              <a:t>front</a:t>
            </a:r>
            <a:r>
              <a:rPr lang="en-US" dirty="0"/>
              <a:t>)</a:t>
            </a:r>
          </a:p>
          <a:p>
            <a:r>
              <a:rPr lang="en-US" dirty="0"/>
              <a:t>For stacks, inserts are called </a:t>
            </a:r>
            <a:r>
              <a:rPr lang="en-US" b="1" dirty="0"/>
              <a:t>push</a:t>
            </a:r>
            <a:r>
              <a:rPr lang="en-US" dirty="0"/>
              <a:t> and deletions are called </a:t>
            </a:r>
            <a:r>
              <a:rPr lang="en-US" b="1" dirty="0"/>
              <a:t>pop</a:t>
            </a:r>
          </a:p>
          <a:p>
            <a:r>
              <a:rPr lang="en-US" dirty="0"/>
              <a:t>For queues, inserts are typically called </a:t>
            </a:r>
            <a:r>
              <a:rPr lang="en-US" b="1" dirty="0"/>
              <a:t>enqueue</a:t>
            </a:r>
            <a:r>
              <a:rPr lang="en-US" dirty="0"/>
              <a:t> and deletions are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(the same as for a stack)</a:t>
            </a:r>
          </a:p>
          <a:p>
            <a:r>
              <a:rPr lang="en-US" dirty="0"/>
              <a:t>I like to think of a stack as a closed bucket and a queue as an open pipe</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does allow the stack to be resized when full; they require a linear push when that happens, but it should be rare</a:t>
            </a:r>
          </a:p>
          <a:p>
            <a:r>
              <a:rPr lang="en-US" dirty="0"/>
              <a:t>Example of a line of code: </a:t>
            </a:r>
            <a:r>
              <a:rPr lang="en-US"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lstStyle/>
          <a:p>
            <a:r>
              <a:rPr lang="en-US" dirty="0"/>
              <a:t>Returning error values (this can be tricky)</a:t>
            </a:r>
          </a:p>
          <a:p>
            <a:r>
              <a:rPr lang="en-US" dirty="0"/>
              <a:t>Displaying error messages (typically, general classes should not do this)</a:t>
            </a:r>
          </a:p>
          <a:p>
            <a:r>
              <a:rPr lang="en-US" dirty="0"/>
              <a:t>Exiting the program (seems a bit harsh)</a:t>
            </a:r>
          </a:p>
          <a:p>
            <a:r>
              <a:rPr lang="en-US" dirty="0"/>
              <a:t>Throwing exceptions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 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i="1" dirty="0"/>
              <a:t>Linked-list based stacks </a:t>
            </a:r>
            <a:r>
              <a:rPr lang="en-US" dirty="0"/>
              <a:t>are slower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lstStyle/>
          <a:p>
            <a:r>
              <a:rPr lang="en-US" dirty="0"/>
              <a:t>One application of a stack is to check if left and right symbols are </a:t>
            </a:r>
            <a:r>
              <a:rPr lang="en-US" i="1" dirty="0"/>
              <a:t>balanced</a:t>
            </a:r>
            <a:r>
              <a:rPr lang="en-US" dirty="0"/>
              <a:t>; for example, parenthesis, brackets, and curly braces</a:t>
            </a:r>
          </a:p>
          <a:p>
            <a:r>
              <a:rPr lang="en-US" dirty="0"/>
              <a:t>An example of a valid sequence is: ({[]()}[])</a:t>
            </a:r>
          </a:p>
          <a:p>
            <a:r>
              <a:rPr lang="en-US" dirty="0"/>
              <a:t>An example of a non-valid sequence is: [(])</a:t>
            </a:r>
          </a:p>
          <a:p>
            <a:r>
              <a:rPr lang="en-US" dirty="0"/>
              <a:t>Counter-example: In HTML, this is valid:</a:t>
            </a:r>
          </a:p>
          <a:p>
            <a:pPr marL="457200" lvl="1" indent="0">
              <a:buNone/>
            </a:pPr>
            <a:r>
              <a:rPr lang="en-US" dirty="0"/>
              <a:t>&lt;b&gt; Hello &lt;i&gt; World &lt;/b&gt; Goodbye &lt;/i&gt;</a:t>
            </a:r>
          </a:p>
          <a:p>
            <a:r>
              <a:rPr lang="en-US" dirty="0"/>
              <a:t>The pseudo-code that we will examine is </a:t>
            </a:r>
            <a:r>
              <a:rPr lang="el-GR" dirty="0"/>
              <a:t>θ</a:t>
            </a:r>
            <a:r>
              <a:rPr lang="en-US" dirty="0"/>
              <a:t>(N), where N is the number of characters in the input sequence</a:t>
            </a:r>
          </a:p>
          <a:p>
            <a:r>
              <a:rPr lang="en-US" dirty="0"/>
              <a:t>There is one linear loop and everything else is constant</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92500" lnSpcReduction="20000"/>
          </a:bodyPr>
          <a:lstStyle/>
          <a:p>
            <a:r>
              <a:rPr lang="en-US" dirty="0"/>
              <a:t>Three notations for representing mathematical expressions include:</a:t>
            </a:r>
          </a:p>
          <a:p>
            <a:pPr lvl="1"/>
            <a:r>
              <a:rPr lang="en-US" b="1" dirty="0"/>
              <a:t>Infix</a:t>
            </a:r>
            <a:r>
              <a:rPr lang="en-US" dirty="0"/>
              <a:t> notation places binary operators in between their operands (this is the notation we typically use for mathematical expressions)</a:t>
            </a:r>
          </a:p>
          <a:p>
            <a:pPr lvl="1"/>
            <a:r>
              <a:rPr lang="en-US" b="1" dirty="0"/>
              <a:t>Prefix</a:t>
            </a:r>
            <a:r>
              <a:rPr lang="en-US" dirty="0"/>
              <a:t> notation, a.k.a. Polish notation, places binary operators before their operands</a:t>
            </a:r>
          </a:p>
          <a:p>
            <a:pPr lvl="1"/>
            <a:r>
              <a:rPr lang="en-US" b="1" dirty="0"/>
              <a:t>Postfix</a:t>
            </a:r>
            <a:r>
              <a:rPr lang="en-US" dirty="0"/>
              <a:t> notation, a.k.a. reverse Polish notation,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are simple linear algorithms involving stacks to evaluate postfix expressions and to convert infix expressions to postfix</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lstStyle/>
          <a:p>
            <a:r>
              <a:rPr lang="en-US" dirty="0"/>
              <a:t>There is a linear loop through all the symbols in the given expression</a:t>
            </a:r>
          </a:p>
          <a:p>
            <a:r>
              <a:rPr lang="en-US" dirty="0"/>
              <a:t>Everything else in the routine is a constant time operation</a:t>
            </a:r>
          </a:p>
          <a:p>
            <a:r>
              <a:rPr lang="en-US" dirty="0"/>
              <a:t>Therefore, the algorithm is clearly O(N), where N is the number of symbols in the expression</a:t>
            </a:r>
          </a:p>
          <a:p>
            <a:r>
              <a:rPr lang="en-US" dirty="0"/>
              <a:t>Although we won’t cover it, there is also a linear algorithm involving a stack to convert an infix expression to postfix</a:t>
            </a:r>
          </a:p>
          <a:p>
            <a:r>
              <a:rPr lang="en-US" dirty="0"/>
              <a:t>Putting both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for insertions (onto the </a:t>
            </a:r>
            <a:r>
              <a:rPr lang="en-US" sz="2400" i="1" dirty="0"/>
              <a:t>back</a:t>
            </a:r>
            <a:r>
              <a:rPr lang="en-US" sz="2400" dirty="0"/>
              <a:t> or </a:t>
            </a:r>
            <a:r>
              <a:rPr lang="en-US" sz="2400" i="1" dirty="0"/>
              <a:t>rear</a:t>
            </a:r>
            <a:r>
              <a:rPr lang="en-US" sz="2400" dirty="0"/>
              <a:t>) and deletions (from the </a:t>
            </a:r>
            <a:r>
              <a:rPr lang="en-US" sz="2400" i="1" dirty="0"/>
              <a:t>front</a:t>
            </a:r>
            <a:r>
              <a:rPr lang="en-US" sz="2400" dirty="0"/>
              <a:t>)</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a:t>
            </a:r>
          </a:p>
          <a:p>
            <a:r>
              <a:rPr lang="en-US" sz="2400" dirty="0"/>
              <a:t>Array-based queues rely on </a:t>
            </a:r>
            <a:r>
              <a:rPr lang="en-US" sz="2400" i="1" dirty="0"/>
              <a:t>circular arrays</a:t>
            </a:r>
            <a:r>
              <a:rPr lang="en-US" sz="2400" dirty="0"/>
              <a:t>; for example:</a:t>
            </a:r>
          </a:p>
          <a:p>
            <a:endParaRPr lang="en-US" dirty="0"/>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5013234"/>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lstStyle/>
          <a:p>
            <a:r>
              <a:rPr lang="en-US" dirty="0"/>
              <a:t>Handling requests (e.g., a printer queue)</a:t>
            </a:r>
          </a:p>
          <a:p>
            <a:r>
              <a:rPr lang="en-US" dirty="0"/>
              <a:t>Handling phone calls</a:t>
            </a:r>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complex search strategies</a:t>
            </a:r>
          </a:p>
          <a:p>
            <a:pPr lvl="1"/>
            <a:r>
              <a:rPr lang="en-US" dirty="0"/>
              <a:t>A variety of AI algorithms</a:t>
            </a:r>
          </a:p>
          <a:p>
            <a:pPr lvl="1"/>
            <a:r>
              <a:rPr lang="en-US" dirty="0"/>
              <a:t>A variety of graph-related algorithms</a:t>
            </a:r>
          </a:p>
          <a:p>
            <a:pPr lvl="1"/>
            <a:r>
              <a:rPr lang="en-US" dirty="0"/>
              <a:t>Components of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a:t>
            </a:r>
          </a:p>
          <a:p>
            <a:pPr lvl="1"/>
            <a:r>
              <a:rPr lang="en-US" b="1" dirty="0"/>
              <a:t>The stack</a:t>
            </a:r>
            <a:r>
              <a:rPr lang="en-US" dirty="0"/>
              <a:t>, a.k.a. the</a:t>
            </a:r>
            <a:r>
              <a:rPr lang="en-US" i="1" dirty="0"/>
              <a:t> run-time stack </a:t>
            </a:r>
            <a:r>
              <a:rPr lang="en-US" dirty="0"/>
              <a:t>or the </a:t>
            </a:r>
            <a:r>
              <a:rPr lang="en-US" i="1" dirty="0"/>
              <a:t>call stack </a:t>
            </a:r>
            <a:r>
              <a:rPr lang="en-US" dirty="0"/>
              <a:t>(stores </a:t>
            </a:r>
            <a:r>
              <a:rPr lang="en-US" b="1" dirty="0"/>
              <a:t>activation records</a:t>
            </a:r>
            <a:r>
              <a:rPr lang="en-US" dirty="0"/>
              <a:t>, a.k.a. </a:t>
            </a:r>
            <a:r>
              <a:rPr lang="en-US" i="1" dirty="0"/>
              <a:t>stack frames</a:t>
            </a:r>
            <a:r>
              <a:rPr lang="en-US" dirty="0"/>
              <a:t>)</a:t>
            </a:r>
          </a:p>
          <a:p>
            <a:pPr lvl="1"/>
            <a:r>
              <a:rPr lang="en-US" b="1" dirty="0"/>
              <a:t>The heap</a:t>
            </a:r>
            <a:r>
              <a:rPr lang="en-US" dirty="0"/>
              <a:t>, a.k.a. </a:t>
            </a:r>
            <a:r>
              <a:rPr lang="en-US" i="1" dirty="0"/>
              <a:t>dynamic memory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pPr lvl="1"/>
            <a:endParaRPr lang="en-US" dirty="0"/>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92500" lnSpcReduction="1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i="1" dirty="0"/>
              <a:t>stack frames</a:t>
            </a:r>
            <a:endParaRPr lang="en-US" dirty="0"/>
          </a:p>
          <a:p>
            <a:r>
              <a:rPr lang="en-US" dirty="0"/>
              <a:t>The stack contains an activation record for all functions (including member functions)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(originally filled in with </a:t>
            </a:r>
            <a:r>
              <a:rPr lang="en-US" i="1" dirty="0"/>
              <a:t>arguments</a:t>
            </a:r>
            <a:r>
              <a:rPr lang="en-US" dirty="0"/>
              <a:t> passed to the parameters)</a:t>
            </a:r>
          </a:p>
          <a:p>
            <a:pPr lvl="1"/>
            <a:r>
              <a:rPr lang="en-US" b="1" dirty="0"/>
              <a:t>Machine status info </a:t>
            </a:r>
            <a:r>
              <a:rPr lang="en-US" dirty="0"/>
              <a:t>(any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a:t>
            </a:r>
            <a:endParaRPr lang="en-US" b="1" dirty="0"/>
          </a:p>
          <a:p>
            <a:r>
              <a:rPr lang="en-US" i="1" dirty="0"/>
              <a:t>Not all sources will depict activation records the same way </a:t>
            </a:r>
            <a:r>
              <a:rPr lang="en-US" dirty="0"/>
              <a:t>(i.e., the parts may be labeled differently or drawn in different orders)</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dirty="0"/>
              <a:t>Arguments are copied to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92500" lnSpcReduction="1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is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(i.e.,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the assembly code and machine code contain more variables than the source code</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compared to older programming languages that create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85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a:t>
            </a:r>
          </a:p>
          <a:p>
            <a:r>
              <a:rPr lang="en-US" dirty="0"/>
              <a:t>A recursive function that goes too deep can overflow the stack, and this is sometimes the case with tail recursion</a:t>
            </a:r>
          </a:p>
          <a:p>
            <a:r>
              <a:rPr lang="en-US" dirty="0"/>
              <a:t>Example: To display all the nodes in a singly linked list, it is better to use a loop than to display the current node and make a recursive call</a:t>
            </a:r>
          </a:p>
          <a:p>
            <a:r>
              <a:rPr lang="en-US" dirty="0"/>
              <a:t>We’ll see additional examples of removing tail recursion in our next topic</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TotalTime>
  <Words>13803</Words>
  <Application>Microsoft Office PowerPoint</Application>
  <PresentationFormat>Widescreen</PresentationFormat>
  <Paragraphs>2265</Paragraphs>
  <Slides>107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107</vt:i4>
      </vt:variant>
    </vt:vector>
  </HeadingPairs>
  <TitlesOfParts>
    <vt:vector size="112"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Options for Error Handling</vt:lpstr>
      <vt:lpstr>Linked-list based stacks</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80</cp:revision>
  <dcterms:created xsi:type="dcterms:W3CDTF">2020-04-01T00:40:16Z</dcterms:created>
  <dcterms:modified xsi:type="dcterms:W3CDTF">2022-10-18T15:19:44Z</dcterms:modified>
</cp:coreProperties>
</file>