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357" r:id="rId13"/>
    <p:sldId id="358" r:id="rId14"/>
    <p:sldId id="347" r:id="rId15"/>
    <p:sldId id="361" r:id="rId16"/>
    <p:sldId id="359" r:id="rId17"/>
    <p:sldId id="360" r:id="rId18"/>
    <p:sldId id="353" r:id="rId19"/>
    <p:sldId id="362" r:id="rId20"/>
    <p:sldId id="267" r:id="rId21"/>
    <p:sldId id="268" r:id="rId22"/>
    <p:sldId id="269" r:id="rId23"/>
    <p:sldId id="27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68A65-513A-4ABA-B186-A6FC1D8FF9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435F1F-CD89-42E8-89FA-D886D104E8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7152A0-B6EC-4912-9B40-6F20F23181BE}"/>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5" name="Footer Placeholder 4">
            <a:extLst>
              <a:ext uri="{FF2B5EF4-FFF2-40B4-BE49-F238E27FC236}">
                <a16:creationId xmlns:a16="http://schemas.microsoft.com/office/drawing/2014/main" id="{751BDF79-621C-40C2-8035-ECC4A3D56B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CB4885-E374-482E-AC43-B8FA7AC78FCF}"/>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9673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99F9E-01E7-4F62-9DC6-82F823FC97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421935-A811-4E3A-9D35-47B56AE5C4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809258-41AA-4F10-848B-6D539F7F9430}"/>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5" name="Footer Placeholder 4">
            <a:extLst>
              <a:ext uri="{FF2B5EF4-FFF2-40B4-BE49-F238E27FC236}">
                <a16:creationId xmlns:a16="http://schemas.microsoft.com/office/drawing/2014/main" id="{4FCA067C-41D6-4847-93CC-B8E2557AB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43587-C789-4B00-B5B7-676B971CA8BF}"/>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23305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3255-78BA-4132-AC1B-E41DE66C87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82670E-5BF7-464B-9042-76B7AC3935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628504-1CA5-4C33-98BF-C217E4EE8E19}"/>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5" name="Footer Placeholder 4">
            <a:extLst>
              <a:ext uri="{FF2B5EF4-FFF2-40B4-BE49-F238E27FC236}">
                <a16:creationId xmlns:a16="http://schemas.microsoft.com/office/drawing/2014/main" id="{C3D40BDE-817E-47F1-AEC2-F7CCD9845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195CE-2D8F-4E69-AC58-AC2B44B02EC4}"/>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766298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65F9-9D2D-45D1-891C-D10779956F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317A2D-73D2-4230-A62F-83D0290F97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402B1C-3490-4053-8779-3135C41E2D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777BF0-9CAA-4747-BA3A-9DA76E5022C0}"/>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6" name="Footer Placeholder 5">
            <a:extLst>
              <a:ext uri="{FF2B5EF4-FFF2-40B4-BE49-F238E27FC236}">
                <a16:creationId xmlns:a16="http://schemas.microsoft.com/office/drawing/2014/main" id="{90F07129-BCE0-44CF-94B4-9CE1E97D17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9A2431-008C-4B85-8AFA-CA7F5CDABA1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05123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F415-80DC-4FEB-AD3D-08065518BF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AF40D2-AE6A-4EA5-BF91-FF0D25A097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434E31-636B-4041-9768-E1DFE64D85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6A2B6F-C5DB-45AF-AEB2-F4EA7EA527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A56F1F-0FF4-4FDF-A2FB-9FB828A9DA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A5F8C5-D2A7-4BB1-A7BB-F60A1DDB10C1}"/>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8" name="Footer Placeholder 7">
            <a:extLst>
              <a:ext uri="{FF2B5EF4-FFF2-40B4-BE49-F238E27FC236}">
                <a16:creationId xmlns:a16="http://schemas.microsoft.com/office/drawing/2014/main" id="{E4AA620D-743F-4B24-863B-575B0605C6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A20AF6-CC90-49B0-AA6E-0737D35F4BE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145670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19A53-83FD-45DB-AA05-6F3C54D8AE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451EF8-90BE-4035-B80D-5D46C4B7447C}"/>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4" name="Footer Placeholder 3">
            <a:extLst>
              <a:ext uri="{FF2B5EF4-FFF2-40B4-BE49-F238E27FC236}">
                <a16:creationId xmlns:a16="http://schemas.microsoft.com/office/drawing/2014/main" id="{90A727C9-36EA-45DB-8E7D-FF7100523F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ED6CC0-46A8-4DE4-A10F-4155C5272721}"/>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175231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745788-CA7D-4C83-AC91-C24E9E536A79}"/>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3" name="Footer Placeholder 2">
            <a:extLst>
              <a:ext uri="{FF2B5EF4-FFF2-40B4-BE49-F238E27FC236}">
                <a16:creationId xmlns:a16="http://schemas.microsoft.com/office/drawing/2014/main" id="{23F864DA-F349-4F6D-BA84-6B4C814C0E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07C645-0C16-466A-BD9A-F1121003FE6A}"/>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177159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3977-F13C-45EC-A134-BD12BE4919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CD1AE3-C1C9-494D-8922-6AEB8527FE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8C632E-D8C3-4207-8635-2F3731EFCE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D3C80E-0D6C-445F-97D0-25D6D4143802}"/>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6" name="Footer Placeholder 5">
            <a:extLst>
              <a:ext uri="{FF2B5EF4-FFF2-40B4-BE49-F238E27FC236}">
                <a16:creationId xmlns:a16="http://schemas.microsoft.com/office/drawing/2014/main" id="{D3F80999-380B-43DD-896B-21274455C3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76D3C-BFD6-41D7-AD0A-AD577D6D0AD5}"/>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2795242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6821-1B8A-4751-900C-9DE0072C40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609C38-B29E-47D1-A7BF-8E112477AE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6C6044-8157-43D2-9CD8-160B9454F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DB673E-BD36-4493-8954-08316F17A71A}"/>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6" name="Footer Placeholder 5">
            <a:extLst>
              <a:ext uri="{FF2B5EF4-FFF2-40B4-BE49-F238E27FC236}">
                <a16:creationId xmlns:a16="http://schemas.microsoft.com/office/drawing/2014/main" id="{ED308229-0829-44F1-951C-13A8E801CB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437552-F797-447A-8B7F-BEC9B0BAB4E3}"/>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4293097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6D37-3F5C-4606-A9BB-D5461A45A3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7B600D-89D1-4A29-896D-686F517D9E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37507-F519-4DAA-BF5D-416298E90745}"/>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5" name="Footer Placeholder 4">
            <a:extLst>
              <a:ext uri="{FF2B5EF4-FFF2-40B4-BE49-F238E27FC236}">
                <a16:creationId xmlns:a16="http://schemas.microsoft.com/office/drawing/2014/main" id="{6E6FBD2E-6F51-406D-B9C3-E307A56EB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E0AABA-5FB3-43E2-B9CF-17AC4E5BE820}"/>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3306725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A68008-7D94-4D66-94E6-C11E88180B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F09846-B19E-40C0-BC62-16C013F7B2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24A91-6793-4005-9EBA-9A81C2ADB262}"/>
              </a:ext>
            </a:extLst>
          </p:cNvPr>
          <p:cNvSpPr>
            <a:spLocks noGrp="1"/>
          </p:cNvSpPr>
          <p:nvPr>
            <p:ph type="dt" sz="half" idx="10"/>
          </p:nvPr>
        </p:nvSpPr>
        <p:spPr/>
        <p:txBody>
          <a:bodyPr/>
          <a:lstStyle/>
          <a:p>
            <a:fld id="{CF96B0FC-6860-4A6E-9344-CACE10B18BE6}" type="datetimeFigureOut">
              <a:rPr lang="en-US" smtClean="0"/>
              <a:t>12/14/2021</a:t>
            </a:fld>
            <a:endParaRPr lang="en-US"/>
          </a:p>
        </p:txBody>
      </p:sp>
      <p:sp>
        <p:nvSpPr>
          <p:cNvPr id="5" name="Footer Placeholder 4">
            <a:extLst>
              <a:ext uri="{FF2B5EF4-FFF2-40B4-BE49-F238E27FC236}">
                <a16:creationId xmlns:a16="http://schemas.microsoft.com/office/drawing/2014/main" id="{04E76F70-14FC-4D15-AE92-50A625F73E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9250E-4C8D-44C7-9183-C8DE93458B6C}"/>
              </a:ext>
            </a:extLst>
          </p:cNvPr>
          <p:cNvSpPr>
            <a:spLocks noGrp="1"/>
          </p:cNvSpPr>
          <p:nvPr>
            <p:ph type="sldNum" sz="quarter" idx="12"/>
          </p:nvPr>
        </p:nvSpPr>
        <p:spPr/>
        <p:txBody>
          <a:bodyPr/>
          <a:lstStyle/>
          <a:p>
            <a:fld id="{E50BBB74-4805-4FC5-BB92-B18B15793B3F}" type="slidenum">
              <a:rPr lang="en-US" smtClean="0"/>
              <a:t>‹#›</a:t>
            </a:fld>
            <a:endParaRPr lang="en-US"/>
          </a:p>
        </p:txBody>
      </p:sp>
    </p:spTree>
    <p:extLst>
      <p:ext uri="{BB962C8B-B14F-4D97-AF65-F5344CB8AC3E}">
        <p14:creationId xmlns:p14="http://schemas.microsoft.com/office/powerpoint/2010/main" val="477072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840B26-5EF0-4534-8739-2B8AA79E66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FA5564-3ACF-414C-94B9-3F2F439A4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3B0FF-976F-4C3A-B026-0A8BF9620C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6B0FC-6860-4A6E-9344-CACE10B18BE6}" type="datetimeFigureOut">
              <a:rPr lang="en-US" smtClean="0"/>
              <a:t>12/14/2021</a:t>
            </a:fld>
            <a:endParaRPr lang="en-US"/>
          </a:p>
        </p:txBody>
      </p:sp>
      <p:sp>
        <p:nvSpPr>
          <p:cNvPr id="5" name="Footer Placeholder 4">
            <a:extLst>
              <a:ext uri="{FF2B5EF4-FFF2-40B4-BE49-F238E27FC236}">
                <a16:creationId xmlns:a16="http://schemas.microsoft.com/office/drawing/2014/main" id="{B35074C0-94F8-4952-B729-EC2597A45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90BDB8-E28A-459F-8792-86A96B54A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BBB74-4805-4FC5-BB92-B18B15793B3F}" type="slidenum">
              <a:rPr lang="en-US" smtClean="0"/>
              <a:t>‹#›</a:t>
            </a:fld>
            <a:endParaRPr lang="en-US"/>
          </a:p>
        </p:txBody>
      </p:sp>
    </p:spTree>
    <p:extLst>
      <p:ext uri="{BB962C8B-B14F-4D97-AF65-F5344CB8AC3E}">
        <p14:creationId xmlns:p14="http://schemas.microsoft.com/office/powerpoint/2010/main" val="3167779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Philosophy and Ethics of AI</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45E0-084B-4F6B-A39C-7F96655B88ED}"/>
              </a:ext>
            </a:extLst>
          </p:cNvPr>
          <p:cNvSpPr>
            <a:spLocks noGrp="1"/>
          </p:cNvSpPr>
          <p:nvPr>
            <p:ph type="title"/>
          </p:nvPr>
        </p:nvSpPr>
        <p:spPr/>
        <p:txBody>
          <a:bodyPr/>
          <a:lstStyle/>
          <a:p>
            <a:r>
              <a:rPr lang="en-US" dirty="0"/>
              <a:t>Philosophy</a:t>
            </a:r>
          </a:p>
        </p:txBody>
      </p:sp>
      <p:sp>
        <p:nvSpPr>
          <p:cNvPr id="3" name="Content Placeholder 2">
            <a:extLst>
              <a:ext uri="{FF2B5EF4-FFF2-40B4-BE49-F238E27FC236}">
                <a16:creationId xmlns:a16="http://schemas.microsoft.com/office/drawing/2014/main" id="{353AF4C4-34FC-413B-B620-B9AC617548D3}"/>
              </a:ext>
            </a:extLst>
          </p:cNvPr>
          <p:cNvSpPr>
            <a:spLocks noGrp="1"/>
          </p:cNvSpPr>
          <p:nvPr>
            <p:ph idx="1"/>
          </p:nvPr>
        </p:nvSpPr>
        <p:spPr/>
        <p:txBody>
          <a:bodyPr>
            <a:normAutofit fontScale="92500" lnSpcReduction="10000"/>
          </a:bodyPr>
          <a:lstStyle/>
          <a:p>
            <a:r>
              <a:rPr lang="en-US" dirty="0"/>
              <a:t>This topic is partially based on Chapter 27 of the textbook, titled "Philosophy, Ethics, and the Safety of AI"</a:t>
            </a:r>
          </a:p>
          <a:p>
            <a:r>
              <a:rPr lang="en-US" dirty="0"/>
              <a:t>I have also relied on various other sources (some of which will be mentioned later in the topic) and earlier editions of the textbook</a:t>
            </a:r>
          </a:p>
          <a:p>
            <a:r>
              <a:rPr lang="en-US" b="1" dirty="0"/>
              <a:t>Philosophy</a:t>
            </a:r>
            <a:r>
              <a:rPr lang="en-US" dirty="0"/>
              <a:t> and Philosophers have been around for much longer than computers</a:t>
            </a:r>
          </a:p>
          <a:p>
            <a:r>
              <a:rPr lang="en-US" dirty="0"/>
              <a:t>Questions that philosophers have posed that relate to </a:t>
            </a:r>
            <a:r>
              <a:rPr lang="en-US" b="1" dirty="0"/>
              <a:t>artificial intelligence </a:t>
            </a:r>
            <a:r>
              <a:rPr lang="en-US" dirty="0"/>
              <a:t>(</a:t>
            </a:r>
            <a:r>
              <a:rPr lang="en-US" b="1" dirty="0"/>
              <a:t>AI</a:t>
            </a:r>
            <a:r>
              <a:rPr lang="en-US" dirty="0"/>
              <a:t>) include:</a:t>
            </a:r>
          </a:p>
          <a:p>
            <a:pPr lvl="1"/>
            <a:r>
              <a:rPr lang="en-US" dirty="0"/>
              <a:t>How do minds work?</a:t>
            </a:r>
          </a:p>
          <a:p>
            <a:pPr lvl="1"/>
            <a:r>
              <a:rPr lang="en-US" dirty="0"/>
              <a:t>Is it possible for machines to act intelligently, and if they did, would they have minds?</a:t>
            </a:r>
          </a:p>
          <a:p>
            <a:pPr lvl="1"/>
            <a:r>
              <a:rPr lang="en-US" dirty="0"/>
              <a:t>What are the ethical implications of intelligent machines?</a:t>
            </a:r>
          </a:p>
          <a:p>
            <a:endParaRPr lang="en-US" dirty="0"/>
          </a:p>
        </p:txBody>
      </p:sp>
    </p:spTree>
    <p:extLst>
      <p:ext uri="{BB962C8B-B14F-4D97-AF65-F5344CB8AC3E}">
        <p14:creationId xmlns:p14="http://schemas.microsoft.com/office/powerpoint/2010/main" val="204139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66E83-906C-4AB0-B232-285FD6EC795B}"/>
              </a:ext>
            </a:extLst>
          </p:cNvPr>
          <p:cNvSpPr>
            <a:spLocks noGrp="1"/>
          </p:cNvSpPr>
          <p:nvPr>
            <p:ph type="title"/>
          </p:nvPr>
        </p:nvSpPr>
        <p:spPr/>
        <p:txBody>
          <a:bodyPr/>
          <a:lstStyle/>
          <a:p>
            <a:r>
              <a:rPr lang="en-US" dirty="0"/>
              <a:t>Is AI Possible?</a:t>
            </a:r>
          </a:p>
        </p:txBody>
      </p:sp>
      <p:sp>
        <p:nvSpPr>
          <p:cNvPr id="3" name="Content Placeholder 2">
            <a:extLst>
              <a:ext uri="{FF2B5EF4-FFF2-40B4-BE49-F238E27FC236}">
                <a16:creationId xmlns:a16="http://schemas.microsoft.com/office/drawing/2014/main" id="{35495B26-C1B8-4676-81CF-669959E59C69}"/>
              </a:ext>
            </a:extLst>
          </p:cNvPr>
          <p:cNvSpPr>
            <a:spLocks noGrp="1"/>
          </p:cNvSpPr>
          <p:nvPr>
            <p:ph idx="1"/>
          </p:nvPr>
        </p:nvSpPr>
        <p:spPr/>
        <p:txBody>
          <a:bodyPr>
            <a:normAutofit fontScale="85000" lnSpcReduction="20000"/>
          </a:bodyPr>
          <a:lstStyle/>
          <a:p>
            <a:r>
              <a:rPr lang="en-US" dirty="0"/>
              <a:t>Whether or not AI is possible depends on how it is defined</a:t>
            </a:r>
          </a:p>
          <a:p>
            <a:r>
              <a:rPr lang="en-US" dirty="0"/>
              <a:t>The assertion that machines can </a:t>
            </a:r>
            <a:r>
              <a:rPr lang="en-US" i="1" dirty="0"/>
              <a:t>act intelligently </a:t>
            </a:r>
            <a:r>
              <a:rPr lang="en-US" dirty="0"/>
              <a:t>is called the </a:t>
            </a:r>
            <a:r>
              <a:rPr lang="en-US" b="1" dirty="0"/>
              <a:t>weak AI </a:t>
            </a:r>
            <a:r>
              <a:rPr lang="en-US" dirty="0"/>
              <a:t>point of view</a:t>
            </a:r>
          </a:p>
          <a:p>
            <a:r>
              <a:rPr lang="en-US" dirty="0"/>
              <a:t>The assertion that such machines would </a:t>
            </a:r>
            <a:r>
              <a:rPr lang="en-US" i="1" dirty="0"/>
              <a:t>actually be thinking </a:t>
            </a:r>
            <a:r>
              <a:rPr lang="en-US" dirty="0"/>
              <a:t>is called the </a:t>
            </a:r>
            <a:r>
              <a:rPr lang="en-US" b="1" dirty="0"/>
              <a:t>strong AI </a:t>
            </a:r>
            <a:r>
              <a:rPr lang="en-US" dirty="0"/>
              <a:t>point of view</a:t>
            </a:r>
          </a:p>
          <a:p>
            <a:r>
              <a:rPr lang="en-US" dirty="0"/>
              <a:t>Consider a digital architecture consisting of k bits of storage; there are at most 2</a:t>
            </a:r>
            <a:r>
              <a:rPr lang="en-US" baseline="30000" dirty="0"/>
              <a:t>k</a:t>
            </a:r>
            <a:r>
              <a:rPr lang="en-US" dirty="0"/>
              <a:t> agents that could run on such a machine</a:t>
            </a:r>
          </a:p>
          <a:p>
            <a:r>
              <a:rPr lang="en-US" dirty="0"/>
              <a:t>We could imagine enumerating through all possible agents on such a machine and choosing the best one for a task</a:t>
            </a:r>
          </a:p>
          <a:p>
            <a:r>
              <a:rPr lang="en-US" dirty="0"/>
              <a:t>Would one of these agents, on a powerful machine, act intelligent? Would one of them be intelligent (or become intelligent over time)?</a:t>
            </a:r>
          </a:p>
          <a:p>
            <a:r>
              <a:rPr lang="en-US" dirty="0"/>
              <a:t>Consider the question, "Can machines think?"; compare this to the question, "Can machines fly?" or "Can machines swim?"</a:t>
            </a:r>
          </a:p>
        </p:txBody>
      </p:sp>
    </p:spTree>
    <p:extLst>
      <p:ext uri="{BB962C8B-B14F-4D97-AF65-F5344CB8AC3E}">
        <p14:creationId xmlns:p14="http://schemas.microsoft.com/office/powerpoint/2010/main" val="196021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219D-5EB8-46BC-AD5A-2FA70F8CDEDB}"/>
              </a:ext>
            </a:extLst>
          </p:cNvPr>
          <p:cNvSpPr>
            <a:spLocks noGrp="1"/>
          </p:cNvSpPr>
          <p:nvPr>
            <p:ph type="title"/>
          </p:nvPr>
        </p:nvSpPr>
        <p:spPr/>
        <p:txBody>
          <a:bodyPr/>
          <a:lstStyle/>
          <a:p>
            <a:r>
              <a:rPr lang="en-US" dirty="0"/>
              <a:t>The Turing Test (revisited)</a:t>
            </a:r>
          </a:p>
        </p:txBody>
      </p:sp>
      <p:sp>
        <p:nvSpPr>
          <p:cNvPr id="3" name="Content Placeholder 2">
            <a:extLst>
              <a:ext uri="{FF2B5EF4-FFF2-40B4-BE49-F238E27FC236}">
                <a16:creationId xmlns:a16="http://schemas.microsoft.com/office/drawing/2014/main" id="{FB8BEEEF-BC62-4EC9-A758-CAE93B47CB95}"/>
              </a:ext>
            </a:extLst>
          </p:cNvPr>
          <p:cNvSpPr>
            <a:spLocks noGrp="1"/>
          </p:cNvSpPr>
          <p:nvPr>
            <p:ph idx="1"/>
          </p:nvPr>
        </p:nvSpPr>
        <p:spPr/>
        <p:txBody>
          <a:bodyPr>
            <a:normAutofit fontScale="92500" lnSpcReduction="20000"/>
          </a:bodyPr>
          <a:lstStyle/>
          <a:p>
            <a:r>
              <a:rPr lang="en-US" dirty="0"/>
              <a:t>Turing published "Computing Machinery and Intelligence" in 1950</a:t>
            </a:r>
          </a:p>
          <a:p>
            <a:r>
              <a:rPr lang="en-US" dirty="0"/>
              <a:t>This paper defined </a:t>
            </a:r>
            <a:r>
              <a:rPr lang="en-US" b="1" dirty="0"/>
              <a:t>the Turing test </a:t>
            </a:r>
            <a:r>
              <a:rPr lang="en-US" dirty="0"/>
              <a:t>as a potential test for intelligence</a:t>
            </a:r>
          </a:p>
          <a:p>
            <a:r>
              <a:rPr lang="en-US" dirty="0"/>
              <a:t>Turing envisioned the computer (or person) communicating with the expert being in another room</a:t>
            </a:r>
          </a:p>
          <a:p>
            <a:r>
              <a:rPr lang="en-US" dirty="0"/>
              <a:t>Another human coordinator would be necessary to exchange messages between them</a:t>
            </a:r>
          </a:p>
          <a:p>
            <a:r>
              <a:rPr lang="en-US" dirty="0"/>
              <a:t>Today we can imagine the tester communicating with the computer over a network</a:t>
            </a:r>
          </a:p>
          <a:p>
            <a:r>
              <a:rPr lang="en-US" dirty="0"/>
              <a:t>Turing proposed that if a machine (or program) could fool an expert into thinking it was human, that we should consider it to be intelligent</a:t>
            </a:r>
          </a:p>
          <a:p>
            <a:r>
              <a:rPr lang="en-US" dirty="0"/>
              <a:t>No program has come close (in my opinion) to fulfilling Turing's proposed criteria</a:t>
            </a:r>
          </a:p>
        </p:txBody>
      </p:sp>
    </p:spTree>
    <p:extLst>
      <p:ext uri="{BB962C8B-B14F-4D97-AF65-F5344CB8AC3E}">
        <p14:creationId xmlns:p14="http://schemas.microsoft.com/office/powerpoint/2010/main" val="2993619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F77D-C435-4D9E-BDAB-044C354CFA54}"/>
              </a:ext>
            </a:extLst>
          </p:cNvPr>
          <p:cNvSpPr>
            <a:spLocks noGrp="1"/>
          </p:cNvSpPr>
          <p:nvPr>
            <p:ph type="title"/>
          </p:nvPr>
        </p:nvSpPr>
        <p:spPr/>
        <p:txBody>
          <a:bodyPr/>
          <a:lstStyle/>
          <a:p>
            <a:r>
              <a:rPr lang="en-US" dirty="0"/>
              <a:t>Arguments Against the Turing Test</a:t>
            </a:r>
          </a:p>
        </p:txBody>
      </p:sp>
      <p:sp>
        <p:nvSpPr>
          <p:cNvPr id="3" name="Content Placeholder 2">
            <a:extLst>
              <a:ext uri="{FF2B5EF4-FFF2-40B4-BE49-F238E27FC236}">
                <a16:creationId xmlns:a16="http://schemas.microsoft.com/office/drawing/2014/main" id="{34BE1A8E-EEA7-4531-8259-10C5BF45CC23}"/>
              </a:ext>
            </a:extLst>
          </p:cNvPr>
          <p:cNvSpPr>
            <a:spLocks noGrp="1"/>
          </p:cNvSpPr>
          <p:nvPr>
            <p:ph idx="1"/>
          </p:nvPr>
        </p:nvSpPr>
        <p:spPr/>
        <p:txBody>
          <a:bodyPr>
            <a:normAutofit fontScale="92500"/>
          </a:bodyPr>
          <a:lstStyle/>
          <a:p>
            <a:r>
              <a:rPr lang="en-US" dirty="0"/>
              <a:t>In Turing's paper, he examined a wide variety of potential objections to the possibility of intelligent machines, and to the Turing test in general</a:t>
            </a:r>
          </a:p>
          <a:p>
            <a:r>
              <a:rPr lang="en-US" dirty="0"/>
              <a:t>For each possible object, he explained the objection, and presented his rebuttal to the objection</a:t>
            </a:r>
          </a:p>
          <a:p>
            <a:r>
              <a:rPr lang="en-US" dirty="0"/>
              <a:t>Our textbook examines three of the possible objections raised by Turing</a:t>
            </a:r>
          </a:p>
          <a:p>
            <a:pPr lvl="1"/>
            <a:r>
              <a:rPr lang="en-US" i="1" dirty="0"/>
              <a:t>Arguments from Various Disabilities</a:t>
            </a:r>
            <a:r>
              <a:rPr lang="en-US" dirty="0"/>
              <a:t>: "A machine can never X"; examples of X might include: fall in love, be the subject of its own thought, understand morality, etc.</a:t>
            </a:r>
          </a:p>
          <a:p>
            <a:pPr lvl="1"/>
            <a:r>
              <a:rPr lang="en-US" i="1" dirty="0"/>
              <a:t>The Mathematical Objection</a:t>
            </a:r>
            <a:r>
              <a:rPr lang="en-US" dirty="0"/>
              <a:t>: Math is inherently limited; are minds?</a:t>
            </a:r>
          </a:p>
          <a:p>
            <a:pPr lvl="1"/>
            <a:r>
              <a:rPr lang="en-US" i="1" dirty="0"/>
              <a:t>The Argument from Informality of Behavior</a:t>
            </a:r>
            <a:r>
              <a:rPr lang="en-US" dirty="0"/>
              <a:t>: Essentially, this is the claim that human behavior is far too complex to be captured by a simple set of rules</a:t>
            </a:r>
          </a:p>
        </p:txBody>
      </p:sp>
    </p:spTree>
    <p:extLst>
      <p:ext uri="{BB962C8B-B14F-4D97-AF65-F5344CB8AC3E}">
        <p14:creationId xmlns:p14="http://schemas.microsoft.com/office/powerpoint/2010/main" val="3442011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5D18-542B-48BF-945E-72C4C6982780}"/>
              </a:ext>
            </a:extLst>
          </p:cNvPr>
          <p:cNvSpPr>
            <a:spLocks noGrp="1"/>
          </p:cNvSpPr>
          <p:nvPr>
            <p:ph type="title"/>
          </p:nvPr>
        </p:nvSpPr>
        <p:spPr/>
        <p:txBody>
          <a:bodyPr/>
          <a:lstStyle/>
          <a:p>
            <a:r>
              <a:rPr lang="en-US" dirty="0"/>
              <a:t>Other Arguments Against the Turing Test</a:t>
            </a:r>
          </a:p>
        </p:txBody>
      </p:sp>
      <p:sp>
        <p:nvSpPr>
          <p:cNvPr id="3" name="Content Placeholder 2">
            <a:extLst>
              <a:ext uri="{FF2B5EF4-FFF2-40B4-BE49-F238E27FC236}">
                <a16:creationId xmlns:a16="http://schemas.microsoft.com/office/drawing/2014/main" id="{C765799C-E8F1-4BD7-BECE-B87EC7685B00}"/>
              </a:ext>
            </a:extLst>
          </p:cNvPr>
          <p:cNvSpPr>
            <a:spLocks noGrp="1"/>
          </p:cNvSpPr>
          <p:nvPr>
            <p:ph idx="1"/>
          </p:nvPr>
        </p:nvSpPr>
        <p:spPr/>
        <p:txBody>
          <a:bodyPr>
            <a:normAutofit fontScale="85000" lnSpcReduction="20000"/>
          </a:bodyPr>
          <a:lstStyle/>
          <a:p>
            <a:r>
              <a:rPr lang="en-US" dirty="0"/>
              <a:t>Turing also brought up six additional potential arguments against the Turing test:</a:t>
            </a:r>
          </a:p>
          <a:p>
            <a:pPr lvl="1"/>
            <a:r>
              <a:rPr lang="en-US" i="1" dirty="0"/>
              <a:t>The Theological Objection</a:t>
            </a:r>
            <a:r>
              <a:rPr lang="en-US" dirty="0"/>
              <a:t>: "God has given an immortal soul to every man and woman, but not to any other animal or to machines. Hence no animal or machine can think."</a:t>
            </a:r>
          </a:p>
          <a:p>
            <a:pPr lvl="1"/>
            <a:r>
              <a:rPr lang="en-US" i="1" dirty="0"/>
              <a:t>The "Heads in the Sand" Objection</a:t>
            </a:r>
            <a:r>
              <a:rPr lang="en-US" dirty="0"/>
              <a:t>: "The consequences of machine thinking would be too dreadful. Let us hope and believe they cannot do so."</a:t>
            </a:r>
          </a:p>
          <a:p>
            <a:pPr lvl="1"/>
            <a:r>
              <a:rPr lang="en-US" i="1" dirty="0"/>
              <a:t>The Argument from Consciousness</a:t>
            </a:r>
            <a:r>
              <a:rPr lang="en-US" dirty="0"/>
              <a:t>: The test is not appropriate; look for a machine, instead, to write a poem or compose music, for example</a:t>
            </a:r>
          </a:p>
          <a:p>
            <a:pPr lvl="1"/>
            <a:r>
              <a:rPr lang="en-US" i="1" dirty="0"/>
              <a:t>Lady Lovelace's Objection</a:t>
            </a:r>
            <a:r>
              <a:rPr lang="en-US" dirty="0"/>
              <a:t>: "The Analytical Engine has no pretensions to originate anything. It can do whatever we know how to order it to perform."</a:t>
            </a:r>
          </a:p>
          <a:p>
            <a:pPr lvl="1"/>
            <a:r>
              <a:rPr lang="en-US" i="1" dirty="0"/>
              <a:t>The Argument from Continuity of the Nervous System</a:t>
            </a:r>
            <a:r>
              <a:rPr lang="en-US" dirty="0"/>
              <a:t>: The nervous system is not a discrete machine</a:t>
            </a:r>
          </a:p>
          <a:p>
            <a:pPr lvl="1"/>
            <a:r>
              <a:rPr lang="en-US" i="1" dirty="0"/>
              <a:t>The Argument from Extra-Sensory Perception</a:t>
            </a:r>
            <a:r>
              <a:rPr lang="en-US" dirty="0"/>
              <a:t>: Surprisingly to me, Turing seemed to think that this was the strongest argument against his test </a:t>
            </a:r>
          </a:p>
          <a:p>
            <a:r>
              <a:rPr lang="en-US" dirty="0"/>
              <a:t>In my opinion, Turing did a great job considering and responding to virtually all arguments that have been raised since the paper</a:t>
            </a:r>
          </a:p>
        </p:txBody>
      </p:sp>
    </p:spTree>
    <p:extLst>
      <p:ext uri="{BB962C8B-B14F-4D97-AF65-F5344CB8AC3E}">
        <p14:creationId xmlns:p14="http://schemas.microsoft.com/office/powerpoint/2010/main" val="274425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7FD39-D824-47C1-A9D9-F59682E07E86}"/>
              </a:ext>
            </a:extLst>
          </p:cNvPr>
          <p:cNvSpPr>
            <a:spLocks noGrp="1"/>
          </p:cNvSpPr>
          <p:nvPr>
            <p:ph type="title"/>
          </p:nvPr>
        </p:nvSpPr>
        <p:spPr/>
        <p:txBody>
          <a:bodyPr/>
          <a:lstStyle/>
          <a:p>
            <a:r>
              <a:rPr lang="en-US" dirty="0"/>
              <a:t>Relevant Philosophical Concepts</a:t>
            </a:r>
          </a:p>
        </p:txBody>
      </p:sp>
      <p:sp>
        <p:nvSpPr>
          <p:cNvPr id="3" name="Content Placeholder 2">
            <a:extLst>
              <a:ext uri="{FF2B5EF4-FFF2-40B4-BE49-F238E27FC236}">
                <a16:creationId xmlns:a16="http://schemas.microsoft.com/office/drawing/2014/main" id="{B16E3A01-87DF-4E86-819A-0C48AAB899BC}"/>
              </a:ext>
            </a:extLst>
          </p:cNvPr>
          <p:cNvSpPr>
            <a:spLocks noGrp="1"/>
          </p:cNvSpPr>
          <p:nvPr>
            <p:ph idx="1"/>
          </p:nvPr>
        </p:nvSpPr>
        <p:spPr/>
        <p:txBody>
          <a:bodyPr>
            <a:normAutofit fontScale="62500" lnSpcReduction="20000"/>
          </a:bodyPr>
          <a:lstStyle/>
          <a:p>
            <a:r>
              <a:rPr lang="en-US" dirty="0"/>
              <a:t>The </a:t>
            </a:r>
            <a:r>
              <a:rPr lang="en-US" i="1" dirty="0"/>
              <a:t>mind-body problem </a:t>
            </a:r>
            <a:r>
              <a:rPr lang="en-US" dirty="0"/>
              <a:t>asks how mental states and processes are related to bodily (and specifically brain) states and processes</a:t>
            </a:r>
          </a:p>
          <a:p>
            <a:r>
              <a:rPr lang="en-US" dirty="0"/>
              <a:t>Rene Descartes believed that an immortal soul interacts with a mortal body; i.e., that the soul and the body are two different things; this theory is called </a:t>
            </a:r>
            <a:r>
              <a:rPr lang="en-US" i="1" dirty="0"/>
              <a:t>dualism</a:t>
            </a:r>
          </a:p>
          <a:p>
            <a:r>
              <a:rPr lang="en-US" dirty="0"/>
              <a:t>Contrary to this, the </a:t>
            </a:r>
            <a:r>
              <a:rPr lang="en-US" i="1" dirty="0"/>
              <a:t>monist</a:t>
            </a:r>
            <a:r>
              <a:rPr lang="en-US" dirty="0"/>
              <a:t> theory, a.k.a. </a:t>
            </a:r>
            <a:r>
              <a:rPr lang="en-US" i="1" dirty="0"/>
              <a:t>materialism</a:t>
            </a:r>
            <a:r>
              <a:rPr lang="en-US" dirty="0"/>
              <a:t>, says that there is no such thing as an immortal soul; consequently, according to materialism, mental states are brain states</a:t>
            </a:r>
          </a:p>
          <a:p>
            <a:r>
              <a:rPr lang="en-US" dirty="0"/>
              <a:t>This is summed up by John Searle: "brains cause minds" (I think a better phrasing of his idea might be "brains are minds")</a:t>
            </a:r>
          </a:p>
          <a:p>
            <a:r>
              <a:rPr lang="en-US" dirty="0"/>
              <a:t>Concepts that seem to pose problems for materialism include </a:t>
            </a:r>
            <a:r>
              <a:rPr lang="en-US" i="1" dirty="0"/>
              <a:t>free will</a:t>
            </a:r>
            <a:r>
              <a:rPr lang="en-US" dirty="0"/>
              <a:t>, </a:t>
            </a:r>
            <a:r>
              <a:rPr lang="en-US" i="1" dirty="0"/>
              <a:t>understanding</a:t>
            </a:r>
            <a:r>
              <a:rPr lang="en-US" dirty="0"/>
              <a:t>, and </a:t>
            </a:r>
            <a:r>
              <a:rPr lang="en-US" i="1" dirty="0"/>
              <a:t>self-awareness</a:t>
            </a:r>
          </a:p>
          <a:p>
            <a:r>
              <a:rPr lang="en-US" dirty="0"/>
              <a:t>Another important concept is </a:t>
            </a:r>
            <a:r>
              <a:rPr lang="en-US" i="1" dirty="0"/>
              <a:t>qualia</a:t>
            </a:r>
            <a:r>
              <a:rPr lang="en-US" dirty="0"/>
              <a:t>, which I personally think is hard to explain for supporters of strong AI</a:t>
            </a:r>
          </a:p>
          <a:p>
            <a:r>
              <a:rPr lang="en-US" dirty="0"/>
              <a:t>Others have questioned whether machines can have </a:t>
            </a:r>
            <a:r>
              <a:rPr lang="en-US" i="1" dirty="0"/>
              <a:t>intentionality</a:t>
            </a:r>
            <a:r>
              <a:rPr lang="en-US" dirty="0"/>
              <a:t> (i.e., are the machine's purported beliefs, desires, etc. actually about something in the real world?)</a:t>
            </a:r>
          </a:p>
          <a:p>
            <a:r>
              <a:rPr lang="en-US" i="1" dirty="0"/>
              <a:t>Functionalism</a:t>
            </a:r>
            <a:r>
              <a:rPr lang="en-US" dirty="0"/>
              <a:t> is a theory that implies that mental states are part of the thinking process, i.e., part of the algorithm</a:t>
            </a:r>
          </a:p>
          <a:p>
            <a:r>
              <a:rPr lang="en-US" dirty="0"/>
              <a:t>Contrary to functionalism is </a:t>
            </a:r>
            <a:r>
              <a:rPr lang="en-US" i="1" dirty="0"/>
              <a:t>biological naturalism</a:t>
            </a:r>
            <a:r>
              <a:rPr lang="en-US" dirty="0"/>
              <a:t>, which implies that the material is important; i.e., the same algorithm running on different materials may or may not produce consciousness</a:t>
            </a:r>
          </a:p>
          <a:p>
            <a:endParaRPr lang="en-US" dirty="0"/>
          </a:p>
        </p:txBody>
      </p:sp>
    </p:spTree>
    <p:extLst>
      <p:ext uri="{BB962C8B-B14F-4D97-AF65-F5344CB8AC3E}">
        <p14:creationId xmlns:p14="http://schemas.microsoft.com/office/powerpoint/2010/main" val="1836538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29E4-EC2A-4FCA-98C1-C863829D61C5}"/>
              </a:ext>
            </a:extLst>
          </p:cNvPr>
          <p:cNvSpPr>
            <a:spLocks noGrp="1"/>
          </p:cNvSpPr>
          <p:nvPr>
            <p:ph type="title"/>
          </p:nvPr>
        </p:nvSpPr>
        <p:spPr/>
        <p:txBody>
          <a:bodyPr/>
          <a:lstStyle/>
          <a:p>
            <a:r>
              <a:rPr lang="en-US" dirty="0"/>
              <a:t>Thought Experiments</a:t>
            </a:r>
          </a:p>
        </p:txBody>
      </p:sp>
      <p:sp>
        <p:nvSpPr>
          <p:cNvPr id="3" name="Content Placeholder 2">
            <a:extLst>
              <a:ext uri="{FF2B5EF4-FFF2-40B4-BE49-F238E27FC236}">
                <a16:creationId xmlns:a16="http://schemas.microsoft.com/office/drawing/2014/main" id="{46CE4BDC-C944-45CC-B730-979550360171}"/>
              </a:ext>
            </a:extLst>
          </p:cNvPr>
          <p:cNvSpPr>
            <a:spLocks noGrp="1"/>
          </p:cNvSpPr>
          <p:nvPr>
            <p:ph idx="1"/>
          </p:nvPr>
        </p:nvSpPr>
        <p:spPr/>
        <p:txBody>
          <a:bodyPr>
            <a:normAutofit lnSpcReduction="10000"/>
          </a:bodyPr>
          <a:lstStyle/>
          <a:p>
            <a:r>
              <a:rPr lang="en-US" dirty="0"/>
              <a:t>The textbook discusses three famous, relevant thought experiments (the 4</a:t>
            </a:r>
            <a:r>
              <a:rPr lang="en-US" baseline="30000" dirty="0"/>
              <a:t>th</a:t>
            </a:r>
            <a:r>
              <a:rPr lang="en-US" dirty="0"/>
              <a:t> Edition only discusses one of these)</a:t>
            </a:r>
          </a:p>
          <a:p>
            <a:pPr lvl="1"/>
            <a:r>
              <a:rPr lang="en-US" i="1" dirty="0"/>
              <a:t>The "brain in a vat" experiment</a:t>
            </a:r>
          </a:p>
          <a:p>
            <a:pPr lvl="1"/>
            <a:r>
              <a:rPr lang="en-US" i="1" dirty="0"/>
              <a:t>The "brain prosthesis" experiment</a:t>
            </a:r>
          </a:p>
          <a:p>
            <a:pPr lvl="1"/>
            <a:r>
              <a:rPr lang="en-US" i="1" dirty="0"/>
              <a:t>The Chinese room argument </a:t>
            </a:r>
            <a:r>
              <a:rPr lang="en-US" dirty="0"/>
              <a:t>(we’ll save this one for the end of the topic)</a:t>
            </a:r>
          </a:p>
          <a:p>
            <a:r>
              <a:rPr lang="en-US" dirty="0"/>
              <a:t>Other relevant thought experiments (although I am not familiar with catchy names for these):</a:t>
            </a:r>
          </a:p>
          <a:p>
            <a:pPr lvl="1"/>
            <a:r>
              <a:rPr lang="en-US" dirty="0"/>
              <a:t>Consideration of </a:t>
            </a:r>
            <a:r>
              <a:rPr lang="en-US" i="1" dirty="0"/>
              <a:t>transporters</a:t>
            </a:r>
          </a:p>
          <a:p>
            <a:pPr lvl="1"/>
            <a:r>
              <a:rPr lang="en-US" dirty="0"/>
              <a:t>Imagine a world without consciousness, but with conversations about consciousness</a:t>
            </a:r>
          </a:p>
          <a:p>
            <a:r>
              <a:rPr lang="en-US" dirty="0"/>
              <a:t>If weak-AI is correct, is consciousness an </a:t>
            </a:r>
            <a:r>
              <a:rPr lang="en-US" i="1" dirty="0"/>
              <a:t>epiphenomenon</a:t>
            </a:r>
            <a:r>
              <a:rPr lang="en-US" dirty="0"/>
              <a:t>?</a:t>
            </a:r>
          </a:p>
        </p:txBody>
      </p:sp>
    </p:spTree>
    <p:extLst>
      <p:ext uri="{BB962C8B-B14F-4D97-AF65-F5344CB8AC3E}">
        <p14:creationId xmlns:p14="http://schemas.microsoft.com/office/powerpoint/2010/main" val="1697173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3EBB-BEB0-47B4-8C20-75BD04341B52}"/>
              </a:ext>
            </a:extLst>
          </p:cNvPr>
          <p:cNvSpPr>
            <a:spLocks noGrp="1"/>
          </p:cNvSpPr>
          <p:nvPr>
            <p:ph type="title"/>
          </p:nvPr>
        </p:nvSpPr>
        <p:spPr/>
        <p:txBody>
          <a:bodyPr/>
          <a:lstStyle/>
          <a:p>
            <a:r>
              <a:rPr lang="en-US" dirty="0"/>
              <a:t>Split-brain Patients</a:t>
            </a:r>
          </a:p>
        </p:txBody>
      </p:sp>
      <p:sp>
        <p:nvSpPr>
          <p:cNvPr id="3" name="Content Placeholder 2">
            <a:extLst>
              <a:ext uri="{FF2B5EF4-FFF2-40B4-BE49-F238E27FC236}">
                <a16:creationId xmlns:a16="http://schemas.microsoft.com/office/drawing/2014/main" id="{74718C5E-E4D1-485E-B249-D26F9DB6660D}"/>
              </a:ext>
            </a:extLst>
          </p:cNvPr>
          <p:cNvSpPr>
            <a:spLocks noGrp="1"/>
          </p:cNvSpPr>
          <p:nvPr>
            <p:ph idx="1"/>
          </p:nvPr>
        </p:nvSpPr>
        <p:spPr/>
        <p:txBody>
          <a:bodyPr>
            <a:normAutofit fontScale="92500" lnSpcReduction="20000"/>
          </a:bodyPr>
          <a:lstStyle/>
          <a:p>
            <a:r>
              <a:rPr lang="en-US" i="1" dirty="0"/>
              <a:t>Split-brain patients </a:t>
            </a:r>
            <a:r>
              <a:rPr lang="en-US" dirty="0"/>
              <a:t>are patients who had their corpora callosa (singular, corpus callosum) split to lessen the effects of extreme epilepsy</a:t>
            </a:r>
          </a:p>
          <a:p>
            <a:r>
              <a:rPr lang="en-US" dirty="0"/>
              <a:t>At first, the surgery seemed to be successful without any negative side effects</a:t>
            </a:r>
          </a:p>
          <a:p>
            <a:r>
              <a:rPr lang="en-US" dirty="0"/>
              <a:t>However, some of these patients developed bizarre behaviors</a:t>
            </a:r>
          </a:p>
          <a:p>
            <a:r>
              <a:rPr lang="en-US" dirty="0"/>
              <a:t>For example, at times, their hands would act in very different ways in various situations</a:t>
            </a:r>
          </a:p>
          <a:p>
            <a:r>
              <a:rPr lang="en-US" dirty="0"/>
              <a:t>Further clinical study confirmed very odd behaviors</a:t>
            </a:r>
          </a:p>
          <a:p>
            <a:r>
              <a:rPr lang="en-US" dirty="0"/>
              <a:t>Perhaps we can gain some insight into consciousness by examining split-brain patients</a:t>
            </a:r>
          </a:p>
          <a:p>
            <a:r>
              <a:rPr lang="en-US" dirty="0"/>
              <a:t>However, I think we can interpret observations about these patients differently, depending on our philosophical beliefs</a:t>
            </a:r>
          </a:p>
          <a:p>
            <a:endParaRPr lang="en-US" dirty="0"/>
          </a:p>
        </p:txBody>
      </p:sp>
    </p:spTree>
    <p:extLst>
      <p:ext uri="{BB962C8B-B14F-4D97-AF65-F5344CB8AC3E}">
        <p14:creationId xmlns:p14="http://schemas.microsoft.com/office/powerpoint/2010/main" val="1577174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D3C3-FF09-4E28-A90C-1DB19036430F}"/>
              </a:ext>
            </a:extLst>
          </p:cNvPr>
          <p:cNvSpPr>
            <a:spLocks noGrp="1"/>
          </p:cNvSpPr>
          <p:nvPr>
            <p:ph type="title"/>
          </p:nvPr>
        </p:nvSpPr>
        <p:spPr/>
        <p:txBody>
          <a:bodyPr/>
          <a:lstStyle/>
          <a:p>
            <a:r>
              <a:rPr lang="en-US" dirty="0"/>
              <a:t>Transhumanism</a:t>
            </a:r>
          </a:p>
        </p:txBody>
      </p:sp>
      <p:sp>
        <p:nvSpPr>
          <p:cNvPr id="3" name="Content Placeholder 2">
            <a:extLst>
              <a:ext uri="{FF2B5EF4-FFF2-40B4-BE49-F238E27FC236}">
                <a16:creationId xmlns:a16="http://schemas.microsoft.com/office/drawing/2014/main" id="{3BDDA024-4840-48D7-90C7-8CF9C93C1DDB}"/>
              </a:ext>
            </a:extLst>
          </p:cNvPr>
          <p:cNvSpPr>
            <a:spLocks noGrp="1"/>
          </p:cNvSpPr>
          <p:nvPr>
            <p:ph idx="1"/>
          </p:nvPr>
        </p:nvSpPr>
        <p:spPr/>
        <p:txBody>
          <a:bodyPr>
            <a:normAutofit fontScale="77500" lnSpcReduction="20000"/>
          </a:bodyPr>
          <a:lstStyle/>
          <a:p>
            <a:r>
              <a:rPr lang="en-US" dirty="0"/>
              <a:t>The book mentions </a:t>
            </a:r>
            <a:r>
              <a:rPr lang="en-US" i="1" dirty="0"/>
              <a:t>transhumanism</a:t>
            </a:r>
            <a:r>
              <a:rPr lang="en-US" dirty="0"/>
              <a:t>, a movement that looks forward to a future in which humans have been replaced by a merger of man and machine</a:t>
            </a:r>
          </a:p>
          <a:p>
            <a:r>
              <a:rPr lang="en-US" dirty="0"/>
              <a:t>This field has been partially led by Ray Kurzweil</a:t>
            </a:r>
          </a:p>
          <a:p>
            <a:r>
              <a:rPr lang="en-US" dirty="0"/>
              <a:t>I first heard of Kurzweil when I saw a documentary about him at the 2009 Tribeca Film Festival, called "Transcendent Man"</a:t>
            </a:r>
          </a:p>
          <a:p>
            <a:r>
              <a:rPr lang="en-US" dirty="0"/>
              <a:t>Kurzweil believes that we are close to what he calls "the Singularity", referring to the point at which the point at which the first intelligent machines are produced </a:t>
            </a:r>
          </a:p>
          <a:p>
            <a:r>
              <a:rPr lang="en-US" dirty="0"/>
              <a:t>Kurzweil believes that after this, progress might grow exponentially fast due to an "intelligence explosion"</a:t>
            </a:r>
          </a:p>
          <a:p>
            <a:r>
              <a:rPr lang="en-US" dirty="0"/>
              <a:t>The state of technology shortly afterward is not entirely predictable or even imaginable</a:t>
            </a:r>
          </a:p>
          <a:p>
            <a:r>
              <a:rPr lang="en-US" dirty="0"/>
              <a:t>Kurzweil thinks that we are not far off from a time when humans will be able to more-or-less upload their consciousnesses to machines and live forever in cyberspace</a:t>
            </a:r>
          </a:p>
        </p:txBody>
      </p:sp>
    </p:spTree>
    <p:extLst>
      <p:ext uri="{BB962C8B-B14F-4D97-AF65-F5344CB8AC3E}">
        <p14:creationId xmlns:p14="http://schemas.microsoft.com/office/powerpoint/2010/main" val="3114711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4298-F727-4E42-8FA0-C363654F223C}"/>
              </a:ext>
            </a:extLst>
          </p:cNvPr>
          <p:cNvSpPr>
            <a:spLocks noGrp="1"/>
          </p:cNvSpPr>
          <p:nvPr>
            <p:ph type="title"/>
          </p:nvPr>
        </p:nvSpPr>
        <p:spPr/>
        <p:txBody>
          <a:bodyPr/>
          <a:lstStyle/>
          <a:p>
            <a:r>
              <a:rPr lang="en-US" dirty="0"/>
              <a:t>Ethics of AI</a:t>
            </a:r>
          </a:p>
        </p:txBody>
      </p:sp>
      <p:sp>
        <p:nvSpPr>
          <p:cNvPr id="3" name="Content Placeholder 2">
            <a:extLst>
              <a:ext uri="{FF2B5EF4-FFF2-40B4-BE49-F238E27FC236}">
                <a16:creationId xmlns:a16="http://schemas.microsoft.com/office/drawing/2014/main" id="{350574DA-AABF-4643-B01A-A6FB609F99F9}"/>
              </a:ext>
            </a:extLst>
          </p:cNvPr>
          <p:cNvSpPr>
            <a:spLocks noGrp="1"/>
          </p:cNvSpPr>
          <p:nvPr>
            <p:ph idx="1"/>
          </p:nvPr>
        </p:nvSpPr>
        <p:spPr/>
        <p:txBody>
          <a:bodyPr>
            <a:normAutofit fontScale="85000" lnSpcReduction="20000"/>
          </a:bodyPr>
          <a:lstStyle/>
          <a:p>
            <a:r>
              <a:rPr lang="en-US" dirty="0"/>
              <a:t>AI raises many </a:t>
            </a:r>
            <a:r>
              <a:rPr lang="en-US" i="1" dirty="0"/>
              <a:t>ethical concerns</a:t>
            </a:r>
            <a:endParaRPr lang="en-US" dirty="0"/>
          </a:p>
          <a:p>
            <a:r>
              <a:rPr lang="en-US" dirty="0"/>
              <a:t>Many new technologies have unintended, negative side effects; e.g., Chernobyl, global warming, gun-related deaths, identify theft, etc.</a:t>
            </a:r>
          </a:p>
          <a:p>
            <a:r>
              <a:rPr lang="en-US" dirty="0"/>
              <a:t>Possible negative side effects of AI include:</a:t>
            </a:r>
          </a:p>
          <a:p>
            <a:pPr lvl="1"/>
            <a:r>
              <a:rPr lang="en-US" dirty="0"/>
              <a:t>Autonomous weapons and machines that make the decisions to kill people</a:t>
            </a:r>
          </a:p>
          <a:p>
            <a:pPr lvl="1"/>
            <a:r>
              <a:rPr lang="en-US" dirty="0"/>
              <a:t>Lack of privacy, security breaches, wiretapping, government surveillance, etc.</a:t>
            </a:r>
          </a:p>
          <a:p>
            <a:pPr lvl="1"/>
            <a:r>
              <a:rPr lang="en-US" dirty="0"/>
              <a:t>Loss of accountability and lack of transparency (e.g., who is responsible when a doctor relies on an incorrect medical diagnosis system when a patient dies?)</a:t>
            </a:r>
          </a:p>
          <a:p>
            <a:pPr lvl="1"/>
            <a:r>
              <a:rPr lang="en-US" dirty="0"/>
              <a:t>Loss of jobs to automation (some recent politicians have talked about this)</a:t>
            </a:r>
          </a:p>
          <a:p>
            <a:pPr lvl="1"/>
            <a:r>
              <a:rPr lang="en-US" dirty="0"/>
              <a:t>People might lose their sense of being unique (this reminds me of the Turing's "head in the sand" objection; consolation would be more appropriate than refutation)</a:t>
            </a:r>
          </a:p>
          <a:p>
            <a:pPr lvl="1"/>
            <a:r>
              <a:rPr lang="en-US" dirty="0"/>
              <a:t>Robotic slaves (proponents of strong AI may be worried about this)</a:t>
            </a:r>
          </a:p>
          <a:p>
            <a:pPr lvl="1"/>
            <a:r>
              <a:rPr lang="en-US" dirty="0"/>
              <a:t>Learned prejudicial beliefs and biases (we will discuss some examples of this over the next few slides)</a:t>
            </a:r>
          </a:p>
          <a:p>
            <a:pPr lvl="1"/>
            <a:r>
              <a:rPr lang="en-US" dirty="0"/>
              <a:t>Maybe the end of humanity? (Think about The Matrix, The Terminator, War Games, etc.)</a:t>
            </a:r>
          </a:p>
          <a:p>
            <a:endParaRPr lang="en-US" dirty="0"/>
          </a:p>
        </p:txBody>
      </p:sp>
    </p:spTree>
    <p:extLst>
      <p:ext uri="{BB962C8B-B14F-4D97-AF65-F5344CB8AC3E}">
        <p14:creationId xmlns:p14="http://schemas.microsoft.com/office/powerpoint/2010/main" val="3185386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C431-EA0A-40ED-86E5-4152D4A4EA04}"/>
              </a:ext>
            </a:extLst>
          </p:cNvPr>
          <p:cNvSpPr>
            <a:spLocks noGrp="1"/>
          </p:cNvSpPr>
          <p:nvPr>
            <p:ph type="title"/>
          </p:nvPr>
        </p:nvSpPr>
        <p:spPr/>
        <p:txBody>
          <a:bodyPr/>
          <a:lstStyle/>
          <a:p>
            <a:r>
              <a:rPr lang="en-US" dirty="0"/>
              <a:t>Examples of Bias in AI and ML</a:t>
            </a:r>
          </a:p>
        </p:txBody>
      </p:sp>
      <p:sp>
        <p:nvSpPr>
          <p:cNvPr id="3" name="Content Placeholder 2">
            <a:extLst>
              <a:ext uri="{FF2B5EF4-FFF2-40B4-BE49-F238E27FC236}">
                <a16:creationId xmlns:a16="http://schemas.microsoft.com/office/drawing/2014/main" id="{5282284A-8A74-4603-98D4-A0B1EDFCED31}"/>
              </a:ext>
            </a:extLst>
          </p:cNvPr>
          <p:cNvSpPr>
            <a:spLocks noGrp="1"/>
          </p:cNvSpPr>
          <p:nvPr>
            <p:ph idx="1"/>
          </p:nvPr>
        </p:nvSpPr>
        <p:spPr/>
        <p:txBody>
          <a:bodyPr>
            <a:normAutofit fontScale="62500" lnSpcReduction="20000"/>
          </a:bodyPr>
          <a:lstStyle/>
          <a:p>
            <a:r>
              <a:rPr lang="en-US" dirty="0"/>
              <a:t>Bias is a problem for machine learning, natural language processing, and AI in general</a:t>
            </a:r>
          </a:p>
          <a:p>
            <a:r>
              <a:rPr lang="en-US" dirty="0"/>
              <a:t>One ethical issue that has garnered mainstream attention is the use of software to predict recidivism of criminals</a:t>
            </a:r>
          </a:p>
          <a:p>
            <a:pPr lvl="1"/>
            <a:r>
              <a:rPr lang="en-US" sz="2700" dirty="0"/>
              <a:t>A widely used software tool for aiding such predictions is known as Correctional Offender Management Profiling for Alternative Sanctions (COMPAS)</a:t>
            </a:r>
          </a:p>
          <a:p>
            <a:pPr lvl="1"/>
            <a:r>
              <a:rPr lang="en-US" sz="2700" dirty="0"/>
              <a:t>The software has been used to influence decisions related to parole and sentencing</a:t>
            </a:r>
          </a:p>
          <a:p>
            <a:pPr lvl="1"/>
            <a:r>
              <a:rPr lang="en-US" sz="2700" dirty="0"/>
              <a:t>This was investigated by ProPublica in 2016; the findings were published in the following article:</a:t>
            </a:r>
          </a:p>
          <a:p>
            <a:pPr marL="914400" lvl="2" indent="0">
              <a:buNone/>
            </a:pPr>
            <a:r>
              <a:rPr lang="en-US" sz="2700" dirty="0"/>
              <a:t>"Machine Bias: There’s software used across the country to predict future criminals. And it’s biased against blacks." by Angwin et al.</a:t>
            </a:r>
          </a:p>
          <a:p>
            <a:pPr lvl="1"/>
            <a:r>
              <a:rPr lang="en-US" sz="2700" dirty="0"/>
              <a:t>This article has been influential; however, I have seen rebuttals claiming that the criticism is not entirely fair</a:t>
            </a:r>
          </a:p>
          <a:p>
            <a:r>
              <a:rPr lang="en-US" dirty="0"/>
              <a:t>Another ethical issue garnering mainstream attention is the use of facial recognition software</a:t>
            </a:r>
          </a:p>
          <a:p>
            <a:pPr lvl="1"/>
            <a:r>
              <a:rPr lang="en-US" sz="2700" dirty="0"/>
              <a:t>Obviously, this invokes privacy concerns</a:t>
            </a:r>
          </a:p>
          <a:p>
            <a:pPr lvl="1"/>
            <a:r>
              <a:rPr lang="en-US" sz="2700" dirty="0"/>
              <a:t>Another, less obvious issue, is that some facial recognition systems and facial detection systems have been shown to be less accurate for minorities</a:t>
            </a:r>
          </a:p>
          <a:p>
            <a:pPr lvl="1"/>
            <a:r>
              <a:rPr lang="en-US" sz="2700" dirty="0"/>
              <a:t>I highly recommend a documentary from 2020 related to this, called "Coded Bias"</a:t>
            </a:r>
          </a:p>
          <a:p>
            <a:pPr lvl="1"/>
            <a:r>
              <a:rPr lang="en-US" sz="2700" dirty="0"/>
              <a:t>The documentary focuses on Joy Buolamwini, a researcher at the MIT Media Lab</a:t>
            </a:r>
          </a:p>
          <a:p>
            <a:pPr lvl="1"/>
            <a:r>
              <a:rPr lang="en-US" sz="2700" dirty="0"/>
              <a:t>After discovering this problem, she founded the Algorithmic Justice League to help combat bias in AI software</a:t>
            </a:r>
          </a:p>
        </p:txBody>
      </p:sp>
    </p:spTree>
    <p:extLst>
      <p:ext uri="{BB962C8B-B14F-4D97-AF65-F5344CB8AC3E}">
        <p14:creationId xmlns:p14="http://schemas.microsoft.com/office/powerpoint/2010/main" val="413205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8CBF4-2021-49C4-9DF0-41A34C155A05}"/>
              </a:ext>
            </a:extLst>
          </p:cNvPr>
          <p:cNvSpPr>
            <a:spLocks noGrp="1"/>
          </p:cNvSpPr>
          <p:nvPr>
            <p:ph type="title"/>
          </p:nvPr>
        </p:nvSpPr>
        <p:spPr/>
        <p:txBody>
          <a:bodyPr/>
          <a:lstStyle/>
          <a:p>
            <a:r>
              <a:rPr lang="en-US" dirty="0"/>
              <a:t>Examples of Bias in NLP</a:t>
            </a:r>
          </a:p>
        </p:txBody>
      </p:sp>
      <p:sp>
        <p:nvSpPr>
          <p:cNvPr id="3" name="Content Placeholder 2">
            <a:extLst>
              <a:ext uri="{FF2B5EF4-FFF2-40B4-BE49-F238E27FC236}">
                <a16:creationId xmlns:a16="http://schemas.microsoft.com/office/drawing/2014/main" id="{A5F8E8F5-4C54-4BA6-9E77-5BC32FA632AB}"/>
              </a:ext>
            </a:extLst>
          </p:cNvPr>
          <p:cNvSpPr>
            <a:spLocks noGrp="1"/>
          </p:cNvSpPr>
          <p:nvPr>
            <p:ph idx="1"/>
          </p:nvPr>
        </p:nvSpPr>
        <p:spPr/>
        <p:txBody>
          <a:bodyPr>
            <a:normAutofit fontScale="70000" lnSpcReduction="20000"/>
          </a:bodyPr>
          <a:lstStyle/>
          <a:p>
            <a:r>
              <a:rPr lang="en-US" dirty="0"/>
              <a:t>It turns out that bias is present at multiple levels in systems that learn from examples of human language, including word embeddings</a:t>
            </a:r>
          </a:p>
          <a:p>
            <a:pPr lvl="1"/>
            <a:r>
              <a:rPr lang="en-US" sz="2600" dirty="0"/>
              <a:t>In 2016, a team of researchers from Boston University and Microsoft published the following paper:</a:t>
            </a:r>
          </a:p>
          <a:p>
            <a:pPr marL="914400" lvl="2" indent="0">
              <a:buNone/>
            </a:pPr>
            <a:r>
              <a:rPr lang="en-US" sz="2600" dirty="0"/>
              <a:t>"Man is to Computer Programmer as Woman is to Homemaker? Debiasing Word Embeddings" by </a:t>
            </a:r>
            <a:r>
              <a:rPr lang="en-US" sz="2600" dirty="0" err="1"/>
              <a:t>Bolukbasi</a:t>
            </a:r>
            <a:r>
              <a:rPr lang="en-US" sz="2600" dirty="0"/>
              <a:t> et al.</a:t>
            </a:r>
          </a:p>
          <a:p>
            <a:pPr lvl="1"/>
            <a:r>
              <a:rPr lang="en-US" sz="2600" dirty="0"/>
              <a:t>The first part of the title refers to a specific case of what can happen when static word embeddings, such as those produced by GloVe and word2vec, are used to solve analogies</a:t>
            </a:r>
          </a:p>
          <a:p>
            <a:pPr lvl="1"/>
            <a:r>
              <a:rPr lang="en-US" sz="2600" dirty="0"/>
              <a:t>In the article, they trained word2vec embeddings on a 3-million-word corpus of Google News documents</a:t>
            </a:r>
          </a:p>
          <a:p>
            <a:pPr lvl="1"/>
            <a:r>
              <a:rPr lang="en-US" sz="2600" dirty="0"/>
              <a:t>Figure 1 from the paper, shown on the next slide, lists the occupations with embeddings that wind up being closest to "he" and "she"</a:t>
            </a:r>
          </a:p>
          <a:p>
            <a:pPr lvl="1"/>
            <a:r>
              <a:rPr lang="en-US" sz="2600" dirty="0"/>
              <a:t>The </a:t>
            </a:r>
            <a:r>
              <a:rPr lang="en-US" sz="2600" dirty="0" err="1"/>
              <a:t>Bolukbasi</a:t>
            </a:r>
            <a:r>
              <a:rPr lang="en-US" sz="2600" dirty="0"/>
              <a:t> et al. paper also discusses debiasing techniques, but we will not discuss that</a:t>
            </a:r>
          </a:p>
          <a:p>
            <a:r>
              <a:rPr lang="en-US" dirty="0"/>
              <a:t>Other papers have that biases exist in modern contextual embeddings, that biases related to race are also learned, and that intersectional biases can be greater than the sum of individual biases</a:t>
            </a:r>
          </a:p>
          <a:p>
            <a:r>
              <a:rPr lang="en-US" dirty="0"/>
              <a:t>Bias in the embeddings can affect downstream tasks; an example is shown in two slides, taken from the Jurafsky and Martin textbook that I use for my NLP course</a:t>
            </a:r>
          </a:p>
          <a:p>
            <a:endParaRPr lang="en-US" dirty="0"/>
          </a:p>
        </p:txBody>
      </p:sp>
    </p:spTree>
    <p:extLst>
      <p:ext uri="{BB962C8B-B14F-4D97-AF65-F5344CB8AC3E}">
        <p14:creationId xmlns:p14="http://schemas.microsoft.com/office/powerpoint/2010/main" val="101896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593E-C82D-4DC7-B8A1-2195456D7F16}"/>
              </a:ext>
            </a:extLst>
          </p:cNvPr>
          <p:cNvSpPr>
            <a:spLocks noGrp="1"/>
          </p:cNvSpPr>
          <p:nvPr>
            <p:ph type="title"/>
          </p:nvPr>
        </p:nvSpPr>
        <p:spPr/>
        <p:txBody>
          <a:bodyPr/>
          <a:lstStyle/>
          <a:p>
            <a:r>
              <a:rPr lang="en-US" dirty="0"/>
              <a:t>Gender Bias in Embeddings of Occupations</a:t>
            </a:r>
          </a:p>
        </p:txBody>
      </p:sp>
      <p:pic>
        <p:nvPicPr>
          <p:cNvPr id="4" name="Picture 3">
            <a:extLst>
              <a:ext uri="{FF2B5EF4-FFF2-40B4-BE49-F238E27FC236}">
                <a16:creationId xmlns:a16="http://schemas.microsoft.com/office/drawing/2014/main" id="{3C74403F-2FEA-4BFC-B492-4218DF59BD87}"/>
              </a:ext>
            </a:extLst>
          </p:cNvPr>
          <p:cNvPicPr>
            <a:picLocks noChangeAspect="1"/>
          </p:cNvPicPr>
          <p:nvPr/>
        </p:nvPicPr>
        <p:blipFill>
          <a:blip r:embed="rId2"/>
          <a:stretch>
            <a:fillRect/>
          </a:stretch>
        </p:blipFill>
        <p:spPr>
          <a:xfrm>
            <a:off x="2244709" y="2191408"/>
            <a:ext cx="7702582" cy="3594538"/>
          </a:xfrm>
          <a:prstGeom prst="rect">
            <a:avLst/>
          </a:prstGeom>
        </p:spPr>
      </p:pic>
    </p:spTree>
    <p:extLst>
      <p:ext uri="{BB962C8B-B14F-4D97-AF65-F5344CB8AC3E}">
        <p14:creationId xmlns:p14="http://schemas.microsoft.com/office/powerpoint/2010/main" val="3266060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D2C3-3F3E-47CE-B4BF-115926AF9AD7}"/>
              </a:ext>
            </a:extLst>
          </p:cNvPr>
          <p:cNvSpPr>
            <a:spLocks noGrp="1"/>
          </p:cNvSpPr>
          <p:nvPr>
            <p:ph type="title"/>
          </p:nvPr>
        </p:nvSpPr>
        <p:spPr/>
        <p:txBody>
          <a:bodyPr/>
          <a:lstStyle/>
          <a:p>
            <a:r>
              <a:rPr lang="en-US" dirty="0"/>
              <a:t>Hungarian to English MT Examples (from J&amp;R)</a:t>
            </a:r>
          </a:p>
        </p:txBody>
      </p:sp>
      <p:pic>
        <p:nvPicPr>
          <p:cNvPr id="5" name="Content Placeholder 4">
            <a:extLst>
              <a:ext uri="{FF2B5EF4-FFF2-40B4-BE49-F238E27FC236}">
                <a16:creationId xmlns:a16="http://schemas.microsoft.com/office/drawing/2014/main" id="{691E9146-AB87-42A7-985F-57DCB3246ECC}"/>
              </a:ext>
            </a:extLst>
          </p:cNvPr>
          <p:cNvPicPr>
            <a:picLocks noGrp="1" noChangeAspect="1"/>
          </p:cNvPicPr>
          <p:nvPr>
            <p:ph idx="1"/>
          </p:nvPr>
        </p:nvPicPr>
        <p:blipFill>
          <a:blip r:embed="rId2"/>
          <a:stretch>
            <a:fillRect/>
          </a:stretch>
        </p:blipFill>
        <p:spPr>
          <a:xfrm>
            <a:off x="1290739" y="1690688"/>
            <a:ext cx="9610522" cy="3866302"/>
          </a:xfrm>
        </p:spPr>
      </p:pic>
    </p:spTree>
    <p:extLst>
      <p:ext uri="{BB962C8B-B14F-4D97-AF65-F5344CB8AC3E}">
        <p14:creationId xmlns:p14="http://schemas.microsoft.com/office/powerpoint/2010/main" val="2638237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CD13-728A-4842-A20A-B249B2F68957}"/>
              </a:ext>
            </a:extLst>
          </p:cNvPr>
          <p:cNvSpPr>
            <a:spLocks noGrp="1"/>
          </p:cNvSpPr>
          <p:nvPr>
            <p:ph type="title"/>
          </p:nvPr>
        </p:nvSpPr>
        <p:spPr/>
        <p:txBody>
          <a:bodyPr/>
          <a:lstStyle/>
          <a:p>
            <a:r>
              <a:rPr lang="en-US" dirty="0"/>
              <a:t>Controversy at Google</a:t>
            </a:r>
          </a:p>
        </p:txBody>
      </p:sp>
      <p:sp>
        <p:nvSpPr>
          <p:cNvPr id="3" name="Content Placeholder 2">
            <a:extLst>
              <a:ext uri="{FF2B5EF4-FFF2-40B4-BE49-F238E27FC236}">
                <a16:creationId xmlns:a16="http://schemas.microsoft.com/office/drawing/2014/main" id="{23F81BFC-7705-45E9-9597-6AB372AFEAA6}"/>
              </a:ext>
            </a:extLst>
          </p:cNvPr>
          <p:cNvSpPr>
            <a:spLocks noGrp="1"/>
          </p:cNvSpPr>
          <p:nvPr>
            <p:ph idx="1"/>
          </p:nvPr>
        </p:nvSpPr>
        <p:spPr/>
        <p:txBody>
          <a:bodyPr>
            <a:normAutofit fontScale="62500" lnSpcReduction="20000"/>
          </a:bodyPr>
          <a:lstStyle/>
          <a:p>
            <a:r>
              <a:rPr lang="en-US" dirty="0"/>
              <a:t>Until December 2020, Timnit Gebru had the position of co-lead of a team at Google related to AI Ethics</a:t>
            </a:r>
          </a:p>
          <a:p>
            <a:r>
              <a:rPr lang="en-US" dirty="0"/>
              <a:t>She co-authored the following paper supposedly written by seven authors, including one from the University of Washington and six from Google:</a:t>
            </a:r>
          </a:p>
          <a:p>
            <a:pPr marL="457200" lvl="1" indent="0">
              <a:buNone/>
            </a:pPr>
            <a:r>
              <a:rPr lang="en-US" sz="2900" dirty="0"/>
              <a:t>"On the Dangers of Stochastic Parrots: Can Language Models Be Too Big?" by Bender and Gebru</a:t>
            </a:r>
          </a:p>
          <a:p>
            <a:r>
              <a:rPr lang="en-US" dirty="0"/>
              <a:t>The paper heavily criticizes large-scale language models, including BERT, which was developed by Google</a:t>
            </a:r>
          </a:p>
          <a:p>
            <a:r>
              <a:rPr lang="en-US" dirty="0"/>
              <a:t>Before publication, Google supposedly asked her and their other employees to remove their names from the paper</a:t>
            </a:r>
          </a:p>
          <a:p>
            <a:r>
              <a:rPr lang="en-US" dirty="0"/>
              <a:t>One problem that representatives from Google claim they have with the paper is that it does not address algorithmic efforts to mitigate bias in language models</a:t>
            </a:r>
          </a:p>
          <a:p>
            <a:r>
              <a:rPr lang="en-US" dirty="0"/>
              <a:t>Gebru refused to remove her name from the paper; she was then allegedly fired from Google (although Google apparently refutes this, claiming that Gebru resigned)</a:t>
            </a:r>
          </a:p>
          <a:p>
            <a:r>
              <a:rPr lang="en-US" dirty="0"/>
              <a:t>This firing garnered national attention, and many researchers, ethicists, and Google employees have expressed support for Gebru</a:t>
            </a:r>
          </a:p>
          <a:p>
            <a:r>
              <a:rPr lang="en-US" dirty="0"/>
              <a:t>The other co-lead of the team on AI Ethics, Margaret Mitchell, supported Gebru's version of the story, and she was fired in February 2021</a:t>
            </a:r>
          </a:p>
        </p:txBody>
      </p:sp>
    </p:spTree>
    <p:extLst>
      <p:ext uri="{BB962C8B-B14F-4D97-AF65-F5344CB8AC3E}">
        <p14:creationId xmlns:p14="http://schemas.microsoft.com/office/powerpoint/2010/main" val="3697733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D4C-295F-4DDE-8BD3-9C927C7C56D7}"/>
              </a:ext>
            </a:extLst>
          </p:cNvPr>
          <p:cNvSpPr>
            <a:spLocks noGrp="1"/>
          </p:cNvSpPr>
          <p:nvPr>
            <p:ph type="title"/>
          </p:nvPr>
        </p:nvSpPr>
        <p:spPr/>
        <p:txBody>
          <a:bodyPr/>
          <a:lstStyle/>
          <a:p>
            <a:r>
              <a:rPr lang="en-US" dirty="0"/>
              <a:t>Stochastic Parrots</a:t>
            </a:r>
          </a:p>
        </p:txBody>
      </p:sp>
      <p:sp>
        <p:nvSpPr>
          <p:cNvPr id="3" name="Content Placeholder 2">
            <a:extLst>
              <a:ext uri="{FF2B5EF4-FFF2-40B4-BE49-F238E27FC236}">
                <a16:creationId xmlns:a16="http://schemas.microsoft.com/office/drawing/2014/main" id="{12A68957-B778-4FA1-9435-903DD2875F7A}"/>
              </a:ext>
            </a:extLst>
          </p:cNvPr>
          <p:cNvSpPr>
            <a:spLocks noGrp="1"/>
          </p:cNvSpPr>
          <p:nvPr>
            <p:ph idx="1"/>
          </p:nvPr>
        </p:nvSpPr>
        <p:spPr/>
        <p:txBody>
          <a:bodyPr>
            <a:normAutofit fontScale="85000" lnSpcReduction="20000"/>
          </a:bodyPr>
          <a:lstStyle/>
          <a:p>
            <a:r>
              <a:rPr lang="en-US" dirty="0"/>
              <a:t>The Bender and Gebru paper delivers a long list of criticisms of BERT-like language models, backed up with evidence, including (but not limited to):</a:t>
            </a:r>
          </a:p>
          <a:p>
            <a:pPr lvl="1"/>
            <a:r>
              <a:rPr lang="en-US" dirty="0"/>
              <a:t>They are bad for the environment; for example (all quotes on this slide are from the paper)</a:t>
            </a:r>
          </a:p>
          <a:p>
            <a:pPr marL="914400" lvl="2" indent="0">
              <a:buNone/>
            </a:pPr>
            <a:r>
              <a:rPr lang="en-US" dirty="0"/>
              <a:t>"Training a single BERT base model (without hyperparameter tuning) on GPUs was estimated to require as much energy as a trans-American flight."</a:t>
            </a:r>
          </a:p>
          <a:p>
            <a:pPr lvl="1"/>
            <a:r>
              <a:rPr lang="en-US" dirty="0"/>
              <a:t>The massive training data leads to various types of encoded, sometimes amplified, biases</a:t>
            </a:r>
          </a:p>
          <a:p>
            <a:pPr lvl="1"/>
            <a:r>
              <a:rPr lang="en-US" dirty="0"/>
              <a:t>They are slow to adapt to changing social views</a:t>
            </a:r>
          </a:p>
          <a:p>
            <a:pPr lvl="1"/>
            <a:r>
              <a:rPr lang="en-US" dirty="0"/>
              <a:t>They present the danger of generating false narratives that readers might believe, because the output appears coherent on the surface</a:t>
            </a:r>
          </a:p>
          <a:p>
            <a:pPr lvl="1"/>
            <a:r>
              <a:rPr lang="en-US" dirty="0"/>
              <a:t>They do not have the ability for back-and-forth communication</a:t>
            </a:r>
          </a:p>
          <a:p>
            <a:pPr lvl="1"/>
            <a:r>
              <a:rPr lang="en-US" dirty="0"/>
              <a:t>There is "no actual language understanding" taking place, and furthermore:</a:t>
            </a:r>
          </a:p>
          <a:p>
            <a:pPr marL="914400" lvl="2" indent="0">
              <a:buNone/>
            </a:pPr>
            <a:r>
              <a:rPr lang="en-US" dirty="0"/>
              <a:t>"Contrary to how it may seem when we observe its output, an LM is a system for haphazardly stitching together sequences of linguistic forms it has observed in its vast training data, according to probabilistic information about how they combine, but without any reference to meaning: a stochastic parrot."</a:t>
            </a:r>
          </a:p>
          <a:p>
            <a:r>
              <a:rPr lang="en-US" dirty="0"/>
              <a:t>Bender and Gebru conclude that the only way to avoid some of these issues is to user smaller, curated datasets for training</a:t>
            </a:r>
          </a:p>
        </p:txBody>
      </p:sp>
    </p:spTree>
    <p:extLst>
      <p:ext uri="{BB962C8B-B14F-4D97-AF65-F5344CB8AC3E}">
        <p14:creationId xmlns:p14="http://schemas.microsoft.com/office/powerpoint/2010/main" val="916581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1227-5110-4477-B2C5-2A918B6629B4}"/>
              </a:ext>
            </a:extLst>
          </p:cNvPr>
          <p:cNvSpPr>
            <a:spLocks noGrp="1"/>
          </p:cNvSpPr>
          <p:nvPr>
            <p:ph type="title"/>
          </p:nvPr>
        </p:nvSpPr>
        <p:spPr/>
        <p:txBody>
          <a:bodyPr/>
          <a:lstStyle/>
          <a:p>
            <a:r>
              <a:rPr lang="en-US" dirty="0"/>
              <a:t>Explaining Predictions</a:t>
            </a:r>
          </a:p>
        </p:txBody>
      </p:sp>
      <p:sp>
        <p:nvSpPr>
          <p:cNvPr id="3" name="Content Placeholder 2">
            <a:extLst>
              <a:ext uri="{FF2B5EF4-FFF2-40B4-BE49-F238E27FC236}">
                <a16:creationId xmlns:a16="http://schemas.microsoft.com/office/drawing/2014/main" id="{F9A2AE88-4301-4399-A3DC-53DC7C755B95}"/>
              </a:ext>
            </a:extLst>
          </p:cNvPr>
          <p:cNvSpPr>
            <a:spLocks noGrp="1"/>
          </p:cNvSpPr>
          <p:nvPr>
            <p:ph idx="1"/>
          </p:nvPr>
        </p:nvSpPr>
        <p:spPr/>
        <p:txBody>
          <a:bodyPr>
            <a:normAutofit fontScale="62500" lnSpcReduction="20000"/>
          </a:bodyPr>
          <a:lstStyle/>
          <a:p>
            <a:r>
              <a:rPr lang="en-US" dirty="0"/>
              <a:t>When machine is used to make predictions, modern systems are often considered to be black boxes</a:t>
            </a:r>
          </a:p>
          <a:p>
            <a:r>
              <a:rPr lang="en-US" dirty="0"/>
              <a:t>This may cause ethical issues when such systems are used to decide, for example:</a:t>
            </a:r>
          </a:p>
          <a:p>
            <a:pPr lvl="1"/>
            <a:r>
              <a:rPr lang="en-US" sz="2600" dirty="0"/>
              <a:t>Which applicants get jobs (or get interviews for a job)</a:t>
            </a:r>
          </a:p>
          <a:p>
            <a:pPr lvl="1"/>
            <a:r>
              <a:rPr lang="en-US" sz="2600" dirty="0"/>
              <a:t>What medical procedures or treatments are given to a patient</a:t>
            </a:r>
          </a:p>
          <a:p>
            <a:pPr lvl="1"/>
            <a:r>
              <a:rPr lang="en-US" sz="2600" dirty="0"/>
              <a:t>Which prisoners are released on parole</a:t>
            </a:r>
          </a:p>
          <a:p>
            <a:r>
              <a:rPr lang="en-US" dirty="0"/>
              <a:t>There have been some efforts to explain decisions made by machine learning systems; the general goal of doing this is often referred to as </a:t>
            </a:r>
            <a:r>
              <a:rPr lang="en-US" i="1" dirty="0"/>
              <a:t>explainable AI </a:t>
            </a:r>
            <a:r>
              <a:rPr lang="en-US" dirty="0"/>
              <a:t>(xAI)</a:t>
            </a:r>
          </a:p>
          <a:p>
            <a:r>
              <a:rPr lang="en-US" dirty="0"/>
              <a:t>For example, some efforts involve using a simpler ML approach to predict the outputs of a deep learning approach, and then checking what features are weighted highly</a:t>
            </a:r>
          </a:p>
          <a:p>
            <a:r>
              <a:rPr lang="en-US" dirty="0"/>
              <a:t>However, most humans would probably not be satisfied by such explanations</a:t>
            </a:r>
          </a:p>
          <a:p>
            <a:r>
              <a:rPr lang="en-US" dirty="0"/>
              <a:t>In 2018, researchers from the University of Oxford and the University of Surrey published this paper:</a:t>
            </a:r>
          </a:p>
          <a:p>
            <a:pPr marL="457200" lvl="1" indent="0">
              <a:buNone/>
            </a:pPr>
            <a:r>
              <a:rPr lang="en-US" sz="2600" dirty="0"/>
              <a:t>"Explaining Explanations in AI" by Mittelstadt et al.</a:t>
            </a:r>
          </a:p>
          <a:p>
            <a:r>
              <a:rPr lang="en-US" dirty="0"/>
              <a:t>In addition to summarizing xAI techniques, the authors point out that, unlike modern xAI techniques, human explanations are often contrastive, and may involve back and forth communication</a:t>
            </a:r>
          </a:p>
        </p:txBody>
      </p:sp>
    </p:spTree>
    <p:extLst>
      <p:ext uri="{BB962C8B-B14F-4D97-AF65-F5344CB8AC3E}">
        <p14:creationId xmlns:p14="http://schemas.microsoft.com/office/powerpoint/2010/main" val="1707151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2AED-B34F-4E2B-AD96-135511B04669}"/>
              </a:ext>
            </a:extLst>
          </p:cNvPr>
          <p:cNvSpPr>
            <a:spLocks noGrp="1"/>
          </p:cNvSpPr>
          <p:nvPr>
            <p:ph type="title"/>
          </p:nvPr>
        </p:nvSpPr>
        <p:spPr/>
        <p:txBody>
          <a:bodyPr/>
          <a:lstStyle/>
          <a:p>
            <a:r>
              <a:rPr lang="en-US" dirty="0"/>
              <a:t>Should We Expect Researchers to be Ethical?</a:t>
            </a:r>
          </a:p>
        </p:txBody>
      </p:sp>
      <p:sp>
        <p:nvSpPr>
          <p:cNvPr id="3" name="Content Placeholder 2">
            <a:extLst>
              <a:ext uri="{FF2B5EF4-FFF2-40B4-BE49-F238E27FC236}">
                <a16:creationId xmlns:a16="http://schemas.microsoft.com/office/drawing/2014/main" id="{3E3EC7A7-57C1-4CDA-96EB-EA9542BC4D5C}"/>
              </a:ext>
            </a:extLst>
          </p:cNvPr>
          <p:cNvSpPr>
            <a:spLocks noGrp="1"/>
          </p:cNvSpPr>
          <p:nvPr>
            <p:ph idx="1"/>
          </p:nvPr>
        </p:nvSpPr>
        <p:spPr/>
        <p:txBody>
          <a:bodyPr>
            <a:normAutofit fontScale="70000" lnSpcReduction="20000"/>
          </a:bodyPr>
          <a:lstStyle/>
          <a:p>
            <a:r>
              <a:rPr lang="en-US" dirty="0"/>
              <a:t>The following paper from 2020, by an ethicist at the University of Tuebingen, presents an overview of the field of AI ethics:</a:t>
            </a:r>
          </a:p>
          <a:p>
            <a:pPr marL="457200" lvl="1" indent="0">
              <a:buNone/>
            </a:pPr>
            <a:r>
              <a:rPr lang="en-US" dirty="0"/>
              <a:t> "The Ethics of AI Ethics" by Hagendorff</a:t>
            </a:r>
          </a:p>
          <a:p>
            <a:r>
              <a:rPr lang="en-US" dirty="0"/>
              <a:t>The author examines 21 sets of AI ethics guidelines produced by companies and other institutions that engage in AI and ML research and makes the following observations (among others):</a:t>
            </a:r>
          </a:p>
          <a:p>
            <a:pPr lvl="1"/>
            <a:r>
              <a:rPr lang="en-US" dirty="0"/>
              <a:t>Certain issues are addressed in most of the lists (e.g., privacy protection and cybersecurity)</a:t>
            </a:r>
          </a:p>
          <a:p>
            <a:pPr lvl="1"/>
            <a:r>
              <a:rPr lang="en-US" dirty="0"/>
              <a:t>Other issues are addressed in very few lists (e.g., protection of whistleblowers and hidden costs)</a:t>
            </a:r>
          </a:p>
          <a:p>
            <a:pPr lvl="1"/>
            <a:r>
              <a:rPr lang="en-US" dirty="0"/>
              <a:t>There is no reinforcement mechanism, and deviations have no repercussions</a:t>
            </a:r>
          </a:p>
          <a:p>
            <a:pPr lvl="1"/>
            <a:r>
              <a:rPr lang="en-US" dirty="0"/>
              <a:t>In some cases, the ethical guidelines "mainly serves as a marketing strategy"</a:t>
            </a:r>
          </a:p>
          <a:p>
            <a:pPr lvl="1"/>
            <a:r>
              <a:rPr lang="en-US" dirty="0"/>
              <a:t>Economic principles override commitment to ethical principles</a:t>
            </a:r>
          </a:p>
          <a:p>
            <a:r>
              <a:rPr lang="en-US" dirty="0"/>
              <a:t>The following paper, from March 2021, by researchers interested in algorithmic bias, examines the state of AI ethics as taught at colleges and universities:</a:t>
            </a:r>
          </a:p>
          <a:p>
            <a:pPr marL="457200" lvl="1" indent="0">
              <a:buNone/>
            </a:pPr>
            <a:r>
              <a:rPr lang="en-US" dirty="0"/>
              <a:t>"You Can’t Sit With Us: Exclusionary Pedagogy in AI Ethics Education" by Raji et al.</a:t>
            </a:r>
          </a:p>
          <a:p>
            <a:r>
              <a:rPr lang="en-US" dirty="0"/>
              <a:t>The authors express the following views (among others);</a:t>
            </a:r>
          </a:p>
          <a:p>
            <a:pPr lvl="1"/>
            <a:r>
              <a:rPr lang="en-US" dirty="0"/>
              <a:t>Faculty specializing in computer science and engineering rarely work together with HSS faculty</a:t>
            </a:r>
          </a:p>
          <a:p>
            <a:pPr lvl="1"/>
            <a:r>
              <a:rPr lang="en-US" dirty="0"/>
              <a:t>There are few courses on AI ethics, and ethics is rarely including in the syllabi of AI-related courses</a:t>
            </a:r>
          </a:p>
          <a:p>
            <a:endParaRPr lang="en-US" dirty="0"/>
          </a:p>
          <a:p>
            <a:pPr lvl="1"/>
            <a:endParaRPr lang="en-US" dirty="0"/>
          </a:p>
        </p:txBody>
      </p:sp>
    </p:spTree>
    <p:extLst>
      <p:ext uri="{BB962C8B-B14F-4D97-AF65-F5344CB8AC3E}">
        <p14:creationId xmlns:p14="http://schemas.microsoft.com/office/powerpoint/2010/main" val="1674832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DC68-8A01-41D5-A64A-ADE7DE5A224B}"/>
              </a:ext>
            </a:extLst>
          </p:cNvPr>
          <p:cNvSpPr>
            <a:spLocks noGrp="1"/>
          </p:cNvSpPr>
          <p:nvPr>
            <p:ph type="title"/>
          </p:nvPr>
        </p:nvSpPr>
        <p:spPr/>
        <p:txBody>
          <a:bodyPr/>
          <a:lstStyle/>
          <a:p>
            <a:r>
              <a:rPr lang="en-US" dirty="0"/>
              <a:t>Roger Penrose</a:t>
            </a:r>
          </a:p>
        </p:txBody>
      </p:sp>
      <p:sp>
        <p:nvSpPr>
          <p:cNvPr id="3" name="Content Placeholder 2">
            <a:extLst>
              <a:ext uri="{FF2B5EF4-FFF2-40B4-BE49-F238E27FC236}">
                <a16:creationId xmlns:a16="http://schemas.microsoft.com/office/drawing/2014/main" id="{62576AE2-4C65-4B37-8B9F-E17A8C6D016C}"/>
              </a:ext>
            </a:extLst>
          </p:cNvPr>
          <p:cNvSpPr>
            <a:spLocks noGrp="1"/>
          </p:cNvSpPr>
          <p:nvPr>
            <p:ph idx="1"/>
          </p:nvPr>
        </p:nvSpPr>
        <p:spPr/>
        <p:txBody>
          <a:bodyPr>
            <a:normAutofit/>
          </a:bodyPr>
          <a:lstStyle/>
          <a:p>
            <a:r>
              <a:rPr lang="en-US" dirty="0"/>
              <a:t>Roger Penrose is a Nobel-Prize-winning physicist who thinks that the human brain is not equivalent to a Turing machine</a:t>
            </a:r>
          </a:p>
          <a:p>
            <a:r>
              <a:rPr lang="en-US" dirty="0"/>
              <a:t>He believes that the viewpoints of both strong AI and weak AI are wrong</a:t>
            </a:r>
          </a:p>
          <a:p>
            <a:r>
              <a:rPr lang="en-US" dirty="0"/>
              <a:t>He wrote two books (and other articles) in support of his viewpoint</a:t>
            </a:r>
          </a:p>
          <a:p>
            <a:r>
              <a:rPr lang="en-US" dirty="0"/>
              <a:t>The first, called "The Emperor’s New Mind" became my favorite book when I read it (although I disagreed with its conclusion at that time)</a:t>
            </a:r>
          </a:p>
          <a:p>
            <a:r>
              <a:rPr lang="en-US" dirty="0"/>
              <a:t>The second, called "Shadows of the Mind" is less entertaining and more difficult to read, but in my opinion, makes a much strong case</a:t>
            </a:r>
          </a:p>
        </p:txBody>
      </p:sp>
    </p:spTree>
    <p:extLst>
      <p:ext uri="{BB962C8B-B14F-4D97-AF65-F5344CB8AC3E}">
        <p14:creationId xmlns:p14="http://schemas.microsoft.com/office/powerpoint/2010/main" val="1211380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A43C-A19A-4EDF-9D0D-7CDC2EAF2901}"/>
              </a:ext>
            </a:extLst>
          </p:cNvPr>
          <p:cNvSpPr>
            <a:spLocks noGrp="1"/>
          </p:cNvSpPr>
          <p:nvPr>
            <p:ph type="title"/>
          </p:nvPr>
        </p:nvSpPr>
        <p:spPr/>
        <p:txBody>
          <a:bodyPr/>
          <a:lstStyle/>
          <a:p>
            <a:r>
              <a:rPr lang="en-US" dirty="0"/>
              <a:t>The Emperor’s New Mind</a:t>
            </a:r>
          </a:p>
        </p:txBody>
      </p:sp>
      <p:sp>
        <p:nvSpPr>
          <p:cNvPr id="3" name="Content Placeholder 2">
            <a:extLst>
              <a:ext uri="{FF2B5EF4-FFF2-40B4-BE49-F238E27FC236}">
                <a16:creationId xmlns:a16="http://schemas.microsoft.com/office/drawing/2014/main" id="{A6BAA0C3-EB7E-435A-A997-BD8602802EDB}"/>
              </a:ext>
            </a:extLst>
          </p:cNvPr>
          <p:cNvSpPr>
            <a:spLocks noGrp="1"/>
          </p:cNvSpPr>
          <p:nvPr>
            <p:ph idx="1"/>
          </p:nvPr>
        </p:nvSpPr>
        <p:spPr/>
        <p:txBody>
          <a:bodyPr>
            <a:normAutofit fontScale="85000" lnSpcReduction="20000"/>
          </a:bodyPr>
          <a:lstStyle/>
          <a:p>
            <a:r>
              <a:rPr lang="en-US" dirty="0"/>
              <a:t>Here is my personal, very brief summary of "The Emperor’s New Mind" (possibly mixing in things from other sources or my own thoughts):</a:t>
            </a:r>
          </a:p>
          <a:p>
            <a:pPr lvl="1"/>
            <a:r>
              <a:rPr lang="en-US" dirty="0"/>
              <a:t>There are things in science that cannot be simulated by a regular Turing machine (e.g., the collapse of the Schrödinger wave equation, anything analog, etc.)</a:t>
            </a:r>
          </a:p>
          <a:p>
            <a:pPr lvl="1"/>
            <a:r>
              <a:rPr lang="en-US" dirty="0"/>
              <a:t>Science cannot be complete as it exists today (since general relativity and quantum physics contradict each other about certain phenomena)</a:t>
            </a:r>
          </a:p>
          <a:p>
            <a:pPr lvl="1"/>
            <a:r>
              <a:rPr lang="en-US" dirty="0"/>
              <a:t>There are certain things that algorithms (i.e., Turing machines) cannot do (e.g., solve the halting problem)</a:t>
            </a:r>
          </a:p>
          <a:p>
            <a:pPr lvl="1"/>
            <a:r>
              <a:rPr lang="en-US" dirty="0"/>
              <a:t>In the history of science, new, significant paradigm shifts (i.e., fundamentally new theories of physics) were often necessary to explain unexplained phenomena</a:t>
            </a:r>
          </a:p>
          <a:p>
            <a:pPr lvl="1"/>
            <a:r>
              <a:rPr lang="en-US" dirty="0"/>
              <a:t>Some of these sciences (e.g., quantum physics) might have seemed outrageous or even mystical to scientists before they were discovered</a:t>
            </a:r>
          </a:p>
          <a:p>
            <a:pPr lvl="1"/>
            <a:r>
              <a:rPr lang="en-US" dirty="0"/>
              <a:t>Consciousness has not yet been fully explained (e.g., qualia)</a:t>
            </a:r>
          </a:p>
          <a:p>
            <a:pPr lvl="1"/>
            <a:r>
              <a:rPr lang="en-US" dirty="0"/>
              <a:t>Penrose believes that Gödel's theorem can be used to prove that it is impossible to simulate the human mind with a Turing machine</a:t>
            </a:r>
          </a:p>
          <a:p>
            <a:r>
              <a:rPr lang="en-US" dirty="0"/>
              <a:t>About the last point, Penrose greatly expands on this in "Shadows of the Mind"</a:t>
            </a:r>
          </a:p>
        </p:txBody>
      </p:sp>
    </p:spTree>
    <p:extLst>
      <p:ext uri="{BB962C8B-B14F-4D97-AF65-F5344CB8AC3E}">
        <p14:creationId xmlns:p14="http://schemas.microsoft.com/office/powerpoint/2010/main" val="700826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1661-DE0F-4B0E-8AB6-FAA6C5C6D537}"/>
              </a:ext>
            </a:extLst>
          </p:cNvPr>
          <p:cNvSpPr>
            <a:spLocks noGrp="1"/>
          </p:cNvSpPr>
          <p:nvPr>
            <p:ph type="title"/>
          </p:nvPr>
        </p:nvSpPr>
        <p:spPr/>
        <p:txBody>
          <a:bodyPr/>
          <a:lstStyle/>
          <a:p>
            <a:r>
              <a:rPr lang="en-US" dirty="0"/>
              <a:t>Shadows of the Mind</a:t>
            </a:r>
          </a:p>
        </p:txBody>
      </p:sp>
      <p:sp>
        <p:nvSpPr>
          <p:cNvPr id="3" name="Content Placeholder 2">
            <a:extLst>
              <a:ext uri="{FF2B5EF4-FFF2-40B4-BE49-F238E27FC236}">
                <a16:creationId xmlns:a16="http://schemas.microsoft.com/office/drawing/2014/main" id="{4A241E70-4083-42FF-B87F-860D0B0EC27D}"/>
              </a:ext>
            </a:extLst>
          </p:cNvPr>
          <p:cNvSpPr>
            <a:spLocks noGrp="1"/>
          </p:cNvSpPr>
          <p:nvPr>
            <p:ph idx="1"/>
          </p:nvPr>
        </p:nvSpPr>
        <p:spPr/>
        <p:txBody>
          <a:bodyPr>
            <a:normAutofit fontScale="62500" lnSpcReduction="20000"/>
          </a:bodyPr>
          <a:lstStyle/>
          <a:p>
            <a:r>
              <a:rPr lang="en-US" dirty="0"/>
              <a:t>Early on in "Shadows of the Mind", Penrose poses the following theorem: "Human mathematicians are not using a knowably sound algorithm in order to ascertain mathematical truth."</a:t>
            </a:r>
          </a:p>
          <a:p>
            <a:r>
              <a:rPr lang="en-US" dirty="0"/>
              <a:t>He then provides an informal "proof" of the theorem; he points out holes in his proof, and then attempts to fill them in; in all, about 200 pages (and about half of the book) are devoted to this argument</a:t>
            </a:r>
          </a:p>
          <a:p>
            <a:r>
              <a:rPr lang="en-US" dirty="0"/>
              <a:t>One major problem with Penrose's theory: If the mind, a function of the brain, is not equivalent to a Turing machine, what in the brain would allow this to be the case?</a:t>
            </a:r>
          </a:p>
          <a:p>
            <a:r>
              <a:rPr lang="en-US" dirty="0"/>
              <a:t>Neuroscientists almost uniformly agree that the fundamental building block of the brain is the neuron, which is, more or less, a macroscopic and well-understood entity</a:t>
            </a:r>
          </a:p>
          <a:p>
            <a:r>
              <a:rPr lang="en-US" dirty="0"/>
              <a:t>In the second half of the book, Penrose speculates that microtubules (part of the cytoskeletons of neurons and other animal cells) may be another fundamental component of the brain and mind</a:t>
            </a:r>
          </a:p>
          <a:p>
            <a:r>
              <a:rPr lang="en-US" dirty="0"/>
              <a:t>There are millions of microtubules on each neuron, primarily along the axons and dendrites, and they are small enough to be treated as quantum particles</a:t>
            </a:r>
          </a:p>
          <a:p>
            <a:r>
              <a:rPr lang="en-US" dirty="0"/>
              <a:t>Penrose speculates that something similar to quantum entanglement might be involved with consciousness (but not exactly quantum entanglement; he does not think quantum physics is a complete or correct theory)</a:t>
            </a:r>
          </a:p>
          <a:p>
            <a:r>
              <a:rPr lang="en-US" dirty="0"/>
              <a:t>Note that most neuroscientists, physicists, and scientists in general reject Penrose’s views for a variety of reasons (but in my opinion, none that I am aware of has given a satisfactory rebuttal of his informal proof)</a:t>
            </a:r>
          </a:p>
        </p:txBody>
      </p:sp>
    </p:spTree>
    <p:extLst>
      <p:ext uri="{BB962C8B-B14F-4D97-AF65-F5344CB8AC3E}">
        <p14:creationId xmlns:p14="http://schemas.microsoft.com/office/powerpoint/2010/main" val="2760773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51A2-2B0E-4684-9C04-C15E4E5C97D4}"/>
              </a:ext>
            </a:extLst>
          </p:cNvPr>
          <p:cNvSpPr>
            <a:spLocks noGrp="1"/>
          </p:cNvSpPr>
          <p:nvPr>
            <p:ph type="title"/>
          </p:nvPr>
        </p:nvSpPr>
        <p:spPr/>
        <p:txBody>
          <a:bodyPr/>
          <a:lstStyle/>
          <a:p>
            <a:r>
              <a:rPr lang="en-US" dirty="0"/>
              <a:t>The Chinese room experiment</a:t>
            </a:r>
          </a:p>
        </p:txBody>
      </p:sp>
      <p:sp>
        <p:nvSpPr>
          <p:cNvPr id="3" name="Content Placeholder 2">
            <a:extLst>
              <a:ext uri="{FF2B5EF4-FFF2-40B4-BE49-F238E27FC236}">
                <a16:creationId xmlns:a16="http://schemas.microsoft.com/office/drawing/2014/main" id="{D47B36DC-E97A-4C28-96C2-5AF96E16EA03}"/>
              </a:ext>
            </a:extLst>
          </p:cNvPr>
          <p:cNvSpPr>
            <a:spLocks noGrp="1"/>
          </p:cNvSpPr>
          <p:nvPr>
            <p:ph idx="1"/>
          </p:nvPr>
        </p:nvSpPr>
        <p:spPr/>
        <p:txBody>
          <a:bodyPr>
            <a:normAutofit fontScale="77500" lnSpcReduction="20000"/>
          </a:bodyPr>
          <a:lstStyle/>
          <a:p>
            <a:r>
              <a:rPr lang="en-US" dirty="0"/>
              <a:t>The Chinese room argument was first proposed by Searle in his paper, "Minds, Brains, and Programs" (1980)</a:t>
            </a:r>
          </a:p>
          <a:p>
            <a:r>
              <a:rPr lang="en-US" dirty="0"/>
              <a:t>Searle imagines himself in a room with a rulebook describing how to communicate in Chinese (plus another notebook in which to write, as directed)</a:t>
            </a:r>
          </a:p>
          <a:p>
            <a:r>
              <a:rPr lang="en-US" dirty="0"/>
              <a:t>He posits that he would be able to accept incoming communications in Chinese, carefully follow the rules, and respond in Chinese</a:t>
            </a:r>
          </a:p>
          <a:p>
            <a:r>
              <a:rPr lang="en-US" dirty="0"/>
              <a:t>However, he claims there would clearly be no understanding of Chinese</a:t>
            </a:r>
          </a:p>
          <a:p>
            <a:r>
              <a:rPr lang="en-US" dirty="0"/>
              <a:t>Like Turing, Searle tried to address the possible objections to his argument in the paper (in my opinion, he did not do nearly as good a job as Turing in this endeavor)</a:t>
            </a:r>
          </a:p>
          <a:p>
            <a:r>
              <a:rPr lang="en-US" dirty="0"/>
              <a:t>Based on this thought experiment, Searle believes that it is clearly possible for a program to pass the Turing test, but that the program would not be conscious or truly intelligent</a:t>
            </a:r>
          </a:p>
          <a:p>
            <a:r>
              <a:rPr lang="en-US" dirty="0"/>
              <a:t>This is an argument against the strong AI point of view (but he supports the weak AI point of view)</a:t>
            </a:r>
          </a:p>
          <a:p>
            <a:r>
              <a:rPr lang="en-US" dirty="0"/>
              <a:t>In fact, it was Searle’s 1980 article that introduced the terms "strong AI" and "weak AI"</a:t>
            </a:r>
          </a:p>
        </p:txBody>
      </p:sp>
    </p:spTree>
    <p:extLst>
      <p:ext uri="{BB962C8B-B14F-4D97-AF65-F5344CB8AC3E}">
        <p14:creationId xmlns:p14="http://schemas.microsoft.com/office/powerpoint/2010/main" val="266427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1028</TotalTime>
  <Words>3636</Words>
  <Application>Microsoft Office PowerPoint</Application>
  <PresentationFormat>Widescreen</PresentationFormat>
  <Paragraphs>196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ECE469: Artificial Intelligence</vt:lpstr>
      <vt:lpstr>Philosophy</vt:lpstr>
      <vt:lpstr>Is AI Possible?</vt:lpstr>
      <vt:lpstr>The Turing Test (revisited)</vt:lpstr>
      <vt:lpstr>Arguments Against the Turing Test</vt:lpstr>
      <vt:lpstr>Other Arguments Against the Turing Test</vt:lpstr>
      <vt:lpstr>Relevant Philosophical Concepts</vt:lpstr>
      <vt:lpstr>Thought Experiments</vt:lpstr>
      <vt:lpstr>Split-brain Patients</vt:lpstr>
      <vt:lpstr>Transhumanism</vt:lpstr>
      <vt:lpstr>Ethics of AI</vt:lpstr>
      <vt:lpstr>Examples of Bias in AI and ML</vt:lpstr>
      <vt:lpstr>Examples of Bias in NLP</vt:lpstr>
      <vt:lpstr>Gender Bias in Embeddings of Occupations</vt:lpstr>
      <vt:lpstr>Hungarian to English MT Examples (from J&amp;R)</vt:lpstr>
      <vt:lpstr>Controversy at Google</vt:lpstr>
      <vt:lpstr>Stochastic Parrots</vt:lpstr>
      <vt:lpstr>Explaining Predictions</vt:lpstr>
      <vt:lpstr>Should We Expect Researchers to be Ethical?</vt:lpstr>
      <vt:lpstr>Roger Penrose</vt:lpstr>
      <vt:lpstr>The Emperor’s New Mind</vt:lpstr>
      <vt:lpstr>Shadows of the Mind</vt:lpstr>
      <vt:lpstr>The Chinese room experiment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32</cp:revision>
  <dcterms:created xsi:type="dcterms:W3CDTF">2020-12-14T19:34:23Z</dcterms:created>
  <dcterms:modified xsi:type="dcterms:W3CDTF">2021-12-14T21:43:43Z</dcterms:modified>
</cp:coreProperties>
</file>