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87" r:id="rId12"/>
    <p:sldId id="265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1871-D0FF-463D-AC39-C2A86EBA1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5B764-7FDA-4A73-BEA2-D9F9BBFD3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5B9E8-4E1A-44E5-9CBD-816233015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F09F2-BE4E-4F1E-A6EC-69A5CF544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AE033-EAE2-46BE-B354-FF8A4BEC8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9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07597-5AFF-487A-B059-E7AF9D92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A0E9F-657D-4364-9997-A838C1234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AB83C-C50D-4192-A4EA-2B79668B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F6ABE-6CB6-47DB-A89F-D8137A5B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145F2-C70D-48EF-B02F-054D7E40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3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2DAA4-D8DF-466C-8D74-A1ABCC61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B0C5E-83F4-49EE-AA11-375CF9111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F9676-4C62-446E-99C5-67BFB70AA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C56BC-2ED2-47B2-8963-CAE48B4C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120D5-55B4-4A61-927D-0772E0A8B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3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79BAB-189A-4E54-B9DC-E8CC8F337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699AC-4B57-420E-850B-8BB88677B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3B413-D523-4010-B263-FB9259DC1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107D6-C0F4-49C6-A382-8845AB05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3E63E-2F70-4E29-A3EE-01DD3CC4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97998-D2DA-4D9B-A021-00D566716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58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C2BD-B16F-4A4F-AB28-926EEA01C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AB548-14E5-43F7-AC24-211245DAF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C7C6A3-BAB8-4176-A516-FDB6CD0AD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392B4B-026A-4768-8E85-F97F8D22C3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ED434E-DE6C-43F2-B953-C51C9674F4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A0861B-36B4-4C0E-90A2-5C38158E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51FFF9-6C03-4014-9AD7-F409396D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1492AD-678C-4B3D-9998-7D41672E6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0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9702D-5F0D-4D8E-81E0-3A23A841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BAD505-F285-4F2E-9884-FAAD1F657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615A9-A1B4-4140-868E-20E1FC22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46E95-2B71-40A8-ABB5-CCACEB6E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2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629077-EABC-4B15-9E3A-C7535550D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08C1D8-4A26-4827-996A-14D422FFB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B3058-1C85-4522-997F-D06A24BB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4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6AFD-A2CD-49FC-BEC0-7576A35C7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27D3D-C344-420B-8B0E-786C2BEBF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ABD04-3E1A-4C0B-B9F7-959A38D58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1CCC10-C574-4A1C-ADE4-FA052FFD3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17219-A05E-4717-8828-1C5E57F36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9175E-B7AC-4242-B0B8-84F364B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3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139A5-2F29-46BD-84B8-8A6812A1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CABA10-3AB0-4746-811E-DF7DA445E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C3229-C538-42FF-96E0-B95F10136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5BBE1-5839-4A56-9993-2C91F7E4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420CDB-5D64-45CC-AC00-9688C39F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64A52-BF66-45E9-902C-436FF410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2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0CA1-B67E-43DF-A437-29159844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AEF6E2-D8A2-49DF-94B3-98955DDB7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627DD-B081-4DB1-826E-99C0BAA5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C550F-6C66-4D8E-8285-9E4CA286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AB001-48D8-493A-86A8-D6DFCC44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80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86B70-797F-4250-B0DF-0B16D1DBD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968B1F-B7B2-45A2-BA06-F3758BE4D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583FC-5839-499F-9C35-C9910E54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8B9CC-9B61-4623-B817-7E1F50809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16C81-2BD4-460C-ABE8-83458F18D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6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AA2052-01D8-444E-B1AF-E1C785C31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862ED-454C-4172-982D-5DAB36ACC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4E77B-1EE4-4029-830E-13D575108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5FB6E-F49C-44F0-952B-C0F0C06A166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C6639-3A2B-41FD-8C94-DDD55CB6B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93392-1A89-4E29-9410-6B23E6481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EA795-4DD5-4BAE-9ED7-7E42C0B20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4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Machine Learning Concepts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88E-F261-43BE-8AA0-EF2126D10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BE0AA-99E5-45B9-8D23-1BEC6ACB2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topic is related to Sections 19.1-19.2 and 19.4 of Ed. 4 of the textbook; Chapter 19 in general is titled "Learning from Examples", and it is the first chapter in Part V of the book, titled "Machine Learning"</a:t>
            </a:r>
          </a:p>
          <a:p>
            <a:r>
              <a:rPr lang="en-US" dirty="0"/>
              <a:t>Early in the course, we discussed the term </a:t>
            </a:r>
            <a:r>
              <a:rPr lang="en-US" b="1" dirty="0"/>
              <a:t>artificial intelligence </a:t>
            </a:r>
            <a:r>
              <a:rPr lang="en-US" dirty="0"/>
              <a:t>(AI), and learned that there is no agreed upon definition for the term</a:t>
            </a:r>
          </a:p>
          <a:p>
            <a:r>
              <a:rPr lang="en-US" dirty="0"/>
              <a:t>One possibility: AI consists of topics that involve getting computers, or more generally agents, to perform tasks that require intelligence (itself not well-defined) when humans attempt them</a:t>
            </a:r>
          </a:p>
          <a:p>
            <a:r>
              <a:rPr lang="en-US" dirty="0"/>
              <a:t>I think we can fairly say that one thing humans use intelligence for is </a:t>
            </a:r>
            <a:r>
              <a:rPr lang="en-US" b="1" dirty="0"/>
              <a:t>learning</a:t>
            </a:r>
          </a:p>
          <a:p>
            <a:r>
              <a:rPr lang="en-US" dirty="0"/>
              <a:t>When an artificial agent such as a computer learns, we call that </a:t>
            </a:r>
            <a:r>
              <a:rPr lang="en-US" b="1" dirty="0"/>
              <a:t>machine learning </a:t>
            </a:r>
            <a:r>
              <a:rPr lang="en-US" dirty="0"/>
              <a:t>(ML)</a:t>
            </a:r>
          </a:p>
          <a:p>
            <a:r>
              <a:rPr lang="en-US" dirty="0"/>
              <a:t>Recall that an </a:t>
            </a:r>
            <a:r>
              <a:rPr lang="en-US" i="1" dirty="0"/>
              <a:t>agent program </a:t>
            </a:r>
            <a:r>
              <a:rPr lang="en-US" dirty="0"/>
              <a:t>implements an </a:t>
            </a:r>
            <a:r>
              <a:rPr lang="en-US" i="1" dirty="0"/>
              <a:t>agent function </a:t>
            </a:r>
            <a:r>
              <a:rPr lang="en-US" dirty="0"/>
              <a:t>that maps a </a:t>
            </a:r>
            <a:r>
              <a:rPr lang="en-US" i="1" dirty="0"/>
              <a:t>percept sequence </a:t>
            </a:r>
            <a:r>
              <a:rPr lang="en-US" dirty="0"/>
              <a:t>to an </a:t>
            </a:r>
            <a:r>
              <a:rPr lang="en-US" i="1" dirty="0"/>
              <a:t>action</a:t>
            </a:r>
          </a:p>
          <a:p>
            <a:r>
              <a:rPr lang="en-US" dirty="0"/>
              <a:t>The goal of machine learning makes some sort of improvement to the agent program</a:t>
            </a:r>
          </a:p>
          <a:p>
            <a:r>
              <a:rPr lang="en-US" dirty="0"/>
              <a:t>The improvements, and the techniques used to make them, depend on multiple factors; for example:</a:t>
            </a:r>
          </a:p>
          <a:p>
            <a:pPr lvl="1"/>
            <a:r>
              <a:rPr lang="en-US" dirty="0"/>
              <a:t>What component of the agent is being improved?</a:t>
            </a:r>
          </a:p>
          <a:p>
            <a:pPr lvl="1"/>
            <a:r>
              <a:rPr lang="en-US" dirty="0"/>
              <a:t>What prior knowledge does the agent have?</a:t>
            </a:r>
          </a:p>
          <a:p>
            <a:pPr lvl="1"/>
            <a:r>
              <a:rPr lang="en-US" dirty="0"/>
              <a:t>What model of the world is the agent using?</a:t>
            </a:r>
          </a:p>
          <a:p>
            <a:pPr lvl="1"/>
            <a:r>
              <a:rPr lang="en-US" dirty="0"/>
              <a:t>What data is available to the agent?</a:t>
            </a:r>
          </a:p>
          <a:p>
            <a:pPr lvl="1"/>
            <a:r>
              <a:rPr lang="en-US" dirty="0"/>
              <a:t>What sort of feedback will the agent have access to as it acts?</a:t>
            </a:r>
          </a:p>
        </p:txBody>
      </p:sp>
    </p:spTree>
    <p:extLst>
      <p:ext uri="{BB962C8B-B14F-4D97-AF65-F5344CB8AC3E}">
        <p14:creationId xmlns:p14="http://schemas.microsoft.com/office/powerpoint/2010/main" val="28287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1B194-CCFF-496E-90B0-107B0C34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A4B9E-D493-4FB8-A566-A91B31624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Supervised learning </a:t>
            </a:r>
            <a:r>
              <a:rPr lang="en-US" dirty="0"/>
              <a:t>involves learning a function that maps inputs to outputs based on </a:t>
            </a:r>
            <a:r>
              <a:rPr lang="en-US" b="1" dirty="0"/>
              <a:t>examples</a:t>
            </a:r>
          </a:p>
          <a:p>
            <a:pPr lvl="1"/>
            <a:r>
              <a:rPr lang="en-US" dirty="0"/>
              <a:t>Each example specifies one input and an output</a:t>
            </a:r>
          </a:p>
          <a:p>
            <a:pPr lvl="1"/>
            <a:r>
              <a:rPr lang="en-US" dirty="0"/>
              <a:t>If the outputs are discrete and have a finite domain, this is called </a:t>
            </a:r>
            <a:r>
              <a:rPr lang="en-US" b="1" dirty="0"/>
              <a:t>classification</a:t>
            </a:r>
            <a:r>
              <a:rPr lang="en-US" dirty="0"/>
              <a:t> or </a:t>
            </a:r>
            <a:r>
              <a:rPr lang="en-US" b="1" dirty="0"/>
              <a:t>categorization</a:t>
            </a:r>
            <a:r>
              <a:rPr lang="en-US" dirty="0"/>
              <a:t>, and each output can be called a </a:t>
            </a:r>
            <a:r>
              <a:rPr lang="en-US" i="1" dirty="0"/>
              <a:t>label</a:t>
            </a:r>
          </a:p>
          <a:p>
            <a:pPr lvl="1"/>
            <a:r>
              <a:rPr lang="en-US" dirty="0"/>
              <a:t>If the outputs have an infinite domain (either discrete or continuous), this is called </a:t>
            </a:r>
            <a:r>
              <a:rPr lang="en-US" b="1" dirty="0"/>
              <a:t>regression</a:t>
            </a:r>
          </a:p>
          <a:p>
            <a:r>
              <a:rPr lang="en-US" b="1" dirty="0"/>
              <a:t>Unsupervised learning </a:t>
            </a:r>
            <a:r>
              <a:rPr lang="en-US" dirty="0"/>
              <a:t>involves learning patterns in the input when there are no output values; one example of such a task is </a:t>
            </a:r>
            <a:r>
              <a:rPr lang="en-US" i="1" dirty="0"/>
              <a:t>clustering</a:t>
            </a:r>
          </a:p>
          <a:p>
            <a:r>
              <a:rPr lang="en-US" b="1" dirty="0"/>
              <a:t>Reinforcement learning </a:t>
            </a:r>
            <a:r>
              <a:rPr lang="en-US" dirty="0"/>
              <a:t>means that the agent learns from reinforcements</a:t>
            </a:r>
          </a:p>
          <a:p>
            <a:pPr lvl="1"/>
            <a:r>
              <a:rPr lang="en-US" dirty="0"/>
              <a:t>The reinforcements can be thought of as rewards and punishments</a:t>
            </a:r>
          </a:p>
          <a:p>
            <a:pPr lvl="1"/>
            <a:r>
              <a:rPr lang="en-US" dirty="0"/>
              <a:t>The agent must decide which of its actions were most responsible and update its agent program appropriately</a:t>
            </a:r>
          </a:p>
          <a:p>
            <a:r>
              <a:rPr lang="en-US" dirty="0"/>
              <a:t>In </a:t>
            </a:r>
            <a:r>
              <a:rPr lang="en-US" b="1" dirty="0"/>
              <a:t>semi-supervised learning</a:t>
            </a:r>
            <a:r>
              <a:rPr lang="en-US" dirty="0"/>
              <a:t>, we are given a relatively small number of labeled examples in addition to a much larger collection of unlabeled examples</a:t>
            </a:r>
          </a:p>
        </p:txBody>
      </p:sp>
    </p:spTree>
    <p:extLst>
      <p:ext uri="{BB962C8B-B14F-4D97-AF65-F5344CB8AC3E}">
        <p14:creationId xmlns:p14="http://schemas.microsoft.com/office/powerpoint/2010/main" val="352637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1436B-231B-416E-BE85-8794F4B23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96F51-C273-4019-AF88-BB0D51CC9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are going to primarily cover techniques that fall into the category of supervised learning</a:t>
            </a:r>
          </a:p>
          <a:p>
            <a:r>
              <a:rPr lang="en-US" dirty="0"/>
              <a:t>The task of supervised learning can be defined as follows: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/>
              <a:t>Given a </a:t>
            </a:r>
            <a:r>
              <a:rPr lang="en-US" b="1" dirty="0"/>
              <a:t>training set </a:t>
            </a:r>
            <a:r>
              <a:rPr lang="en-US" dirty="0"/>
              <a:t>of N examples of input/output pairs (x</a:t>
            </a:r>
            <a:r>
              <a:rPr lang="en-US" baseline="-25000" dirty="0"/>
              <a:t>1</a:t>
            </a:r>
            <a:r>
              <a:rPr lang="en-US" dirty="0"/>
              <a:t>, y</a:t>
            </a:r>
            <a:r>
              <a:rPr lang="en-US" baseline="-25000" dirty="0"/>
              <a:t>1</a:t>
            </a:r>
            <a:r>
              <a:rPr lang="en-US" dirty="0"/>
              <a:t>) … (x</a:t>
            </a:r>
            <a:r>
              <a:rPr lang="en-US" baseline="-25000" dirty="0"/>
              <a:t>N</a:t>
            </a:r>
            <a:r>
              <a:rPr lang="en-US" dirty="0"/>
              <a:t>, y</a:t>
            </a:r>
            <a:r>
              <a:rPr lang="en-US" baseline="-25000" dirty="0"/>
              <a:t>N</a:t>
            </a:r>
            <a:r>
              <a:rPr lang="en-US" dirty="0"/>
              <a:t>), where each y</a:t>
            </a:r>
            <a:r>
              <a:rPr lang="en-US" baseline="-25000" dirty="0"/>
              <a:t>i</a:t>
            </a:r>
            <a:r>
              <a:rPr lang="en-US" dirty="0"/>
              <a:t> was generated by an unknown function y=f(x</a:t>
            </a:r>
            <a:r>
              <a:rPr lang="en-US" baseline="-25000" dirty="0"/>
              <a:t>i</a:t>
            </a:r>
            <a:r>
              <a:rPr lang="en-US" dirty="0"/>
              <a:t>), discover a function, h, that approximates f</a:t>
            </a:r>
          </a:p>
          <a:p>
            <a:r>
              <a:rPr lang="en-US" dirty="0"/>
              <a:t>The function h is called a </a:t>
            </a:r>
            <a:r>
              <a:rPr lang="en-US" b="1" dirty="0"/>
              <a:t>hypothesis</a:t>
            </a:r>
          </a:p>
          <a:p>
            <a:r>
              <a:rPr lang="en-US" dirty="0"/>
              <a:t>The set of all possible hypotheses is called the </a:t>
            </a:r>
            <a:r>
              <a:rPr lang="en-US" i="1" dirty="0"/>
              <a:t>hypothesis space</a:t>
            </a:r>
            <a:r>
              <a:rPr lang="en-US" dirty="0"/>
              <a:t>, H (this can be infinitely big)</a:t>
            </a:r>
          </a:p>
          <a:p>
            <a:r>
              <a:rPr lang="en-US" dirty="0"/>
              <a:t>The methods we cover assume that the input uses a </a:t>
            </a:r>
            <a:r>
              <a:rPr lang="en-US" i="1" dirty="0"/>
              <a:t>factored representation</a:t>
            </a:r>
          </a:p>
          <a:p>
            <a:pPr lvl="1"/>
            <a:r>
              <a:rPr lang="en-US" dirty="0"/>
              <a:t>Recall that this is more complex than an </a:t>
            </a:r>
            <a:r>
              <a:rPr lang="en-US" i="1" dirty="0"/>
              <a:t>atomic representation </a:t>
            </a:r>
            <a:r>
              <a:rPr lang="en-US" dirty="0"/>
              <a:t>but less complex than a </a:t>
            </a:r>
            <a:r>
              <a:rPr lang="en-US" i="1" dirty="0"/>
              <a:t>structured representation</a:t>
            </a:r>
            <a:endParaRPr lang="en-US" dirty="0"/>
          </a:p>
          <a:p>
            <a:pPr lvl="1"/>
            <a:r>
              <a:rPr lang="en-US" dirty="0"/>
              <a:t>This means that each input can be viewed as vectors of values</a:t>
            </a:r>
          </a:p>
          <a:p>
            <a:pPr lvl="1"/>
            <a:r>
              <a:rPr lang="en-US" dirty="0"/>
              <a:t>Each dimension of the input vector represents an </a:t>
            </a:r>
            <a:r>
              <a:rPr lang="en-US" i="1" dirty="0"/>
              <a:t>attribute</a:t>
            </a:r>
            <a:r>
              <a:rPr lang="en-US" dirty="0"/>
              <a:t>, </a:t>
            </a:r>
            <a:r>
              <a:rPr lang="en-US" i="1" dirty="0"/>
              <a:t>variable</a:t>
            </a:r>
            <a:r>
              <a:rPr lang="en-US" dirty="0"/>
              <a:t>, or </a:t>
            </a:r>
            <a:r>
              <a:rPr lang="en-US" i="1" dirty="0"/>
              <a:t>feature</a:t>
            </a:r>
            <a:endParaRPr lang="en-US" dirty="0"/>
          </a:p>
          <a:p>
            <a:r>
              <a:rPr lang="en-US" dirty="0"/>
              <a:t>The outputs could theoretically be vectors, but more typically they are single values (we will usually assume this)</a:t>
            </a:r>
          </a:p>
          <a:p>
            <a:r>
              <a:rPr lang="en-US" dirty="0"/>
              <a:t>The domain of the output determines if we are dealing with classification or regression</a:t>
            </a:r>
          </a:p>
        </p:txBody>
      </p:sp>
    </p:spTree>
    <p:extLst>
      <p:ext uri="{BB962C8B-B14F-4D97-AF65-F5344CB8AC3E}">
        <p14:creationId xmlns:p14="http://schemas.microsoft.com/office/powerpoint/2010/main" val="20161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7BA8-B39C-43A3-8529-9F1B422D1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1049-4F9A-4D75-8628-A1E89F0C2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Any hypothesis that agrees with the known data (i.e., the training examples) is said to be </a:t>
            </a:r>
            <a:r>
              <a:rPr lang="en-US" i="1" dirty="0"/>
              <a:t>consistent</a:t>
            </a:r>
          </a:p>
          <a:p>
            <a:r>
              <a:rPr lang="en-US" dirty="0"/>
              <a:t>A good hypothesis will </a:t>
            </a:r>
            <a:r>
              <a:rPr lang="en-US" i="1" dirty="0"/>
              <a:t>generalize</a:t>
            </a:r>
            <a:r>
              <a:rPr lang="en-US" dirty="0"/>
              <a:t> well (i.e., it will predict unseen examples correctly)</a:t>
            </a:r>
          </a:p>
          <a:p>
            <a:r>
              <a:rPr lang="en-US" dirty="0"/>
              <a:t>To evaluate the accuracy of a hypothesis, we apply it to a </a:t>
            </a:r>
            <a:r>
              <a:rPr lang="en-US" b="1" dirty="0"/>
              <a:t>test set </a:t>
            </a:r>
            <a:r>
              <a:rPr lang="en-US" dirty="0"/>
              <a:t>of examples that are distinct from the training set</a:t>
            </a:r>
          </a:p>
          <a:p>
            <a:r>
              <a:rPr lang="en-US" dirty="0"/>
              <a:t>One method of choosing among consistent hypotheses is to rely on the principle known as </a:t>
            </a:r>
            <a:r>
              <a:rPr lang="en-US" i="1" dirty="0"/>
              <a:t>Ockham's razor</a:t>
            </a:r>
          </a:p>
          <a:p>
            <a:r>
              <a:rPr lang="en-US" dirty="0"/>
              <a:t>Casually speaking, Ockham’s razor suggest that we prefer the simplest hypothesis</a:t>
            </a:r>
          </a:p>
          <a:p>
            <a:r>
              <a:rPr lang="en-US" dirty="0"/>
              <a:t>However, defining simplicity is not always obvious</a:t>
            </a:r>
          </a:p>
          <a:p>
            <a:r>
              <a:rPr lang="en-US" dirty="0"/>
              <a:t>In practice, the hypothesis learned by a modern machine learning algorithm will not necessarily be consistent with the training data</a:t>
            </a:r>
          </a:p>
        </p:txBody>
      </p:sp>
    </p:spTree>
    <p:extLst>
      <p:ext uri="{BB962C8B-B14F-4D97-AF65-F5344CB8AC3E}">
        <p14:creationId xmlns:p14="http://schemas.microsoft.com/office/powerpoint/2010/main" val="101823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18E6-4F1A-4780-BED5-B4077F72C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Hypothesis Examples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C88940-02E1-4A24-91E3-75CD07C85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8422" y="1690688"/>
            <a:ext cx="7495155" cy="456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7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6546-927C-485E-B649-0D20B744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Machine Learning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3F948-33D7-46C3-ADE5-1E082ACBC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learning problem is </a:t>
            </a:r>
            <a:r>
              <a:rPr lang="en-US" i="1" dirty="0"/>
              <a:t>realizable</a:t>
            </a:r>
            <a:r>
              <a:rPr lang="en-US" dirty="0"/>
              <a:t> if the hypothesis space contains the true function</a:t>
            </a:r>
          </a:p>
          <a:p>
            <a:r>
              <a:rPr lang="en-US" dirty="0"/>
              <a:t>One possible approach: Let H be the class of all Turing machines (or all computer programs)</a:t>
            </a:r>
          </a:p>
          <a:p>
            <a:r>
              <a:rPr lang="en-US" dirty="0"/>
              <a:t>This does not take into account the </a:t>
            </a:r>
            <a:r>
              <a:rPr lang="en-US" i="1" dirty="0"/>
              <a:t>complexity</a:t>
            </a:r>
            <a:r>
              <a:rPr lang="en-US" dirty="0"/>
              <a:t> of learning</a:t>
            </a:r>
          </a:p>
          <a:p>
            <a:r>
              <a:rPr lang="en-US" dirty="0"/>
              <a:t>In general, there is a tradeoff between the expressiveness of the hypothesis space and the complexity of finding a simple, consistent hypothesis within the space</a:t>
            </a:r>
          </a:p>
          <a:p>
            <a:r>
              <a:rPr lang="en-US" dirty="0"/>
              <a:t>Additionally, choosing a hypothesis space that is too complex can lead to </a:t>
            </a:r>
            <a:r>
              <a:rPr lang="en-US" b="1" dirty="0"/>
              <a:t>overfitting</a:t>
            </a:r>
            <a:r>
              <a:rPr lang="en-US" dirty="0"/>
              <a:t> (this is clearly what happened in the fourth column of the previous figure)</a:t>
            </a:r>
          </a:p>
          <a:p>
            <a:r>
              <a:rPr lang="en-US" dirty="0"/>
              <a:t>When you choose a machine learning method (e.g., decision trees, Bayesian learning, neural networks, etc.), you are limiting the hypothesis space</a:t>
            </a:r>
          </a:p>
          <a:p>
            <a:r>
              <a:rPr lang="en-US" dirty="0"/>
              <a:t>You are further limiting the hypothesis space when you set certain </a:t>
            </a:r>
            <a:r>
              <a:rPr lang="en-US" i="1" dirty="0"/>
              <a:t>hyperparameters</a:t>
            </a:r>
          </a:p>
          <a:p>
            <a:r>
              <a:rPr lang="en-US" dirty="0"/>
              <a:t>Examples of hyperparameters related to neural networks, for example, include the number and types of layers, the learning rate, the batch size, etc.</a:t>
            </a:r>
          </a:p>
          <a:p>
            <a:r>
              <a:rPr lang="en-US" dirty="0"/>
              <a:t>You are again limiting the hypothesis space when you choose which features to use to represent your data</a:t>
            </a:r>
          </a:p>
          <a:p>
            <a:r>
              <a:rPr lang="en-US" dirty="0"/>
              <a:t>Note that with conventional ML, </a:t>
            </a:r>
            <a:r>
              <a:rPr lang="en-US" b="1" dirty="0"/>
              <a:t>feature selection </a:t>
            </a:r>
            <a:r>
              <a:rPr lang="en-US" dirty="0"/>
              <a:t>was often very important and time consuming</a:t>
            </a:r>
          </a:p>
          <a:p>
            <a:r>
              <a:rPr lang="en-US" dirty="0"/>
              <a:t>With modern deep learning approaches, you can sometimes use raw data</a:t>
            </a:r>
          </a:p>
        </p:txBody>
      </p:sp>
    </p:spTree>
    <p:extLst>
      <p:ext uri="{BB962C8B-B14F-4D97-AF65-F5344CB8AC3E}">
        <p14:creationId xmlns:p14="http://schemas.microsoft.com/office/powerpoint/2010/main" val="2189987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D3403-467F-48A5-9058-D5F21558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Training, Tuning, and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29E20-D72D-49A6-B56D-99D34F912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have discussed the notion of a </a:t>
            </a:r>
            <a:r>
              <a:rPr lang="en-US" b="1" dirty="0"/>
              <a:t>training set</a:t>
            </a:r>
            <a:r>
              <a:rPr lang="en-US" dirty="0"/>
              <a:t>, which includes examples of input/output pairs</a:t>
            </a:r>
          </a:p>
          <a:p>
            <a:r>
              <a:rPr lang="en-US" dirty="0"/>
              <a:t>We have also mentioned the notion of a </a:t>
            </a:r>
            <a:r>
              <a:rPr lang="en-US" b="1" dirty="0"/>
              <a:t>test set</a:t>
            </a:r>
            <a:r>
              <a:rPr lang="en-US" dirty="0"/>
              <a:t>, used to evaluate a final, trained system</a:t>
            </a:r>
          </a:p>
          <a:p>
            <a:pPr lvl="1"/>
            <a:r>
              <a:rPr lang="en-US" dirty="0"/>
              <a:t>This final evaluation typically involves some sort of </a:t>
            </a:r>
            <a:r>
              <a:rPr lang="en-US" i="1" dirty="0"/>
              <a:t>accuracy metric </a:t>
            </a:r>
            <a:r>
              <a:rPr lang="en-US" dirty="0"/>
              <a:t>or </a:t>
            </a:r>
            <a:r>
              <a:rPr lang="en-US" i="1" dirty="0"/>
              <a:t>error rate </a:t>
            </a:r>
            <a:r>
              <a:rPr lang="en-US" dirty="0"/>
              <a:t>that may depend on the specific application</a:t>
            </a:r>
          </a:p>
          <a:p>
            <a:pPr lvl="1"/>
            <a:r>
              <a:rPr lang="en-US" dirty="0"/>
              <a:t>We’ll see examples of such metrics for various tasks that we discuss later</a:t>
            </a:r>
          </a:p>
          <a:p>
            <a:r>
              <a:rPr lang="en-US" dirty="0"/>
              <a:t>A third data set called a </a:t>
            </a:r>
            <a:r>
              <a:rPr lang="en-US" b="1" dirty="0"/>
              <a:t>validation set</a:t>
            </a:r>
            <a:r>
              <a:rPr lang="en-US" dirty="0"/>
              <a:t>, a.k.a. a </a:t>
            </a:r>
            <a:r>
              <a:rPr lang="en-US" b="1" dirty="0"/>
              <a:t>development set </a:t>
            </a:r>
            <a:r>
              <a:rPr lang="en-US" dirty="0"/>
              <a:t>or a </a:t>
            </a:r>
            <a:r>
              <a:rPr lang="en-US" b="1" dirty="0"/>
              <a:t>tuning set</a:t>
            </a:r>
            <a:r>
              <a:rPr lang="en-US" dirty="0"/>
              <a:t>, may be necessary to choose a model, to set hyperparameters, or to know when to stop training</a:t>
            </a:r>
          </a:p>
          <a:p>
            <a:pPr lvl="1"/>
            <a:r>
              <a:rPr lang="en-US" dirty="0"/>
              <a:t>Various models with multiple sets of hyperparameters can be trained on the training set and evaluated on the validation set</a:t>
            </a:r>
          </a:p>
          <a:p>
            <a:pPr lvl="1"/>
            <a:r>
              <a:rPr lang="en-US" dirty="0"/>
              <a:t>Models that iterate until convergence, such as neural networks, can use the validation set to minimize a </a:t>
            </a:r>
            <a:r>
              <a:rPr lang="en-US" i="1" dirty="0"/>
              <a:t>loss function</a:t>
            </a:r>
          </a:p>
          <a:p>
            <a:pPr lvl="1"/>
            <a:r>
              <a:rPr lang="en-US" dirty="0"/>
              <a:t>The loss function may be different than the final metric that will be used to evaluate the system</a:t>
            </a:r>
          </a:p>
          <a:p>
            <a:pPr lvl="1"/>
            <a:r>
              <a:rPr lang="en-US" dirty="0"/>
              <a:t>In addition to accounting for loss, a more general </a:t>
            </a:r>
            <a:r>
              <a:rPr lang="en-US" i="1" dirty="0"/>
              <a:t>cost function </a:t>
            </a:r>
            <a:r>
              <a:rPr lang="en-US" dirty="0"/>
              <a:t>can add a </a:t>
            </a:r>
            <a:r>
              <a:rPr lang="en-US" i="1" dirty="0"/>
              <a:t>regularization</a:t>
            </a:r>
            <a:r>
              <a:rPr lang="en-US" dirty="0"/>
              <a:t> term that penalizes complexity; this helps to avoid overfitting </a:t>
            </a:r>
          </a:p>
          <a:p>
            <a:r>
              <a:rPr lang="en-US" dirty="0"/>
              <a:t>If the training set is small, </a:t>
            </a:r>
            <a:r>
              <a:rPr lang="en-US" i="1" dirty="0"/>
              <a:t>k-fold cross-validation </a:t>
            </a:r>
            <a:r>
              <a:rPr lang="en-US" dirty="0"/>
              <a:t>can be used instead of a validation set</a:t>
            </a:r>
          </a:p>
          <a:p>
            <a:r>
              <a:rPr lang="en-US" dirty="0"/>
              <a:t>Only after training is fully complete, based on the training set and the validation set, should the trained system be applied to the test set</a:t>
            </a:r>
          </a:p>
        </p:txBody>
      </p:sp>
    </p:spTree>
    <p:extLst>
      <p:ext uri="{BB962C8B-B14F-4D97-AF65-F5344CB8AC3E}">
        <p14:creationId xmlns:p14="http://schemas.microsoft.com/office/powerpoint/2010/main" val="3719613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AF7B-A57D-4A14-B605-DBE56ACDB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Free Lunch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DF2B00-FA58-4644-82F4-3D9FC390D6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No representation or is efficient for representing all possible functions</a:t>
                </a:r>
              </a:p>
              <a:p>
                <a:r>
                  <a:rPr lang="en-US" dirty="0"/>
                  <a:t>The number of distinct functions that can possibly represent a domain with a specified number of attributes is generally huge</a:t>
                </a:r>
              </a:p>
              <a:p>
                <a:r>
                  <a:rPr lang="en-US" dirty="0"/>
                  <a:t>Consider Boolean functions on n Boolean attributes:</a:t>
                </a:r>
              </a:p>
              <a:p>
                <a:pPr lvl="1"/>
                <a:r>
                  <a:rPr lang="en-US" dirty="0"/>
                  <a:t>There are 2</a:t>
                </a:r>
                <a:r>
                  <a:rPr lang="en-US" baseline="30000" dirty="0"/>
                  <a:t>n</a:t>
                </a:r>
                <a:r>
                  <a:rPr lang="en-US" dirty="0"/>
                  <a:t> possible combinations of inputs; each can lead to a positive or negative output</a:t>
                </a:r>
              </a:p>
              <a:p>
                <a:pPr lvl="1"/>
                <a:r>
                  <a:rPr lang="en-US" dirty="0"/>
                  <a:t>This leads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possibilities (i.e., possible combination of outputs)</a:t>
                </a:r>
              </a:p>
              <a:p>
                <a:pPr lvl="1"/>
                <a:r>
                  <a:rPr lang="en-US" dirty="0"/>
                  <a:t>6 Boolean attributes lead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14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= ??? different functions to choose from (and that’s a really big number)</a:t>
                </a:r>
              </a:p>
              <a:p>
                <a:r>
                  <a:rPr lang="en-US" dirty="0"/>
                  <a:t>More generally, the </a:t>
                </a:r>
                <a:r>
                  <a:rPr lang="en-US" b="1" dirty="0"/>
                  <a:t>no free lunch theorem </a:t>
                </a:r>
                <a:r>
                  <a:rPr lang="en-US" dirty="0"/>
                  <a:t>(sometimes pluralized) tells us that no machine learning methodology is good for all possible ML tasks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DF2B00-FA58-4644-82F4-3D9FC390D6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 r="-1275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9427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AF7B-A57D-4A14-B605-DBE56ACDB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Free Lunch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DF2B00-FA58-4644-82F4-3D9FC390D6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No representation or is efficient for representing all possible functions</a:t>
                </a:r>
              </a:p>
              <a:p>
                <a:r>
                  <a:rPr lang="en-US" dirty="0"/>
                  <a:t>The number of distinct functions that can possibly represent a domain with a specified number of attributes is generally huge</a:t>
                </a:r>
              </a:p>
              <a:p>
                <a:r>
                  <a:rPr lang="en-US" dirty="0"/>
                  <a:t>Consider Boolean functions on n Boolean attributes:</a:t>
                </a:r>
              </a:p>
              <a:p>
                <a:pPr lvl="1"/>
                <a:r>
                  <a:rPr lang="en-US" dirty="0"/>
                  <a:t>There are 2</a:t>
                </a:r>
                <a:r>
                  <a:rPr lang="en-US" baseline="30000" dirty="0"/>
                  <a:t>n</a:t>
                </a:r>
                <a:r>
                  <a:rPr lang="en-US" dirty="0"/>
                  <a:t> possible combinations of inputs; each can lead to a positive or negative output</a:t>
                </a:r>
              </a:p>
              <a:p>
                <a:pPr lvl="1"/>
                <a:r>
                  <a:rPr lang="en-US" dirty="0"/>
                  <a:t>This leads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possibilities (i.e., possible combination of outputs)</a:t>
                </a:r>
              </a:p>
              <a:p>
                <a:pPr lvl="1"/>
                <a:r>
                  <a:rPr lang="en-US" dirty="0"/>
                  <a:t>6 Boolean attributes lead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14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= 18,446,744,073,709,551,616 different functions to choose from (and that’s a really big number)</a:t>
                </a:r>
              </a:p>
              <a:p>
                <a:r>
                  <a:rPr lang="en-US" dirty="0"/>
                  <a:t>More generally, the </a:t>
                </a:r>
                <a:r>
                  <a:rPr lang="en-US" b="1" dirty="0"/>
                  <a:t>no free lunch theorem </a:t>
                </a:r>
                <a:r>
                  <a:rPr lang="en-US" dirty="0"/>
                  <a:t>(sometimes pluralized) tells us that no machine learning methodology is good for all possible ML tasks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DF2B00-FA58-4644-82F4-3D9FC390D6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 r="-1275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354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EDB6E-F938-4589-95B4-7998CF4A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A55B8-A52F-46E9-9352-6B3CBCEB9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Almost every published academic paper that describes a machine learning approach applied to some task reports positive results</a:t>
            </a:r>
          </a:p>
          <a:p>
            <a:r>
              <a:rPr lang="en-US" dirty="0"/>
              <a:t>The related notion of </a:t>
            </a:r>
            <a:r>
              <a:rPr lang="en-US" b="1" dirty="0"/>
              <a:t>publication bias </a:t>
            </a:r>
            <a:r>
              <a:rPr lang="en-US" dirty="0"/>
              <a:t>may indicate that the literature gives us an exaggerated notion of the goodness of at least some of these methods</a:t>
            </a:r>
          </a:p>
          <a:p>
            <a:r>
              <a:rPr lang="en-US" dirty="0"/>
              <a:t>The two main reasons for publication bias are:</a:t>
            </a:r>
          </a:p>
          <a:p>
            <a:pPr lvl="1"/>
            <a:r>
              <a:rPr lang="en-US" dirty="0"/>
              <a:t>Reviewers who are reviewing submissions for conferences or journals are more likely to accept those reporting positive results compared to those reporting negative results</a:t>
            </a:r>
          </a:p>
          <a:p>
            <a:pPr lvl="1"/>
            <a:r>
              <a:rPr lang="en-US" dirty="0"/>
              <a:t>Researchers who obtain positive results are more likely to attempt to publish their work compared to those who obtain negative results</a:t>
            </a:r>
          </a:p>
          <a:p>
            <a:r>
              <a:rPr lang="en-US" dirty="0"/>
              <a:t>If multiple researchers test the same method applied to some particular task, some may obtain positive results by chance; those that do are much more likely to have their results published!</a:t>
            </a:r>
          </a:p>
          <a:p>
            <a:r>
              <a:rPr lang="en-US" dirty="0"/>
              <a:t>This is not to suggest that anyone is doing something unethical, or that results were wrong due to an unintentional mistake (although either of these things might happen at times)</a:t>
            </a:r>
          </a:p>
          <a:p>
            <a:r>
              <a:rPr lang="en-US" dirty="0"/>
              <a:t>Personally, I think publication may be a big problem, not only in the field of machine learning, and it isn’t clear what can be done about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291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2C7A-41E5-4763-A10B-AC6A6079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5031-EBE3-432C-BBAD-43E182535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will consider a simple, specific machine learning problem that will serve as a running example through our next two topics</a:t>
            </a:r>
          </a:p>
          <a:p>
            <a:r>
              <a:rPr lang="en-US" dirty="0"/>
              <a:t>The problem involves the decision as to whether or not to wait at a restaurant</a:t>
            </a:r>
          </a:p>
          <a:p>
            <a:r>
              <a:rPr lang="en-US" dirty="0"/>
              <a:t>The output is a Boolean variable that we'll call </a:t>
            </a:r>
            <a:r>
              <a:rPr lang="en-US" i="1" dirty="0"/>
              <a:t>WillWait</a:t>
            </a:r>
          </a:p>
          <a:p>
            <a:r>
              <a:rPr lang="en-US" dirty="0"/>
              <a:t>We will base the prediction (about whether </a:t>
            </a:r>
            <a:r>
              <a:rPr lang="en-US" i="1" dirty="0"/>
              <a:t>WillWait</a:t>
            </a:r>
            <a:r>
              <a:rPr lang="en-US" dirty="0"/>
              <a:t> is true of false) on ten attributes (i.e., features), all of which are discrete (and with </a:t>
            </a:r>
            <a:r>
              <a:rPr lang="en-US" i="1" dirty="0"/>
              <a:t>binning</a:t>
            </a:r>
            <a:r>
              <a:rPr lang="en-US" dirty="0"/>
              <a:t>, all have small, finite domains):</a:t>
            </a:r>
          </a:p>
          <a:p>
            <a:pPr lvl="1"/>
            <a:r>
              <a:rPr lang="en-US" i="1" dirty="0"/>
              <a:t>Alternate</a:t>
            </a:r>
            <a:r>
              <a:rPr lang="en-US" dirty="0"/>
              <a:t> – Is there a suitable alternative restaurant nearby?</a:t>
            </a:r>
          </a:p>
          <a:p>
            <a:pPr lvl="1"/>
            <a:r>
              <a:rPr lang="en-US" i="1" dirty="0"/>
              <a:t>Bar</a:t>
            </a:r>
            <a:r>
              <a:rPr lang="en-US" dirty="0"/>
              <a:t> – Is there a comfortable bar area to wait in?</a:t>
            </a:r>
          </a:p>
          <a:p>
            <a:pPr lvl="1"/>
            <a:r>
              <a:rPr lang="en-US" i="1" dirty="0"/>
              <a:t>Fri/Sat</a:t>
            </a:r>
            <a:r>
              <a:rPr lang="en-US" dirty="0"/>
              <a:t> – Is it a Friday or Saturday?</a:t>
            </a:r>
          </a:p>
          <a:p>
            <a:pPr lvl="1"/>
            <a:r>
              <a:rPr lang="en-US" i="1" dirty="0"/>
              <a:t>Hungry</a:t>
            </a:r>
            <a:r>
              <a:rPr lang="en-US" dirty="0"/>
              <a:t> – Are we hungry?</a:t>
            </a:r>
          </a:p>
          <a:p>
            <a:pPr lvl="1"/>
            <a:r>
              <a:rPr lang="en-US" i="1" dirty="0"/>
              <a:t>Patrons</a:t>
            </a:r>
            <a:r>
              <a:rPr lang="en-US" dirty="0"/>
              <a:t> - How many people are in the restaurant? (None, Some, or Full)</a:t>
            </a:r>
          </a:p>
          <a:p>
            <a:pPr lvl="1"/>
            <a:r>
              <a:rPr lang="en-US" i="1" dirty="0"/>
              <a:t>Price</a:t>
            </a:r>
            <a:r>
              <a:rPr lang="en-US" dirty="0"/>
              <a:t> - $, $$, or $$$</a:t>
            </a:r>
          </a:p>
          <a:p>
            <a:pPr lvl="1"/>
            <a:r>
              <a:rPr lang="en-US" i="1" dirty="0"/>
              <a:t>Raining</a:t>
            </a:r>
            <a:r>
              <a:rPr lang="en-US" dirty="0"/>
              <a:t> – Is it raining outside?</a:t>
            </a:r>
          </a:p>
          <a:p>
            <a:pPr lvl="1"/>
            <a:r>
              <a:rPr lang="en-US" i="1" dirty="0"/>
              <a:t>Reservation</a:t>
            </a:r>
            <a:r>
              <a:rPr lang="en-US" dirty="0"/>
              <a:t> – Whether or not a reservation was made</a:t>
            </a:r>
          </a:p>
          <a:p>
            <a:pPr lvl="1"/>
            <a:r>
              <a:rPr lang="en-US" i="1" dirty="0"/>
              <a:t>Type</a:t>
            </a:r>
            <a:r>
              <a:rPr lang="en-US" dirty="0"/>
              <a:t> – The kind of restaurant (French, Italian, Thai, or burger)</a:t>
            </a:r>
          </a:p>
          <a:p>
            <a:pPr lvl="1"/>
            <a:r>
              <a:rPr lang="en-US" i="1" dirty="0"/>
              <a:t>WaitEstimate</a:t>
            </a:r>
            <a:r>
              <a:rPr lang="en-US" dirty="0"/>
              <a:t> – The wait estimated by the host (0-10 minutes, 10-30, 30-60, &gt;60)</a:t>
            </a:r>
          </a:p>
        </p:txBody>
      </p:sp>
    </p:spTree>
    <p:extLst>
      <p:ext uri="{BB962C8B-B14F-4D97-AF65-F5344CB8AC3E}">
        <p14:creationId xmlns:p14="http://schemas.microsoft.com/office/powerpoint/2010/main" val="99717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973E-113D-4E1B-9D5C-8648A367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Training Set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5C9175-EE56-4310-933C-2921615C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500" y="1522716"/>
            <a:ext cx="8814999" cy="49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46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1827</Words>
  <Application>Microsoft Office PowerPoint</Application>
  <PresentationFormat>Widescreen</PresentationFormat>
  <Paragraphs>112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ECE469: Artificial Intelligence</vt:lpstr>
      <vt:lpstr>Machine Learning</vt:lpstr>
      <vt:lpstr>Types of Learning</vt:lpstr>
      <vt:lpstr>Supervised Learning</vt:lpstr>
      <vt:lpstr>Choosing a Hypothesis</vt:lpstr>
      <vt:lpstr>Choosing a Hypothesis Examples</vt:lpstr>
      <vt:lpstr>Choosing a Machine Learning Method</vt:lpstr>
      <vt:lpstr>Training, Tuning, and Testing</vt:lpstr>
      <vt:lpstr>No Free Lunch</vt:lpstr>
      <vt:lpstr>No Free Lunch</vt:lpstr>
      <vt:lpstr>Publication Bias</vt:lpstr>
      <vt:lpstr>Machine Learning Example</vt:lpstr>
      <vt:lpstr>Example Training 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30</cp:revision>
  <dcterms:created xsi:type="dcterms:W3CDTF">2020-10-19T19:33:41Z</dcterms:created>
  <dcterms:modified xsi:type="dcterms:W3CDTF">2021-10-18T21:20:40Z</dcterms:modified>
</cp:coreProperties>
</file>