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60" r:id="rId5"/>
    <p:sldId id="259" r:id="rId6"/>
    <p:sldId id="261" r:id="rId7"/>
    <p:sldId id="262" r:id="rId8"/>
    <p:sldId id="263" r:id="rId9"/>
    <p:sldId id="264" r:id="rId10"/>
    <p:sldId id="268" r:id="rId11"/>
    <p:sldId id="265"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20"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F0B3-7108-4327-A07F-91240DA9D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6DC36A-42BD-4CDC-A10B-0C3892D82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B7426-FBCB-4520-8BD8-DA57D2C6910A}"/>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5" name="Footer Placeholder 4">
            <a:extLst>
              <a:ext uri="{FF2B5EF4-FFF2-40B4-BE49-F238E27FC236}">
                <a16:creationId xmlns:a16="http://schemas.microsoft.com/office/drawing/2014/main" id="{BB9F3DC1-F6C6-45AC-8B3E-D58C9EACB4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843B35-D481-4940-87BD-4A9B2D1AD41C}"/>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52506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DA46-3FA3-413D-B38E-B884C5692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5F35A-3296-4F7D-B2FE-C3A6D6009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FFA75-9E83-43E3-8FB7-86429F5D349F}"/>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5" name="Footer Placeholder 4">
            <a:extLst>
              <a:ext uri="{FF2B5EF4-FFF2-40B4-BE49-F238E27FC236}">
                <a16:creationId xmlns:a16="http://schemas.microsoft.com/office/drawing/2014/main" id="{096BB6D7-D0F8-40F5-BA9C-9DDF2D017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32A13-6404-4AEE-B5B0-0903B4D6D5E5}"/>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54523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F10D-FFAA-45B3-8010-F5392CC46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C558C3-2210-46FE-8241-8E5C26F47D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12F54D-6A02-4520-9249-C553540F368F}"/>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5" name="Footer Placeholder 4">
            <a:extLst>
              <a:ext uri="{FF2B5EF4-FFF2-40B4-BE49-F238E27FC236}">
                <a16:creationId xmlns:a16="http://schemas.microsoft.com/office/drawing/2014/main" id="{1C4BB8AF-4E14-42C7-9BA4-97A00F391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2DA0B-F0DF-4590-AD4C-BE3F2994D10A}"/>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2043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5554-87DD-4089-A0B3-EF2A32A43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88CCDE-75BA-4C1D-88F5-FC80895841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8ACCD4-0EBA-4E71-B9C1-F33818E5BD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4308A0-4DC6-4754-B9B9-14808A3CA619}"/>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6" name="Footer Placeholder 5">
            <a:extLst>
              <a:ext uri="{FF2B5EF4-FFF2-40B4-BE49-F238E27FC236}">
                <a16:creationId xmlns:a16="http://schemas.microsoft.com/office/drawing/2014/main" id="{BA0EA0DA-E7D7-441C-9B5A-020FA280C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80D4D6-E4A1-4B00-B466-0CCCD0A34750}"/>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2049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8038-C727-4845-9656-C79EDEC36F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C5499-B63C-402D-A071-B6A4AC2929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911E9-35B7-49B2-8DC1-97B349C7D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D32DC1-894E-41B1-923B-CAFB5C4BD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27A17C-01D3-48FF-BDF2-E634353BA2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D9A27A-661D-4178-945A-E4769E3237D9}"/>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8" name="Footer Placeholder 7">
            <a:extLst>
              <a:ext uri="{FF2B5EF4-FFF2-40B4-BE49-F238E27FC236}">
                <a16:creationId xmlns:a16="http://schemas.microsoft.com/office/drawing/2014/main" id="{EDF47E9C-A287-4D87-B78F-06594C4635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6CFC95-5380-4051-B410-60283E22D8F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19541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35D0-7ECE-4BC5-845B-C2F1F311C6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B07285-554C-4B33-BDED-281B286DF6B2}"/>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4" name="Footer Placeholder 3">
            <a:extLst>
              <a:ext uri="{FF2B5EF4-FFF2-40B4-BE49-F238E27FC236}">
                <a16:creationId xmlns:a16="http://schemas.microsoft.com/office/drawing/2014/main" id="{45E5E9F3-0C5A-4A6E-803A-54D1F283EB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55542F-E943-442F-929E-7EB678473203}"/>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168028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F9EF08-C63C-403F-9F76-3D0417D5E7E6}"/>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3" name="Footer Placeholder 2">
            <a:extLst>
              <a:ext uri="{FF2B5EF4-FFF2-40B4-BE49-F238E27FC236}">
                <a16:creationId xmlns:a16="http://schemas.microsoft.com/office/drawing/2014/main" id="{24A964AF-0719-4D83-979E-1590265D43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D5B323-4F76-4E78-A61B-DB768BE3AD22}"/>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60609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A595-4160-4595-8588-438EEF065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1C167-2DFD-4331-AAC8-0A696F92E9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72F43-3C3C-4B64-8CBC-1B1D27F25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BDD67-27E7-4FCC-A864-C097845FEAB7}"/>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6" name="Footer Placeholder 5">
            <a:extLst>
              <a:ext uri="{FF2B5EF4-FFF2-40B4-BE49-F238E27FC236}">
                <a16:creationId xmlns:a16="http://schemas.microsoft.com/office/drawing/2014/main" id="{3343F792-0F20-4A6A-8B3C-2341D8891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84B0D-DB97-4A14-B4D3-EF4BE14D51AE}"/>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95925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4E40-4000-42DF-AD9A-E9809CD24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CE69CF-447E-485D-A221-A2D405AB9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6EE8DD-B19B-4B06-AD86-65FA9C9D5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B473F-4A52-458B-A989-2D63ADD2B8E7}"/>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6" name="Footer Placeholder 5">
            <a:extLst>
              <a:ext uri="{FF2B5EF4-FFF2-40B4-BE49-F238E27FC236}">
                <a16:creationId xmlns:a16="http://schemas.microsoft.com/office/drawing/2014/main" id="{751D5214-CEA9-4D02-839B-4F42FF3F1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0A409-24A4-4828-99E2-BC9BCB98CF16}"/>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206590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8C11-D8AC-45E6-9D58-716B5042FD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040241-096B-49E7-BF2C-4975EE0C28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6428A-1E6C-46F6-AE72-C7F390A9E0A2}"/>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5" name="Footer Placeholder 4">
            <a:extLst>
              <a:ext uri="{FF2B5EF4-FFF2-40B4-BE49-F238E27FC236}">
                <a16:creationId xmlns:a16="http://schemas.microsoft.com/office/drawing/2014/main" id="{E97A9F31-0963-438D-87FD-2A635B787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B10C9B-C8ED-44F3-8A00-56A5EFE4A00D}"/>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9103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8ACF6-32EA-4459-B5ED-B06EF428EA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A4F67A-4094-445C-A814-7021A7DD4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623BC-0E16-4E04-A441-2DC22E174FE8}"/>
              </a:ext>
            </a:extLst>
          </p:cNvPr>
          <p:cNvSpPr>
            <a:spLocks noGrp="1"/>
          </p:cNvSpPr>
          <p:nvPr>
            <p:ph type="dt" sz="half" idx="10"/>
          </p:nvPr>
        </p:nvSpPr>
        <p:spPr/>
        <p:txBody>
          <a:bodyPr/>
          <a:lstStyle/>
          <a:p>
            <a:fld id="{AEB44686-7393-4788-8114-FEA6CBDF06E7}" type="datetimeFigureOut">
              <a:rPr lang="en-US" smtClean="0"/>
              <a:t>10/11/2021</a:t>
            </a:fld>
            <a:endParaRPr lang="en-US"/>
          </a:p>
        </p:txBody>
      </p:sp>
      <p:sp>
        <p:nvSpPr>
          <p:cNvPr id="5" name="Footer Placeholder 4">
            <a:extLst>
              <a:ext uri="{FF2B5EF4-FFF2-40B4-BE49-F238E27FC236}">
                <a16:creationId xmlns:a16="http://schemas.microsoft.com/office/drawing/2014/main" id="{93176A46-A287-4A64-AC62-CE09D1B5D0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EF63C-763D-4234-A396-69C49A0C2278}"/>
              </a:ext>
            </a:extLst>
          </p:cNvPr>
          <p:cNvSpPr>
            <a:spLocks noGrp="1"/>
          </p:cNvSpPr>
          <p:nvPr>
            <p:ph type="sldNum" sz="quarter" idx="12"/>
          </p:nvPr>
        </p:nvSpPr>
        <p:spPr/>
        <p:txBody>
          <a:bodyPr/>
          <a:lstStyle/>
          <a:p>
            <a:fld id="{71D96381-E76C-4B5A-8A4F-1B1BD74C4266}" type="slidenum">
              <a:rPr lang="en-US" smtClean="0"/>
              <a:t>‹#›</a:t>
            </a:fld>
            <a:endParaRPr lang="en-US"/>
          </a:p>
        </p:txBody>
      </p:sp>
    </p:spTree>
    <p:extLst>
      <p:ext uri="{BB962C8B-B14F-4D97-AF65-F5344CB8AC3E}">
        <p14:creationId xmlns:p14="http://schemas.microsoft.com/office/powerpoint/2010/main" val="34404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38725-EF98-4CE1-BEE0-3851B29589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E164EE-C473-43E4-BCBF-977088DC4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16C20-5080-43FF-8604-C0EEB8EAE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44686-7393-4788-8114-FEA6CBDF06E7}" type="datetimeFigureOut">
              <a:rPr lang="en-US" smtClean="0"/>
              <a:t>10/11/2021</a:t>
            </a:fld>
            <a:endParaRPr lang="en-US"/>
          </a:p>
        </p:txBody>
      </p:sp>
      <p:sp>
        <p:nvSpPr>
          <p:cNvPr id="5" name="Footer Placeholder 4">
            <a:extLst>
              <a:ext uri="{FF2B5EF4-FFF2-40B4-BE49-F238E27FC236}">
                <a16:creationId xmlns:a16="http://schemas.microsoft.com/office/drawing/2014/main" id="{79F41E79-C8C7-43BF-AC78-7068BED85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C2393B-8F0E-4872-8A4E-50C9E8C35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96381-E76C-4B5A-8A4F-1B1BD74C4266}" type="slidenum">
              <a:rPr lang="en-US" smtClean="0"/>
              <a:t>‹#›</a:t>
            </a:fld>
            <a:endParaRPr lang="en-US"/>
          </a:p>
        </p:txBody>
      </p:sp>
    </p:spTree>
    <p:extLst>
      <p:ext uri="{BB962C8B-B14F-4D97-AF65-F5344CB8AC3E}">
        <p14:creationId xmlns:p14="http://schemas.microsoft.com/office/powerpoint/2010/main" val="2700541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Hidden Markov Models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BB318-7C3A-45E1-A168-E769D3B76E6E}"/>
              </a:ext>
            </a:extLst>
          </p:cNvPr>
          <p:cNvSpPr>
            <a:spLocks noGrp="1"/>
          </p:cNvSpPr>
          <p:nvPr>
            <p:ph type="title"/>
          </p:nvPr>
        </p:nvSpPr>
        <p:spPr/>
        <p:txBody>
          <a:bodyPr/>
          <a:lstStyle/>
          <a:p>
            <a:r>
              <a:rPr lang="en-US" dirty="0"/>
              <a:t>Stochastic Processes</a:t>
            </a:r>
          </a:p>
        </p:txBody>
      </p:sp>
      <p:sp>
        <p:nvSpPr>
          <p:cNvPr id="3" name="Content Placeholder 2">
            <a:extLst>
              <a:ext uri="{FF2B5EF4-FFF2-40B4-BE49-F238E27FC236}">
                <a16:creationId xmlns:a16="http://schemas.microsoft.com/office/drawing/2014/main" id="{99A1C723-D1F8-4AF3-AC89-F2FFCE73AA77}"/>
              </a:ext>
            </a:extLst>
          </p:cNvPr>
          <p:cNvSpPr>
            <a:spLocks noGrp="1"/>
          </p:cNvSpPr>
          <p:nvPr>
            <p:ph idx="1"/>
          </p:nvPr>
        </p:nvSpPr>
        <p:spPr/>
        <p:txBody>
          <a:bodyPr>
            <a:normAutofit fontScale="85000" lnSpcReduction="10000"/>
          </a:bodyPr>
          <a:lstStyle/>
          <a:p>
            <a:r>
              <a:rPr lang="en-US" dirty="0"/>
              <a:t>We will be considering </a:t>
            </a:r>
            <a:r>
              <a:rPr lang="en-US" b="1" dirty="0"/>
              <a:t>stochastic processes </a:t>
            </a:r>
            <a:r>
              <a:rPr lang="en-US" dirty="0"/>
              <a:t>in which the values of </a:t>
            </a:r>
            <a:r>
              <a:rPr lang="en-US" b="1" dirty="0"/>
              <a:t>random variables </a:t>
            </a:r>
            <a:r>
              <a:rPr lang="en-US" dirty="0"/>
              <a:t>change over time according to their </a:t>
            </a:r>
            <a:r>
              <a:rPr lang="en-US" b="1" dirty="0"/>
              <a:t>probability distributions</a:t>
            </a:r>
            <a:endParaRPr lang="en-US" dirty="0"/>
          </a:p>
          <a:p>
            <a:r>
              <a:rPr lang="en-US" dirty="0"/>
              <a:t>Historically, </a:t>
            </a:r>
            <a:r>
              <a:rPr lang="en-US" b="1" dirty="0"/>
              <a:t>hidden Markov models </a:t>
            </a:r>
            <a:r>
              <a:rPr lang="en-US" dirty="0"/>
              <a:t>(</a:t>
            </a:r>
            <a:r>
              <a:rPr lang="en-US" i="1" dirty="0"/>
              <a:t>HMMs</a:t>
            </a:r>
            <a:r>
              <a:rPr lang="en-US" dirty="0"/>
              <a:t>) have been very successful in AI and machine learning to deal with such processes</a:t>
            </a:r>
          </a:p>
          <a:p>
            <a:r>
              <a:rPr lang="en-US" dirty="0"/>
              <a:t>In recent years, other methods are likely doing better for most applications</a:t>
            </a:r>
          </a:p>
          <a:p>
            <a:r>
              <a:rPr lang="en-US" dirty="0"/>
              <a:t>The relevant sections for this topic from Ed. 4 of the textbook are Sections 14.1 – 14.3</a:t>
            </a:r>
          </a:p>
          <a:p>
            <a:r>
              <a:rPr lang="en-US" dirty="0"/>
              <a:t>In addition to our textbook, I have also relied on this 2001 journal article:</a:t>
            </a:r>
          </a:p>
          <a:p>
            <a:pPr marL="457200" lvl="1" indent="0">
              <a:buNone/>
            </a:pPr>
            <a:r>
              <a:rPr lang="en-US" dirty="0"/>
              <a:t>"An Introduction to Hidden Markov Models and Bayesian Networks", by Zoubin Ghahramani</a:t>
            </a:r>
          </a:p>
          <a:p>
            <a:r>
              <a:rPr lang="en-US" dirty="0"/>
              <a:t>Additionally, some of the information has been based on the textbook that I use for my NLP course:</a:t>
            </a:r>
          </a:p>
          <a:p>
            <a:pPr marL="457200" lvl="1" indent="0">
              <a:buNone/>
            </a:pPr>
            <a:r>
              <a:rPr lang="en-US" dirty="0"/>
              <a:t>"Speech and Language Processing (3</a:t>
            </a:r>
            <a:r>
              <a:rPr lang="en-US" baseline="30000" dirty="0"/>
              <a:t>rd</a:t>
            </a:r>
            <a:r>
              <a:rPr lang="en-US" dirty="0"/>
              <a:t> edition draft)" by  Dan Jurafsky and James H. Martin</a:t>
            </a:r>
          </a:p>
          <a:p>
            <a:endParaRPr lang="en-US" dirty="0"/>
          </a:p>
          <a:p>
            <a:endParaRPr lang="en-US" dirty="0"/>
          </a:p>
        </p:txBody>
      </p:sp>
    </p:spTree>
    <p:extLst>
      <p:ext uri="{BB962C8B-B14F-4D97-AF65-F5344CB8AC3E}">
        <p14:creationId xmlns:p14="http://schemas.microsoft.com/office/powerpoint/2010/main" val="1326588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000C-1E7A-4A49-A6B9-A25EC70C7D60}"/>
              </a:ext>
            </a:extLst>
          </p:cNvPr>
          <p:cNvSpPr>
            <a:spLocks noGrp="1"/>
          </p:cNvSpPr>
          <p:nvPr>
            <p:ph type="title"/>
          </p:nvPr>
        </p:nvSpPr>
        <p:spPr/>
        <p:txBody>
          <a:bodyPr/>
          <a:lstStyle/>
          <a:p>
            <a:r>
              <a:rPr lang="en-US" dirty="0"/>
              <a:t>Markov ___________</a:t>
            </a:r>
          </a:p>
        </p:txBody>
      </p:sp>
      <p:sp>
        <p:nvSpPr>
          <p:cNvPr id="3" name="Content Placeholder 2">
            <a:extLst>
              <a:ext uri="{FF2B5EF4-FFF2-40B4-BE49-F238E27FC236}">
                <a16:creationId xmlns:a16="http://schemas.microsoft.com/office/drawing/2014/main" id="{E43F097B-844C-4D51-A21C-C9E9017D95E9}"/>
              </a:ext>
            </a:extLst>
          </p:cNvPr>
          <p:cNvSpPr>
            <a:spLocks noGrp="1"/>
          </p:cNvSpPr>
          <p:nvPr>
            <p:ph idx="1"/>
          </p:nvPr>
        </p:nvSpPr>
        <p:spPr/>
        <p:txBody>
          <a:bodyPr>
            <a:normAutofit fontScale="70000" lnSpcReduction="20000"/>
          </a:bodyPr>
          <a:lstStyle/>
          <a:p>
            <a:r>
              <a:rPr lang="en-US" dirty="0"/>
              <a:t>The </a:t>
            </a:r>
            <a:r>
              <a:rPr lang="en-US" b="1" dirty="0"/>
              <a:t>Markov property </a:t>
            </a:r>
            <a:r>
              <a:rPr lang="en-US" dirty="0"/>
              <a:t>holds if the </a:t>
            </a:r>
            <a:r>
              <a:rPr lang="en-US" i="1" dirty="0"/>
              <a:t>conditional probability distributions </a:t>
            </a:r>
            <a:r>
              <a:rPr lang="en-US" dirty="0"/>
              <a:t>for future states of random variables, given the current state and all past states, depend only on the current state</a:t>
            </a:r>
          </a:p>
          <a:p>
            <a:r>
              <a:rPr lang="en-US" dirty="0"/>
              <a:t>A </a:t>
            </a:r>
            <a:r>
              <a:rPr lang="en-US" b="1" dirty="0"/>
              <a:t>Markov process </a:t>
            </a:r>
            <a:r>
              <a:rPr lang="en-US" dirty="0"/>
              <a:t>is a stochastic process that has the Markov property</a:t>
            </a:r>
          </a:p>
          <a:p>
            <a:r>
              <a:rPr lang="en-US" dirty="0"/>
              <a:t>Some sources, including our textbook, refer to this more specifically as a </a:t>
            </a:r>
            <a:r>
              <a:rPr lang="en-US" i="1" dirty="0"/>
              <a:t>first-order Markov process</a:t>
            </a:r>
          </a:p>
          <a:p>
            <a:r>
              <a:rPr lang="en-US" dirty="0"/>
              <a:t>With a more general </a:t>
            </a:r>
            <a:r>
              <a:rPr lang="en-US" i="1" dirty="0"/>
              <a:t>n</a:t>
            </a:r>
            <a:r>
              <a:rPr lang="en-US" i="1" baseline="30000" dirty="0"/>
              <a:t>th</a:t>
            </a:r>
            <a:r>
              <a:rPr lang="en-US" i="1" dirty="0"/>
              <a:t>-order Markov process</a:t>
            </a:r>
            <a:r>
              <a:rPr lang="en-US" dirty="0"/>
              <a:t>, the probability distribution for each state depends on the n previous states</a:t>
            </a:r>
          </a:p>
          <a:p>
            <a:r>
              <a:rPr lang="en-US" dirty="0"/>
              <a:t>With a (regular) </a:t>
            </a:r>
            <a:r>
              <a:rPr lang="en-US" b="1" dirty="0"/>
              <a:t>Markov model</a:t>
            </a:r>
            <a:r>
              <a:rPr lang="en-US" dirty="0"/>
              <a:t>, the </a:t>
            </a:r>
            <a:r>
              <a:rPr lang="en-US" b="1" dirty="0"/>
              <a:t>Markov assumption </a:t>
            </a:r>
            <a:r>
              <a:rPr lang="en-US" dirty="0"/>
              <a:t>states that the system being modeled is a Markov process</a:t>
            </a:r>
          </a:p>
          <a:p>
            <a:r>
              <a:rPr lang="en-US" dirty="0"/>
              <a:t>Let </a:t>
            </a:r>
            <a:r>
              <a:rPr lang="en-US" i="1" dirty="0"/>
              <a:t>X</a:t>
            </a:r>
            <a:r>
              <a:rPr lang="en-US" dirty="0"/>
              <a:t> be a random variable, and at every time unit t, the state (or value) of </a:t>
            </a:r>
            <a:r>
              <a:rPr lang="en-US" i="1" dirty="0"/>
              <a:t>X</a:t>
            </a:r>
            <a:r>
              <a:rPr lang="en-US" dirty="0"/>
              <a:t> is </a:t>
            </a:r>
            <a:r>
              <a:rPr lang="en-US" i="1" dirty="0"/>
              <a:t>X</a:t>
            </a:r>
            <a:r>
              <a:rPr lang="en-US" baseline="-25000" dirty="0"/>
              <a:t>t</a:t>
            </a:r>
            <a:r>
              <a:rPr lang="en-US" dirty="0"/>
              <a:t>; using our textbook's notation, we then have: </a:t>
            </a:r>
            <a:r>
              <a:rPr lang="en-US" b="1" dirty="0"/>
              <a:t>P</a:t>
            </a:r>
            <a:r>
              <a:rPr lang="en-US" dirty="0"/>
              <a:t>(</a:t>
            </a:r>
            <a:r>
              <a:rPr lang="en-US" i="1" dirty="0"/>
              <a:t>X</a:t>
            </a:r>
            <a:r>
              <a:rPr lang="en-US" baseline="-25000" dirty="0"/>
              <a:t>t</a:t>
            </a:r>
            <a:r>
              <a:rPr lang="en-US" dirty="0"/>
              <a:t> | </a:t>
            </a:r>
            <a:r>
              <a:rPr lang="en-US" i="1" dirty="0"/>
              <a:t>X</a:t>
            </a:r>
            <a:r>
              <a:rPr lang="en-US" baseline="-25000" dirty="0"/>
              <a:t>0:t-1</a:t>
            </a:r>
            <a:r>
              <a:rPr lang="en-US" dirty="0"/>
              <a:t>) = </a:t>
            </a:r>
            <a:r>
              <a:rPr lang="en-US" b="1" dirty="0"/>
              <a:t>P</a:t>
            </a:r>
            <a:r>
              <a:rPr lang="en-US" dirty="0"/>
              <a:t>(</a:t>
            </a:r>
            <a:r>
              <a:rPr lang="en-US" i="1" dirty="0"/>
              <a:t>X</a:t>
            </a:r>
            <a:r>
              <a:rPr lang="en-US" baseline="-25000" dirty="0"/>
              <a:t>t</a:t>
            </a:r>
            <a:r>
              <a:rPr lang="en-US" dirty="0"/>
              <a:t> | </a:t>
            </a:r>
            <a:r>
              <a:rPr lang="en-US" i="1" dirty="0"/>
              <a:t>X</a:t>
            </a:r>
            <a:r>
              <a:rPr lang="en-US" baseline="-25000" dirty="0"/>
              <a:t>t-1</a:t>
            </a:r>
            <a:r>
              <a:rPr lang="en-US" dirty="0"/>
              <a:t>)</a:t>
            </a:r>
          </a:p>
          <a:p>
            <a:r>
              <a:rPr lang="en-US" dirty="0"/>
              <a:t>This is called a </a:t>
            </a:r>
            <a:r>
              <a:rPr lang="en-US" i="1" dirty="0"/>
              <a:t>transition model </a:t>
            </a:r>
            <a:r>
              <a:rPr lang="en-US" dirty="0"/>
              <a:t>for first-order Markov processes, and the probabilities defined above are sometimes referred to as </a:t>
            </a:r>
            <a:r>
              <a:rPr lang="en-US" i="1" dirty="0"/>
              <a:t>transition probabilities</a:t>
            </a:r>
          </a:p>
          <a:p>
            <a:r>
              <a:rPr lang="en-US" dirty="0"/>
              <a:t>The sequence of random states described by such a model is known as a </a:t>
            </a:r>
            <a:r>
              <a:rPr lang="en-US" b="1" dirty="0"/>
              <a:t>Markov chain</a:t>
            </a:r>
          </a:p>
        </p:txBody>
      </p:sp>
    </p:spTree>
    <p:extLst>
      <p:ext uri="{BB962C8B-B14F-4D97-AF65-F5344CB8AC3E}">
        <p14:creationId xmlns:p14="http://schemas.microsoft.com/office/powerpoint/2010/main" val="1514081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EBDB-3E86-47E0-ABBC-19E8A7474A00}"/>
              </a:ext>
            </a:extLst>
          </p:cNvPr>
          <p:cNvSpPr>
            <a:spLocks noGrp="1"/>
          </p:cNvSpPr>
          <p:nvPr>
            <p:ph type="title"/>
          </p:nvPr>
        </p:nvSpPr>
        <p:spPr/>
        <p:txBody>
          <a:bodyPr/>
          <a:lstStyle/>
          <a:p>
            <a:r>
              <a:rPr lang="en-US" dirty="0"/>
              <a:t>Dynamic Bayesian Networks</a:t>
            </a:r>
          </a:p>
        </p:txBody>
      </p:sp>
      <p:sp>
        <p:nvSpPr>
          <p:cNvPr id="3" name="Content Placeholder 2">
            <a:extLst>
              <a:ext uri="{FF2B5EF4-FFF2-40B4-BE49-F238E27FC236}">
                <a16:creationId xmlns:a16="http://schemas.microsoft.com/office/drawing/2014/main" id="{780BF8A4-5ECE-4644-A59A-F6D73AF27112}"/>
              </a:ext>
            </a:extLst>
          </p:cNvPr>
          <p:cNvSpPr>
            <a:spLocks noGrp="1"/>
          </p:cNvSpPr>
          <p:nvPr>
            <p:ph idx="1"/>
          </p:nvPr>
        </p:nvSpPr>
        <p:spPr/>
        <p:txBody>
          <a:bodyPr/>
          <a:lstStyle/>
          <a:p>
            <a:r>
              <a:rPr lang="en-US" sz="2000" dirty="0"/>
              <a:t>A </a:t>
            </a:r>
            <a:r>
              <a:rPr lang="en-US" sz="2000" b="1" dirty="0"/>
              <a:t>dynamic Bayesian network </a:t>
            </a:r>
            <a:r>
              <a:rPr lang="en-US" sz="2000" dirty="0"/>
              <a:t>is  </a:t>
            </a:r>
            <a:r>
              <a:rPr lang="en-US" sz="2000" i="1" dirty="0"/>
              <a:t>Bayesian network </a:t>
            </a:r>
            <a:r>
              <a:rPr lang="en-US" sz="2000" dirty="0"/>
              <a:t>in which the nodes represent random variables at different time steps</a:t>
            </a:r>
          </a:p>
          <a:p>
            <a:r>
              <a:rPr lang="en-US" sz="2000" dirty="0"/>
              <a:t>Although the term "time steps" is commonly used, really, the nodes can refer to steps of more general sequences</a:t>
            </a:r>
          </a:p>
          <a:p>
            <a:r>
              <a:rPr lang="en-US" sz="2000" dirty="0"/>
              <a:t>All directed links in such a Bayesian network will flow forward in time (or, more generally, forward in the sequence)</a:t>
            </a:r>
          </a:p>
          <a:p>
            <a:r>
              <a:rPr lang="en-US" sz="2000" dirty="0"/>
              <a:t>Markov processes can easily be represented by dynamic Bayesian networks:</a:t>
            </a:r>
          </a:p>
          <a:p>
            <a:endParaRPr lang="en-US" dirty="0"/>
          </a:p>
        </p:txBody>
      </p:sp>
      <p:pic>
        <p:nvPicPr>
          <p:cNvPr id="4" name="Content Placeholder 3">
            <a:extLst>
              <a:ext uri="{FF2B5EF4-FFF2-40B4-BE49-F238E27FC236}">
                <a16:creationId xmlns:a16="http://schemas.microsoft.com/office/drawing/2014/main" id="{1A425075-137F-4181-9FD0-5824124F7E2A}"/>
              </a:ext>
            </a:extLst>
          </p:cNvPr>
          <p:cNvPicPr>
            <a:picLocks noChangeAspect="1"/>
          </p:cNvPicPr>
          <p:nvPr/>
        </p:nvPicPr>
        <p:blipFill>
          <a:blip r:embed="rId2"/>
          <a:stretch>
            <a:fillRect/>
          </a:stretch>
        </p:blipFill>
        <p:spPr>
          <a:xfrm>
            <a:off x="2565400" y="4326927"/>
            <a:ext cx="6649664" cy="2165948"/>
          </a:xfrm>
          <a:prstGeom prst="rect">
            <a:avLst/>
          </a:prstGeom>
        </p:spPr>
      </p:pic>
    </p:spTree>
    <p:extLst>
      <p:ext uri="{BB962C8B-B14F-4D97-AF65-F5344CB8AC3E}">
        <p14:creationId xmlns:p14="http://schemas.microsoft.com/office/powerpoint/2010/main" val="819706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0FC24-28CA-43BD-B2F5-89723544E004}"/>
              </a:ext>
            </a:extLst>
          </p:cNvPr>
          <p:cNvSpPr>
            <a:spLocks noGrp="1"/>
          </p:cNvSpPr>
          <p:nvPr>
            <p:ph type="title"/>
          </p:nvPr>
        </p:nvSpPr>
        <p:spPr/>
        <p:txBody>
          <a:bodyPr/>
          <a:lstStyle/>
          <a:p>
            <a:r>
              <a:rPr lang="en-US" dirty="0"/>
              <a:t>Hidden Markov Models</a:t>
            </a:r>
          </a:p>
        </p:txBody>
      </p:sp>
      <p:sp>
        <p:nvSpPr>
          <p:cNvPr id="3" name="Content Placeholder 2">
            <a:extLst>
              <a:ext uri="{FF2B5EF4-FFF2-40B4-BE49-F238E27FC236}">
                <a16:creationId xmlns:a16="http://schemas.microsoft.com/office/drawing/2014/main" id="{EA6B4034-6274-46DF-ABFB-C3DD71B9B289}"/>
              </a:ext>
            </a:extLst>
          </p:cNvPr>
          <p:cNvSpPr>
            <a:spLocks noGrp="1"/>
          </p:cNvSpPr>
          <p:nvPr>
            <p:ph idx="1"/>
          </p:nvPr>
        </p:nvSpPr>
        <p:spPr/>
        <p:txBody>
          <a:bodyPr>
            <a:normAutofit fontScale="70000" lnSpcReduction="20000"/>
          </a:bodyPr>
          <a:lstStyle/>
          <a:p>
            <a:r>
              <a:rPr lang="en-US" dirty="0"/>
              <a:t>A </a:t>
            </a:r>
            <a:r>
              <a:rPr lang="en-US" b="1" dirty="0"/>
              <a:t>hidden Markov model </a:t>
            </a:r>
            <a:r>
              <a:rPr lang="en-US" dirty="0"/>
              <a:t>(</a:t>
            </a:r>
            <a:r>
              <a:rPr lang="en-US" i="1" dirty="0"/>
              <a:t>HMM</a:t>
            </a:r>
            <a:r>
              <a:rPr lang="en-US" dirty="0"/>
              <a:t>) is used when the states of </a:t>
            </a:r>
            <a:r>
              <a:rPr lang="en-US" i="1" dirty="0"/>
              <a:t>X</a:t>
            </a:r>
            <a:r>
              <a:rPr lang="en-US" dirty="0"/>
              <a:t> cannot be observed directly, but there are observable </a:t>
            </a:r>
            <a:r>
              <a:rPr lang="en-US" b="1" dirty="0"/>
              <a:t>evidence variables </a:t>
            </a:r>
            <a:r>
              <a:rPr lang="en-US" dirty="0"/>
              <a:t>that are dependent on the states</a:t>
            </a:r>
          </a:p>
          <a:p>
            <a:r>
              <a:rPr lang="en-US" dirty="0"/>
              <a:t>We assume that the conditional probability distribution of each evidence variable depends only on the current state: </a:t>
            </a:r>
            <a:r>
              <a:rPr lang="en-US" b="1" dirty="0"/>
              <a:t>P</a:t>
            </a:r>
            <a:r>
              <a:rPr lang="en-US" dirty="0"/>
              <a:t>(</a:t>
            </a:r>
            <a:r>
              <a:rPr lang="en-US" i="1" dirty="0"/>
              <a:t>E</a:t>
            </a:r>
            <a:r>
              <a:rPr lang="en-US" baseline="-25000" dirty="0"/>
              <a:t>t</a:t>
            </a:r>
            <a:r>
              <a:rPr lang="en-US" dirty="0"/>
              <a:t> | </a:t>
            </a:r>
            <a:r>
              <a:rPr lang="en-US" i="1" dirty="0"/>
              <a:t>X</a:t>
            </a:r>
            <a:r>
              <a:rPr lang="en-US" baseline="-25000" dirty="0"/>
              <a:t>0:t</a:t>
            </a:r>
            <a:r>
              <a:rPr lang="en-US" dirty="0"/>
              <a:t>, </a:t>
            </a:r>
            <a:r>
              <a:rPr lang="en-US" i="1" dirty="0"/>
              <a:t>E</a:t>
            </a:r>
            <a:r>
              <a:rPr lang="en-US" baseline="-25000" dirty="0"/>
              <a:t>1:t-1</a:t>
            </a:r>
            <a:r>
              <a:rPr lang="en-US" dirty="0"/>
              <a:t>) = </a:t>
            </a:r>
            <a:r>
              <a:rPr lang="en-US" b="1" dirty="0"/>
              <a:t>P</a:t>
            </a:r>
            <a:r>
              <a:rPr lang="en-US" dirty="0"/>
              <a:t>(</a:t>
            </a:r>
            <a:r>
              <a:rPr lang="en-US" i="1" dirty="0"/>
              <a:t>E</a:t>
            </a:r>
            <a:r>
              <a:rPr lang="en-US" baseline="-25000" dirty="0"/>
              <a:t>t</a:t>
            </a:r>
            <a:r>
              <a:rPr lang="en-US" dirty="0"/>
              <a:t> | </a:t>
            </a:r>
            <a:r>
              <a:rPr lang="en-US" i="1" dirty="0"/>
              <a:t>X</a:t>
            </a:r>
            <a:r>
              <a:rPr lang="en-US" baseline="-25000" dirty="0"/>
              <a:t>t</a:t>
            </a:r>
            <a:r>
              <a:rPr lang="en-US" dirty="0"/>
              <a:t>)</a:t>
            </a:r>
          </a:p>
          <a:p>
            <a:r>
              <a:rPr lang="en-US" dirty="0"/>
              <a:t>This is called a </a:t>
            </a:r>
            <a:r>
              <a:rPr lang="en-US" i="1" dirty="0"/>
              <a:t>sensor model</a:t>
            </a:r>
            <a:r>
              <a:rPr lang="en-US" dirty="0"/>
              <a:t>, because it can be used to explain how sensors work; the sensors can be represented by the observable evidence variables that depend on the current state</a:t>
            </a:r>
          </a:p>
          <a:p>
            <a:r>
              <a:rPr lang="en-US" dirty="0"/>
              <a:t>The probabilities defined above are sometimes called </a:t>
            </a:r>
            <a:r>
              <a:rPr lang="en-US" i="1" dirty="0"/>
              <a:t>emission </a:t>
            </a:r>
            <a:r>
              <a:rPr lang="en-US" dirty="0"/>
              <a:t>probabilities (a.k.a. output</a:t>
            </a:r>
            <a:r>
              <a:rPr lang="en-US" i="1" dirty="0"/>
              <a:t> probabilities</a:t>
            </a:r>
            <a:r>
              <a:rPr lang="en-US" dirty="0"/>
              <a:t> or </a:t>
            </a:r>
            <a:r>
              <a:rPr lang="en-US" i="1" dirty="0"/>
              <a:t>observation likelihoods</a:t>
            </a:r>
            <a:r>
              <a:rPr lang="en-US" dirty="0"/>
              <a:t>)</a:t>
            </a:r>
            <a:endParaRPr lang="en-US" i="1" dirty="0"/>
          </a:p>
          <a:p>
            <a:r>
              <a:rPr lang="en-US" dirty="0"/>
              <a:t>As with regular Markov models, the probabilities </a:t>
            </a:r>
            <a:r>
              <a:rPr lang="en-US" b="1" dirty="0"/>
              <a:t>P</a:t>
            </a:r>
            <a:r>
              <a:rPr lang="en-US" dirty="0"/>
              <a:t>(</a:t>
            </a:r>
            <a:r>
              <a:rPr lang="en-US" i="1" dirty="0" err="1"/>
              <a:t>X</a:t>
            </a:r>
            <a:r>
              <a:rPr lang="en-US" baseline="-25000" dirty="0" err="1"/>
              <a:t>t</a:t>
            </a:r>
            <a:r>
              <a:rPr lang="en-US" dirty="0"/>
              <a:t> | </a:t>
            </a:r>
            <a:r>
              <a:rPr lang="en-US" i="1" dirty="0"/>
              <a:t>X</a:t>
            </a:r>
            <a:r>
              <a:rPr lang="en-US" baseline="-25000" dirty="0"/>
              <a:t>t-1</a:t>
            </a:r>
            <a:r>
              <a:rPr lang="en-US" dirty="0"/>
              <a:t>) are called </a:t>
            </a:r>
            <a:r>
              <a:rPr lang="en-US" i="1" dirty="0"/>
              <a:t>transition probabilities</a:t>
            </a:r>
          </a:p>
          <a:p>
            <a:r>
              <a:rPr lang="en-US" dirty="0"/>
              <a:t>Two other assumptions when using HMMs are:</a:t>
            </a:r>
          </a:p>
          <a:p>
            <a:pPr lvl="1"/>
            <a:r>
              <a:rPr lang="en-US" dirty="0"/>
              <a:t>The hidden states are </a:t>
            </a:r>
            <a:r>
              <a:rPr lang="en-US" i="1" dirty="0"/>
              <a:t>discrete</a:t>
            </a:r>
            <a:r>
              <a:rPr lang="en-US" dirty="0"/>
              <a:t> with a finite domain</a:t>
            </a:r>
            <a:endParaRPr lang="en-US" i="1" dirty="0"/>
          </a:p>
          <a:p>
            <a:pPr lvl="1"/>
            <a:r>
              <a:rPr lang="en-US" dirty="0"/>
              <a:t>The various probability distributions do not change over time (this is called the </a:t>
            </a:r>
            <a:r>
              <a:rPr lang="en-US" i="1" dirty="0"/>
              <a:t>stationarity assumption</a:t>
            </a:r>
            <a:r>
              <a:rPr lang="en-US" dirty="0"/>
              <a:t>)</a:t>
            </a:r>
          </a:p>
          <a:p>
            <a:r>
              <a:rPr lang="en-US" dirty="0"/>
              <a:t>We also need to specify </a:t>
            </a:r>
            <a:r>
              <a:rPr lang="en-US" b="1" dirty="0"/>
              <a:t>P</a:t>
            </a:r>
            <a:r>
              <a:rPr lang="en-US" dirty="0"/>
              <a:t>(</a:t>
            </a:r>
            <a:r>
              <a:rPr lang="en-US" i="1" dirty="0"/>
              <a:t>X</a:t>
            </a:r>
            <a:r>
              <a:rPr lang="en-US" baseline="-25000" dirty="0"/>
              <a:t>0</a:t>
            </a:r>
            <a:r>
              <a:rPr lang="en-US" dirty="0"/>
              <a:t>), the prior probability distribution for the initial state of </a:t>
            </a:r>
            <a:r>
              <a:rPr lang="en-US" i="1" dirty="0"/>
              <a:t>X</a:t>
            </a:r>
          </a:p>
          <a:p>
            <a:r>
              <a:rPr lang="en-US" dirty="0"/>
              <a:t>With our model, we can compute all probabilities from the complete joint probability distribution: </a:t>
            </a:r>
            <a:r>
              <a:rPr lang="en-US" b="1" dirty="0"/>
              <a:t>P</a:t>
            </a:r>
            <a:r>
              <a:rPr lang="en-US" dirty="0"/>
              <a:t>(</a:t>
            </a:r>
            <a:r>
              <a:rPr lang="en-US" i="1" dirty="0"/>
              <a:t>X</a:t>
            </a:r>
            <a:r>
              <a:rPr lang="en-US" baseline="-25000" dirty="0"/>
              <a:t>0</a:t>
            </a:r>
            <a:r>
              <a:rPr lang="en-US" dirty="0"/>
              <a:t>, ..., </a:t>
            </a:r>
            <a:r>
              <a:rPr lang="en-US" i="1" dirty="0"/>
              <a:t>X</a:t>
            </a:r>
            <a:r>
              <a:rPr lang="en-US" baseline="-25000" dirty="0"/>
              <a:t>t</a:t>
            </a:r>
            <a:r>
              <a:rPr lang="en-US" dirty="0"/>
              <a:t>, </a:t>
            </a:r>
            <a:r>
              <a:rPr lang="en-US" i="1" dirty="0"/>
              <a:t>E</a:t>
            </a:r>
            <a:r>
              <a:rPr lang="en-US" baseline="-25000" dirty="0"/>
              <a:t>1</a:t>
            </a:r>
            <a:r>
              <a:rPr lang="en-US" dirty="0"/>
              <a:t>, ..., </a:t>
            </a:r>
            <a:r>
              <a:rPr lang="en-US" i="1" dirty="0"/>
              <a:t>E</a:t>
            </a:r>
            <a:r>
              <a:rPr lang="en-US" baseline="-25000" dirty="0"/>
              <a:t>t</a:t>
            </a:r>
            <a:r>
              <a:rPr lang="en-US" dirty="0"/>
              <a:t>) = </a:t>
            </a:r>
            <a:r>
              <a:rPr lang="en-US" b="1" dirty="0"/>
              <a:t>P</a:t>
            </a:r>
            <a:r>
              <a:rPr lang="en-US" dirty="0"/>
              <a:t>(</a:t>
            </a:r>
            <a:r>
              <a:rPr lang="en-US" i="1" dirty="0"/>
              <a:t>X</a:t>
            </a:r>
            <a:r>
              <a:rPr lang="en-US" baseline="-25000" dirty="0"/>
              <a:t>0</a:t>
            </a:r>
            <a:r>
              <a:rPr lang="en-US" dirty="0"/>
              <a:t>)∏</a:t>
            </a:r>
            <a:r>
              <a:rPr lang="en-US" baseline="-25000" dirty="0"/>
              <a:t>1...t</a:t>
            </a:r>
            <a:r>
              <a:rPr lang="en-US" dirty="0"/>
              <a:t>[</a:t>
            </a:r>
            <a:r>
              <a:rPr lang="en-US" b="1" dirty="0"/>
              <a:t>P</a:t>
            </a:r>
            <a:r>
              <a:rPr lang="en-US" dirty="0"/>
              <a:t>(</a:t>
            </a:r>
            <a:r>
              <a:rPr lang="en-US" i="1" dirty="0"/>
              <a:t>X</a:t>
            </a:r>
            <a:r>
              <a:rPr lang="en-US" baseline="-25000" dirty="0"/>
              <a:t>i</a:t>
            </a:r>
            <a:r>
              <a:rPr lang="en-US" dirty="0"/>
              <a:t> | </a:t>
            </a:r>
            <a:r>
              <a:rPr lang="en-US" i="1" dirty="0"/>
              <a:t>X</a:t>
            </a:r>
            <a:r>
              <a:rPr lang="en-US" baseline="-25000" dirty="0"/>
              <a:t>i-1</a:t>
            </a:r>
            <a:r>
              <a:rPr lang="en-US" dirty="0"/>
              <a:t>) </a:t>
            </a:r>
            <a:r>
              <a:rPr lang="en-US" b="1" dirty="0"/>
              <a:t>P</a:t>
            </a:r>
            <a:r>
              <a:rPr lang="en-US" dirty="0"/>
              <a:t>(</a:t>
            </a:r>
            <a:r>
              <a:rPr lang="en-US" i="1" dirty="0"/>
              <a:t>E</a:t>
            </a:r>
            <a:r>
              <a:rPr lang="en-US" baseline="-25000" dirty="0"/>
              <a:t>i</a:t>
            </a:r>
            <a:r>
              <a:rPr lang="en-US" dirty="0"/>
              <a:t> | </a:t>
            </a:r>
            <a:r>
              <a:rPr lang="en-US" i="1" dirty="0"/>
              <a:t>X</a:t>
            </a:r>
            <a:r>
              <a:rPr lang="en-US" baseline="-25000" dirty="0"/>
              <a:t>i</a:t>
            </a:r>
            <a:r>
              <a:rPr lang="en-US" dirty="0"/>
              <a:t>)]</a:t>
            </a:r>
          </a:p>
        </p:txBody>
      </p:sp>
    </p:spTree>
    <p:extLst>
      <p:ext uri="{BB962C8B-B14F-4D97-AF65-F5344CB8AC3E}">
        <p14:creationId xmlns:p14="http://schemas.microsoft.com/office/powerpoint/2010/main" val="907223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EF59-FD2D-47E9-B713-E76B808762C2}"/>
              </a:ext>
            </a:extLst>
          </p:cNvPr>
          <p:cNvSpPr>
            <a:spLocks noGrp="1"/>
          </p:cNvSpPr>
          <p:nvPr>
            <p:ph type="title"/>
          </p:nvPr>
        </p:nvSpPr>
        <p:spPr/>
        <p:txBody>
          <a:bodyPr/>
          <a:lstStyle/>
          <a:p>
            <a:r>
              <a:rPr lang="en-US" dirty="0"/>
              <a:t>HMMs as Dynamic Bayesian Networks</a:t>
            </a:r>
          </a:p>
        </p:txBody>
      </p:sp>
      <p:sp>
        <p:nvSpPr>
          <p:cNvPr id="6" name="Content Placeholder 5">
            <a:extLst>
              <a:ext uri="{FF2B5EF4-FFF2-40B4-BE49-F238E27FC236}">
                <a16:creationId xmlns:a16="http://schemas.microsoft.com/office/drawing/2014/main" id="{5008877A-4173-42EC-B760-F3BBFDCE3A66}"/>
              </a:ext>
            </a:extLst>
          </p:cNvPr>
          <p:cNvSpPr>
            <a:spLocks noGrp="1"/>
          </p:cNvSpPr>
          <p:nvPr>
            <p:ph idx="1"/>
          </p:nvPr>
        </p:nvSpPr>
        <p:spPr/>
        <p:txBody>
          <a:bodyPr>
            <a:normAutofit fontScale="70000" lnSpcReduction="20000"/>
          </a:bodyPr>
          <a:lstStyle/>
          <a:p>
            <a:r>
              <a:rPr lang="en-US" dirty="0"/>
              <a:t>HMMs can easily be represented as dynamic Bayesian networks:</a:t>
            </a:r>
          </a:p>
          <a:p>
            <a:endParaRPr lang="en-US" dirty="0"/>
          </a:p>
          <a:p>
            <a:endParaRPr lang="en-US" dirty="0"/>
          </a:p>
          <a:p>
            <a:endParaRPr lang="en-US" dirty="0"/>
          </a:p>
          <a:p>
            <a:endParaRPr lang="en-US" dirty="0"/>
          </a:p>
          <a:p>
            <a:r>
              <a:rPr lang="en-US" dirty="0"/>
              <a:t>Note: In many sources, there would also be an E</a:t>
            </a:r>
            <a:r>
              <a:rPr lang="en-US" baseline="-25000" dirty="0"/>
              <a:t>0</a:t>
            </a:r>
            <a:r>
              <a:rPr lang="en-US" dirty="0"/>
              <a:t>, which I personally think makes more sense in most cases</a:t>
            </a:r>
          </a:p>
          <a:p>
            <a:r>
              <a:rPr lang="en-US" dirty="0"/>
              <a:t>However, I will follow our textbook's convention which assumes there is no evidence variable at the initial state</a:t>
            </a:r>
          </a:p>
          <a:p>
            <a:r>
              <a:rPr lang="en-US" dirty="0"/>
              <a:t>Note that not all sources depict HMMs as a Bayesian network</a:t>
            </a:r>
          </a:p>
          <a:p>
            <a:pPr lvl="1"/>
            <a:r>
              <a:rPr lang="en-US" dirty="0"/>
              <a:t>Some sources depict each possible value for the hidden states in an HMM as a separate node, with links between them labeled with the transition probabilities</a:t>
            </a:r>
          </a:p>
          <a:p>
            <a:pPr lvl="1"/>
            <a:r>
              <a:rPr lang="en-US" dirty="0"/>
              <a:t>Separate links from each of these nodes lead to nodes representing possible values of evidence variables, labeled with emission probabilities</a:t>
            </a:r>
          </a:p>
          <a:p>
            <a:pPr lvl="1"/>
            <a:r>
              <a:rPr lang="en-US" dirty="0"/>
              <a:t>The two depictions are mathematically equivalent, and we will not discuss this alternative further</a:t>
            </a:r>
          </a:p>
        </p:txBody>
      </p:sp>
      <p:pic>
        <p:nvPicPr>
          <p:cNvPr id="7" name="Picture 6">
            <a:extLst>
              <a:ext uri="{FF2B5EF4-FFF2-40B4-BE49-F238E27FC236}">
                <a16:creationId xmlns:a16="http://schemas.microsoft.com/office/drawing/2014/main" id="{34F1BB6B-07CE-418D-A2BD-E98FB4FDFF33}"/>
              </a:ext>
            </a:extLst>
          </p:cNvPr>
          <p:cNvPicPr>
            <a:picLocks noChangeAspect="1"/>
          </p:cNvPicPr>
          <p:nvPr/>
        </p:nvPicPr>
        <p:blipFill>
          <a:blip r:embed="rId2"/>
          <a:stretch>
            <a:fillRect/>
          </a:stretch>
        </p:blipFill>
        <p:spPr>
          <a:xfrm>
            <a:off x="2525537" y="2092944"/>
            <a:ext cx="7140926" cy="1388544"/>
          </a:xfrm>
          <a:prstGeom prst="rect">
            <a:avLst/>
          </a:prstGeom>
        </p:spPr>
      </p:pic>
    </p:spTree>
    <p:extLst>
      <p:ext uri="{BB962C8B-B14F-4D97-AF65-F5344CB8AC3E}">
        <p14:creationId xmlns:p14="http://schemas.microsoft.com/office/powerpoint/2010/main" val="2880760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1072B-5D5A-4A26-8501-694DBB9809D2}"/>
              </a:ext>
            </a:extLst>
          </p:cNvPr>
          <p:cNvSpPr>
            <a:spLocks noGrp="1"/>
          </p:cNvSpPr>
          <p:nvPr>
            <p:ph type="title"/>
          </p:nvPr>
        </p:nvSpPr>
        <p:spPr/>
        <p:txBody>
          <a:bodyPr/>
          <a:lstStyle/>
          <a:p>
            <a:r>
              <a:rPr lang="en-US" dirty="0"/>
              <a:t>Applications of HMMs</a:t>
            </a:r>
          </a:p>
        </p:txBody>
      </p:sp>
      <p:sp>
        <p:nvSpPr>
          <p:cNvPr id="3" name="Content Placeholder 2">
            <a:extLst>
              <a:ext uri="{FF2B5EF4-FFF2-40B4-BE49-F238E27FC236}">
                <a16:creationId xmlns:a16="http://schemas.microsoft.com/office/drawing/2014/main" id="{A49B54ED-FDDB-4DF2-973D-1849DADE5DDB}"/>
              </a:ext>
            </a:extLst>
          </p:cNvPr>
          <p:cNvSpPr>
            <a:spLocks noGrp="1"/>
          </p:cNvSpPr>
          <p:nvPr>
            <p:ph idx="1"/>
          </p:nvPr>
        </p:nvSpPr>
        <p:spPr/>
        <p:txBody>
          <a:bodyPr>
            <a:normAutofit fontScale="92500" lnSpcReduction="20000"/>
          </a:bodyPr>
          <a:lstStyle/>
          <a:p>
            <a:r>
              <a:rPr lang="en-US" dirty="0"/>
              <a:t>Some (of the many) applications of hidden Markov models include:</a:t>
            </a:r>
          </a:p>
          <a:p>
            <a:pPr lvl="1"/>
            <a:r>
              <a:rPr lang="en-US" dirty="0"/>
              <a:t>Speech recognition: The states represent the intended phonemes, and the evidence variables represent the acoustical representation of the sound</a:t>
            </a:r>
          </a:p>
          <a:p>
            <a:pPr lvl="1"/>
            <a:r>
              <a:rPr lang="en-US" dirty="0"/>
              <a:t>Optical character recognition (some forms): The states represent the strokes of a pen, and the evidence variables represent a combination of location and pressure</a:t>
            </a:r>
          </a:p>
          <a:p>
            <a:pPr lvl="1"/>
            <a:r>
              <a:rPr lang="en-US" dirty="0"/>
              <a:t>Machine translation: The states represent the tokens (e.g., words) in the destination language, and the evidence represents the tokens in the source language</a:t>
            </a:r>
          </a:p>
          <a:p>
            <a:pPr lvl="1"/>
            <a:r>
              <a:rPr lang="en-US" dirty="0"/>
              <a:t>Part-of-speech tagging: The states represent intended parts of speech, and the evidence represents words</a:t>
            </a:r>
          </a:p>
          <a:p>
            <a:pPr lvl="1"/>
            <a:r>
              <a:rPr lang="en-US" dirty="0"/>
              <a:t>Gesture recognition: For example, we have had senior project groups attempt automatic sign language recognition based on readings from flex sensors on a glove</a:t>
            </a:r>
          </a:p>
          <a:p>
            <a:pPr lvl="1"/>
            <a:r>
              <a:rPr lang="en-US" dirty="0"/>
              <a:t>Many applications in bioinformatics and genomics, including gene finding and the analysis of DNA or protein sequences</a:t>
            </a:r>
          </a:p>
          <a:p>
            <a:r>
              <a:rPr lang="en-US" dirty="0"/>
              <a:t>Note that for some of these applications, time is replaced by position in a sequence</a:t>
            </a:r>
          </a:p>
          <a:p>
            <a:pPr marL="0" indent="0">
              <a:buNone/>
            </a:pPr>
            <a:endParaRPr lang="en-US" dirty="0"/>
          </a:p>
        </p:txBody>
      </p:sp>
    </p:spTree>
    <p:extLst>
      <p:ext uri="{BB962C8B-B14F-4D97-AF65-F5344CB8AC3E}">
        <p14:creationId xmlns:p14="http://schemas.microsoft.com/office/powerpoint/2010/main" val="179867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3BFC-0BE4-4F58-B795-8CDD73561D9D}"/>
              </a:ext>
            </a:extLst>
          </p:cNvPr>
          <p:cNvSpPr>
            <a:spLocks noGrp="1"/>
          </p:cNvSpPr>
          <p:nvPr>
            <p:ph type="title"/>
          </p:nvPr>
        </p:nvSpPr>
        <p:spPr/>
        <p:txBody>
          <a:bodyPr/>
          <a:lstStyle/>
          <a:p>
            <a:r>
              <a:rPr lang="en-US" dirty="0"/>
              <a:t>Problems Solved by HMMs</a:t>
            </a:r>
          </a:p>
        </p:txBody>
      </p:sp>
      <p:sp>
        <p:nvSpPr>
          <p:cNvPr id="3" name="Content Placeholder 2">
            <a:extLst>
              <a:ext uri="{FF2B5EF4-FFF2-40B4-BE49-F238E27FC236}">
                <a16:creationId xmlns:a16="http://schemas.microsoft.com/office/drawing/2014/main" id="{09450DF3-FC8A-4165-9C81-F7CAC4DC5754}"/>
              </a:ext>
            </a:extLst>
          </p:cNvPr>
          <p:cNvSpPr>
            <a:spLocks noGrp="1"/>
          </p:cNvSpPr>
          <p:nvPr>
            <p:ph idx="1"/>
          </p:nvPr>
        </p:nvSpPr>
        <p:spPr/>
        <p:txBody>
          <a:bodyPr>
            <a:normAutofit lnSpcReduction="10000"/>
          </a:bodyPr>
          <a:lstStyle/>
          <a:p>
            <a:r>
              <a:rPr lang="en-US" dirty="0"/>
              <a:t>We will discuss three types of problems that can be solved using an HMM:</a:t>
            </a:r>
          </a:p>
          <a:p>
            <a:pPr marL="971550" lvl="1" indent="-514350">
              <a:buFont typeface="+mj-lt"/>
              <a:buAutoNum type="arabicPeriod"/>
            </a:pPr>
            <a:r>
              <a:rPr lang="en-US" dirty="0"/>
              <a:t>Determine the probability of a particular output sequence (i.e., a sequence of values for the evidence variables) given the parameters of the HMM, </a:t>
            </a:r>
            <a:r>
              <a:rPr lang="el-GR" dirty="0">
                <a:latin typeface="Cambria Math" panose="02040503050406030204" pitchFamily="18" charset="0"/>
                <a:ea typeface="Cambria Math" panose="02040503050406030204" pitchFamily="18" charset="0"/>
              </a:rPr>
              <a:t>λ</a:t>
            </a:r>
            <a:endParaRPr lang="en-US" dirty="0"/>
          </a:p>
          <a:p>
            <a:pPr marL="971550" lvl="1" indent="-514350">
              <a:buFont typeface="+mj-lt"/>
              <a:buAutoNum type="arabicPeriod"/>
            </a:pPr>
            <a:r>
              <a:rPr lang="en-US" dirty="0"/>
              <a:t>Determine the most likely sequence of hidden states given an output sequence and the parameters of an HMM</a:t>
            </a:r>
          </a:p>
          <a:p>
            <a:pPr marL="971550" lvl="1" indent="-514350">
              <a:buFont typeface="+mj-lt"/>
              <a:buAutoNum type="arabicPeriod"/>
            </a:pPr>
            <a:r>
              <a:rPr lang="en-US" dirty="0"/>
              <a:t>Adjust the parameters of an HMM, given an output sequence or a set of output sequences (i.e., a training set), to make the output more likely</a:t>
            </a:r>
          </a:p>
          <a:p>
            <a:r>
              <a:rPr lang="en-US" dirty="0"/>
              <a:t>This algorithms we will cover for the first two tasks are both examples of </a:t>
            </a:r>
            <a:r>
              <a:rPr lang="en-US" i="1" dirty="0"/>
              <a:t>dynamic programming </a:t>
            </a:r>
            <a:r>
              <a:rPr lang="en-US" dirty="0"/>
              <a:t>algorithms</a:t>
            </a:r>
          </a:p>
          <a:p>
            <a:r>
              <a:rPr lang="en-US" dirty="0"/>
              <a:t>The third task is an example of a </a:t>
            </a:r>
            <a:r>
              <a:rPr lang="en-US" i="1" dirty="0"/>
              <a:t>machine learning </a:t>
            </a:r>
            <a:r>
              <a:rPr lang="en-US" dirty="0"/>
              <a:t>task; we will only discuss this briefly in relation to HMMs</a:t>
            </a:r>
          </a:p>
        </p:txBody>
      </p:sp>
    </p:spTree>
    <p:extLst>
      <p:ext uri="{BB962C8B-B14F-4D97-AF65-F5344CB8AC3E}">
        <p14:creationId xmlns:p14="http://schemas.microsoft.com/office/powerpoint/2010/main" val="105387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C2D0-7B66-4983-B489-C73ECA1392B3}"/>
              </a:ext>
            </a:extLst>
          </p:cNvPr>
          <p:cNvSpPr>
            <a:spLocks noGrp="1"/>
          </p:cNvSpPr>
          <p:nvPr>
            <p:ph type="title"/>
          </p:nvPr>
        </p:nvSpPr>
        <p:spPr/>
        <p:txBody>
          <a:bodyPr/>
          <a:lstStyle/>
          <a:p>
            <a:r>
              <a:rPr lang="en-US" dirty="0"/>
              <a:t>Computing Probabilities of Output Sequences</a:t>
            </a:r>
          </a:p>
        </p:txBody>
      </p:sp>
      <p:sp>
        <p:nvSpPr>
          <p:cNvPr id="3" name="Content Placeholder 2">
            <a:extLst>
              <a:ext uri="{FF2B5EF4-FFF2-40B4-BE49-F238E27FC236}">
                <a16:creationId xmlns:a16="http://schemas.microsoft.com/office/drawing/2014/main" id="{90D44403-DC2B-41A3-8E68-64FB7EA0723C}"/>
              </a:ext>
            </a:extLst>
          </p:cNvPr>
          <p:cNvSpPr>
            <a:spLocks noGrp="1"/>
          </p:cNvSpPr>
          <p:nvPr>
            <p:ph idx="1"/>
          </p:nvPr>
        </p:nvSpPr>
        <p:spPr/>
        <p:txBody>
          <a:bodyPr>
            <a:normAutofit fontScale="77500" lnSpcReduction="20000"/>
          </a:bodyPr>
          <a:lstStyle/>
          <a:p>
            <a:r>
              <a:rPr lang="en-US" dirty="0"/>
              <a:t>Note that there can be an exponential number of sequences of hidden states that lead to a particular output sequence, so a brute force approach to this calculation is intractable</a:t>
            </a:r>
          </a:p>
          <a:p>
            <a:r>
              <a:rPr lang="en-US" dirty="0"/>
              <a:t>The </a:t>
            </a:r>
            <a:r>
              <a:rPr lang="en-US" b="1" dirty="0"/>
              <a:t>forward algorithm </a:t>
            </a:r>
            <a:r>
              <a:rPr lang="en-US" dirty="0"/>
              <a:t>first computes the probability of being in each possible state at each time, and then computes the probability of each evidence value</a:t>
            </a:r>
          </a:p>
          <a:p>
            <a:r>
              <a:rPr lang="en-US" dirty="0"/>
              <a:t>First, we will define a quantity known as a </a:t>
            </a:r>
            <a:r>
              <a:rPr lang="en-US" i="1" dirty="0"/>
              <a:t>forward probability</a:t>
            </a:r>
            <a:r>
              <a:rPr lang="en-US" dirty="0"/>
              <a:t>: α</a:t>
            </a:r>
            <a:r>
              <a:rPr lang="en-US" baseline="-25000" dirty="0"/>
              <a:t>t</a:t>
            </a:r>
            <a:r>
              <a:rPr lang="en-US" dirty="0"/>
              <a:t>(i) = P(</a:t>
            </a:r>
            <a:r>
              <a:rPr lang="en-US" i="1" dirty="0"/>
              <a:t>E</a:t>
            </a:r>
            <a:r>
              <a:rPr lang="en-US" baseline="-25000" dirty="0"/>
              <a:t>1:t</a:t>
            </a:r>
            <a:r>
              <a:rPr lang="en-US" dirty="0"/>
              <a:t>, </a:t>
            </a:r>
            <a:r>
              <a:rPr lang="en-US" i="1" dirty="0"/>
              <a:t>X</a:t>
            </a:r>
            <a:r>
              <a:rPr lang="en-US" baseline="-25000" dirty="0"/>
              <a:t>t</a:t>
            </a:r>
            <a:r>
              <a:rPr lang="en-US" dirty="0"/>
              <a:t> = s</a:t>
            </a:r>
            <a:r>
              <a:rPr lang="en-US" baseline="-25000" dirty="0"/>
              <a:t>i</a:t>
            </a:r>
            <a:r>
              <a:rPr lang="en-US" dirty="0"/>
              <a:t> | λ)</a:t>
            </a:r>
          </a:p>
          <a:p>
            <a:r>
              <a:rPr lang="en-US" dirty="0"/>
              <a:t>This is equal to the probability of seeing all the observations so far up until time t, and being in some specific state, s</a:t>
            </a:r>
            <a:r>
              <a:rPr lang="en-US" baseline="-25000" dirty="0"/>
              <a:t>i</a:t>
            </a:r>
            <a:r>
              <a:rPr lang="en-US" dirty="0"/>
              <a:t>, given the parameters of the HMM</a:t>
            </a:r>
          </a:p>
          <a:p>
            <a:r>
              <a:rPr lang="en-US" dirty="0"/>
              <a:t>We can then apply the following steps:</a:t>
            </a:r>
          </a:p>
          <a:p>
            <a:pPr lvl="1"/>
            <a:r>
              <a:rPr lang="en-US" dirty="0"/>
              <a:t>Initialization: α</a:t>
            </a:r>
            <a:r>
              <a:rPr lang="en-US" baseline="-25000" dirty="0"/>
              <a:t>0</a:t>
            </a:r>
            <a:r>
              <a:rPr lang="en-US" dirty="0"/>
              <a:t>(i) = P(X</a:t>
            </a:r>
            <a:r>
              <a:rPr lang="en-US" baseline="-25000" dirty="0"/>
              <a:t>0</a:t>
            </a:r>
            <a:r>
              <a:rPr lang="en-US" dirty="0"/>
              <a:t>=s</a:t>
            </a:r>
            <a:r>
              <a:rPr lang="en-US" baseline="-25000" dirty="0"/>
              <a:t>i</a:t>
            </a:r>
            <a:r>
              <a:rPr lang="en-US" dirty="0"/>
              <a:t>)</a:t>
            </a:r>
          </a:p>
          <a:p>
            <a:pPr lvl="1"/>
            <a:r>
              <a:rPr lang="en-US" dirty="0"/>
              <a:t>Induction: α</a:t>
            </a:r>
            <a:r>
              <a:rPr lang="en-US" baseline="-25000" dirty="0"/>
              <a:t>t</a:t>
            </a:r>
            <a:r>
              <a:rPr lang="en-US" dirty="0"/>
              <a:t>(j) = [∑</a:t>
            </a:r>
            <a:r>
              <a:rPr lang="en-US" baseline="-25000" dirty="0"/>
              <a:t>i=1:N</a:t>
            </a:r>
            <a:r>
              <a:rPr lang="en-US" dirty="0"/>
              <a:t> α</a:t>
            </a:r>
            <a:r>
              <a:rPr lang="en-US" baseline="-25000" dirty="0"/>
              <a:t>t-1</a:t>
            </a:r>
            <a:r>
              <a:rPr lang="en-US" dirty="0"/>
              <a:t>(i) * P(</a:t>
            </a:r>
            <a:r>
              <a:rPr lang="en-US" i="1" dirty="0"/>
              <a:t>X</a:t>
            </a:r>
            <a:r>
              <a:rPr lang="en-US" baseline="-25000" dirty="0"/>
              <a:t>t</a:t>
            </a:r>
            <a:r>
              <a:rPr lang="en-US" dirty="0"/>
              <a:t>=s</a:t>
            </a:r>
            <a:r>
              <a:rPr lang="en-US" baseline="-25000" dirty="0"/>
              <a:t>j</a:t>
            </a:r>
            <a:r>
              <a:rPr lang="en-US" dirty="0"/>
              <a:t> | </a:t>
            </a:r>
            <a:r>
              <a:rPr lang="en-US" i="1" dirty="0"/>
              <a:t>X</a:t>
            </a:r>
            <a:r>
              <a:rPr lang="en-US" baseline="-25000" dirty="0"/>
              <a:t>t-1</a:t>
            </a:r>
            <a:r>
              <a:rPr lang="en-US" dirty="0"/>
              <a:t> = s</a:t>
            </a:r>
            <a:r>
              <a:rPr lang="en-US" baseline="-25000" dirty="0"/>
              <a:t>i</a:t>
            </a:r>
            <a:r>
              <a:rPr lang="en-US" dirty="0"/>
              <a:t>)] P(</a:t>
            </a:r>
            <a:r>
              <a:rPr lang="en-US" i="1" dirty="0"/>
              <a:t>E</a:t>
            </a:r>
            <a:r>
              <a:rPr lang="en-US" baseline="-25000" dirty="0"/>
              <a:t>t</a:t>
            </a:r>
            <a:r>
              <a:rPr lang="en-US" dirty="0"/>
              <a:t> | </a:t>
            </a:r>
            <a:r>
              <a:rPr lang="en-US" i="1" dirty="0"/>
              <a:t>X</a:t>
            </a:r>
            <a:r>
              <a:rPr lang="en-US" baseline="-25000" dirty="0"/>
              <a:t>t</a:t>
            </a:r>
            <a:r>
              <a:rPr lang="en-US" dirty="0"/>
              <a:t> = s</a:t>
            </a:r>
            <a:r>
              <a:rPr lang="en-US" baseline="-25000" dirty="0"/>
              <a:t>j</a:t>
            </a:r>
            <a:r>
              <a:rPr lang="en-US" dirty="0"/>
              <a:t>)</a:t>
            </a:r>
          </a:p>
          <a:p>
            <a:pPr lvl="1"/>
            <a:r>
              <a:rPr lang="en-US" dirty="0"/>
              <a:t>Termination: P(O | λ) = ∑</a:t>
            </a:r>
            <a:r>
              <a:rPr lang="en-US" baseline="-25000" dirty="0"/>
              <a:t>i=1:N</a:t>
            </a:r>
            <a:r>
              <a:rPr lang="en-US" dirty="0"/>
              <a:t> α</a:t>
            </a:r>
            <a:r>
              <a:rPr lang="en-US" baseline="-25000" dirty="0"/>
              <a:t>T</a:t>
            </a:r>
            <a:r>
              <a:rPr lang="en-US" dirty="0"/>
              <a:t>(i)</a:t>
            </a:r>
          </a:p>
          <a:p>
            <a:r>
              <a:rPr lang="en-US" dirty="0"/>
              <a:t>The time complexity is O(T * N</a:t>
            </a:r>
            <a:r>
              <a:rPr lang="en-US" baseline="30000" dirty="0"/>
              <a:t>2</a:t>
            </a:r>
            <a:r>
              <a:rPr lang="en-US" dirty="0"/>
              <a:t>), where T is the number of steps in the sequence and N is the number of possible states</a:t>
            </a:r>
          </a:p>
          <a:p>
            <a:r>
              <a:rPr lang="en-US" dirty="0"/>
              <a:t>This is because we loop both i and j from 1 to N and t from 1 to T during induction</a:t>
            </a:r>
          </a:p>
        </p:txBody>
      </p:sp>
    </p:spTree>
    <p:extLst>
      <p:ext uri="{BB962C8B-B14F-4D97-AF65-F5344CB8AC3E}">
        <p14:creationId xmlns:p14="http://schemas.microsoft.com/office/powerpoint/2010/main" val="2998328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ABF0A-4A9D-4FA0-8CB4-8DE1E8E4A372}"/>
              </a:ext>
            </a:extLst>
          </p:cNvPr>
          <p:cNvSpPr>
            <a:spLocks noGrp="1"/>
          </p:cNvSpPr>
          <p:nvPr>
            <p:ph type="title"/>
          </p:nvPr>
        </p:nvSpPr>
        <p:spPr/>
        <p:txBody>
          <a:bodyPr/>
          <a:lstStyle/>
          <a:p>
            <a:r>
              <a:rPr lang="en-US" dirty="0"/>
              <a:t>Matrix to Store All Alpha Values</a:t>
            </a:r>
          </a:p>
        </p:txBody>
      </p:sp>
      <p:pic>
        <p:nvPicPr>
          <p:cNvPr id="5" name="Content Placeholder 4" descr="Diagram, engineering drawing&#10;&#10;Description automatically generated">
            <a:extLst>
              <a:ext uri="{FF2B5EF4-FFF2-40B4-BE49-F238E27FC236}">
                <a16:creationId xmlns:a16="http://schemas.microsoft.com/office/drawing/2014/main" id="{51F6CA13-CC4C-4258-A4F5-EDC9DD9EA5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9871" y="1379028"/>
            <a:ext cx="7272257" cy="5113847"/>
          </a:xfrm>
        </p:spPr>
      </p:pic>
    </p:spTree>
    <p:extLst>
      <p:ext uri="{BB962C8B-B14F-4D97-AF65-F5344CB8AC3E}">
        <p14:creationId xmlns:p14="http://schemas.microsoft.com/office/powerpoint/2010/main" val="391364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825B-78FE-4A6C-93DA-F211E2650A62}"/>
              </a:ext>
            </a:extLst>
          </p:cNvPr>
          <p:cNvSpPr>
            <a:spLocks noGrp="1"/>
          </p:cNvSpPr>
          <p:nvPr>
            <p:ph type="title"/>
          </p:nvPr>
        </p:nvSpPr>
        <p:spPr/>
        <p:txBody>
          <a:bodyPr/>
          <a:lstStyle/>
          <a:p>
            <a:r>
              <a:rPr lang="en-US" dirty="0"/>
              <a:t>Determining the Most Likely Hidden States</a:t>
            </a:r>
          </a:p>
        </p:txBody>
      </p:sp>
      <p:sp>
        <p:nvSpPr>
          <p:cNvPr id="3" name="Content Placeholder 2">
            <a:extLst>
              <a:ext uri="{FF2B5EF4-FFF2-40B4-BE49-F238E27FC236}">
                <a16:creationId xmlns:a16="http://schemas.microsoft.com/office/drawing/2014/main" id="{C5DB820A-3E99-4C0F-A74E-CB3DD24D7F48}"/>
              </a:ext>
            </a:extLst>
          </p:cNvPr>
          <p:cNvSpPr>
            <a:spLocks noGrp="1"/>
          </p:cNvSpPr>
          <p:nvPr>
            <p:ph idx="1"/>
          </p:nvPr>
        </p:nvSpPr>
        <p:spPr/>
        <p:txBody>
          <a:bodyPr>
            <a:normAutofit fontScale="70000" lnSpcReduction="20000"/>
          </a:bodyPr>
          <a:lstStyle/>
          <a:p>
            <a:r>
              <a:rPr lang="en-US" dirty="0"/>
              <a:t>Typically, you learn the parameters of the HMM first (we’ll briefly discuss this next)</a:t>
            </a:r>
          </a:p>
          <a:p>
            <a:r>
              <a:rPr lang="en-US" dirty="0"/>
              <a:t>Then, you apply the trained HMM to future examples to predict the values of the hidden states given sequences of observed data; this is an example of a </a:t>
            </a:r>
            <a:r>
              <a:rPr lang="en-US" i="1" dirty="0"/>
              <a:t>sequence labelling </a:t>
            </a:r>
            <a:r>
              <a:rPr lang="en-US" dirty="0"/>
              <a:t>task</a:t>
            </a:r>
          </a:p>
          <a:p>
            <a:r>
              <a:rPr lang="en-US" dirty="0"/>
              <a:t>For example, for speech recognition, you feed the HMM sequences of audio samples for training, and then you can predict the phonemes represented by later audio samples</a:t>
            </a:r>
          </a:p>
          <a:p>
            <a:r>
              <a:rPr lang="en-US" dirty="0"/>
              <a:t>The prediction of hidden states is typically performed using the </a:t>
            </a:r>
            <a:r>
              <a:rPr lang="en-US" b="1" dirty="0"/>
              <a:t>Viterbi algorithm</a:t>
            </a:r>
          </a:p>
          <a:p>
            <a:r>
              <a:rPr lang="en-US" dirty="0"/>
              <a:t>Earlier, we defined the forward probability, α</a:t>
            </a:r>
            <a:r>
              <a:rPr lang="en-US" baseline="-25000" dirty="0"/>
              <a:t>t</a:t>
            </a:r>
            <a:r>
              <a:rPr lang="en-US" dirty="0"/>
              <a:t>(i), as the probability of seeing the observations so far up until time t, and being in some specific state, s</a:t>
            </a:r>
            <a:r>
              <a:rPr lang="en-US" baseline="-25000" dirty="0"/>
              <a:t>i</a:t>
            </a:r>
            <a:r>
              <a:rPr lang="en-US" dirty="0"/>
              <a:t>, given the parameters of the HMM</a:t>
            </a:r>
          </a:p>
          <a:p>
            <a:r>
              <a:rPr lang="en-US" dirty="0"/>
              <a:t>Now, we will define δ</a:t>
            </a:r>
            <a:r>
              <a:rPr lang="en-US" baseline="-25000" dirty="0"/>
              <a:t>t</a:t>
            </a:r>
            <a:r>
              <a:rPr lang="en-US" dirty="0"/>
              <a:t>(i) as the probability of the most likely path (a.k.a. the </a:t>
            </a:r>
            <a:r>
              <a:rPr lang="en-US" i="1" dirty="0"/>
              <a:t>Viterbi path</a:t>
            </a:r>
            <a:r>
              <a:rPr lang="en-US" dirty="0"/>
              <a:t>) for the observations so far up until time t, and ending at state s</a:t>
            </a:r>
            <a:r>
              <a:rPr lang="en-US" baseline="-25000" dirty="0"/>
              <a:t>i</a:t>
            </a:r>
            <a:r>
              <a:rPr lang="en-US" dirty="0"/>
              <a:t>, given the parameters of the HMM:</a:t>
            </a:r>
          </a:p>
          <a:p>
            <a:r>
              <a:rPr lang="en-US" dirty="0"/>
              <a:t>The procedure is very similar to the forward algorithm:</a:t>
            </a:r>
          </a:p>
          <a:p>
            <a:pPr lvl="1"/>
            <a:r>
              <a:rPr lang="en-US" dirty="0"/>
              <a:t>Initialization (same as α): δ</a:t>
            </a:r>
            <a:r>
              <a:rPr lang="en-US" baseline="-25000" dirty="0"/>
              <a:t>0</a:t>
            </a:r>
            <a:r>
              <a:rPr lang="en-US" dirty="0"/>
              <a:t>(i) = P(</a:t>
            </a:r>
            <a:r>
              <a:rPr lang="en-US" i="1" dirty="0"/>
              <a:t>X</a:t>
            </a:r>
            <a:r>
              <a:rPr lang="en-US" baseline="-25000" dirty="0"/>
              <a:t>0</a:t>
            </a:r>
            <a:r>
              <a:rPr lang="en-US" dirty="0"/>
              <a:t>=s</a:t>
            </a:r>
            <a:r>
              <a:rPr lang="en-US" baseline="-25000" dirty="0"/>
              <a:t>i</a:t>
            </a:r>
            <a:r>
              <a:rPr lang="en-US" dirty="0"/>
              <a:t>)</a:t>
            </a:r>
          </a:p>
          <a:p>
            <a:pPr lvl="1"/>
            <a:r>
              <a:rPr lang="en-US" dirty="0"/>
              <a:t>Induction (we are replacing a summation with a max): </a:t>
            </a:r>
            <a:r>
              <a:rPr lang="el-GR" dirty="0"/>
              <a:t>δ</a:t>
            </a:r>
            <a:r>
              <a:rPr lang="en-US" baseline="-25000" dirty="0"/>
              <a:t>t</a:t>
            </a:r>
            <a:r>
              <a:rPr lang="en-US" dirty="0"/>
              <a:t>(j) = max</a:t>
            </a:r>
            <a:r>
              <a:rPr lang="en-US" baseline="-25000" dirty="0"/>
              <a:t>i=1:N</a:t>
            </a:r>
            <a:r>
              <a:rPr lang="en-US" dirty="0"/>
              <a:t> [δ</a:t>
            </a:r>
            <a:r>
              <a:rPr lang="en-US" baseline="-25000" dirty="0"/>
              <a:t>t-1</a:t>
            </a:r>
            <a:r>
              <a:rPr lang="en-US" dirty="0"/>
              <a:t>(i) * P(</a:t>
            </a:r>
            <a:r>
              <a:rPr lang="en-US" i="1" dirty="0"/>
              <a:t>X</a:t>
            </a:r>
            <a:r>
              <a:rPr lang="en-US" baseline="-25000" dirty="0"/>
              <a:t>t</a:t>
            </a:r>
            <a:r>
              <a:rPr lang="en-US" dirty="0"/>
              <a:t>=s</a:t>
            </a:r>
            <a:r>
              <a:rPr lang="en-US" baseline="-25000" dirty="0"/>
              <a:t>j</a:t>
            </a:r>
            <a:r>
              <a:rPr lang="en-US" dirty="0"/>
              <a:t> | </a:t>
            </a:r>
            <a:r>
              <a:rPr lang="en-US" i="1" dirty="0"/>
              <a:t>X</a:t>
            </a:r>
            <a:r>
              <a:rPr lang="en-US" baseline="-25000" dirty="0"/>
              <a:t>t-1</a:t>
            </a:r>
            <a:r>
              <a:rPr lang="en-US" dirty="0"/>
              <a:t>=s</a:t>
            </a:r>
            <a:r>
              <a:rPr lang="en-US" baseline="-25000" dirty="0"/>
              <a:t>i</a:t>
            </a:r>
            <a:r>
              <a:rPr lang="en-US" dirty="0"/>
              <a:t>)] P(</a:t>
            </a:r>
            <a:r>
              <a:rPr lang="en-US" i="1" dirty="0"/>
              <a:t>E</a:t>
            </a:r>
            <a:r>
              <a:rPr lang="en-US" baseline="-25000" dirty="0"/>
              <a:t>t</a:t>
            </a:r>
            <a:r>
              <a:rPr lang="en-US" dirty="0"/>
              <a:t> | </a:t>
            </a:r>
            <a:r>
              <a:rPr lang="en-US" i="1" dirty="0"/>
              <a:t>X</a:t>
            </a:r>
            <a:r>
              <a:rPr lang="en-US" baseline="-25000" dirty="0"/>
              <a:t>t</a:t>
            </a:r>
            <a:r>
              <a:rPr lang="en-US" dirty="0"/>
              <a:t>=s</a:t>
            </a:r>
            <a:r>
              <a:rPr lang="en-US" baseline="-25000" dirty="0"/>
              <a:t>j</a:t>
            </a:r>
            <a:r>
              <a:rPr lang="en-US" dirty="0"/>
              <a:t>)</a:t>
            </a:r>
          </a:p>
          <a:p>
            <a:pPr lvl="1"/>
            <a:r>
              <a:rPr lang="en-US" dirty="0"/>
              <a:t>Termination (again replacing a summation with a max): P* = max</a:t>
            </a:r>
            <a:r>
              <a:rPr lang="en-US" baseline="-25000" dirty="0"/>
              <a:t>i=1:N</a:t>
            </a:r>
            <a:r>
              <a:rPr lang="en-US" dirty="0"/>
              <a:t> δ</a:t>
            </a:r>
            <a:r>
              <a:rPr lang="en-US" baseline="-25000" dirty="0"/>
              <a:t>T</a:t>
            </a:r>
            <a:r>
              <a:rPr lang="en-US" dirty="0"/>
              <a:t>(i)</a:t>
            </a:r>
          </a:p>
          <a:p>
            <a:r>
              <a:rPr lang="en-US" dirty="0"/>
              <a:t>P* is the probability of the single most likely path accounting for the observed evidence</a:t>
            </a:r>
          </a:p>
        </p:txBody>
      </p:sp>
    </p:spTree>
    <p:extLst>
      <p:ext uri="{BB962C8B-B14F-4D97-AF65-F5344CB8AC3E}">
        <p14:creationId xmlns:p14="http://schemas.microsoft.com/office/powerpoint/2010/main" val="139216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C77A-41FB-4A70-9557-F30EC0FC88ED}"/>
              </a:ext>
            </a:extLst>
          </p:cNvPr>
          <p:cNvSpPr>
            <a:spLocks noGrp="1"/>
          </p:cNvSpPr>
          <p:nvPr>
            <p:ph type="title"/>
          </p:nvPr>
        </p:nvSpPr>
        <p:spPr/>
        <p:txBody>
          <a:bodyPr/>
          <a:lstStyle/>
          <a:p>
            <a:r>
              <a:rPr lang="en-US" dirty="0"/>
              <a:t>Retrieving the Viterbi Path</a:t>
            </a:r>
          </a:p>
        </p:txBody>
      </p:sp>
      <p:sp>
        <p:nvSpPr>
          <p:cNvPr id="3" name="Content Placeholder 2">
            <a:extLst>
              <a:ext uri="{FF2B5EF4-FFF2-40B4-BE49-F238E27FC236}">
                <a16:creationId xmlns:a16="http://schemas.microsoft.com/office/drawing/2014/main" id="{71368A14-FA44-4503-A267-AC75EAE40747}"/>
              </a:ext>
            </a:extLst>
          </p:cNvPr>
          <p:cNvSpPr>
            <a:spLocks noGrp="1"/>
          </p:cNvSpPr>
          <p:nvPr>
            <p:ph idx="1"/>
          </p:nvPr>
        </p:nvSpPr>
        <p:spPr/>
        <p:txBody>
          <a:bodyPr>
            <a:normAutofit fontScale="70000" lnSpcReduction="20000"/>
          </a:bodyPr>
          <a:lstStyle/>
          <a:p>
            <a:r>
              <a:rPr lang="en-US" dirty="0"/>
              <a:t>Assuming we also want to be able to retrieve the </a:t>
            </a:r>
            <a:r>
              <a:rPr lang="en-US" i="1" dirty="0"/>
              <a:t>Viterbi path</a:t>
            </a:r>
            <a:r>
              <a:rPr lang="en-US" dirty="0"/>
              <a:t> (the most likely sequence of hidden states, given the evidence and the parameters of the HMM), we need two additional variables</a:t>
            </a:r>
          </a:p>
          <a:p>
            <a:r>
              <a:rPr lang="en-US" dirty="0"/>
              <a:t>At the induction step, for t = 1:T, we add: </a:t>
            </a:r>
            <a:r>
              <a:rPr lang="en-US" dirty="0" err="1"/>
              <a:t>ψ</a:t>
            </a:r>
            <a:r>
              <a:rPr lang="en-US" baseline="-25000" dirty="0" err="1"/>
              <a:t>t</a:t>
            </a:r>
            <a:r>
              <a:rPr lang="en-US" dirty="0"/>
              <a:t>(j) = argmax</a:t>
            </a:r>
            <a:r>
              <a:rPr lang="en-US" baseline="-25000" dirty="0"/>
              <a:t>i=1:n</a:t>
            </a:r>
            <a:r>
              <a:rPr lang="en-US" dirty="0"/>
              <a:t> [δ</a:t>
            </a:r>
            <a:r>
              <a:rPr lang="en-US" baseline="-25000" dirty="0"/>
              <a:t>t-1</a:t>
            </a:r>
            <a:r>
              <a:rPr lang="en-US" dirty="0"/>
              <a:t>(i) * P(</a:t>
            </a:r>
            <a:r>
              <a:rPr lang="en-US" i="1" dirty="0"/>
              <a:t>X</a:t>
            </a:r>
            <a:r>
              <a:rPr lang="en-US" baseline="-25000" dirty="0"/>
              <a:t>t</a:t>
            </a:r>
            <a:r>
              <a:rPr lang="en-US" dirty="0"/>
              <a:t>=s</a:t>
            </a:r>
            <a:r>
              <a:rPr lang="en-US" baseline="-25000" dirty="0"/>
              <a:t>j</a:t>
            </a:r>
            <a:r>
              <a:rPr lang="en-US" dirty="0"/>
              <a:t> | </a:t>
            </a:r>
            <a:r>
              <a:rPr lang="en-US" i="1" dirty="0"/>
              <a:t>X</a:t>
            </a:r>
            <a:r>
              <a:rPr lang="en-US" baseline="-25000" dirty="0"/>
              <a:t>t-1</a:t>
            </a:r>
            <a:r>
              <a:rPr lang="en-US" dirty="0"/>
              <a:t>=s</a:t>
            </a:r>
            <a:r>
              <a:rPr lang="en-US" baseline="-25000" dirty="0"/>
              <a:t>i</a:t>
            </a:r>
            <a:r>
              <a:rPr lang="en-US" dirty="0"/>
              <a:t>)] P(</a:t>
            </a:r>
            <a:r>
              <a:rPr lang="en-US" i="1" dirty="0"/>
              <a:t>E</a:t>
            </a:r>
            <a:r>
              <a:rPr lang="en-US" baseline="-25000" dirty="0"/>
              <a:t>t</a:t>
            </a:r>
            <a:r>
              <a:rPr lang="en-US" dirty="0"/>
              <a:t> | </a:t>
            </a:r>
            <a:r>
              <a:rPr lang="en-US" i="1" dirty="0"/>
              <a:t>X</a:t>
            </a:r>
            <a:r>
              <a:rPr lang="en-US" baseline="-25000" dirty="0"/>
              <a:t>t</a:t>
            </a:r>
            <a:r>
              <a:rPr lang="en-US" dirty="0"/>
              <a:t>=s</a:t>
            </a:r>
            <a:r>
              <a:rPr lang="en-US" baseline="-25000" dirty="0"/>
              <a:t>j</a:t>
            </a:r>
            <a:r>
              <a:rPr lang="en-US" dirty="0"/>
              <a:t>)</a:t>
            </a:r>
          </a:p>
          <a:p>
            <a:r>
              <a:rPr lang="en-US" dirty="0"/>
              <a:t>In other words, we are remembering the previous state that led to the maximum probability for each current state</a:t>
            </a:r>
          </a:p>
          <a:p>
            <a:r>
              <a:rPr lang="en-US" dirty="0"/>
              <a:t>At the termination step, we add: q*</a:t>
            </a:r>
            <a:r>
              <a:rPr lang="en-US" baseline="-25000" dirty="0"/>
              <a:t>T</a:t>
            </a:r>
            <a:r>
              <a:rPr lang="en-US" dirty="0"/>
              <a:t> = argmax</a:t>
            </a:r>
            <a:r>
              <a:rPr lang="en-US" baseline="-25000" dirty="0"/>
              <a:t>i=1:n</a:t>
            </a:r>
            <a:r>
              <a:rPr lang="en-US" dirty="0"/>
              <a:t> δ</a:t>
            </a:r>
            <a:r>
              <a:rPr lang="en-US" baseline="-25000" dirty="0"/>
              <a:t>T</a:t>
            </a:r>
            <a:r>
              <a:rPr lang="en-US" dirty="0"/>
              <a:t>(i)</a:t>
            </a:r>
          </a:p>
          <a:p>
            <a:r>
              <a:rPr lang="en-US" dirty="0"/>
              <a:t>The value of q*</a:t>
            </a:r>
            <a:r>
              <a:rPr lang="en-US" baseline="-25000" dirty="0"/>
              <a:t>T</a:t>
            </a:r>
            <a:r>
              <a:rPr lang="en-US" dirty="0"/>
              <a:t> represents the most likely final state of the Viterbi path</a:t>
            </a:r>
          </a:p>
          <a:p>
            <a:r>
              <a:rPr lang="en-US" dirty="0"/>
              <a:t>We can then reconstruct the rest of the Viterbi path by looping from T-1 down to 0 and calculating: q*</a:t>
            </a:r>
            <a:r>
              <a:rPr lang="en-US" baseline="-25000" dirty="0"/>
              <a:t>t</a:t>
            </a:r>
            <a:r>
              <a:rPr lang="en-US" dirty="0"/>
              <a:t> = ψ</a:t>
            </a:r>
            <a:r>
              <a:rPr lang="en-US" baseline="-25000" dirty="0"/>
              <a:t>t+1</a:t>
            </a:r>
            <a:r>
              <a:rPr lang="en-US" dirty="0"/>
              <a:t>(q*</a:t>
            </a:r>
            <a:r>
              <a:rPr lang="en-US" baseline="-25000" dirty="0"/>
              <a:t>t+1</a:t>
            </a:r>
            <a:r>
              <a:rPr lang="en-US" dirty="0"/>
              <a:t>)</a:t>
            </a:r>
          </a:p>
          <a:p>
            <a:r>
              <a:rPr lang="en-US" dirty="0"/>
              <a:t>In other words, as we iterate backwards, we keep track of the most likely state to account for the already determined next state</a:t>
            </a:r>
          </a:p>
          <a:p>
            <a:r>
              <a:rPr lang="en-US" dirty="0"/>
              <a:t>The final sequence denoted by the concatenation of q</a:t>
            </a:r>
            <a:r>
              <a:rPr lang="en-US" baseline="-25000" dirty="0"/>
              <a:t>0</a:t>
            </a:r>
            <a:r>
              <a:rPr lang="en-US" dirty="0"/>
              <a:t> through q</a:t>
            </a:r>
            <a:r>
              <a:rPr lang="en-US" baseline="-25000" dirty="0"/>
              <a:t>T</a:t>
            </a:r>
            <a:r>
              <a:rPr lang="en-US" dirty="0"/>
              <a:t> represents the Viterbi path</a:t>
            </a:r>
          </a:p>
          <a:p>
            <a:r>
              <a:rPr lang="en-US" dirty="0"/>
              <a:t>As with the forward algorithm, the time complexity of the Viterbi algorithm is O(T * N</a:t>
            </a:r>
            <a:r>
              <a:rPr lang="en-US" baseline="30000" dirty="0"/>
              <a:t>2</a:t>
            </a:r>
            <a:r>
              <a:rPr lang="en-US" dirty="0"/>
              <a:t>)</a:t>
            </a:r>
          </a:p>
        </p:txBody>
      </p:sp>
    </p:spTree>
    <p:extLst>
      <p:ext uri="{BB962C8B-B14F-4D97-AF65-F5344CB8AC3E}">
        <p14:creationId xmlns:p14="http://schemas.microsoft.com/office/powerpoint/2010/main" val="27855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8B1C-7B79-4E5A-9F96-4E9CC10D929A}"/>
              </a:ext>
            </a:extLst>
          </p:cNvPr>
          <p:cNvSpPr>
            <a:spLocks noGrp="1"/>
          </p:cNvSpPr>
          <p:nvPr>
            <p:ph type="title"/>
          </p:nvPr>
        </p:nvSpPr>
        <p:spPr/>
        <p:txBody>
          <a:bodyPr/>
          <a:lstStyle/>
          <a:p>
            <a:r>
              <a:rPr lang="en-US" dirty="0"/>
              <a:t>Training an HMM</a:t>
            </a:r>
          </a:p>
        </p:txBody>
      </p:sp>
      <p:sp>
        <p:nvSpPr>
          <p:cNvPr id="3" name="Content Placeholder 2">
            <a:extLst>
              <a:ext uri="{FF2B5EF4-FFF2-40B4-BE49-F238E27FC236}">
                <a16:creationId xmlns:a16="http://schemas.microsoft.com/office/drawing/2014/main" id="{C3311BFF-6B05-4E31-82F9-0FC9530FD41F}"/>
              </a:ext>
            </a:extLst>
          </p:cNvPr>
          <p:cNvSpPr>
            <a:spLocks noGrp="1"/>
          </p:cNvSpPr>
          <p:nvPr>
            <p:ph idx="1"/>
          </p:nvPr>
        </p:nvSpPr>
        <p:spPr/>
        <p:txBody>
          <a:bodyPr>
            <a:normAutofit fontScale="70000" lnSpcReduction="20000"/>
          </a:bodyPr>
          <a:lstStyle/>
          <a:p>
            <a:r>
              <a:rPr lang="en-US" dirty="0"/>
              <a:t>Adjusting the parameters of the HMM given a training set can be very simple of much more difficult, depending on the type of training data we are dealing with</a:t>
            </a:r>
          </a:p>
          <a:p>
            <a:r>
              <a:rPr lang="en-US" dirty="0"/>
              <a:t>If the training data includes labels for both hidden states and evidence variables, the learned estimates of both transition probabilities are emission probabilities are just simple ratios</a:t>
            </a:r>
          </a:p>
          <a:p>
            <a:r>
              <a:rPr lang="en-US" dirty="0"/>
              <a:t>We will discuss an example of a task called part-of-speech tagging where this is typical during the unit of the course on natural language processing</a:t>
            </a:r>
          </a:p>
          <a:p>
            <a:r>
              <a:rPr lang="en-US" dirty="0"/>
              <a:t>If the training data only includes the values of evidence variables, and the domain for hidden states is known, we can use an algorithm called the </a:t>
            </a:r>
            <a:r>
              <a:rPr lang="en-US" i="1" dirty="0"/>
              <a:t>Baum-Welch algorithm</a:t>
            </a:r>
          </a:p>
          <a:p>
            <a:r>
              <a:rPr lang="en-US" dirty="0"/>
              <a:t>The Baum-Welch algorithm is an instance of the more general </a:t>
            </a:r>
            <a:r>
              <a:rPr lang="en-US" i="1" dirty="0"/>
              <a:t>expectation maximization </a:t>
            </a:r>
            <a:r>
              <a:rPr lang="en-US" dirty="0"/>
              <a:t>(EM) algorithm</a:t>
            </a:r>
          </a:p>
          <a:p>
            <a:pPr lvl="1"/>
            <a:r>
              <a:rPr lang="en-US" dirty="0"/>
              <a:t>Roughly speaking, we iterate back and forth between an E step and an M step</a:t>
            </a:r>
          </a:p>
          <a:p>
            <a:pPr lvl="1"/>
            <a:r>
              <a:rPr lang="en-US" dirty="0"/>
              <a:t>The E-step computes probabilities of the evidence given the current parameters of the model</a:t>
            </a:r>
          </a:p>
          <a:p>
            <a:pPr lvl="1"/>
            <a:r>
              <a:rPr lang="en-US" dirty="0"/>
              <a:t>The M-step re-estimates the parameters of the model to make the evidence more likely</a:t>
            </a:r>
          </a:p>
          <a:p>
            <a:r>
              <a:rPr lang="en-US" dirty="0"/>
              <a:t>We are not going to discuss the details of EM, but we may briefly come back to it during the machine learning unit of our course, during which we will discuss several other ML algorithms</a:t>
            </a:r>
          </a:p>
        </p:txBody>
      </p:sp>
    </p:spTree>
    <p:extLst>
      <p:ext uri="{BB962C8B-B14F-4D97-AF65-F5344CB8AC3E}">
        <p14:creationId xmlns:p14="http://schemas.microsoft.com/office/powerpoint/2010/main" val="3942377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9D5E-5013-47AE-B700-510756BA94E1}"/>
              </a:ext>
            </a:extLst>
          </p:cNvPr>
          <p:cNvSpPr>
            <a:spLocks noGrp="1"/>
          </p:cNvSpPr>
          <p:nvPr>
            <p:ph type="title"/>
          </p:nvPr>
        </p:nvSpPr>
        <p:spPr/>
        <p:txBody>
          <a:bodyPr/>
          <a:lstStyle/>
          <a:p>
            <a:r>
              <a:rPr lang="en-US" dirty="0"/>
              <a:t>Other Sequence Labelling Models</a:t>
            </a:r>
          </a:p>
        </p:txBody>
      </p:sp>
      <p:sp>
        <p:nvSpPr>
          <p:cNvPr id="3" name="Content Placeholder 2">
            <a:extLst>
              <a:ext uri="{FF2B5EF4-FFF2-40B4-BE49-F238E27FC236}">
                <a16:creationId xmlns:a16="http://schemas.microsoft.com/office/drawing/2014/main" id="{118A93DC-5FD6-421B-9A14-5F253D02A441}"/>
              </a:ext>
            </a:extLst>
          </p:cNvPr>
          <p:cNvSpPr>
            <a:spLocks noGrp="1"/>
          </p:cNvSpPr>
          <p:nvPr>
            <p:ph idx="1"/>
          </p:nvPr>
        </p:nvSpPr>
        <p:spPr/>
        <p:txBody>
          <a:bodyPr>
            <a:normAutofit/>
          </a:bodyPr>
          <a:lstStyle/>
          <a:p>
            <a:r>
              <a:rPr lang="en-US" dirty="0"/>
              <a:t>For some tasks, using </a:t>
            </a:r>
            <a:r>
              <a:rPr lang="en-US" i="1" dirty="0"/>
              <a:t>maximum entropy Markov models </a:t>
            </a:r>
            <a:r>
              <a:rPr lang="en-US" dirty="0"/>
              <a:t>(MEMMs) can lead to better performance than HMMs</a:t>
            </a:r>
          </a:p>
          <a:p>
            <a:r>
              <a:rPr lang="en-US" dirty="0"/>
              <a:t>We won’t be discussing MEMMs in this course</a:t>
            </a:r>
          </a:p>
          <a:p>
            <a:r>
              <a:rPr lang="en-US" dirty="0"/>
              <a:t>More recently, variations of </a:t>
            </a:r>
            <a:r>
              <a:rPr lang="en-US" i="1" dirty="0"/>
              <a:t>recurrent neural networks</a:t>
            </a:r>
            <a:r>
              <a:rPr lang="en-US" dirty="0"/>
              <a:t> (RNNs) such as </a:t>
            </a:r>
            <a:r>
              <a:rPr lang="en-US" i="1" dirty="0"/>
              <a:t>LSTMs</a:t>
            </a:r>
            <a:r>
              <a:rPr lang="en-US" dirty="0"/>
              <a:t> have outperformed conventional approaches for many tasks</a:t>
            </a:r>
          </a:p>
          <a:p>
            <a:r>
              <a:rPr lang="en-US" dirty="0"/>
              <a:t>Even more recently, </a:t>
            </a:r>
            <a:r>
              <a:rPr lang="en-US" i="1" dirty="0"/>
              <a:t>Transformers</a:t>
            </a:r>
            <a:r>
              <a:rPr lang="en-US" dirty="0"/>
              <a:t> have outperformed LSTMs for many tasks</a:t>
            </a:r>
          </a:p>
          <a:p>
            <a:r>
              <a:rPr lang="en-US" dirty="0"/>
              <a:t>We’ll talk about RNNs including LSTMs (and very briefly about Transformers) during the unit on natural language processing</a:t>
            </a:r>
          </a:p>
        </p:txBody>
      </p:sp>
    </p:spTree>
    <p:extLst>
      <p:ext uri="{BB962C8B-B14F-4D97-AF65-F5344CB8AC3E}">
        <p14:creationId xmlns:p14="http://schemas.microsoft.com/office/powerpoint/2010/main" val="1573639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1110</TotalTime>
  <Words>2202</Words>
  <Application>Microsoft Office PowerPoint</Application>
  <PresentationFormat>Widescreen</PresentationFormat>
  <Paragraphs>114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ECE469: Artificial Intelligence</vt:lpstr>
      <vt:lpstr>Stochastic Processes</vt:lpstr>
      <vt:lpstr>Markov ___________</vt:lpstr>
      <vt:lpstr>Dynamic Bayesian Networks</vt:lpstr>
      <vt:lpstr>Hidden Markov Models</vt:lpstr>
      <vt:lpstr>HMMs as Dynamic Bayesian Networks</vt:lpstr>
      <vt:lpstr>Applications of HMMs</vt:lpstr>
      <vt:lpstr>Problems Solved by HMMs</vt:lpstr>
      <vt:lpstr>Computing Probabilities of Output Sequences</vt:lpstr>
      <vt:lpstr>Matrix to Store All Alpha Values</vt:lpstr>
      <vt:lpstr>Determining the Most Likely Hidden States</vt:lpstr>
      <vt:lpstr>Retrieving the Viterbi Path</vt:lpstr>
      <vt:lpstr>Training an HMM</vt:lpstr>
      <vt:lpstr>Other Sequence Labelling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46</cp:revision>
  <dcterms:created xsi:type="dcterms:W3CDTF">2020-10-17T13:51:29Z</dcterms:created>
  <dcterms:modified xsi:type="dcterms:W3CDTF">2021-10-11T18:24:17Z</dcterms:modified>
</cp:coreProperties>
</file>