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3" r:id="rId9"/>
    <p:sldId id="262" r:id="rId10"/>
    <p:sldId id="266" r:id="rId11"/>
    <p:sldId id="267" r:id="rId12"/>
    <p:sldId id="268" r:id="rId13"/>
    <p:sldId id="269" r:id="rId14"/>
    <p:sldId id="270" r:id="rId15"/>
    <p:sldId id="271" r:id="rId16"/>
    <p:sldId id="272" r:id="rId17"/>
    <p:sldId id="273" r:id="rId18"/>
    <p:sldId id="274" r:id="rId19"/>
    <p:sldId id="276" r:id="rId20"/>
    <p:sldId id="275" r:id="rId21"/>
    <p:sldId id="277" r:id="rId22"/>
    <p:sldId id="278" r:id="rId23"/>
    <p:sldId id="279" r:id="rId24"/>
    <p:sldId id="280" r:id="rId25"/>
    <p:sldId id="281" r:id="rId26"/>
    <p:sldId id="282" r:id="rId27"/>
    <p:sldId id="284" r:id="rId28"/>
    <p:sldId id="283" r:id="rId29"/>
    <p:sldId id="285" r:id="rId30"/>
    <p:sldId id="286" r:id="rId31"/>
    <p:sldId id="287" r:id="rId32"/>
    <p:sldId id="290" r:id="rId33"/>
    <p:sldId id="289" r:id="rId34"/>
    <p:sldId id="288" r:id="rId35"/>
    <p:sldId id="291" r:id="rId36"/>
    <p:sldId id="292" r:id="rId37"/>
    <p:sldId id="293" r:id="rId38"/>
    <p:sldId id="294" r:id="rId39"/>
    <p:sldId id="295"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AD36D-BBCE-4B00-8EE7-F1E398FD32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D1A7BA-CBD8-4C5E-A85F-E5D34EF8A5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DDE89B-7EB8-4411-B0CC-6C2CB784ED61}"/>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5" name="Footer Placeholder 4">
            <a:extLst>
              <a:ext uri="{FF2B5EF4-FFF2-40B4-BE49-F238E27FC236}">
                <a16:creationId xmlns:a16="http://schemas.microsoft.com/office/drawing/2014/main" id="{42439866-A8FA-48BC-A22E-8C77D7919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66659A-1953-44A4-8D50-B8E1C8F69022}"/>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1746717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C397-EF87-457B-B96F-079AD97A2C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1E0B56-105A-4186-991E-4CBA2AFE00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D032A3-899D-45FC-BED1-E874E48AA9D9}"/>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5" name="Footer Placeholder 4">
            <a:extLst>
              <a:ext uri="{FF2B5EF4-FFF2-40B4-BE49-F238E27FC236}">
                <a16:creationId xmlns:a16="http://schemas.microsoft.com/office/drawing/2014/main" id="{87BC7783-B552-4331-AD70-B4A975B78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D0D47A-C7DE-46B1-91F0-6D3E4207B7B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1407831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1E70C-E490-432D-8F9A-657EF7F818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41EF47-86C6-4241-8209-584E08D7BF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C4231F-B163-4F58-868C-016C8E7F312F}"/>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5" name="Footer Placeholder 4">
            <a:extLst>
              <a:ext uri="{FF2B5EF4-FFF2-40B4-BE49-F238E27FC236}">
                <a16:creationId xmlns:a16="http://schemas.microsoft.com/office/drawing/2014/main" id="{79C7855A-B3A6-4157-8ED7-191A7A0E9F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2737AA-3628-4F56-9448-86B4124FC407}"/>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2567774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12CB2-A42A-4E11-A810-A58356229D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CEB36E-8FE2-4CD2-8610-D95FA47174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04BE04-47DA-4279-A540-0C45E3B2D5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340FEE-0A3E-4903-BD6A-023CD165AA8B}"/>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6" name="Footer Placeholder 5">
            <a:extLst>
              <a:ext uri="{FF2B5EF4-FFF2-40B4-BE49-F238E27FC236}">
                <a16:creationId xmlns:a16="http://schemas.microsoft.com/office/drawing/2014/main" id="{D398A53C-B777-4B70-8377-B1FF469CDF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F89E0E-C9EB-4AFD-9785-38C9971C34AF}"/>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340297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A9B9-B173-45A1-9B0F-EBA1AE74A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608097-1C70-4C4A-98D0-FF4BC00C79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0DFCE7-D114-486A-9050-D05FDCB183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9B8CDD-5BA5-4896-968C-53A0553339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A7B6F2-144D-4B2A-99E7-9D977B4EDB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A992C7-9409-4592-B522-34A1724C1369}"/>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8" name="Footer Placeholder 7">
            <a:extLst>
              <a:ext uri="{FF2B5EF4-FFF2-40B4-BE49-F238E27FC236}">
                <a16:creationId xmlns:a16="http://schemas.microsoft.com/office/drawing/2014/main" id="{F5DCF999-133A-40BB-AB88-CCC9FCF98F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9A0C-9C8A-437D-A9CA-1F760FB119D0}"/>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947281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121D2-6DA1-4206-8A86-8484C0A5D0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FDB82D-5967-441D-BB2A-56608E2AF4FE}"/>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4" name="Footer Placeholder 3">
            <a:extLst>
              <a:ext uri="{FF2B5EF4-FFF2-40B4-BE49-F238E27FC236}">
                <a16:creationId xmlns:a16="http://schemas.microsoft.com/office/drawing/2014/main" id="{CC77C1A9-C98C-4D3F-A7D5-32F2129DB4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9BF806-D4B1-4B1D-82F7-6365B2DC051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572344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B03A0-B4A9-403F-A400-48015C5EFB72}"/>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3" name="Footer Placeholder 2">
            <a:extLst>
              <a:ext uri="{FF2B5EF4-FFF2-40B4-BE49-F238E27FC236}">
                <a16:creationId xmlns:a16="http://schemas.microsoft.com/office/drawing/2014/main" id="{9237F216-D0C1-4D41-8FCF-35C96ADE6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6D835B-1889-408C-9A13-891035B68BE0}"/>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619664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F915E-F4BE-4028-A657-00F8FB2E1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CEB17F-C31F-4E66-92D6-C3B0BED6F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DA219A-491D-4EDA-B1F5-D76786D2AC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789389-7E1F-4AC5-8FF9-AAB9E5D16E78}"/>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6" name="Footer Placeholder 5">
            <a:extLst>
              <a:ext uri="{FF2B5EF4-FFF2-40B4-BE49-F238E27FC236}">
                <a16:creationId xmlns:a16="http://schemas.microsoft.com/office/drawing/2014/main" id="{03313ADA-E268-414A-9E4F-863B42418B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42A933-9102-40E3-9816-0EFF15222A1B}"/>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8917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6B5E-16F6-437D-899A-6AA7931AA8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F2055-1D52-4146-B03D-0D8292C2D6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9AAF59-4F67-4E10-9A2A-5427EA6A8A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7FCA9-D049-4467-92D2-885699AAF3E9}"/>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6" name="Footer Placeholder 5">
            <a:extLst>
              <a:ext uri="{FF2B5EF4-FFF2-40B4-BE49-F238E27FC236}">
                <a16:creationId xmlns:a16="http://schemas.microsoft.com/office/drawing/2014/main" id="{4126669A-B417-4572-A7E1-476C17F731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E1A16-484D-4F8D-955A-DBCD4CE34224}"/>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3009607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9CC5-A346-48C0-8C8A-E281A7D79E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C9CCBD-1D7A-4C9C-98B2-935EDFA9BA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9B3C4-E3AF-49EF-A740-18C7C5FB317B}"/>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5" name="Footer Placeholder 4">
            <a:extLst>
              <a:ext uri="{FF2B5EF4-FFF2-40B4-BE49-F238E27FC236}">
                <a16:creationId xmlns:a16="http://schemas.microsoft.com/office/drawing/2014/main" id="{EBB2497D-0238-4BFC-BA17-8FB886B864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3278F8-90D7-4F66-ACEF-291B49C12F6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2388239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ADE509-73C6-4EFA-A970-AB70342F65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6EB5C0-528E-479F-B64E-9C4348DA19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171B4-48EA-41DE-BFAA-4011C27E182B}"/>
              </a:ext>
            </a:extLst>
          </p:cNvPr>
          <p:cNvSpPr>
            <a:spLocks noGrp="1"/>
          </p:cNvSpPr>
          <p:nvPr>
            <p:ph type="dt" sz="half" idx="10"/>
          </p:nvPr>
        </p:nvSpPr>
        <p:spPr/>
        <p:txBody>
          <a:bodyPr/>
          <a:lstStyle/>
          <a:p>
            <a:fld id="{5D46D7E3-977E-4F83-B5AD-B86544F37999}" type="datetimeFigureOut">
              <a:rPr lang="en-US" smtClean="0"/>
              <a:t>12/1/2021</a:t>
            </a:fld>
            <a:endParaRPr lang="en-US"/>
          </a:p>
        </p:txBody>
      </p:sp>
      <p:sp>
        <p:nvSpPr>
          <p:cNvPr id="5" name="Footer Placeholder 4">
            <a:extLst>
              <a:ext uri="{FF2B5EF4-FFF2-40B4-BE49-F238E27FC236}">
                <a16:creationId xmlns:a16="http://schemas.microsoft.com/office/drawing/2014/main" id="{E3C227B3-3A3E-4347-A165-B169E0BC0E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4D178A-4626-42D0-9FCA-CE63DBB41F89}"/>
              </a:ext>
            </a:extLst>
          </p:cNvPr>
          <p:cNvSpPr>
            <a:spLocks noGrp="1"/>
          </p:cNvSpPr>
          <p:nvPr>
            <p:ph type="sldNum" sz="quarter" idx="12"/>
          </p:nvPr>
        </p:nvSpPr>
        <p:spPr/>
        <p:txBody>
          <a:bodyPr/>
          <a:lstStyle/>
          <a:p>
            <a:fld id="{62911409-95E6-4BC8-90A6-57EDEC35E2ED}" type="slidenum">
              <a:rPr lang="en-US" smtClean="0"/>
              <a:t>‹#›</a:t>
            </a:fld>
            <a:endParaRPr lang="en-US"/>
          </a:p>
        </p:txBody>
      </p:sp>
    </p:spTree>
    <p:extLst>
      <p:ext uri="{BB962C8B-B14F-4D97-AF65-F5344CB8AC3E}">
        <p14:creationId xmlns:p14="http://schemas.microsoft.com/office/powerpoint/2010/main" val="281190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BFE92-D52F-48A7-82F3-A974D9655E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30F93E-2836-4DE0-9571-DCF05A8B2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AA39DF-4D0E-4025-BB00-8C81F0AB36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46D7E3-977E-4F83-B5AD-B86544F37999}" type="datetimeFigureOut">
              <a:rPr lang="en-US" smtClean="0"/>
              <a:t>12/1/2021</a:t>
            </a:fld>
            <a:endParaRPr lang="en-US"/>
          </a:p>
        </p:txBody>
      </p:sp>
      <p:sp>
        <p:nvSpPr>
          <p:cNvPr id="5" name="Footer Placeholder 4">
            <a:extLst>
              <a:ext uri="{FF2B5EF4-FFF2-40B4-BE49-F238E27FC236}">
                <a16:creationId xmlns:a16="http://schemas.microsoft.com/office/drawing/2014/main" id="{FF62C45B-F2AF-46D4-B47A-C41F98131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81EF61-CBCF-48F1-9D25-A5456BB29D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911409-95E6-4BC8-90A6-57EDEC35E2ED}" type="slidenum">
              <a:rPr lang="en-US" smtClean="0"/>
              <a:t>‹#›</a:t>
            </a:fld>
            <a:endParaRPr lang="en-US"/>
          </a:p>
        </p:txBody>
      </p:sp>
    </p:spTree>
    <p:extLst>
      <p:ext uri="{BB962C8B-B14F-4D97-AF65-F5344CB8AC3E}">
        <p14:creationId xmlns:p14="http://schemas.microsoft.com/office/powerpoint/2010/main" val="3225981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p:txBody>
          <a:bodyPr/>
          <a:lstStyle/>
          <a:p>
            <a:r>
              <a:rPr lang="en-US" dirty="0"/>
              <a:t>ECE469: Artificial Intelligence</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92500" lnSpcReduction="10000"/>
          </a:bodyPr>
          <a:lstStyle/>
          <a:p>
            <a:r>
              <a:rPr lang="en-US" sz="6000" dirty="0"/>
              <a:t>Conventional</a:t>
            </a:r>
          </a:p>
          <a:p>
            <a:r>
              <a:rPr lang="en-US" sz="6000" dirty="0"/>
              <a:t>Computational Linguistics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9457-3ECE-4B38-B07F-CFCFC01BB82A}"/>
              </a:ext>
            </a:extLst>
          </p:cNvPr>
          <p:cNvSpPr>
            <a:spLocks noGrp="1"/>
          </p:cNvSpPr>
          <p:nvPr>
            <p:ph type="title"/>
          </p:nvPr>
        </p:nvSpPr>
        <p:spPr/>
        <p:txBody>
          <a:bodyPr/>
          <a:lstStyle/>
          <a:p>
            <a:r>
              <a:rPr lang="en-US" dirty="0"/>
              <a:t>Natural Language Processing (recap)</a:t>
            </a:r>
          </a:p>
        </p:txBody>
      </p:sp>
      <p:sp>
        <p:nvSpPr>
          <p:cNvPr id="3" name="Content Placeholder 2">
            <a:extLst>
              <a:ext uri="{FF2B5EF4-FFF2-40B4-BE49-F238E27FC236}">
                <a16:creationId xmlns:a16="http://schemas.microsoft.com/office/drawing/2014/main" id="{0C4AABAA-F845-45BC-97E0-BBE718DD5066}"/>
              </a:ext>
            </a:extLst>
          </p:cNvPr>
          <p:cNvSpPr>
            <a:spLocks noGrp="1"/>
          </p:cNvSpPr>
          <p:nvPr>
            <p:ph idx="1"/>
          </p:nvPr>
        </p:nvSpPr>
        <p:spPr/>
        <p:txBody>
          <a:bodyPr>
            <a:normAutofit fontScale="62500" lnSpcReduction="20000"/>
          </a:bodyPr>
          <a:lstStyle/>
          <a:p>
            <a:r>
              <a:rPr lang="en-US" dirty="0"/>
              <a:t>Recall that </a:t>
            </a:r>
            <a:r>
              <a:rPr lang="en-US" b="1" dirty="0"/>
              <a:t>natural language processing </a:t>
            </a:r>
            <a:r>
              <a:rPr lang="en-US" dirty="0"/>
              <a:t>(</a:t>
            </a:r>
            <a:r>
              <a:rPr lang="en-US" b="1" dirty="0"/>
              <a:t>NLP</a:t>
            </a:r>
            <a:r>
              <a:rPr lang="en-US" dirty="0"/>
              <a:t>) is a subfield of </a:t>
            </a:r>
            <a:r>
              <a:rPr lang="en-US" b="1" dirty="0"/>
              <a:t>artificial intelligence </a:t>
            </a:r>
            <a:r>
              <a:rPr lang="en-US" dirty="0"/>
              <a:t>(</a:t>
            </a:r>
            <a:r>
              <a:rPr lang="en-US" b="1" dirty="0"/>
              <a:t>AI</a:t>
            </a:r>
            <a:r>
              <a:rPr lang="en-US" dirty="0"/>
              <a:t>) that deals with the processing of text specified using natural languages</a:t>
            </a:r>
          </a:p>
          <a:p>
            <a:r>
              <a:rPr lang="en-US" b="1" dirty="0"/>
              <a:t>Natural languages </a:t>
            </a:r>
            <a:r>
              <a:rPr lang="en-US" dirty="0"/>
              <a:t>are languages that are spoken by (or written by or otherwise used by) people; e.g., English, French, Japanese, etc.; this is as opposed to </a:t>
            </a:r>
            <a:r>
              <a:rPr lang="en-US" b="1" dirty="0"/>
              <a:t>formal languages</a:t>
            </a:r>
            <a:r>
              <a:rPr lang="en-US" dirty="0"/>
              <a:t>, such as programming languages</a:t>
            </a:r>
          </a:p>
          <a:p>
            <a:r>
              <a:rPr lang="en-US" dirty="0"/>
              <a:t>In this course, I have divided our unit on NLP is divided into three topics; I am calling them:</a:t>
            </a:r>
          </a:p>
          <a:p>
            <a:pPr lvl="1"/>
            <a:r>
              <a:rPr lang="en-US" dirty="0"/>
              <a:t>"Conventional Statistical Natural Language Processing" – This will cover statistical NLP approaches that dominated the field until around 2013</a:t>
            </a:r>
          </a:p>
          <a:p>
            <a:pPr lvl="1"/>
            <a:r>
              <a:rPr lang="en-US" dirty="0"/>
              <a:t>"Conventional Computational Linguistics" – This covers natural languages, in general, and approaches to processing natural languages that consider linguistics</a:t>
            </a:r>
          </a:p>
          <a:p>
            <a:pPr lvl="1"/>
            <a:r>
              <a:rPr lang="en-US" dirty="0"/>
              <a:t>"Deep Learning and NLP" – This covers modern approaches to NLP</a:t>
            </a:r>
          </a:p>
          <a:p>
            <a:r>
              <a:rPr lang="en-US" dirty="0"/>
              <a:t>Some sources define </a:t>
            </a:r>
            <a:r>
              <a:rPr lang="en-US" b="1" dirty="0"/>
              <a:t>computational linguistics </a:t>
            </a:r>
            <a:r>
              <a:rPr lang="en-US" dirty="0"/>
              <a:t>to be synonymous with NLP in general; I use the term to refer to the aspects of NLP which related to </a:t>
            </a:r>
            <a:r>
              <a:rPr lang="en-US" b="1" dirty="0"/>
              <a:t>linguistics</a:t>
            </a:r>
            <a:r>
              <a:rPr lang="en-US" dirty="0"/>
              <a:t>, which is the scientific study of natural languages</a:t>
            </a:r>
          </a:p>
          <a:p>
            <a:r>
              <a:rPr lang="en-US" dirty="0"/>
              <a:t>This topic is partially based on Chapter 23 of the 4</a:t>
            </a:r>
            <a:r>
              <a:rPr lang="en-US" baseline="30000" dirty="0"/>
              <a:t>th</a:t>
            </a:r>
            <a:r>
              <a:rPr lang="en-US" dirty="0"/>
              <a:t> edition of the textbook, titled "Natural Language Processing" , starting at Section 23.2 (our previous topic was partially based on Sec. 23.1)</a:t>
            </a:r>
          </a:p>
          <a:p>
            <a:r>
              <a:rPr lang="en-US" dirty="0"/>
              <a:t>Some material comes from Chapter 23 of the 3</a:t>
            </a:r>
            <a:r>
              <a:rPr lang="en-US" baseline="30000" dirty="0"/>
              <a:t>rd</a:t>
            </a:r>
            <a:r>
              <a:rPr lang="en-US" dirty="0"/>
              <a:t> edition, titled "Natural Language for Communication"</a:t>
            </a:r>
          </a:p>
          <a:p>
            <a:r>
              <a:rPr lang="en-US" dirty="0"/>
              <a:t>This topic is also partially based on material from parts of of "Speech and Language Processing" by Jurafsky and Martin, as well as my general knowledge (this was my field as a graduate student)</a:t>
            </a:r>
          </a:p>
          <a:p>
            <a:endParaRPr lang="en-US" dirty="0"/>
          </a:p>
        </p:txBody>
      </p:sp>
    </p:spTree>
    <p:extLst>
      <p:ext uri="{BB962C8B-B14F-4D97-AF65-F5344CB8AC3E}">
        <p14:creationId xmlns:p14="http://schemas.microsoft.com/office/powerpoint/2010/main" val="113499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817E6-C0E3-4640-BDD8-23ADA2741E23}"/>
              </a:ext>
            </a:extLst>
          </p:cNvPr>
          <p:cNvSpPr>
            <a:spLocks noGrp="1"/>
          </p:cNvSpPr>
          <p:nvPr>
            <p:ph type="title"/>
          </p:nvPr>
        </p:nvSpPr>
        <p:spPr/>
        <p:txBody>
          <a:bodyPr/>
          <a:lstStyle/>
          <a:p>
            <a:r>
              <a:rPr lang="en-US" dirty="0"/>
              <a:t>Disciplines Related to Natural Languages</a:t>
            </a:r>
          </a:p>
        </p:txBody>
      </p:sp>
      <p:sp>
        <p:nvSpPr>
          <p:cNvPr id="3" name="Content Placeholder 2">
            <a:extLst>
              <a:ext uri="{FF2B5EF4-FFF2-40B4-BE49-F238E27FC236}">
                <a16:creationId xmlns:a16="http://schemas.microsoft.com/office/drawing/2014/main" id="{D8EF40C5-C96B-43E8-9D14-9048F14425B3}"/>
              </a:ext>
            </a:extLst>
          </p:cNvPr>
          <p:cNvSpPr>
            <a:spLocks noGrp="1"/>
          </p:cNvSpPr>
          <p:nvPr>
            <p:ph idx="1"/>
          </p:nvPr>
        </p:nvSpPr>
        <p:spPr/>
        <p:txBody>
          <a:bodyPr>
            <a:normAutofit fontScale="70000" lnSpcReduction="20000"/>
          </a:bodyPr>
          <a:lstStyle/>
          <a:p>
            <a:r>
              <a:rPr lang="en-US" i="1" dirty="0"/>
              <a:t>Linguistics</a:t>
            </a:r>
            <a:r>
              <a:rPr lang="en-US" dirty="0"/>
              <a:t>:</a:t>
            </a:r>
          </a:p>
          <a:p>
            <a:pPr lvl="1"/>
            <a:r>
              <a:rPr lang="en-US" dirty="0"/>
              <a:t>How do words form phrases and sentences? What are the rules, and how can these rules be expressed? What constrains the meaning of a sentence?</a:t>
            </a:r>
          </a:p>
          <a:p>
            <a:pPr lvl="1"/>
            <a:r>
              <a:rPr lang="en-US" dirty="0"/>
              <a:t>This field relies on both intuition and mathematical models (e.g., grammars)</a:t>
            </a:r>
          </a:p>
          <a:p>
            <a:r>
              <a:rPr lang="en-US" i="1" dirty="0"/>
              <a:t>Psycholinguistics</a:t>
            </a:r>
            <a:r>
              <a:rPr lang="en-US" dirty="0"/>
              <a:t> (a subfield of psychology; the study of the mental aspects of language):</a:t>
            </a:r>
          </a:p>
          <a:p>
            <a:pPr lvl="1"/>
            <a:r>
              <a:rPr lang="en-US" dirty="0"/>
              <a:t>How do people identify the structure of sentences? How are the meanings of words identified? When does understanding take place?</a:t>
            </a:r>
          </a:p>
          <a:p>
            <a:pPr lvl="1"/>
            <a:r>
              <a:rPr lang="en-US" dirty="0"/>
              <a:t>This field relies on experiments with humans and statistical analysis of observations</a:t>
            </a:r>
          </a:p>
          <a:p>
            <a:r>
              <a:rPr lang="en-US" i="1" dirty="0"/>
              <a:t>Philosophy</a:t>
            </a:r>
            <a:r>
              <a:rPr lang="en-US" dirty="0"/>
              <a:t>:</a:t>
            </a:r>
          </a:p>
          <a:p>
            <a:pPr lvl="1"/>
            <a:r>
              <a:rPr lang="en-US" dirty="0"/>
              <a:t>What is meaning and how do words and sentences acquire it? How do words identify objects in the world?</a:t>
            </a:r>
          </a:p>
          <a:p>
            <a:pPr lvl="1"/>
            <a:r>
              <a:rPr lang="en-US" dirty="0"/>
              <a:t>This field relies on intuition, hypothetical thought experiments, and mathematical models (e.g., logic)</a:t>
            </a:r>
          </a:p>
          <a:p>
            <a:r>
              <a:rPr lang="en-US" i="1" dirty="0"/>
              <a:t>Natural language processing </a:t>
            </a:r>
            <a:r>
              <a:rPr lang="en-US" dirty="0"/>
              <a:t>and </a:t>
            </a:r>
            <a:r>
              <a:rPr lang="en-US" i="1" dirty="0"/>
              <a:t>computational linguistics</a:t>
            </a:r>
            <a:r>
              <a:rPr lang="en-US" dirty="0"/>
              <a:t>:</a:t>
            </a:r>
          </a:p>
          <a:p>
            <a:pPr lvl="1"/>
            <a:r>
              <a:rPr lang="en-US" dirty="0"/>
              <a:t>How can language be used to accomplish specific tasks? How can the structure of a sentence be identified algorithmically? How can knowledge and meaning be represented?</a:t>
            </a:r>
          </a:p>
          <a:p>
            <a:pPr lvl="1"/>
            <a:r>
              <a:rPr lang="en-US" dirty="0"/>
              <a:t>The tools of this field include data structures, algorithms, machine learning, and AI techniques</a:t>
            </a:r>
          </a:p>
        </p:txBody>
      </p:sp>
    </p:spTree>
    <p:extLst>
      <p:ext uri="{BB962C8B-B14F-4D97-AF65-F5344CB8AC3E}">
        <p14:creationId xmlns:p14="http://schemas.microsoft.com/office/powerpoint/2010/main" val="280572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012E-9DC8-4E10-8A67-02403DFAAE5A}"/>
              </a:ext>
            </a:extLst>
          </p:cNvPr>
          <p:cNvSpPr>
            <a:spLocks noGrp="1"/>
          </p:cNvSpPr>
          <p:nvPr>
            <p:ph type="title"/>
          </p:nvPr>
        </p:nvSpPr>
        <p:spPr/>
        <p:txBody>
          <a:bodyPr/>
          <a:lstStyle/>
          <a:p>
            <a:r>
              <a:rPr lang="en-US" dirty="0"/>
              <a:t>Why is NLP Hard? (recap)</a:t>
            </a:r>
          </a:p>
        </p:txBody>
      </p:sp>
      <p:sp>
        <p:nvSpPr>
          <p:cNvPr id="3" name="Content Placeholder 2">
            <a:extLst>
              <a:ext uri="{FF2B5EF4-FFF2-40B4-BE49-F238E27FC236}">
                <a16:creationId xmlns:a16="http://schemas.microsoft.com/office/drawing/2014/main" id="{185234FD-2CE1-439A-9479-61610B731B0C}"/>
              </a:ext>
            </a:extLst>
          </p:cNvPr>
          <p:cNvSpPr>
            <a:spLocks noGrp="1"/>
          </p:cNvSpPr>
          <p:nvPr>
            <p:ph idx="1"/>
          </p:nvPr>
        </p:nvSpPr>
        <p:spPr/>
        <p:txBody>
          <a:bodyPr>
            <a:normAutofit fontScale="92500" lnSpcReduction="10000"/>
          </a:bodyPr>
          <a:lstStyle/>
          <a:p>
            <a:r>
              <a:rPr lang="en-US" dirty="0"/>
              <a:t>Humans have an uncanny ability to learn a language (at least when they are very young)</a:t>
            </a:r>
          </a:p>
          <a:p>
            <a:r>
              <a:rPr lang="en-US" dirty="0"/>
              <a:t>However, in my opinion, we are very far from having computers that appear to understand (or perhaps actually understand) human languages</a:t>
            </a:r>
          </a:p>
          <a:p>
            <a:r>
              <a:rPr lang="en-US" dirty="0"/>
              <a:t>During our last topic, we explored the question of why NLP is hard by considering the sentence, "I made her duck“</a:t>
            </a:r>
          </a:p>
          <a:p>
            <a:r>
              <a:rPr lang="en-US" dirty="0"/>
              <a:t>Now, we will consider a famous example from NLP history: "Time flies like an arrow."</a:t>
            </a:r>
          </a:p>
          <a:p>
            <a:pPr lvl="1"/>
            <a:r>
              <a:rPr lang="en-US" dirty="0"/>
              <a:t>According to Steven Pinker in "The Language Instinct", this was the first sentence input to one of the first-ever implemented parsers</a:t>
            </a:r>
          </a:p>
          <a:p>
            <a:pPr lvl="1"/>
            <a:r>
              <a:rPr lang="en-US" dirty="0"/>
              <a:t>Supposedly, the implementers were surprised when the parser output five parses</a:t>
            </a:r>
          </a:p>
          <a:p>
            <a:pPr lvl="1"/>
            <a:r>
              <a:rPr lang="en-US" dirty="0"/>
              <a:t>All were valid, and they related to five different possible meanings of the sentence</a:t>
            </a:r>
          </a:p>
        </p:txBody>
      </p:sp>
    </p:spTree>
    <p:extLst>
      <p:ext uri="{BB962C8B-B14F-4D97-AF65-F5344CB8AC3E}">
        <p14:creationId xmlns:p14="http://schemas.microsoft.com/office/powerpoint/2010/main" val="37800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p:txBody>
      </p:sp>
    </p:spTree>
    <p:extLst>
      <p:ext uri="{BB962C8B-B14F-4D97-AF65-F5344CB8AC3E}">
        <p14:creationId xmlns:p14="http://schemas.microsoft.com/office/powerpoint/2010/main" val="1215424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p:txBody>
      </p:sp>
    </p:spTree>
    <p:extLst>
      <p:ext uri="{BB962C8B-B14F-4D97-AF65-F5344CB8AC3E}">
        <p14:creationId xmlns:p14="http://schemas.microsoft.com/office/powerpoint/2010/main" val="3441801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p:txBody>
      </p:sp>
    </p:spTree>
    <p:extLst>
      <p:ext uri="{BB962C8B-B14F-4D97-AF65-F5344CB8AC3E}">
        <p14:creationId xmlns:p14="http://schemas.microsoft.com/office/powerpoint/2010/main" val="3262646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p:txBody>
      </p:sp>
    </p:spTree>
    <p:extLst>
      <p:ext uri="{BB962C8B-B14F-4D97-AF65-F5344CB8AC3E}">
        <p14:creationId xmlns:p14="http://schemas.microsoft.com/office/powerpoint/2010/main" val="4219626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a:t>
            </a:r>
          </a:p>
        </p:txBody>
      </p:sp>
    </p:spTree>
    <p:extLst>
      <p:ext uri="{BB962C8B-B14F-4D97-AF65-F5344CB8AC3E}">
        <p14:creationId xmlns:p14="http://schemas.microsoft.com/office/powerpoint/2010/main" val="1341145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88C4-63A2-476F-AC00-1B2941ECFDE5}"/>
              </a:ext>
            </a:extLst>
          </p:cNvPr>
          <p:cNvSpPr>
            <a:spLocks noGrp="1"/>
          </p:cNvSpPr>
          <p:nvPr>
            <p:ph type="title"/>
          </p:nvPr>
        </p:nvSpPr>
        <p:spPr/>
        <p:txBody>
          <a:bodyPr/>
          <a:lstStyle/>
          <a:p>
            <a:r>
              <a:rPr lang="en-US" dirty="0"/>
              <a:t>"Time flies like an arrow." (five meanings)</a:t>
            </a:r>
          </a:p>
        </p:txBody>
      </p:sp>
      <p:sp>
        <p:nvSpPr>
          <p:cNvPr id="3" name="Content Placeholder 2">
            <a:extLst>
              <a:ext uri="{FF2B5EF4-FFF2-40B4-BE49-F238E27FC236}">
                <a16:creationId xmlns:a16="http://schemas.microsoft.com/office/drawing/2014/main" id="{CAD4AE65-3C5B-4CE3-A8D1-6AEB332A74C1}"/>
              </a:ext>
            </a:extLst>
          </p:cNvPr>
          <p:cNvSpPr>
            <a:spLocks noGrp="1"/>
          </p:cNvSpPr>
          <p:nvPr>
            <p:ph idx="1"/>
          </p:nvPr>
        </p:nvSpPr>
        <p:spPr>
          <a:xfrm>
            <a:off x="838200" y="1825625"/>
            <a:ext cx="10515600" cy="4487494"/>
          </a:xfrm>
        </p:spPr>
        <p:txBody>
          <a:bodyPr>
            <a:normAutofit/>
          </a:bodyPr>
          <a:lstStyle/>
          <a:p>
            <a:r>
              <a:rPr lang="en-US" dirty="0"/>
              <a:t>Possible meaning #1: Time proceeds as quickly as an arrow proceeds (probably the intended meaning)</a:t>
            </a:r>
          </a:p>
          <a:p>
            <a:r>
              <a:rPr lang="en-US" dirty="0"/>
              <a:t>Possible meaning #2: Measure the speed of flies in the same way that you measure the speed of an arrow</a:t>
            </a:r>
          </a:p>
          <a:p>
            <a:r>
              <a:rPr lang="en-US" dirty="0"/>
              <a:t>Possible meaning #3: Measure the speed of flies in the same way that an arrow measures the speed of flies</a:t>
            </a:r>
          </a:p>
          <a:p>
            <a:r>
              <a:rPr lang="en-US" dirty="0"/>
              <a:t>Possible meaning #4: Measure the speed of flies that resemble an arrow</a:t>
            </a:r>
          </a:p>
          <a:p>
            <a:r>
              <a:rPr lang="en-US" dirty="0"/>
              <a:t>Possible meaning #5: Flies of a particular kind, "time flies", are fond of an arrow; if you don’t like this one, consider "Fruit flies like an apple."</a:t>
            </a:r>
          </a:p>
        </p:txBody>
      </p:sp>
    </p:spTree>
    <p:extLst>
      <p:ext uri="{BB962C8B-B14F-4D97-AF65-F5344CB8AC3E}">
        <p14:creationId xmlns:p14="http://schemas.microsoft.com/office/powerpoint/2010/main" val="335883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96086-7C2C-4084-8791-DEE14C213FFD}"/>
              </a:ext>
            </a:extLst>
          </p:cNvPr>
          <p:cNvSpPr>
            <a:spLocks noGrp="1"/>
          </p:cNvSpPr>
          <p:nvPr>
            <p:ph type="title"/>
          </p:nvPr>
        </p:nvSpPr>
        <p:spPr/>
        <p:txBody>
          <a:bodyPr/>
          <a:lstStyle/>
          <a:p>
            <a:r>
              <a:rPr lang="en-US" dirty="0"/>
              <a:t>The Turing Test</a:t>
            </a:r>
          </a:p>
        </p:txBody>
      </p:sp>
      <p:sp>
        <p:nvSpPr>
          <p:cNvPr id="3" name="Content Placeholder 2">
            <a:extLst>
              <a:ext uri="{FF2B5EF4-FFF2-40B4-BE49-F238E27FC236}">
                <a16:creationId xmlns:a16="http://schemas.microsoft.com/office/drawing/2014/main" id="{0A7AEBCD-5D32-41C8-8314-59255853D188}"/>
              </a:ext>
            </a:extLst>
          </p:cNvPr>
          <p:cNvSpPr>
            <a:spLocks noGrp="1"/>
          </p:cNvSpPr>
          <p:nvPr>
            <p:ph idx="1"/>
          </p:nvPr>
        </p:nvSpPr>
        <p:spPr/>
        <p:txBody>
          <a:bodyPr>
            <a:normAutofit fontScale="62500" lnSpcReduction="20000"/>
          </a:bodyPr>
          <a:lstStyle/>
          <a:p>
            <a:r>
              <a:rPr lang="en-US" dirty="0"/>
              <a:t>A common belief espoused by our textbook: What sets humans apart from other animals is that we use language</a:t>
            </a:r>
          </a:p>
          <a:p>
            <a:r>
              <a:rPr lang="en-US" dirty="0"/>
              <a:t>There may be a very strong relation between natural language and intelligence (although I have come to think that the correlation might be overemphasized)</a:t>
            </a:r>
          </a:p>
          <a:p>
            <a:r>
              <a:rPr lang="en-US" dirty="0"/>
              <a:t>Recall that the </a:t>
            </a:r>
            <a:r>
              <a:rPr lang="en-US" b="1" dirty="0"/>
              <a:t>Turing Test</a:t>
            </a:r>
            <a:r>
              <a:rPr lang="en-US" dirty="0"/>
              <a:t> challenges us to create a program that can fool an expert into thinking it is a person by engaging in conversation (we will talk more about this in our final topic)</a:t>
            </a:r>
          </a:p>
          <a:p>
            <a:r>
              <a:rPr lang="en-US" dirty="0"/>
              <a:t>The Loebner prize offers a $100,000 bounty for the first program to pass the Turing test; an annual contest generally awards a much smaller amount to the best entry each year</a:t>
            </a:r>
          </a:p>
          <a:p>
            <a:r>
              <a:rPr lang="en-US" dirty="0"/>
              <a:t>Note that even simple techniques at communicating with a user can perform somewhat impressively, if the user sticks to limited domains and/or does not investigate deeply</a:t>
            </a:r>
          </a:p>
          <a:p>
            <a:r>
              <a:rPr lang="en-US" dirty="0"/>
              <a:t>For example, ELIZA, a program created at MIT by Joseph Weizenbaum in the mid-1960s, used simple pattern-matching techniques to imitate the responses of a Rogerian psychotherapist</a:t>
            </a:r>
          </a:p>
          <a:p>
            <a:r>
              <a:rPr lang="en-US" dirty="0"/>
              <a:t>Some modern, deep-learning-based systems can impressively generate stories or articles after being trained on large corpora of English</a:t>
            </a:r>
          </a:p>
          <a:p>
            <a:r>
              <a:rPr lang="en-US" dirty="0"/>
              <a:t>However, in my opinion, we are far from having any program that can pass the Turing test</a:t>
            </a:r>
          </a:p>
          <a:p>
            <a:r>
              <a:rPr lang="en-US" dirty="0"/>
              <a:t>We will discuss the Turing test more during our final unit of the course (related to the philosophy of AI)</a:t>
            </a:r>
          </a:p>
        </p:txBody>
      </p:sp>
    </p:spTree>
    <p:extLst>
      <p:ext uri="{BB962C8B-B14F-4D97-AF65-F5344CB8AC3E}">
        <p14:creationId xmlns:p14="http://schemas.microsoft.com/office/powerpoint/2010/main" val="180759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46D1-67BD-422A-9A62-CE982D26C3AA}"/>
              </a:ext>
            </a:extLst>
          </p:cNvPr>
          <p:cNvSpPr>
            <a:spLocks noGrp="1"/>
          </p:cNvSpPr>
          <p:nvPr>
            <p:ph type="title"/>
          </p:nvPr>
        </p:nvSpPr>
        <p:spPr/>
        <p:txBody>
          <a:bodyPr/>
          <a:lstStyle/>
          <a:p>
            <a:r>
              <a:rPr lang="en-US" dirty="0"/>
              <a:t>Necessary Knowledge for Communication</a:t>
            </a:r>
          </a:p>
        </p:txBody>
      </p:sp>
      <p:sp>
        <p:nvSpPr>
          <p:cNvPr id="3" name="Content Placeholder 2">
            <a:extLst>
              <a:ext uri="{FF2B5EF4-FFF2-40B4-BE49-F238E27FC236}">
                <a16:creationId xmlns:a16="http://schemas.microsoft.com/office/drawing/2014/main" id="{B73EADF6-14F5-4D12-B48A-AA9E1F95F682}"/>
              </a:ext>
            </a:extLst>
          </p:cNvPr>
          <p:cNvSpPr>
            <a:spLocks noGrp="1"/>
          </p:cNvSpPr>
          <p:nvPr>
            <p:ph idx="1"/>
          </p:nvPr>
        </p:nvSpPr>
        <p:spPr/>
        <p:txBody>
          <a:bodyPr>
            <a:normAutofit fontScale="85000" lnSpcReduction="20000"/>
          </a:bodyPr>
          <a:lstStyle/>
          <a:p>
            <a:r>
              <a:rPr lang="en-US" dirty="0"/>
              <a:t>There are several types of knowledge that humans rely on when engaging in complex conversation</a:t>
            </a:r>
          </a:p>
          <a:p>
            <a:pPr lvl="1"/>
            <a:r>
              <a:rPr lang="en-US" i="1" dirty="0"/>
              <a:t>Phonetics</a:t>
            </a:r>
            <a:r>
              <a:rPr lang="en-US" dirty="0"/>
              <a:t> and </a:t>
            </a:r>
            <a:r>
              <a:rPr lang="en-US" i="1" dirty="0"/>
              <a:t>phonology</a:t>
            </a:r>
            <a:r>
              <a:rPr lang="en-US" dirty="0"/>
              <a:t> – knowledge about linguistic sounds (such knowledge is necessary for speech production and speech recognition if the conversation is verbal)</a:t>
            </a:r>
          </a:p>
          <a:p>
            <a:pPr lvl="1"/>
            <a:r>
              <a:rPr lang="en-US" i="1" dirty="0"/>
              <a:t>Morphology</a:t>
            </a:r>
            <a:r>
              <a:rPr lang="en-US" dirty="0"/>
              <a:t> – knowledge about the meaningful components of words (we need to recognize tense, when words are plural, etc.)</a:t>
            </a:r>
          </a:p>
          <a:p>
            <a:pPr lvl="1"/>
            <a:r>
              <a:rPr lang="en-US" b="1" dirty="0"/>
              <a:t>Syntax</a:t>
            </a:r>
            <a:r>
              <a:rPr lang="en-US" dirty="0"/>
              <a:t> – knowledge about the structural relationships between words, such as how words combine to form phrases and sentences</a:t>
            </a:r>
          </a:p>
          <a:p>
            <a:pPr lvl="1"/>
            <a:r>
              <a:rPr lang="en-US" b="1" dirty="0"/>
              <a:t>Semantics</a:t>
            </a:r>
            <a:r>
              <a:rPr lang="en-US" dirty="0"/>
              <a:t> - knowledge of meaning (this applies to individual words, as well as to sentences)</a:t>
            </a:r>
          </a:p>
          <a:p>
            <a:pPr lvl="1"/>
            <a:r>
              <a:rPr lang="en-US" i="1" dirty="0"/>
              <a:t>Pragmatics</a:t>
            </a:r>
            <a:r>
              <a:rPr lang="en-US" dirty="0"/>
              <a:t> – knowledge of meaning account for context and the intentions of the speaker (e.g., is the speaker stating a fact, asking a question, making a request, etc.)</a:t>
            </a:r>
          </a:p>
          <a:p>
            <a:pPr lvl="1"/>
            <a:r>
              <a:rPr lang="en-US" i="1" dirty="0"/>
              <a:t>Discourse</a:t>
            </a:r>
            <a:r>
              <a:rPr lang="en-US" dirty="0"/>
              <a:t> – knowledge about linguistic units larger than a single sentence or utterance</a:t>
            </a:r>
          </a:p>
          <a:p>
            <a:pPr lvl="1"/>
            <a:r>
              <a:rPr lang="en-US" i="1" dirty="0"/>
              <a:t>Real-world knowledge </a:t>
            </a:r>
            <a:r>
              <a:rPr lang="en-US" dirty="0"/>
              <a:t>(a.k.a. </a:t>
            </a:r>
            <a:r>
              <a:rPr lang="en-US" i="1" dirty="0"/>
              <a:t>common-sense knowledge</a:t>
            </a:r>
            <a:r>
              <a:rPr lang="en-US" dirty="0"/>
              <a:t>) – knowledge about the world that typical people know; we need to constantly rely on, and update, this knowledge</a:t>
            </a:r>
          </a:p>
          <a:p>
            <a:r>
              <a:rPr lang="en-US" dirty="0"/>
              <a:t>For the rest of this topic, we will focus on syntax and (to a lesser degree) semantics</a:t>
            </a:r>
          </a:p>
          <a:p>
            <a:endParaRPr lang="en-US" dirty="0"/>
          </a:p>
        </p:txBody>
      </p:sp>
    </p:spTree>
    <p:extLst>
      <p:ext uri="{BB962C8B-B14F-4D97-AF65-F5344CB8AC3E}">
        <p14:creationId xmlns:p14="http://schemas.microsoft.com/office/powerpoint/2010/main" val="958186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74CE6-D785-47A2-9138-05219162CC8D}"/>
              </a:ext>
            </a:extLst>
          </p:cNvPr>
          <p:cNvSpPr>
            <a:spLocks noGrp="1"/>
          </p:cNvSpPr>
          <p:nvPr>
            <p:ph type="title"/>
          </p:nvPr>
        </p:nvSpPr>
        <p:spPr/>
        <p:txBody>
          <a:bodyPr/>
          <a:lstStyle/>
          <a:p>
            <a:r>
              <a:rPr lang="en-US" dirty="0"/>
              <a:t>Grammar</a:t>
            </a:r>
          </a:p>
        </p:txBody>
      </p:sp>
      <p:sp>
        <p:nvSpPr>
          <p:cNvPr id="3" name="Content Placeholder 2">
            <a:extLst>
              <a:ext uri="{FF2B5EF4-FFF2-40B4-BE49-F238E27FC236}">
                <a16:creationId xmlns:a16="http://schemas.microsoft.com/office/drawing/2014/main" id="{174CCA06-84B9-4893-8BE2-1B3C4E4885AC}"/>
              </a:ext>
            </a:extLst>
          </p:cNvPr>
          <p:cNvSpPr>
            <a:spLocks noGrp="1"/>
          </p:cNvSpPr>
          <p:nvPr>
            <p:ph idx="1"/>
          </p:nvPr>
        </p:nvSpPr>
        <p:spPr/>
        <p:txBody>
          <a:bodyPr>
            <a:normAutofit fontScale="77500" lnSpcReduction="20000"/>
          </a:bodyPr>
          <a:lstStyle/>
          <a:p>
            <a:r>
              <a:rPr lang="en-US" dirty="0"/>
              <a:t>A </a:t>
            </a:r>
            <a:r>
              <a:rPr lang="en-US" b="1" dirty="0"/>
              <a:t>grammar</a:t>
            </a:r>
            <a:r>
              <a:rPr lang="en-US" dirty="0"/>
              <a:t> (a.k.a. a </a:t>
            </a:r>
            <a:r>
              <a:rPr lang="en-US" i="1" dirty="0"/>
              <a:t>formal grammar</a:t>
            </a:r>
            <a:r>
              <a:rPr lang="en-US" dirty="0"/>
              <a:t>) is a finite set of rules that specifies a language (either a formal language or a natural language)</a:t>
            </a:r>
          </a:p>
          <a:p>
            <a:r>
              <a:rPr lang="en-US" dirty="0"/>
              <a:t>The rules of a grammar define the </a:t>
            </a:r>
            <a:r>
              <a:rPr lang="en-US" b="1" dirty="0"/>
              <a:t>syntax</a:t>
            </a:r>
            <a:r>
              <a:rPr lang="en-US" dirty="0"/>
              <a:t> of the language</a:t>
            </a:r>
          </a:p>
          <a:p>
            <a:r>
              <a:rPr lang="en-US" dirty="0"/>
              <a:t>Formal languages such as C++ or first-order logic have strict mathematical definitions (i.e., defined grammars); natural languages do not</a:t>
            </a:r>
          </a:p>
          <a:p>
            <a:r>
              <a:rPr lang="en-US" dirty="0"/>
              <a:t>A formal language is defined as a (possibly infinite) set of </a:t>
            </a:r>
            <a:r>
              <a:rPr lang="en-US" b="1" dirty="0"/>
              <a:t>strings</a:t>
            </a:r>
          </a:p>
          <a:p>
            <a:r>
              <a:rPr lang="en-US" dirty="0"/>
              <a:t>Each string is a concatenation of </a:t>
            </a:r>
            <a:r>
              <a:rPr lang="en-US" b="1" dirty="0"/>
              <a:t>terminal symbols </a:t>
            </a:r>
            <a:r>
              <a:rPr lang="en-US" dirty="0"/>
              <a:t>(a.k.a. </a:t>
            </a:r>
            <a:r>
              <a:rPr lang="en-US" i="1" dirty="0"/>
              <a:t>terminals</a:t>
            </a:r>
            <a:r>
              <a:rPr lang="en-US" dirty="0"/>
              <a:t>, </a:t>
            </a:r>
            <a:r>
              <a:rPr lang="en-US" i="1" dirty="0"/>
              <a:t>tokens</a:t>
            </a:r>
            <a:r>
              <a:rPr lang="en-US" dirty="0"/>
              <a:t>, or </a:t>
            </a:r>
            <a:r>
              <a:rPr lang="en-US" i="1" dirty="0"/>
              <a:t>words</a:t>
            </a:r>
            <a:r>
              <a:rPr lang="en-US" dirty="0"/>
              <a:t>)</a:t>
            </a:r>
          </a:p>
          <a:p>
            <a:r>
              <a:rPr lang="en-US" dirty="0"/>
              <a:t>The grammar defines how the terminal symbols are allowed to combine to form longer strings</a:t>
            </a:r>
          </a:p>
          <a:p>
            <a:r>
              <a:rPr lang="en-US" dirty="0"/>
              <a:t>A question naturally arises: Can we model a natural language as a formal language?</a:t>
            </a:r>
          </a:p>
          <a:p>
            <a:r>
              <a:rPr lang="en-US" dirty="0"/>
              <a:t>Linguists strive to figure out grammars for natural languages</a:t>
            </a:r>
          </a:p>
          <a:p>
            <a:r>
              <a:rPr lang="en-US" dirty="0"/>
              <a:t>Note that most modern linguists would say that grammars for natural languages should be </a:t>
            </a:r>
            <a:r>
              <a:rPr lang="en-US" i="1" dirty="0"/>
              <a:t>descriptive</a:t>
            </a:r>
            <a:r>
              <a:rPr lang="en-US" dirty="0"/>
              <a:t> as opposed to </a:t>
            </a:r>
            <a:r>
              <a:rPr lang="en-US" i="1" dirty="0"/>
              <a:t>prescriptive</a:t>
            </a:r>
          </a:p>
        </p:txBody>
      </p:sp>
    </p:spTree>
    <p:extLst>
      <p:ext uri="{BB962C8B-B14F-4D97-AF65-F5344CB8AC3E}">
        <p14:creationId xmlns:p14="http://schemas.microsoft.com/office/powerpoint/2010/main" val="183813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E46D-C5EA-457A-B381-4D61354DE517}"/>
              </a:ext>
            </a:extLst>
          </p:cNvPr>
          <p:cNvSpPr>
            <a:spLocks noGrp="1"/>
          </p:cNvSpPr>
          <p:nvPr>
            <p:ph type="title"/>
          </p:nvPr>
        </p:nvSpPr>
        <p:spPr/>
        <p:txBody>
          <a:bodyPr/>
          <a:lstStyle/>
          <a:p>
            <a:r>
              <a:rPr lang="en-US" dirty="0"/>
              <a:t>Phrase Structure Grammars</a:t>
            </a:r>
          </a:p>
        </p:txBody>
      </p:sp>
      <p:sp>
        <p:nvSpPr>
          <p:cNvPr id="3" name="Content Placeholder 2">
            <a:extLst>
              <a:ext uri="{FF2B5EF4-FFF2-40B4-BE49-F238E27FC236}">
                <a16:creationId xmlns:a16="http://schemas.microsoft.com/office/drawing/2014/main" id="{163CEC21-D634-4D1A-9E82-8D0A40C41E19}"/>
              </a:ext>
            </a:extLst>
          </p:cNvPr>
          <p:cNvSpPr>
            <a:spLocks noGrp="1"/>
          </p:cNvSpPr>
          <p:nvPr>
            <p:ph idx="1"/>
          </p:nvPr>
        </p:nvSpPr>
        <p:spPr/>
        <p:txBody>
          <a:bodyPr>
            <a:normAutofit fontScale="77500" lnSpcReduction="20000"/>
          </a:bodyPr>
          <a:lstStyle/>
          <a:p>
            <a:r>
              <a:rPr lang="en-US" dirty="0"/>
              <a:t>Until recently, most attempts at modeling grammars of natural languages have been based on the idea of phrase structure</a:t>
            </a:r>
          </a:p>
          <a:p>
            <a:r>
              <a:rPr lang="en-US" dirty="0"/>
              <a:t>The fundamental idea of </a:t>
            </a:r>
            <a:r>
              <a:rPr lang="en-US" b="1" dirty="0"/>
              <a:t>phrase structure grammars</a:t>
            </a:r>
            <a:r>
              <a:rPr lang="en-US" dirty="0"/>
              <a:t>, a.k.a. </a:t>
            </a:r>
            <a:r>
              <a:rPr lang="en-US" b="1" dirty="0"/>
              <a:t>constituency grammars</a:t>
            </a:r>
            <a:r>
              <a:rPr lang="en-US" dirty="0"/>
              <a:t>, is that a group of words may behave as a single unit called a </a:t>
            </a:r>
            <a:r>
              <a:rPr lang="en-US" i="1" dirty="0"/>
              <a:t>phrase</a:t>
            </a:r>
            <a:r>
              <a:rPr lang="en-US" dirty="0"/>
              <a:t> or </a:t>
            </a:r>
            <a:r>
              <a:rPr lang="en-US" i="1" dirty="0"/>
              <a:t>constituent</a:t>
            </a:r>
          </a:p>
          <a:p>
            <a:r>
              <a:rPr lang="en-US" dirty="0"/>
              <a:t>The phrases can be classified into different </a:t>
            </a:r>
            <a:r>
              <a:rPr lang="en-US" i="1" dirty="0"/>
              <a:t>syntactic categories </a:t>
            </a:r>
            <a:r>
              <a:rPr lang="en-US" dirty="0"/>
              <a:t>(e.g., noun phrase, verb phrase, sentence, etc.)</a:t>
            </a:r>
          </a:p>
          <a:p>
            <a:r>
              <a:rPr lang="en-US" dirty="0"/>
              <a:t>Until recently, such grammars have dominated both linguistics and computational linguistics</a:t>
            </a:r>
          </a:p>
          <a:p>
            <a:r>
              <a:rPr lang="en-US" dirty="0"/>
              <a:t>In recent years, </a:t>
            </a:r>
            <a:r>
              <a:rPr lang="en-US" i="1" dirty="0"/>
              <a:t>dependency parsing </a:t>
            </a:r>
            <a:r>
              <a:rPr lang="en-US" dirty="0"/>
              <a:t>has become a popular alternative (but we will not cover this topic in this course)</a:t>
            </a:r>
          </a:p>
          <a:p>
            <a:r>
              <a:rPr lang="en-US" dirty="0"/>
              <a:t>Before specifying a grammar, you need to choose a </a:t>
            </a:r>
            <a:r>
              <a:rPr lang="en-US" i="1" dirty="0"/>
              <a:t>grammar formalism</a:t>
            </a:r>
            <a:r>
              <a:rPr lang="en-US" dirty="0"/>
              <a:t>, which represents the type or class of formal grammar that can be defined</a:t>
            </a:r>
          </a:p>
          <a:p>
            <a:r>
              <a:rPr lang="en-US" dirty="0"/>
              <a:t>The grammar formalism determines what sorts of syntactic rules can be expressed by the grammar; different formalisms have different expressive power or generative capacity</a:t>
            </a:r>
          </a:p>
          <a:p>
            <a:endParaRPr lang="en-US" dirty="0"/>
          </a:p>
          <a:p>
            <a:endParaRPr lang="en-US" dirty="0"/>
          </a:p>
        </p:txBody>
      </p:sp>
    </p:spTree>
    <p:extLst>
      <p:ext uri="{BB962C8B-B14F-4D97-AF65-F5344CB8AC3E}">
        <p14:creationId xmlns:p14="http://schemas.microsoft.com/office/powerpoint/2010/main" val="3727013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B88D-F747-4FF6-B61E-EE05A7C638F5}"/>
              </a:ext>
            </a:extLst>
          </p:cNvPr>
          <p:cNvSpPr>
            <a:spLocks noGrp="1"/>
          </p:cNvSpPr>
          <p:nvPr>
            <p:ph type="title"/>
          </p:nvPr>
        </p:nvSpPr>
        <p:spPr/>
        <p:txBody>
          <a:bodyPr/>
          <a:lstStyle/>
          <a:p>
            <a:r>
              <a:rPr lang="en-US" dirty="0"/>
              <a:t>The Chomsky Hierarchy</a:t>
            </a:r>
          </a:p>
        </p:txBody>
      </p:sp>
      <p:sp>
        <p:nvSpPr>
          <p:cNvPr id="3" name="Content Placeholder 2">
            <a:extLst>
              <a:ext uri="{FF2B5EF4-FFF2-40B4-BE49-F238E27FC236}">
                <a16:creationId xmlns:a16="http://schemas.microsoft.com/office/drawing/2014/main" id="{F46E812E-1C16-4A97-B14F-FB37B02C37ED}"/>
              </a:ext>
            </a:extLst>
          </p:cNvPr>
          <p:cNvSpPr>
            <a:spLocks noGrp="1"/>
          </p:cNvSpPr>
          <p:nvPr>
            <p:ph idx="1"/>
          </p:nvPr>
        </p:nvSpPr>
        <p:spPr/>
        <p:txBody>
          <a:bodyPr>
            <a:normAutofit fontScale="62500" lnSpcReduction="20000"/>
          </a:bodyPr>
          <a:lstStyle/>
          <a:p>
            <a:r>
              <a:rPr lang="en-US" dirty="0"/>
              <a:t>The </a:t>
            </a:r>
            <a:r>
              <a:rPr lang="en-US" b="1" dirty="0"/>
              <a:t>Chomsky hierarchy </a:t>
            </a:r>
            <a:r>
              <a:rPr lang="en-US" dirty="0"/>
              <a:t>defines four types of formal grammars that are useful for various tasks; namely:</a:t>
            </a:r>
          </a:p>
          <a:p>
            <a:pPr lvl="1"/>
            <a:r>
              <a:rPr lang="en-US" i="1" dirty="0"/>
              <a:t>Unrestricted grammars </a:t>
            </a:r>
            <a:r>
              <a:rPr lang="en-US" dirty="0"/>
              <a:t>(type 0)</a:t>
            </a:r>
          </a:p>
          <a:p>
            <a:pPr lvl="1"/>
            <a:r>
              <a:rPr lang="en-US" i="1" dirty="0"/>
              <a:t>Context-sensitive grammars </a:t>
            </a:r>
            <a:r>
              <a:rPr lang="en-US" dirty="0"/>
              <a:t>(type 1)</a:t>
            </a:r>
          </a:p>
          <a:p>
            <a:pPr lvl="1"/>
            <a:r>
              <a:rPr lang="en-US" i="1" dirty="0"/>
              <a:t>Context-free grammars </a:t>
            </a:r>
            <a:r>
              <a:rPr lang="en-US" dirty="0"/>
              <a:t>(type 2)</a:t>
            </a:r>
          </a:p>
          <a:p>
            <a:pPr lvl="1"/>
            <a:r>
              <a:rPr lang="en-US" i="1" dirty="0"/>
              <a:t>Regular grammars </a:t>
            </a:r>
            <a:r>
              <a:rPr lang="en-US" dirty="0"/>
              <a:t>(type 3)</a:t>
            </a:r>
          </a:p>
          <a:p>
            <a:r>
              <a:rPr lang="en-US" dirty="0"/>
              <a:t>These are numbered from the most powerful / least restrictive (type 0) to the least powerful / most restrictive (type 3)</a:t>
            </a:r>
          </a:p>
          <a:p>
            <a:r>
              <a:rPr lang="en-US" dirty="0"/>
              <a:t>It is often useful (i.e., simpler and more efficient) to use the most restrictive type of grammar that suits your purpose</a:t>
            </a:r>
          </a:p>
          <a:p>
            <a:r>
              <a:rPr lang="en-US" dirty="0"/>
              <a:t>For example, regular grammars are generally powerful enough to specify rules for tokenization, and they are often used for this purpose</a:t>
            </a:r>
          </a:p>
          <a:p>
            <a:r>
              <a:rPr lang="en-US" dirty="0"/>
              <a:t>It has been well established that the syntax of natural languages cannot be defined by regular grammars</a:t>
            </a:r>
          </a:p>
          <a:p>
            <a:r>
              <a:rPr lang="en-US" dirty="0"/>
              <a:t>It has long been debated whether </a:t>
            </a:r>
            <a:r>
              <a:rPr lang="en-US" b="1" dirty="0"/>
              <a:t>context-free grammars </a:t>
            </a:r>
            <a:r>
              <a:rPr lang="en-US" dirty="0"/>
              <a:t>(</a:t>
            </a:r>
            <a:r>
              <a:rPr lang="en-US" b="1" dirty="0"/>
              <a:t>CFGs</a:t>
            </a:r>
            <a:r>
              <a:rPr lang="en-US" dirty="0"/>
              <a:t>) are capable of defining natural languages</a:t>
            </a:r>
          </a:p>
          <a:p>
            <a:r>
              <a:rPr lang="en-US" dirty="0"/>
              <a:t>It has been shown that a few constructs in some languages (but not English) are not context free</a:t>
            </a:r>
          </a:p>
          <a:p>
            <a:r>
              <a:rPr lang="en-US" dirty="0"/>
              <a:t>However, CFGs have been the most common formalism used by linguists to represent grammar</a:t>
            </a:r>
          </a:p>
          <a:p>
            <a:r>
              <a:rPr lang="en-US" dirty="0"/>
              <a:t>CFGs are also popular for expressing the syntax rules of computer programming languages</a:t>
            </a:r>
          </a:p>
        </p:txBody>
      </p:sp>
    </p:spTree>
    <p:extLst>
      <p:ext uri="{BB962C8B-B14F-4D97-AF65-F5344CB8AC3E}">
        <p14:creationId xmlns:p14="http://schemas.microsoft.com/office/powerpoint/2010/main" val="2323624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828F-F49D-4436-A6EF-69D2955ADAA3}"/>
              </a:ext>
            </a:extLst>
          </p:cNvPr>
          <p:cNvSpPr>
            <a:spLocks noGrp="1"/>
          </p:cNvSpPr>
          <p:nvPr>
            <p:ph type="title"/>
          </p:nvPr>
        </p:nvSpPr>
        <p:spPr/>
        <p:txBody>
          <a:bodyPr/>
          <a:lstStyle/>
          <a:p>
            <a:r>
              <a:rPr lang="en-US" dirty="0"/>
              <a:t>Context-free Grammars</a:t>
            </a:r>
          </a:p>
        </p:txBody>
      </p:sp>
      <p:sp>
        <p:nvSpPr>
          <p:cNvPr id="3" name="Content Placeholder 2">
            <a:extLst>
              <a:ext uri="{FF2B5EF4-FFF2-40B4-BE49-F238E27FC236}">
                <a16:creationId xmlns:a16="http://schemas.microsoft.com/office/drawing/2014/main" id="{F97A43D7-9C35-4F96-9D2A-AA5DBA0DBB0C}"/>
              </a:ext>
            </a:extLst>
          </p:cNvPr>
          <p:cNvSpPr>
            <a:spLocks noGrp="1"/>
          </p:cNvSpPr>
          <p:nvPr>
            <p:ph idx="1"/>
          </p:nvPr>
        </p:nvSpPr>
        <p:spPr/>
        <p:txBody>
          <a:bodyPr>
            <a:normAutofit fontScale="62500" lnSpcReduction="20000"/>
          </a:bodyPr>
          <a:lstStyle/>
          <a:p>
            <a:r>
              <a:rPr lang="en-US" dirty="0"/>
              <a:t>When a CFG is used to represent a natural language, the names of syntactic categories (phrases) and parts of speech are </a:t>
            </a:r>
            <a:r>
              <a:rPr lang="en-US" b="1" dirty="0"/>
              <a:t>nonterminal symbols </a:t>
            </a:r>
            <a:r>
              <a:rPr lang="en-US" dirty="0"/>
              <a:t>(or </a:t>
            </a:r>
            <a:r>
              <a:rPr lang="en-US" i="1" dirty="0"/>
              <a:t>nonterminals</a:t>
            </a:r>
            <a:r>
              <a:rPr lang="en-US" dirty="0"/>
              <a:t>)</a:t>
            </a:r>
          </a:p>
          <a:p>
            <a:r>
              <a:rPr lang="en-US" dirty="0"/>
              <a:t>As mentioned earlier, a language (formal or natural) is a concatenation of </a:t>
            </a:r>
            <a:r>
              <a:rPr lang="en-US" b="1" dirty="0"/>
              <a:t>terminal symbols</a:t>
            </a:r>
          </a:p>
          <a:p>
            <a:r>
              <a:rPr lang="en-US" dirty="0"/>
              <a:t>For natural languages, the terminal symbols typically represent words, but in some cases, they can represent parts of words, punctuation, etc.</a:t>
            </a:r>
          </a:p>
          <a:p>
            <a:r>
              <a:rPr lang="en-US" dirty="0"/>
              <a:t>CFGs define nonterminals using </a:t>
            </a:r>
            <a:r>
              <a:rPr lang="en-US" i="1" dirty="0"/>
              <a:t>rewrite rules </a:t>
            </a:r>
            <a:r>
              <a:rPr lang="en-US" dirty="0"/>
              <a:t>(a.k.a. </a:t>
            </a:r>
            <a:r>
              <a:rPr lang="en-US" i="1" dirty="0"/>
              <a:t>productions</a:t>
            </a:r>
            <a:r>
              <a:rPr lang="en-US" dirty="0"/>
              <a:t>)</a:t>
            </a:r>
          </a:p>
          <a:p>
            <a:r>
              <a:rPr lang="en-US" dirty="0"/>
              <a:t>Example: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a:t>
            </a:r>
            <a:r>
              <a:rPr lang="en-US" dirty="0"/>
              <a:t>; the arrow can be read as, "can have the form of"</a:t>
            </a:r>
          </a:p>
          <a:p>
            <a:r>
              <a:rPr lang="en-US" dirty="0"/>
              <a:t>CFGs require that every rule has a single nonterminal symbol on the left-hand side</a:t>
            </a:r>
          </a:p>
          <a:p>
            <a:r>
              <a:rPr lang="en-US" dirty="0"/>
              <a:t>The right-hand is unconstrained (that is, it may consist of a sequence of zero or more nonterminal symbols and terminal symbols)</a:t>
            </a:r>
          </a:p>
          <a:p>
            <a:r>
              <a:rPr lang="en-US" dirty="0"/>
              <a:t>As previously mentioned, linguists have attempted to use CFGs to express the rules for natural languages, although it is believed that some natural languages include constructions that are not context-free</a:t>
            </a:r>
          </a:p>
          <a:p>
            <a:r>
              <a:rPr lang="en-US" dirty="0"/>
              <a:t>CFGs are also popular for expressing the syntax rules of computer programming languages</a:t>
            </a:r>
          </a:p>
          <a:p>
            <a:r>
              <a:rPr lang="en-US" dirty="0"/>
              <a:t>Every CFG also defines one nonterminal to be the </a:t>
            </a:r>
            <a:r>
              <a:rPr lang="en-US" b="1" dirty="0"/>
              <a:t>start symbol</a:t>
            </a:r>
            <a:r>
              <a:rPr lang="en-US" dirty="0"/>
              <a:t>; for natural languages, this is typically S, representing a sentence</a:t>
            </a:r>
          </a:p>
        </p:txBody>
      </p:sp>
    </p:spTree>
    <p:extLst>
      <p:ext uri="{BB962C8B-B14F-4D97-AF65-F5344CB8AC3E}">
        <p14:creationId xmlns:p14="http://schemas.microsoft.com/office/powerpoint/2010/main" val="1561306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ACDAC-6F1D-452E-9722-9AD3226C521E}"/>
              </a:ext>
            </a:extLst>
          </p:cNvPr>
          <p:cNvSpPr>
            <a:spLocks noGrp="1"/>
          </p:cNvSpPr>
          <p:nvPr>
            <p:ph type="title"/>
          </p:nvPr>
        </p:nvSpPr>
        <p:spPr/>
        <p:txBody>
          <a:bodyPr/>
          <a:lstStyle/>
          <a:p>
            <a:r>
              <a:rPr lang="en-US" dirty="0"/>
              <a:t>The Wumpus World</a:t>
            </a:r>
          </a:p>
        </p:txBody>
      </p:sp>
      <p:sp>
        <p:nvSpPr>
          <p:cNvPr id="3" name="Content Placeholder 2">
            <a:extLst>
              <a:ext uri="{FF2B5EF4-FFF2-40B4-BE49-F238E27FC236}">
                <a16:creationId xmlns:a16="http://schemas.microsoft.com/office/drawing/2014/main" id="{4A99CF72-15BA-4F14-A2F8-C167C6686D2A}"/>
              </a:ext>
            </a:extLst>
          </p:cNvPr>
          <p:cNvSpPr>
            <a:spLocks noGrp="1"/>
          </p:cNvSpPr>
          <p:nvPr>
            <p:ph idx="1"/>
          </p:nvPr>
        </p:nvSpPr>
        <p:spPr/>
        <p:txBody>
          <a:bodyPr>
            <a:normAutofit fontScale="77500" lnSpcReduction="20000"/>
          </a:bodyPr>
          <a:lstStyle/>
          <a:p>
            <a:r>
              <a:rPr lang="en-US" dirty="0"/>
              <a:t>The </a:t>
            </a:r>
            <a:r>
              <a:rPr lang="en-US" b="1" dirty="0"/>
              <a:t>wumpus world </a:t>
            </a:r>
            <a:r>
              <a:rPr lang="en-US" dirty="0"/>
              <a:t>is a game that can easily be implemented as a computer program</a:t>
            </a:r>
          </a:p>
          <a:p>
            <a:r>
              <a:rPr lang="en-US" dirty="0"/>
              <a:t>This game was introduced much earlier in the textbook, when discussing types of logic</a:t>
            </a:r>
          </a:p>
          <a:p>
            <a:r>
              <a:rPr lang="en-US" dirty="0"/>
              <a:t>Some rules that define the wumpus world are:</a:t>
            </a:r>
          </a:p>
          <a:p>
            <a:pPr lvl="1"/>
            <a:r>
              <a:rPr lang="en-US" dirty="0"/>
              <a:t>You are moving around a rectangular grid of rooms</a:t>
            </a:r>
          </a:p>
          <a:p>
            <a:pPr lvl="1"/>
            <a:r>
              <a:rPr lang="en-US" dirty="0"/>
              <a:t>One room contains the wumpus (a giant beast that moves around and wants to kill you), and one room contains a pot of gold</a:t>
            </a:r>
          </a:p>
          <a:p>
            <a:pPr lvl="1"/>
            <a:r>
              <a:rPr lang="en-US" dirty="0"/>
              <a:t>Your goal is to find the gold without getting killed by the wumpus</a:t>
            </a:r>
          </a:p>
          <a:p>
            <a:pPr lvl="1"/>
            <a:r>
              <a:rPr lang="en-US" dirty="0"/>
              <a:t>You can move one square at a time; up, down, left, or right</a:t>
            </a:r>
          </a:p>
          <a:p>
            <a:pPr lvl="1"/>
            <a:r>
              <a:rPr lang="en-US" dirty="0"/>
              <a:t>Some rooms contain bottomless pits that trap anyone who enters (except the wumpus)</a:t>
            </a:r>
          </a:p>
          <a:p>
            <a:pPr lvl="1"/>
            <a:r>
              <a:rPr lang="en-US" dirty="0"/>
              <a:t>If you are one room away from a bottomless pit, you will feel a breeze</a:t>
            </a:r>
          </a:p>
          <a:p>
            <a:pPr lvl="1"/>
            <a:r>
              <a:rPr lang="en-US" dirty="0"/>
              <a:t>If you step into the square with the wumpus, and the wumpus is alive, you die a miserable death</a:t>
            </a:r>
          </a:p>
          <a:p>
            <a:pPr lvl="1"/>
            <a:r>
              <a:rPr lang="en-US" dirty="0"/>
              <a:t>If you are one square away from the wumpus, you will smell it</a:t>
            </a:r>
          </a:p>
          <a:p>
            <a:pPr lvl="1"/>
            <a:r>
              <a:rPr lang="en-US" dirty="0"/>
              <a:t>You have a single arrow that can be shot in one direction; it will travel to the end of the grid; this can be used to kill the wumpus</a:t>
            </a:r>
          </a:p>
        </p:txBody>
      </p:sp>
    </p:spTree>
    <p:extLst>
      <p:ext uri="{BB962C8B-B14F-4D97-AF65-F5344CB8AC3E}">
        <p14:creationId xmlns:p14="http://schemas.microsoft.com/office/powerpoint/2010/main" val="1003885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F7D28-762D-41B3-B54C-FF42D9EE2053}"/>
              </a:ext>
            </a:extLst>
          </p:cNvPr>
          <p:cNvSpPr>
            <a:spLocks noGrp="1"/>
          </p:cNvSpPr>
          <p:nvPr>
            <p:ph type="title"/>
          </p:nvPr>
        </p:nvSpPr>
        <p:spPr/>
        <p:txBody>
          <a:bodyPr/>
          <a:lstStyle/>
          <a:p>
            <a:r>
              <a:rPr lang="en-US" dirty="0"/>
              <a:t>Lexicons</a:t>
            </a:r>
          </a:p>
        </p:txBody>
      </p:sp>
      <p:sp>
        <p:nvSpPr>
          <p:cNvPr id="3" name="Content Placeholder 2">
            <a:extLst>
              <a:ext uri="{FF2B5EF4-FFF2-40B4-BE49-F238E27FC236}">
                <a16:creationId xmlns:a16="http://schemas.microsoft.com/office/drawing/2014/main" id="{41168175-F6C9-4DDB-8919-BFC03BD3A068}"/>
              </a:ext>
            </a:extLst>
          </p:cNvPr>
          <p:cNvSpPr>
            <a:spLocks noGrp="1"/>
          </p:cNvSpPr>
          <p:nvPr>
            <p:ph idx="1"/>
          </p:nvPr>
        </p:nvSpPr>
        <p:spPr/>
        <p:txBody>
          <a:bodyPr>
            <a:normAutofit fontScale="92500" lnSpcReduction="10000"/>
          </a:bodyPr>
          <a:lstStyle/>
          <a:p>
            <a:r>
              <a:rPr lang="en-US" dirty="0"/>
              <a:t>A grammar needs to include all the allowable terminal symbols</a:t>
            </a:r>
          </a:p>
          <a:p>
            <a:r>
              <a:rPr lang="en-US" dirty="0"/>
              <a:t>For a natural language, this often takes the form of a </a:t>
            </a:r>
            <a:r>
              <a:rPr lang="en-US" b="1" dirty="0"/>
              <a:t>lexicon</a:t>
            </a:r>
            <a:r>
              <a:rPr lang="en-US" dirty="0"/>
              <a:t>, which is a list of the allowable words in the language</a:t>
            </a:r>
          </a:p>
          <a:p>
            <a:r>
              <a:rPr lang="en-US" dirty="0"/>
              <a:t>Often a lexicon will also list the syntactic category of each word</a:t>
            </a:r>
          </a:p>
          <a:p>
            <a:r>
              <a:rPr lang="en-US" dirty="0"/>
              <a:t>Such categories include nouns, pronouns, names, verbs, adjectives, adverbs, articles, prepositions, conjunctions, etc.</a:t>
            </a:r>
          </a:p>
          <a:p>
            <a:r>
              <a:rPr lang="en-US" dirty="0"/>
              <a:t>We have seen in our previous topic that these categories are often called </a:t>
            </a:r>
            <a:r>
              <a:rPr lang="en-US" b="1" dirty="0"/>
              <a:t>parts of speech </a:t>
            </a:r>
            <a:r>
              <a:rPr lang="en-US" dirty="0"/>
              <a:t>(</a:t>
            </a:r>
            <a:r>
              <a:rPr lang="en-US" b="1" dirty="0"/>
              <a:t>POS</a:t>
            </a:r>
            <a:r>
              <a:rPr lang="en-US" dirty="0"/>
              <a:t>)</a:t>
            </a:r>
          </a:p>
          <a:p>
            <a:r>
              <a:rPr lang="en-US" dirty="0"/>
              <a:t>Although the lexicon is often specified separately from the rest of the grammar, it can easily be specified as part of a CFG</a:t>
            </a:r>
          </a:p>
          <a:p>
            <a:r>
              <a:rPr lang="en-US" dirty="0"/>
              <a:t>We will see an example of a lexicon shortly</a:t>
            </a:r>
          </a:p>
        </p:txBody>
      </p:sp>
    </p:spTree>
    <p:extLst>
      <p:ext uri="{BB962C8B-B14F-4D97-AF65-F5344CB8AC3E}">
        <p14:creationId xmlns:p14="http://schemas.microsoft.com/office/powerpoint/2010/main" val="685242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BECE8-F71F-4D6D-8602-4C32A7FB87D1}"/>
              </a:ext>
            </a:extLst>
          </p:cNvPr>
          <p:cNvSpPr>
            <a:spLocks noGrp="1"/>
          </p:cNvSpPr>
          <p:nvPr>
            <p:ph type="title"/>
          </p:nvPr>
        </p:nvSpPr>
        <p:spPr/>
        <p:txBody>
          <a:bodyPr/>
          <a:lstStyle/>
          <a:p>
            <a:r>
              <a:rPr lang="en-US" dirty="0"/>
              <a:t>Probabilistic Context Free Grammars</a:t>
            </a:r>
          </a:p>
        </p:txBody>
      </p:sp>
      <p:sp>
        <p:nvSpPr>
          <p:cNvPr id="3" name="Content Placeholder 2">
            <a:extLst>
              <a:ext uri="{FF2B5EF4-FFF2-40B4-BE49-F238E27FC236}">
                <a16:creationId xmlns:a16="http://schemas.microsoft.com/office/drawing/2014/main" id="{63B72199-E15E-4597-A188-C7DC55FF476A}"/>
              </a:ext>
            </a:extLst>
          </p:cNvPr>
          <p:cNvSpPr>
            <a:spLocks noGrp="1"/>
          </p:cNvSpPr>
          <p:nvPr>
            <p:ph idx="1"/>
          </p:nvPr>
        </p:nvSpPr>
        <p:spPr/>
        <p:txBody>
          <a:bodyPr>
            <a:normAutofit fontScale="62500" lnSpcReduction="20000"/>
          </a:bodyPr>
          <a:lstStyle/>
          <a:p>
            <a:r>
              <a:rPr lang="en-US" dirty="0"/>
              <a:t>The formalism we will use to express grammars including lexicons is actually an extension of a CFG called a </a:t>
            </a:r>
            <a:r>
              <a:rPr lang="en-US" b="1" dirty="0"/>
              <a:t>probabilistic context-free grammar </a:t>
            </a:r>
            <a:r>
              <a:rPr lang="en-US" dirty="0"/>
              <a:t>(</a:t>
            </a:r>
            <a:r>
              <a:rPr lang="en-US" b="1" dirty="0"/>
              <a:t>PCFG</a:t>
            </a:r>
            <a:r>
              <a:rPr lang="en-US" dirty="0"/>
              <a:t>)</a:t>
            </a:r>
          </a:p>
          <a:p>
            <a:r>
              <a:rPr lang="en-US" dirty="0"/>
              <a:t>Every rule will include an associated number, indicating the frequency of the right-hand side given the left-hand side</a:t>
            </a:r>
          </a:p>
          <a:p>
            <a:r>
              <a:rPr lang="en-US" dirty="0"/>
              <a:t>Recall that the left-hand side will always be a single nonterminal representing a type of phrase or a part of speech</a:t>
            </a:r>
          </a:p>
          <a:p>
            <a:r>
              <a:rPr lang="en-US" dirty="0"/>
              <a:t>It is typical to consider these frequencies to be probabilities, representing the likelihood that a phrase or POS is formed a certain way</a:t>
            </a:r>
          </a:p>
          <a:p>
            <a:r>
              <a:rPr lang="en-US" dirty="0"/>
              <a:t>The probabilities of all the valid right-hand sides for any nonterminal will sum to 1</a:t>
            </a:r>
          </a:p>
          <a:p>
            <a:r>
              <a:rPr lang="en-US" dirty="0"/>
              <a:t>Example: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 [0.90]</a:t>
            </a:r>
          </a:p>
          <a:p>
            <a:pPr lvl="1"/>
            <a:r>
              <a:rPr lang="en-US" dirty="0">
                <a:cs typeface="Courier New" panose="02070309020205020404" pitchFamily="49" charset="0"/>
              </a:rPr>
              <a:t>As with a regular CFG, this rule tells us that a sentence can have the form of a noun phrase followed by a verb phrase</a:t>
            </a:r>
          </a:p>
          <a:p>
            <a:pPr lvl="1"/>
            <a:r>
              <a:rPr lang="en-US" dirty="0">
                <a:cs typeface="Courier New" panose="02070309020205020404" pitchFamily="49" charset="0"/>
              </a:rPr>
              <a:t>In a PCFG, the rule additionally tells us that 90% of sentences have this form</a:t>
            </a:r>
            <a:endParaRPr lang="en-US" dirty="0"/>
          </a:p>
          <a:p>
            <a:r>
              <a:rPr lang="en-US" dirty="0"/>
              <a:t>The next two slides show examples of a lexicon and grammar that might be appropriate to allow sentences related to the wumpus world</a:t>
            </a:r>
          </a:p>
          <a:p>
            <a:r>
              <a:rPr lang="en-US" dirty="0"/>
              <a:t>The vertical bars in these examples can be read as "or"; this provides a shorthand for representing multiple rules in one line</a:t>
            </a:r>
          </a:p>
        </p:txBody>
      </p:sp>
    </p:spTree>
    <p:extLst>
      <p:ext uri="{BB962C8B-B14F-4D97-AF65-F5344CB8AC3E}">
        <p14:creationId xmlns:p14="http://schemas.microsoft.com/office/powerpoint/2010/main" val="3754047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1268-0B67-404D-AA54-D1CAE50EA856}"/>
              </a:ext>
            </a:extLst>
          </p:cNvPr>
          <p:cNvSpPr>
            <a:spLocks noGrp="1"/>
          </p:cNvSpPr>
          <p:nvPr>
            <p:ph type="title"/>
          </p:nvPr>
        </p:nvSpPr>
        <p:spPr/>
        <p:txBody>
          <a:bodyPr/>
          <a:lstStyle/>
          <a:p>
            <a:r>
              <a:rPr lang="en-US" dirty="0"/>
              <a:t>Lexicon Example</a:t>
            </a:r>
          </a:p>
        </p:txBody>
      </p:sp>
      <p:pic>
        <p:nvPicPr>
          <p:cNvPr id="4" name="Content Placeholder 3">
            <a:extLst>
              <a:ext uri="{FF2B5EF4-FFF2-40B4-BE49-F238E27FC236}">
                <a16:creationId xmlns:a16="http://schemas.microsoft.com/office/drawing/2014/main" id="{8B0E221F-7813-458B-884E-91E3811DB99A}"/>
              </a:ext>
            </a:extLst>
          </p:cNvPr>
          <p:cNvPicPr>
            <a:picLocks noGrp="1" noChangeAspect="1"/>
          </p:cNvPicPr>
          <p:nvPr>
            <p:ph idx="1"/>
          </p:nvPr>
        </p:nvPicPr>
        <p:blipFill>
          <a:blip r:embed="rId2"/>
          <a:stretch>
            <a:fillRect/>
          </a:stretch>
        </p:blipFill>
        <p:spPr>
          <a:xfrm>
            <a:off x="2050877" y="1690688"/>
            <a:ext cx="8090245" cy="4263059"/>
          </a:xfrm>
          <a:prstGeom prst="rect">
            <a:avLst/>
          </a:prstGeom>
        </p:spPr>
      </p:pic>
    </p:spTree>
    <p:extLst>
      <p:ext uri="{BB962C8B-B14F-4D97-AF65-F5344CB8AC3E}">
        <p14:creationId xmlns:p14="http://schemas.microsoft.com/office/powerpoint/2010/main" val="1933560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B5D81-D2FE-4EEB-A810-BA0776AF79E1}"/>
              </a:ext>
            </a:extLst>
          </p:cNvPr>
          <p:cNvSpPr>
            <a:spLocks noGrp="1"/>
          </p:cNvSpPr>
          <p:nvPr>
            <p:ph type="title"/>
          </p:nvPr>
        </p:nvSpPr>
        <p:spPr/>
        <p:txBody>
          <a:bodyPr/>
          <a:lstStyle/>
          <a:p>
            <a:r>
              <a:rPr lang="en-US" dirty="0"/>
              <a:t>Grammar Example</a:t>
            </a:r>
          </a:p>
        </p:txBody>
      </p:sp>
      <p:pic>
        <p:nvPicPr>
          <p:cNvPr id="7" name="Picture 6">
            <a:extLst>
              <a:ext uri="{FF2B5EF4-FFF2-40B4-BE49-F238E27FC236}">
                <a16:creationId xmlns:a16="http://schemas.microsoft.com/office/drawing/2014/main" id="{A75804C1-90F5-4482-AF26-993506E065EE}"/>
              </a:ext>
            </a:extLst>
          </p:cNvPr>
          <p:cNvPicPr>
            <a:picLocks noChangeAspect="1"/>
          </p:cNvPicPr>
          <p:nvPr/>
        </p:nvPicPr>
        <p:blipFill>
          <a:blip r:embed="rId2"/>
          <a:stretch>
            <a:fillRect/>
          </a:stretch>
        </p:blipFill>
        <p:spPr>
          <a:xfrm>
            <a:off x="3131965" y="1828936"/>
            <a:ext cx="5928070" cy="4663939"/>
          </a:xfrm>
          <a:prstGeom prst="rect">
            <a:avLst/>
          </a:prstGeom>
        </p:spPr>
      </p:pic>
    </p:spTree>
    <p:extLst>
      <p:ext uri="{BB962C8B-B14F-4D97-AF65-F5344CB8AC3E}">
        <p14:creationId xmlns:p14="http://schemas.microsoft.com/office/powerpoint/2010/main" val="3817830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E9AB-B272-4944-8C44-8665515F90C7}"/>
              </a:ext>
            </a:extLst>
          </p:cNvPr>
          <p:cNvSpPr>
            <a:spLocks noGrp="1"/>
          </p:cNvSpPr>
          <p:nvPr>
            <p:ph type="title"/>
          </p:nvPr>
        </p:nvSpPr>
        <p:spPr/>
        <p:txBody>
          <a:bodyPr/>
          <a:lstStyle/>
          <a:p>
            <a:r>
              <a:rPr lang="en-US" dirty="0"/>
              <a:t>Notes About the Example Grammar</a:t>
            </a:r>
          </a:p>
        </p:txBody>
      </p:sp>
      <p:sp>
        <p:nvSpPr>
          <p:cNvPr id="3" name="Content Placeholder 2">
            <a:extLst>
              <a:ext uri="{FF2B5EF4-FFF2-40B4-BE49-F238E27FC236}">
                <a16:creationId xmlns:a16="http://schemas.microsoft.com/office/drawing/2014/main" id="{5541BC49-18E8-44D0-8463-AF72CCC38631}"/>
              </a:ext>
            </a:extLst>
          </p:cNvPr>
          <p:cNvSpPr>
            <a:spLocks noGrp="1"/>
          </p:cNvSpPr>
          <p:nvPr>
            <p:ph idx="1"/>
          </p:nvPr>
        </p:nvSpPr>
        <p:spPr/>
        <p:txBody>
          <a:bodyPr>
            <a:normAutofit fontScale="70000" lnSpcReduction="20000"/>
          </a:bodyPr>
          <a:lstStyle/>
          <a:p>
            <a:r>
              <a:rPr lang="en-US" dirty="0"/>
              <a:t>Note that we don't need to separate the lexicon and grammar</a:t>
            </a:r>
          </a:p>
          <a:p>
            <a:r>
              <a:rPr lang="en-US" dirty="0"/>
              <a:t>The lexicon is represented as a CFG, and it can be included as part of the main grammar</a:t>
            </a:r>
          </a:p>
          <a:p>
            <a:r>
              <a:rPr lang="en-US" dirty="0"/>
              <a:t>The types of phrases recognized by the grammar are sentence (S), noun phrase (NP), verb phrase (VP), list of adjectives (Adjs), prepositional phrase (PP), and relative clause (</a:t>
            </a:r>
            <a:r>
              <a:rPr lang="en-US" dirty="0" err="1"/>
              <a:t>RelClause</a:t>
            </a:r>
            <a:r>
              <a:rPr lang="en-US" dirty="0"/>
              <a:t>)</a:t>
            </a:r>
          </a:p>
          <a:p>
            <a:r>
              <a:rPr lang="en-US" dirty="0"/>
              <a:t>When we include the lexicon, the parts of speech, as well as types of phrases, are represented by non-terminal symbols</a:t>
            </a:r>
          </a:p>
          <a:p>
            <a:r>
              <a:rPr lang="en-US" dirty="0"/>
              <a:t>The start symbol for this grammar is S</a:t>
            </a:r>
          </a:p>
          <a:p>
            <a:pPr lvl="1"/>
            <a:r>
              <a:rPr lang="en-US" dirty="0"/>
              <a:t>That’s not explicitly stated here, but it is often assumed for a natural language grammar</a:t>
            </a:r>
          </a:p>
          <a:p>
            <a:pPr lvl="1"/>
            <a:r>
              <a:rPr lang="en-US" dirty="0"/>
              <a:t>It is also common to make the start symbol the left-hand side of the first rule</a:t>
            </a:r>
          </a:p>
          <a:p>
            <a:r>
              <a:rPr lang="en-US" dirty="0"/>
              <a:t>As previously mentioned, the vertical bars in the rules can be read as "or"; this is not formally part of the CFG formalism, but it provides a shorthand for indicating multiple rules on one line</a:t>
            </a:r>
          </a:p>
          <a:p>
            <a:r>
              <a:rPr lang="en-US" dirty="0"/>
              <a:t>For example, what looks like a single rule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 | S Conj S </a:t>
            </a:r>
            <a:r>
              <a:rPr lang="en-US" dirty="0"/>
              <a:t>really represents two separate rules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NP VP</a:t>
            </a:r>
            <a:r>
              <a:rPr lang="en-US" dirty="0"/>
              <a:t> and </a:t>
            </a:r>
            <a:r>
              <a:rPr lang="en-US" dirty="0">
                <a:latin typeface="Courier New" panose="02070309020205020404" pitchFamily="49" charset="0"/>
                <a:cs typeface="Courier New" panose="02070309020205020404" pitchFamily="49" charset="0"/>
              </a:rPr>
              <a:t>S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S Conj S</a:t>
            </a:r>
          </a:p>
          <a:p>
            <a:r>
              <a:rPr lang="en-US" dirty="0"/>
              <a:t>This grammar both </a:t>
            </a:r>
            <a:r>
              <a:rPr lang="en-US" i="1" dirty="0"/>
              <a:t>over-generates</a:t>
            </a:r>
            <a:r>
              <a:rPr lang="en-US" dirty="0"/>
              <a:t> (e.g., it allows "I smells pits wumpus Boston") and </a:t>
            </a:r>
            <a:r>
              <a:rPr lang="en-US" i="1" dirty="0"/>
              <a:t>under-generates</a:t>
            </a:r>
            <a:r>
              <a:rPr lang="en-US" dirty="0"/>
              <a:t> (e.g., it does not allow "I think the wumpus is smelly")</a:t>
            </a:r>
          </a:p>
          <a:p>
            <a:endParaRPr lang="en-US" dirty="0"/>
          </a:p>
        </p:txBody>
      </p:sp>
    </p:spTree>
    <p:extLst>
      <p:ext uri="{BB962C8B-B14F-4D97-AF65-F5344CB8AC3E}">
        <p14:creationId xmlns:p14="http://schemas.microsoft.com/office/powerpoint/2010/main" val="112075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8CDD80-0D17-4E47-80E8-0C79D63308B0}"/>
              </a:ext>
            </a:extLst>
          </p:cNvPr>
          <p:cNvSpPr>
            <a:spLocks noGrp="1"/>
          </p:cNvSpPr>
          <p:nvPr>
            <p:ph type="title"/>
          </p:nvPr>
        </p:nvSpPr>
        <p:spPr/>
        <p:txBody>
          <a:bodyPr/>
          <a:lstStyle/>
          <a:p>
            <a:r>
              <a:rPr lang="en-US" dirty="0"/>
              <a:t>Parse trees</a:t>
            </a:r>
          </a:p>
        </p:txBody>
      </p:sp>
      <p:sp>
        <p:nvSpPr>
          <p:cNvPr id="5" name="Content Placeholder 4">
            <a:extLst>
              <a:ext uri="{FF2B5EF4-FFF2-40B4-BE49-F238E27FC236}">
                <a16:creationId xmlns:a16="http://schemas.microsoft.com/office/drawing/2014/main" id="{73713954-CC58-458E-806F-468CF33C2E75}"/>
              </a:ext>
            </a:extLst>
          </p:cNvPr>
          <p:cNvSpPr>
            <a:spLocks noGrp="1"/>
          </p:cNvSpPr>
          <p:nvPr>
            <p:ph sz="half" idx="1"/>
          </p:nvPr>
        </p:nvSpPr>
        <p:spPr/>
        <p:txBody>
          <a:bodyPr>
            <a:normAutofit fontScale="55000" lnSpcReduction="20000"/>
          </a:bodyPr>
          <a:lstStyle/>
          <a:p>
            <a:r>
              <a:rPr lang="en-US" dirty="0"/>
              <a:t>A </a:t>
            </a:r>
            <a:r>
              <a:rPr lang="en-US" b="1" dirty="0"/>
              <a:t>parse tree </a:t>
            </a:r>
            <a:r>
              <a:rPr lang="en-US" dirty="0"/>
              <a:t>shows how a string can form a sentence according to a context-free grammar</a:t>
            </a:r>
          </a:p>
          <a:p>
            <a:r>
              <a:rPr lang="en-US" dirty="0"/>
              <a:t>Terminals (i.e., words) are represented by </a:t>
            </a:r>
            <a:r>
              <a:rPr lang="en-US" i="1" dirty="0"/>
              <a:t>leaves</a:t>
            </a:r>
            <a:r>
              <a:rPr lang="en-US" dirty="0"/>
              <a:t> and nonterminals (phrases) are represented by </a:t>
            </a:r>
            <a:r>
              <a:rPr lang="en-US" i="1" dirty="0"/>
              <a:t>internal nodes</a:t>
            </a:r>
          </a:p>
          <a:p>
            <a:r>
              <a:rPr lang="en-US" dirty="0"/>
              <a:t>Generally, parse trees are specified for sentences, in which case the </a:t>
            </a:r>
            <a:r>
              <a:rPr lang="en-US" i="1" dirty="0"/>
              <a:t>root</a:t>
            </a:r>
            <a:r>
              <a:rPr lang="en-US" dirty="0"/>
              <a:t> of the tree is labeled with S</a:t>
            </a:r>
          </a:p>
          <a:p>
            <a:r>
              <a:rPr lang="en-US" dirty="0"/>
              <a:t>If such a parse tree exists, then the input string is </a:t>
            </a:r>
            <a:r>
              <a:rPr lang="en-US" i="1" dirty="0"/>
              <a:t>accepted</a:t>
            </a:r>
            <a:r>
              <a:rPr lang="en-US" dirty="0"/>
              <a:t> by the grammar</a:t>
            </a:r>
          </a:p>
          <a:p>
            <a:r>
              <a:rPr lang="en-US" dirty="0"/>
              <a:t>To the right, we see an example of a parse tree for the sentence "Every wumpus smells“</a:t>
            </a:r>
          </a:p>
          <a:p>
            <a:r>
              <a:rPr lang="en-US" dirty="0"/>
              <a:t>If our PCFG were used to randomly generate a parse tree, the probability that this specific parse tree would result is:</a:t>
            </a:r>
          </a:p>
          <a:p>
            <a:pPr marL="457200" lvl="1" indent="0">
              <a:buNone/>
            </a:pPr>
            <a:r>
              <a:rPr lang="en-US" sz="2700" dirty="0"/>
              <a:t>0.9 * 0.25 * 0.05 * .015 * 0.4 * 0.10 = 0.0000675</a:t>
            </a:r>
          </a:p>
          <a:p>
            <a:r>
              <a:rPr lang="en-US" dirty="0"/>
              <a:t>In this case, this is also the probability that the specific sentence would result</a:t>
            </a:r>
          </a:p>
          <a:p>
            <a:r>
              <a:rPr lang="en-US" dirty="0"/>
              <a:t>That is because this is the only valid parse tree for the sentence (i.e., the sentence is syntactically </a:t>
            </a:r>
            <a:r>
              <a:rPr lang="en-US" i="1" dirty="0"/>
              <a:t>unambiguous</a:t>
            </a:r>
            <a:r>
              <a:rPr lang="en-US" dirty="0"/>
              <a:t>)</a:t>
            </a:r>
          </a:p>
          <a:p>
            <a:r>
              <a:rPr lang="en-US" dirty="0"/>
              <a:t>We can also indicate this parse tree with text as follows:</a:t>
            </a:r>
          </a:p>
          <a:p>
            <a:pPr marL="225425" lvl="1" indent="0">
              <a:buNone/>
            </a:pPr>
            <a:r>
              <a:rPr lang="en-US" sz="2700" dirty="0"/>
              <a:t>[S [NP [Article every] [Noun wumpus]][VP [Verb smells]]]</a:t>
            </a:r>
          </a:p>
        </p:txBody>
      </p:sp>
      <p:pic>
        <p:nvPicPr>
          <p:cNvPr id="7" name="Content Placeholder 6">
            <a:extLst>
              <a:ext uri="{FF2B5EF4-FFF2-40B4-BE49-F238E27FC236}">
                <a16:creationId xmlns:a16="http://schemas.microsoft.com/office/drawing/2014/main" id="{DAE625D6-8603-4DFF-AD75-3F6A489A24E6}"/>
              </a:ext>
            </a:extLst>
          </p:cNvPr>
          <p:cNvPicPr>
            <a:picLocks noGrp="1" noChangeAspect="1"/>
          </p:cNvPicPr>
          <p:nvPr>
            <p:ph sz="half" idx="2"/>
          </p:nvPr>
        </p:nvPicPr>
        <p:blipFill>
          <a:blip r:embed="rId2"/>
          <a:stretch>
            <a:fillRect/>
          </a:stretch>
        </p:blipFill>
        <p:spPr>
          <a:xfrm>
            <a:off x="6842270" y="2517914"/>
            <a:ext cx="3851200" cy="2619961"/>
          </a:xfrm>
          <a:prstGeom prst="rect">
            <a:avLst/>
          </a:prstGeom>
        </p:spPr>
      </p:pic>
    </p:spTree>
    <p:extLst>
      <p:ext uri="{BB962C8B-B14F-4D97-AF65-F5344CB8AC3E}">
        <p14:creationId xmlns:p14="http://schemas.microsoft.com/office/powerpoint/2010/main" val="2807046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DC3603-6425-4354-80EE-CC5D6F51B7FF}"/>
              </a:ext>
            </a:extLst>
          </p:cNvPr>
          <p:cNvSpPr>
            <a:spLocks noGrp="1"/>
          </p:cNvSpPr>
          <p:nvPr>
            <p:ph type="title"/>
          </p:nvPr>
        </p:nvSpPr>
        <p:spPr/>
        <p:txBody>
          <a:bodyPr/>
          <a:lstStyle/>
          <a:p>
            <a:r>
              <a:rPr lang="en-US" dirty="0"/>
              <a:t>Parsing</a:t>
            </a:r>
          </a:p>
        </p:txBody>
      </p:sp>
      <p:sp>
        <p:nvSpPr>
          <p:cNvPr id="6" name="Content Placeholder 5">
            <a:extLst>
              <a:ext uri="{FF2B5EF4-FFF2-40B4-BE49-F238E27FC236}">
                <a16:creationId xmlns:a16="http://schemas.microsoft.com/office/drawing/2014/main" id="{E7536AA4-9036-4624-B2D6-B100517739ED}"/>
              </a:ext>
            </a:extLst>
          </p:cNvPr>
          <p:cNvSpPr>
            <a:spLocks noGrp="1"/>
          </p:cNvSpPr>
          <p:nvPr>
            <p:ph idx="1"/>
          </p:nvPr>
        </p:nvSpPr>
        <p:spPr/>
        <p:txBody>
          <a:bodyPr>
            <a:normAutofit fontScale="25000" lnSpcReduction="20000"/>
          </a:bodyPr>
          <a:lstStyle/>
          <a:p>
            <a:r>
              <a:rPr lang="en-US" sz="7200" dirty="0"/>
              <a:t>Our textbook defines </a:t>
            </a:r>
            <a:r>
              <a:rPr lang="en-US" sz="7200" b="1" dirty="0"/>
              <a:t>parsing</a:t>
            </a:r>
            <a:r>
              <a:rPr lang="en-US" sz="7200" dirty="0"/>
              <a:t> as "the process of analyzing a string of words to uncover its phrase structure, according to the rules of a grammar"</a:t>
            </a:r>
          </a:p>
          <a:p>
            <a:r>
              <a:rPr lang="en-US" sz="7200" dirty="0"/>
              <a:t>Parsing can be viewed as the process of searching for a valid parse tree that represents a sentence</a:t>
            </a:r>
          </a:p>
          <a:p>
            <a:r>
              <a:rPr lang="en-US" sz="7200" i="1" dirty="0"/>
              <a:t>Top-down parsing </a:t>
            </a:r>
            <a:r>
              <a:rPr lang="en-US" sz="7200" dirty="0"/>
              <a:t>starts with the S symbol and searches for a tree with the words as its leaves</a:t>
            </a:r>
          </a:p>
          <a:p>
            <a:r>
              <a:rPr lang="en-US" sz="7200" i="1" dirty="0"/>
              <a:t>Bottom-up parsing </a:t>
            </a:r>
            <a:r>
              <a:rPr lang="en-US" sz="7200" dirty="0"/>
              <a:t>starts with the words and searches for a tree with root S</a:t>
            </a:r>
          </a:p>
          <a:p>
            <a:r>
              <a:rPr lang="en-US" sz="7200" dirty="0"/>
              <a:t>Both types of searches can be inefficient; repeating calculations involving substrings can lead to exponential explosion</a:t>
            </a:r>
          </a:p>
          <a:p>
            <a:r>
              <a:rPr lang="en-US" sz="7200" dirty="0"/>
              <a:t>Top-down parsers can generate nodes that cannot be latched to words, and bottom-up parsers can generate partial parses of the words that cannot appear in any sentence</a:t>
            </a:r>
          </a:p>
          <a:p>
            <a:r>
              <a:rPr lang="en-US" sz="7200" dirty="0"/>
              <a:t>Top-down parsing can also run into infinite loops with left-recursive rules (e.g., </a:t>
            </a:r>
            <a:r>
              <a:rPr lang="en-US" sz="7200" dirty="0">
                <a:latin typeface="Courier New" panose="02070309020205020404" pitchFamily="49" charset="0"/>
                <a:cs typeface="Courier New" panose="02070309020205020404" pitchFamily="49" charset="0"/>
              </a:rPr>
              <a:t>VP </a:t>
            </a:r>
            <a:r>
              <a:rPr lang="en-US" sz="7200" dirty="0">
                <a:latin typeface="Courier New" panose="02070309020205020404" pitchFamily="49" charset="0"/>
                <a:cs typeface="Courier New" panose="02070309020205020404" pitchFamily="49" charset="0"/>
                <a:sym typeface="Wingdings" panose="05000000000000000000" pitchFamily="2" charset="2"/>
              </a:rPr>
              <a:t> </a:t>
            </a:r>
            <a:r>
              <a:rPr lang="en-US" sz="7200" dirty="0">
                <a:latin typeface="Courier New" panose="02070309020205020404" pitchFamily="49" charset="0"/>
                <a:cs typeface="Courier New" panose="02070309020205020404" pitchFamily="49" charset="0"/>
              </a:rPr>
              <a:t>VP NP</a:t>
            </a:r>
            <a:r>
              <a:rPr lang="en-US" sz="7200" dirty="0"/>
              <a:t>)</a:t>
            </a:r>
          </a:p>
          <a:p>
            <a:r>
              <a:rPr lang="en-US" sz="7200" dirty="0"/>
              <a:t>Consider these two sentences that have the first 10 words in common:</a:t>
            </a:r>
          </a:p>
          <a:p>
            <a:pPr lvl="1"/>
            <a:r>
              <a:rPr lang="en-US" sz="6400" dirty="0"/>
              <a:t>"Have the students in section 2 of Computer Science 101 take the exam."</a:t>
            </a:r>
          </a:p>
          <a:p>
            <a:pPr lvl="1"/>
            <a:r>
              <a:rPr lang="en-US" sz="6400" dirty="0"/>
              <a:t>"Have the students in section 2 of Computer Science 101 taken the exam?"</a:t>
            </a:r>
          </a:p>
          <a:p>
            <a:r>
              <a:rPr lang="en-US" sz="7200" dirty="0"/>
              <a:t>If a left-to-right algorithm guesses wrong for the first word, it will have to backtrack</a:t>
            </a:r>
          </a:p>
          <a:p>
            <a:r>
              <a:rPr lang="en-US" sz="7200" dirty="0"/>
              <a:t>This type of backtracking is inevitable to some degree, but we do not want to have to reanalyze every intermediate phrase that has already been parsed</a:t>
            </a:r>
          </a:p>
          <a:p>
            <a:endParaRPr lang="en-US" dirty="0"/>
          </a:p>
        </p:txBody>
      </p:sp>
    </p:spTree>
    <p:extLst>
      <p:ext uri="{BB962C8B-B14F-4D97-AF65-F5344CB8AC3E}">
        <p14:creationId xmlns:p14="http://schemas.microsoft.com/office/powerpoint/2010/main" val="1081841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F80CB-A0AA-4D23-8F12-AFA1C86E46C9}"/>
              </a:ext>
            </a:extLst>
          </p:cNvPr>
          <p:cNvSpPr>
            <a:spLocks noGrp="1"/>
          </p:cNvSpPr>
          <p:nvPr>
            <p:ph type="title"/>
          </p:nvPr>
        </p:nvSpPr>
        <p:spPr/>
        <p:txBody>
          <a:bodyPr/>
          <a:lstStyle/>
          <a:p>
            <a:r>
              <a:rPr lang="en-US" dirty="0"/>
              <a:t>Chart Parsing</a:t>
            </a:r>
          </a:p>
        </p:txBody>
      </p:sp>
      <p:sp>
        <p:nvSpPr>
          <p:cNvPr id="3" name="Content Placeholder 2">
            <a:extLst>
              <a:ext uri="{FF2B5EF4-FFF2-40B4-BE49-F238E27FC236}">
                <a16:creationId xmlns:a16="http://schemas.microsoft.com/office/drawing/2014/main" id="{DFF8C992-B88F-4F42-93B4-CDADD4F9BC3B}"/>
              </a:ext>
            </a:extLst>
          </p:cNvPr>
          <p:cNvSpPr>
            <a:spLocks noGrp="1"/>
          </p:cNvSpPr>
          <p:nvPr>
            <p:ph idx="1"/>
          </p:nvPr>
        </p:nvSpPr>
        <p:spPr/>
        <p:txBody>
          <a:bodyPr>
            <a:normAutofit fontScale="70000" lnSpcReduction="20000"/>
          </a:bodyPr>
          <a:lstStyle/>
          <a:p>
            <a:r>
              <a:rPr lang="en-US" b="1" dirty="0"/>
              <a:t>Chart parsers </a:t>
            </a:r>
            <a:r>
              <a:rPr lang="en-US" dirty="0"/>
              <a:t>store the results for substrings in a data structure known as a chart</a:t>
            </a:r>
          </a:p>
          <a:p>
            <a:r>
              <a:rPr lang="en-US" dirty="0"/>
              <a:t>This is example of </a:t>
            </a:r>
            <a:r>
              <a:rPr lang="en-US" i="1" dirty="0"/>
              <a:t>dynamic programming</a:t>
            </a:r>
          </a:p>
          <a:p>
            <a:r>
              <a:rPr lang="en-US" dirty="0"/>
              <a:t>For example, in the previous case, once it is known that "the students in section 2 of Computer Science 101" is a valid NP, this will not need to be reanalyzed</a:t>
            </a:r>
          </a:p>
          <a:p>
            <a:r>
              <a:rPr lang="en-US" dirty="0"/>
              <a:t>The book describes one chart parsing algorithm known as the </a:t>
            </a:r>
            <a:r>
              <a:rPr lang="en-US" i="1" dirty="0"/>
              <a:t>CYK algorithm</a:t>
            </a:r>
            <a:r>
              <a:rPr lang="en-US" dirty="0"/>
              <a:t>, a.k.a. the </a:t>
            </a:r>
            <a:r>
              <a:rPr lang="en-US" i="1" dirty="0"/>
              <a:t>CKY algorithm </a:t>
            </a:r>
            <a:r>
              <a:rPr lang="en-US" dirty="0"/>
              <a:t>(named after its inventors, Cocke, Younger, and Kasami)</a:t>
            </a:r>
          </a:p>
          <a:p>
            <a:r>
              <a:rPr lang="en-US" dirty="0"/>
              <a:t>We are not going to cover the details of the algorithm in this course</a:t>
            </a:r>
          </a:p>
          <a:p>
            <a:r>
              <a:rPr lang="en-US" dirty="0"/>
              <a:t>The CYK algorithm has space complexity O(n</a:t>
            </a:r>
            <a:r>
              <a:rPr lang="en-US" baseline="30000" dirty="0"/>
              <a:t>2</a:t>
            </a:r>
            <a:r>
              <a:rPr lang="en-US" dirty="0"/>
              <a:t>m) and time complexity O(n</a:t>
            </a:r>
            <a:r>
              <a:rPr lang="en-US" baseline="30000" dirty="0"/>
              <a:t>3</a:t>
            </a:r>
            <a:r>
              <a:rPr lang="en-US" dirty="0"/>
              <a:t>m), where n is the number of words in the sentence and m is the number of nonterminal symbols in the grammar</a:t>
            </a:r>
          </a:p>
          <a:p>
            <a:r>
              <a:rPr lang="en-US" dirty="0"/>
              <a:t>Technically speaking, a chart parser is really a </a:t>
            </a:r>
            <a:r>
              <a:rPr lang="en-US" i="1" dirty="0"/>
              <a:t>recognizer</a:t>
            </a:r>
            <a:r>
              <a:rPr lang="en-US" dirty="0"/>
              <a:t> and not a parser</a:t>
            </a:r>
          </a:p>
          <a:p>
            <a:r>
              <a:rPr lang="en-US" dirty="0"/>
              <a:t>You can expand the algorithm to determine all the valid parses, but to do so, you cannot avoid exponential time in the worst case</a:t>
            </a:r>
          </a:p>
          <a:p>
            <a:r>
              <a:rPr lang="en-US" dirty="0"/>
              <a:t>This is because some ambiguous sentences can have exponentially many valid parse trees</a:t>
            </a:r>
          </a:p>
        </p:txBody>
      </p:sp>
    </p:spTree>
    <p:extLst>
      <p:ext uri="{BB962C8B-B14F-4D97-AF65-F5344CB8AC3E}">
        <p14:creationId xmlns:p14="http://schemas.microsoft.com/office/powerpoint/2010/main" val="3874590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A967-2455-4849-B7FA-05F63F3B5473}"/>
              </a:ext>
            </a:extLst>
          </p:cNvPr>
          <p:cNvSpPr>
            <a:spLocks noGrp="1"/>
          </p:cNvSpPr>
          <p:nvPr>
            <p:ph type="title"/>
          </p:nvPr>
        </p:nvSpPr>
        <p:spPr/>
        <p:txBody>
          <a:bodyPr/>
          <a:lstStyle/>
          <a:p>
            <a:r>
              <a:rPr lang="en-US" dirty="0"/>
              <a:t>Treebanks</a:t>
            </a:r>
          </a:p>
        </p:txBody>
      </p:sp>
      <p:sp>
        <p:nvSpPr>
          <p:cNvPr id="3" name="Content Placeholder 2">
            <a:extLst>
              <a:ext uri="{FF2B5EF4-FFF2-40B4-BE49-F238E27FC236}">
                <a16:creationId xmlns:a16="http://schemas.microsoft.com/office/drawing/2014/main" id="{C5B7A41A-7C98-476D-8FB6-6BBA0BFEB7BE}"/>
              </a:ext>
            </a:extLst>
          </p:cNvPr>
          <p:cNvSpPr>
            <a:spLocks noGrp="1"/>
          </p:cNvSpPr>
          <p:nvPr>
            <p:ph idx="1"/>
          </p:nvPr>
        </p:nvSpPr>
        <p:spPr/>
        <p:txBody>
          <a:bodyPr>
            <a:normAutofit fontScale="62500" lnSpcReduction="20000"/>
          </a:bodyPr>
          <a:lstStyle/>
          <a:p>
            <a:r>
              <a:rPr lang="en-US" dirty="0"/>
              <a:t>The grammar rules of a CFG and the probabilities (and rules) of a PCFG can be learned if an appropriate manually tagged corpus is available</a:t>
            </a:r>
          </a:p>
          <a:p>
            <a:r>
              <a:rPr lang="en-US" dirty="0"/>
              <a:t>As mentioned in our previous topic, a </a:t>
            </a:r>
            <a:r>
              <a:rPr lang="en-US" b="1" dirty="0"/>
              <a:t>treebank</a:t>
            </a:r>
            <a:r>
              <a:rPr lang="en-US" dirty="0"/>
              <a:t> is a corpus in which words have been labeled with their POS, and sentences have been manually parsed</a:t>
            </a:r>
          </a:p>
          <a:p>
            <a:r>
              <a:rPr lang="en-US" dirty="0"/>
              <a:t>The </a:t>
            </a:r>
            <a:r>
              <a:rPr lang="en-US" i="1" dirty="0"/>
              <a:t>Penn Treebank </a:t>
            </a:r>
            <a:r>
              <a:rPr lang="en-US" dirty="0"/>
              <a:t>is probably the best-known treebank</a:t>
            </a:r>
          </a:p>
          <a:p>
            <a:r>
              <a:rPr lang="en-US" dirty="0"/>
              <a:t>Documents from various sources, containing over 3 million words in total, have been manually annotated with parts of speech (for words) and parse trees (for sentences)</a:t>
            </a:r>
          </a:p>
          <a:p>
            <a:r>
              <a:rPr lang="en-US" dirty="0"/>
              <a:t>Without a treebank, learning the grammar rules and their probabilities is very difficult</a:t>
            </a:r>
          </a:p>
          <a:p>
            <a:r>
              <a:rPr lang="en-US" dirty="0"/>
              <a:t>It is still possible to some extent using a variation of the </a:t>
            </a:r>
            <a:r>
              <a:rPr lang="en-US" i="1" dirty="0"/>
              <a:t>expectation maximization algorithm</a:t>
            </a:r>
            <a:r>
              <a:rPr lang="en-US" dirty="0"/>
              <a:t>, assuming that the parts of speech and types of phrases are known</a:t>
            </a:r>
          </a:p>
          <a:p>
            <a:r>
              <a:rPr lang="en-US" dirty="0"/>
              <a:t>We won’t discuss the details, but there are several drawbacks: it is slow; there are generally many low-probability, unusual rules; and ultimately, the results are usually not very good</a:t>
            </a:r>
          </a:p>
          <a:p>
            <a:r>
              <a:rPr lang="en-US" dirty="0"/>
              <a:t>Then again, an annotated treebank will also generally lead to some unusual rules</a:t>
            </a:r>
          </a:p>
          <a:p>
            <a:r>
              <a:rPr lang="en-US" dirty="0"/>
              <a:t>E.g., one rule based on the Penn treebank is: </a:t>
            </a:r>
            <a:r>
              <a:rPr lang="en-US" dirty="0">
                <a:latin typeface="Courier New" panose="02070309020205020404" pitchFamily="49" charset="0"/>
                <a:cs typeface="Courier New" panose="02070309020205020404" pitchFamily="49" charset="0"/>
              </a:rPr>
              <a:t>VP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VBP PP PP PP PP PP ADVP PP</a:t>
            </a:r>
          </a:p>
          <a:p>
            <a:r>
              <a:rPr lang="en-US" dirty="0"/>
              <a:t>The sentence that led to this rule is: "This mostly happens because </a:t>
            </a:r>
            <a:r>
              <a:rPr lang="en-US" i="1" dirty="0"/>
              <a:t>we go from football in the fall to lifting in the winter to football again in the spring</a:t>
            </a:r>
            <a:r>
              <a:rPr lang="en-US" dirty="0"/>
              <a:t>."</a:t>
            </a:r>
          </a:p>
        </p:txBody>
      </p:sp>
    </p:spTree>
    <p:extLst>
      <p:ext uri="{BB962C8B-B14F-4D97-AF65-F5344CB8AC3E}">
        <p14:creationId xmlns:p14="http://schemas.microsoft.com/office/powerpoint/2010/main" val="3182489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5057-5A47-428E-A533-BD0A6A71C775}"/>
              </a:ext>
            </a:extLst>
          </p:cNvPr>
          <p:cNvSpPr>
            <a:spLocks noGrp="1"/>
          </p:cNvSpPr>
          <p:nvPr>
            <p:ph type="title"/>
          </p:nvPr>
        </p:nvSpPr>
        <p:spPr/>
        <p:txBody>
          <a:bodyPr/>
          <a:lstStyle/>
          <a:p>
            <a:r>
              <a:rPr lang="en-US" dirty="0"/>
              <a:t>Lexicalized PCFGs</a:t>
            </a:r>
          </a:p>
        </p:txBody>
      </p:sp>
      <p:sp>
        <p:nvSpPr>
          <p:cNvPr id="3" name="Content Placeholder 2">
            <a:extLst>
              <a:ext uri="{FF2B5EF4-FFF2-40B4-BE49-F238E27FC236}">
                <a16:creationId xmlns:a16="http://schemas.microsoft.com/office/drawing/2014/main" id="{F2ECD691-484A-4DC0-BE5D-3E35F889D00F}"/>
              </a:ext>
            </a:extLst>
          </p:cNvPr>
          <p:cNvSpPr>
            <a:spLocks noGrp="1"/>
          </p:cNvSpPr>
          <p:nvPr>
            <p:ph idx="1"/>
          </p:nvPr>
        </p:nvSpPr>
        <p:spPr/>
        <p:txBody>
          <a:bodyPr>
            <a:normAutofit fontScale="62500" lnSpcReduction="20000"/>
          </a:bodyPr>
          <a:lstStyle/>
          <a:p>
            <a:r>
              <a:rPr lang="en-US" dirty="0"/>
              <a:t>There is a lot that the grammar so far is not handling</a:t>
            </a:r>
          </a:p>
          <a:p>
            <a:r>
              <a:rPr lang="en-US" dirty="0"/>
              <a:t>For example, one general sort of problem is that it is not true that one NP is equal to any other regardless of context</a:t>
            </a:r>
          </a:p>
          <a:p>
            <a:r>
              <a:rPr lang="en-US" dirty="0"/>
              <a:t>In reality, it is much more common, for example, to "eat a banana" than it is to "eat a bandanna", but these are recognized as equally likely by our PCFG</a:t>
            </a:r>
          </a:p>
          <a:p>
            <a:r>
              <a:rPr lang="en-US" dirty="0"/>
              <a:t>The </a:t>
            </a:r>
            <a:r>
              <a:rPr lang="en-US" b="1" dirty="0"/>
              <a:t>head</a:t>
            </a:r>
            <a:r>
              <a:rPr lang="en-US" dirty="0"/>
              <a:t> of a phrase is the most important word in the phrase (linguistically speaking)</a:t>
            </a:r>
          </a:p>
          <a:p>
            <a:r>
              <a:rPr lang="en-US" dirty="0"/>
              <a:t>For example, the head of a verb phrase is the main verb, and the head of a noun phrase is the main noun (but heads are not always this obvious)</a:t>
            </a:r>
          </a:p>
          <a:p>
            <a:r>
              <a:rPr lang="en-US" dirty="0"/>
              <a:t>One way to handle this problem is to use a </a:t>
            </a:r>
            <a:r>
              <a:rPr lang="en-US" b="1" dirty="0"/>
              <a:t>lexicalized PCFG</a:t>
            </a:r>
            <a:r>
              <a:rPr lang="en-US" dirty="0"/>
              <a:t>, a form of </a:t>
            </a:r>
            <a:r>
              <a:rPr lang="en-US" i="1" dirty="0"/>
              <a:t>augmented grammar </a:t>
            </a:r>
            <a:r>
              <a:rPr lang="en-US" dirty="0"/>
              <a:t>in which every left-hand-side nonterminal has a parameter representing a terminal symbol</a:t>
            </a:r>
          </a:p>
          <a:p>
            <a:r>
              <a:rPr lang="en-US" dirty="0"/>
              <a:t>Then, the probabilities for a rule can depend on the relationships between head words of phrases</a:t>
            </a:r>
          </a:p>
          <a:p>
            <a:r>
              <a:rPr lang="en-US" dirty="0"/>
              <a:t>One obvious problem with this approach is the need to have probability estimates for all possible pairs of verbs and nouns for a rule like this</a:t>
            </a:r>
          </a:p>
          <a:p>
            <a:r>
              <a:rPr lang="en-US" dirty="0"/>
              <a:t>In practice, this is not possible based on a treebank, so you often need to use some sort of smoothing technique when no evidence is available</a:t>
            </a:r>
          </a:p>
          <a:p>
            <a:r>
              <a:rPr lang="en-US" dirty="0"/>
              <a:t>The next slide shows an example of an excerpt from a lexicalized PCFG</a:t>
            </a:r>
          </a:p>
        </p:txBody>
      </p:sp>
    </p:spTree>
    <p:extLst>
      <p:ext uri="{BB962C8B-B14F-4D97-AF65-F5344CB8AC3E}">
        <p14:creationId xmlns:p14="http://schemas.microsoft.com/office/powerpoint/2010/main" val="3958274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B33A-880C-43AA-8524-54613549DED1}"/>
              </a:ext>
            </a:extLst>
          </p:cNvPr>
          <p:cNvSpPr>
            <a:spLocks noGrp="1"/>
          </p:cNvSpPr>
          <p:nvPr>
            <p:ph type="title"/>
          </p:nvPr>
        </p:nvSpPr>
        <p:spPr/>
        <p:txBody>
          <a:bodyPr/>
          <a:lstStyle/>
          <a:p>
            <a:r>
              <a:rPr lang="en-US" dirty="0"/>
              <a:t>Lexicalized PCFG Example (from book)</a:t>
            </a:r>
          </a:p>
        </p:txBody>
      </p:sp>
      <p:sp>
        <p:nvSpPr>
          <p:cNvPr id="3" name="Content Placeholder 2">
            <a:extLst>
              <a:ext uri="{FF2B5EF4-FFF2-40B4-BE49-F238E27FC236}">
                <a16:creationId xmlns:a16="http://schemas.microsoft.com/office/drawing/2014/main" id="{BF7DA664-39AF-4E7A-A02B-F6D74ADEE1A6}"/>
              </a:ext>
            </a:extLst>
          </p:cNvPr>
          <p:cNvSpPr>
            <a:spLocks noGrp="1"/>
          </p:cNvSpPr>
          <p:nvPr>
            <p:ph idx="1"/>
          </p:nvPr>
        </p:nvSpPr>
        <p:spPr>
          <a:xfrm>
            <a:off x="838199" y="1825625"/>
            <a:ext cx="10787744" cy="4351338"/>
          </a:xfrm>
        </p:spPr>
        <p:txBody>
          <a:bodyPr/>
          <a:lstStyle/>
          <a:p>
            <a:pPr marL="0" indent="0">
              <a:buNone/>
            </a:pPr>
            <a:r>
              <a:rPr lang="en-US" dirty="0">
                <a:latin typeface="Courier New" panose="02070309020205020404" pitchFamily="49" charset="0"/>
                <a:cs typeface="Courier New" panose="02070309020205020404" pitchFamily="49" charset="0"/>
              </a:rPr>
              <a:t>VP(v) </a:t>
            </a:r>
            <a:r>
              <a:rPr lang="en-US" dirty="0">
                <a:latin typeface="Courier New" panose="02070309020205020404" pitchFamily="49" charset="0"/>
                <a:cs typeface="Courier New" panose="02070309020205020404" pitchFamily="49" charset="0"/>
                <a:sym typeface="Wingdings" panose="05000000000000000000" pitchFamily="2" charset="2"/>
              </a:rPr>
              <a:t> Verb(v) NP(n)				[P</a:t>
            </a:r>
            <a:r>
              <a:rPr lang="en-US" baseline="-25000" dirty="0">
                <a:latin typeface="Courier New" panose="02070309020205020404" pitchFamily="49" charset="0"/>
                <a:cs typeface="Courier New" panose="02070309020205020404" pitchFamily="49" charset="0"/>
                <a:sym typeface="Wingdings" panose="05000000000000000000" pitchFamily="2" charset="2"/>
              </a:rPr>
              <a:t>1</a:t>
            </a:r>
            <a:r>
              <a:rPr lang="en-US" dirty="0">
                <a:latin typeface="Courier New" panose="02070309020205020404" pitchFamily="49" charset="0"/>
                <a:cs typeface="Courier New" panose="02070309020205020404" pitchFamily="49" charset="0"/>
                <a:sym typeface="Wingdings" panose="05000000000000000000" pitchFamily="2" charset="2"/>
              </a:rPr>
              <a:t>(v,n)]</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VP(v)  Verb(v)						[P</a:t>
            </a:r>
            <a:r>
              <a:rPr lang="en-US" baseline="-25000" dirty="0">
                <a:latin typeface="Courier New" panose="02070309020205020404" pitchFamily="49" charset="0"/>
                <a:cs typeface="Courier New" panose="02070309020205020404" pitchFamily="49" charset="0"/>
                <a:sym typeface="Wingdings" panose="05000000000000000000" pitchFamily="2" charset="2"/>
              </a:rPr>
              <a:t>2</a:t>
            </a:r>
            <a:r>
              <a:rPr lang="en-US" dirty="0">
                <a:latin typeface="Courier New" panose="02070309020205020404" pitchFamily="49" charset="0"/>
                <a:cs typeface="Courier New" panose="02070309020205020404" pitchFamily="49" charset="0"/>
                <a:sym typeface="Wingdings" panose="05000000000000000000" pitchFamily="2" charset="2"/>
              </a:rPr>
              <a:t>(v)]</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NP(n)  Article(a) Adjs(j) Noun(n)	[P</a:t>
            </a:r>
            <a:r>
              <a:rPr lang="en-US" baseline="-25000" dirty="0">
                <a:latin typeface="Courier New" panose="02070309020205020404" pitchFamily="49" charset="0"/>
                <a:cs typeface="Courier New" panose="02070309020205020404" pitchFamily="49" charset="0"/>
                <a:sym typeface="Wingdings" panose="05000000000000000000" pitchFamily="2" charset="2"/>
              </a:rPr>
              <a:t>3</a:t>
            </a:r>
            <a:r>
              <a:rPr lang="en-US" dirty="0">
                <a:latin typeface="Courier New" panose="02070309020205020404" pitchFamily="49" charset="0"/>
                <a:cs typeface="Courier New" panose="02070309020205020404" pitchFamily="49" charset="0"/>
                <a:sym typeface="Wingdings" panose="05000000000000000000" pitchFamily="2" charset="2"/>
              </a:rPr>
              <a:t>(n,a)]</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NP(n)  NP(n) Conjunction(c) NP(m)	[P</a:t>
            </a:r>
            <a:r>
              <a:rPr lang="en-US" baseline="-25000" dirty="0">
                <a:latin typeface="Courier New" panose="02070309020205020404" pitchFamily="49" charset="0"/>
                <a:cs typeface="Courier New" panose="02070309020205020404" pitchFamily="49" charset="0"/>
                <a:sym typeface="Wingdings" panose="05000000000000000000" pitchFamily="2" charset="2"/>
              </a:rPr>
              <a:t>4</a:t>
            </a:r>
            <a:r>
              <a:rPr lang="en-US" dirty="0">
                <a:latin typeface="Courier New" panose="02070309020205020404" pitchFamily="49" charset="0"/>
                <a:cs typeface="Courier New" panose="02070309020205020404" pitchFamily="49" charset="0"/>
                <a:sym typeface="Wingdings" panose="05000000000000000000" pitchFamily="2" charset="2"/>
              </a:rPr>
              <a:t>(n,c,m)]</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Verb(ate)  ate						[0.002]</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Noun(banana)  banana				[0.0007]</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70849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43AF2-B96C-49A0-95E9-0CB100A48567}"/>
              </a:ext>
            </a:extLst>
          </p:cNvPr>
          <p:cNvSpPr>
            <a:spLocks noGrp="1"/>
          </p:cNvSpPr>
          <p:nvPr>
            <p:ph type="title"/>
          </p:nvPr>
        </p:nvSpPr>
        <p:spPr/>
        <p:txBody>
          <a:bodyPr/>
          <a:lstStyle/>
          <a:p>
            <a:r>
              <a:rPr lang="en-US" dirty="0"/>
              <a:t>Case Agreement</a:t>
            </a:r>
          </a:p>
        </p:txBody>
      </p:sp>
      <p:sp>
        <p:nvSpPr>
          <p:cNvPr id="4" name="Content Placeholder 3">
            <a:extLst>
              <a:ext uri="{FF2B5EF4-FFF2-40B4-BE49-F238E27FC236}">
                <a16:creationId xmlns:a16="http://schemas.microsoft.com/office/drawing/2014/main" id="{E8FB1BB2-8477-44BF-9B1C-E94368FCC867}"/>
              </a:ext>
            </a:extLst>
          </p:cNvPr>
          <p:cNvSpPr>
            <a:spLocks noGrp="1"/>
          </p:cNvSpPr>
          <p:nvPr>
            <p:ph sz="half" idx="1"/>
          </p:nvPr>
        </p:nvSpPr>
        <p:spPr>
          <a:xfrm>
            <a:off x="838199" y="1825625"/>
            <a:ext cx="5467597" cy="4351338"/>
          </a:xfrm>
        </p:spPr>
        <p:txBody>
          <a:bodyPr>
            <a:normAutofit fontScale="70000" lnSpcReduction="20000"/>
          </a:bodyPr>
          <a:lstStyle/>
          <a:p>
            <a:r>
              <a:rPr lang="en-US" dirty="0"/>
              <a:t>One specific problem with the grammar so far is that it does not handle </a:t>
            </a:r>
            <a:r>
              <a:rPr lang="en-US" i="1" dirty="0"/>
              <a:t>case agreement</a:t>
            </a:r>
          </a:p>
          <a:p>
            <a:r>
              <a:rPr lang="en-US" dirty="0"/>
              <a:t>For example, certain pronouns (e.g., "I", "we", etc.) can only be subjects</a:t>
            </a:r>
          </a:p>
          <a:p>
            <a:r>
              <a:rPr lang="en-US" dirty="0"/>
              <a:t>Others (e.g., "me", "us", etc.) can only be objects</a:t>
            </a:r>
          </a:p>
          <a:p>
            <a:r>
              <a:rPr lang="en-US" dirty="0"/>
              <a:t>The partial grammar to the right shows how this can be handled with a non-augmented grammar</a:t>
            </a:r>
          </a:p>
          <a:p>
            <a:r>
              <a:rPr lang="en-US" dirty="0"/>
              <a:t>However, there are various other types of agreement that also need to be handled</a:t>
            </a:r>
          </a:p>
          <a:p>
            <a:r>
              <a:rPr lang="en-US" dirty="0"/>
              <a:t>E.g., </a:t>
            </a:r>
            <a:r>
              <a:rPr lang="en-US" i="1" dirty="0"/>
              <a:t>subject-verb agreement </a:t>
            </a:r>
            <a:r>
              <a:rPr lang="en-US" dirty="0"/>
              <a:t>states that the subject and verb must agree in number</a:t>
            </a:r>
          </a:p>
          <a:p>
            <a:r>
              <a:rPr lang="en-US" dirty="0"/>
              <a:t>To handle all such cases with normal productions would cause exponential growth of the grammar</a:t>
            </a:r>
          </a:p>
        </p:txBody>
      </p:sp>
      <p:pic>
        <p:nvPicPr>
          <p:cNvPr id="6" name="Content Placeholder 5">
            <a:extLst>
              <a:ext uri="{FF2B5EF4-FFF2-40B4-BE49-F238E27FC236}">
                <a16:creationId xmlns:a16="http://schemas.microsoft.com/office/drawing/2014/main" id="{E094292D-1371-4D42-A17A-C5E6CF41E335}"/>
              </a:ext>
            </a:extLst>
          </p:cNvPr>
          <p:cNvPicPr>
            <a:picLocks noGrp="1" noChangeAspect="1"/>
          </p:cNvPicPr>
          <p:nvPr>
            <p:ph sz="half" idx="2"/>
          </p:nvPr>
        </p:nvPicPr>
        <p:blipFill>
          <a:blip r:embed="rId2"/>
          <a:stretch>
            <a:fillRect/>
          </a:stretch>
        </p:blipFill>
        <p:spPr>
          <a:xfrm>
            <a:off x="6922654" y="2518490"/>
            <a:ext cx="4431146" cy="1821019"/>
          </a:xfrm>
          <a:prstGeom prst="rect">
            <a:avLst/>
          </a:prstGeom>
        </p:spPr>
      </p:pic>
    </p:spTree>
    <p:extLst>
      <p:ext uri="{BB962C8B-B14F-4D97-AF65-F5344CB8AC3E}">
        <p14:creationId xmlns:p14="http://schemas.microsoft.com/office/powerpoint/2010/main" val="1159440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F93C71-66AB-498B-8B05-668C7AF848F7}"/>
              </a:ext>
            </a:extLst>
          </p:cNvPr>
          <p:cNvSpPr>
            <a:spLocks noGrp="1"/>
          </p:cNvSpPr>
          <p:nvPr>
            <p:ph type="title"/>
          </p:nvPr>
        </p:nvSpPr>
        <p:spPr/>
        <p:txBody>
          <a:bodyPr/>
          <a:lstStyle/>
          <a:p>
            <a:r>
              <a:rPr lang="en-US" dirty="0"/>
              <a:t>More General Augmented Grammars</a:t>
            </a:r>
          </a:p>
        </p:txBody>
      </p:sp>
      <p:sp>
        <p:nvSpPr>
          <p:cNvPr id="6" name="Content Placeholder 5">
            <a:extLst>
              <a:ext uri="{FF2B5EF4-FFF2-40B4-BE49-F238E27FC236}">
                <a16:creationId xmlns:a16="http://schemas.microsoft.com/office/drawing/2014/main" id="{D4941E84-F9D3-484F-9570-9C6E72FCBC5B}"/>
              </a:ext>
            </a:extLst>
          </p:cNvPr>
          <p:cNvSpPr>
            <a:spLocks noGrp="1"/>
          </p:cNvSpPr>
          <p:nvPr>
            <p:ph idx="1"/>
          </p:nvPr>
        </p:nvSpPr>
        <p:spPr/>
        <p:txBody>
          <a:bodyPr>
            <a:normAutofit fontScale="92500" lnSpcReduction="10000"/>
          </a:bodyPr>
          <a:lstStyle/>
          <a:p>
            <a:r>
              <a:rPr lang="en-US" dirty="0"/>
              <a:t>An alternative is to rely on a more general </a:t>
            </a:r>
            <a:r>
              <a:rPr lang="en-US" b="1" dirty="0"/>
              <a:t>augmented grammar</a:t>
            </a:r>
          </a:p>
          <a:p>
            <a:r>
              <a:rPr lang="en-US" dirty="0"/>
              <a:t>We can augment nonterminal symbols with additional parameters, or variables, optionally in addition to the lexical argument</a:t>
            </a:r>
          </a:p>
          <a:p>
            <a:r>
              <a:rPr lang="en-US" dirty="0"/>
              <a:t>Example: </a:t>
            </a:r>
            <a:r>
              <a:rPr lang="en-US" dirty="0">
                <a:latin typeface="Courier New" panose="02070309020205020404" pitchFamily="49" charset="0"/>
                <a:cs typeface="Courier New" panose="02070309020205020404" pitchFamily="49" charset="0"/>
              </a:rPr>
              <a:t>NP (case) </a:t>
            </a:r>
            <a:r>
              <a:rPr lang="en-US" dirty="0">
                <a:latin typeface="Courier New" panose="02070309020205020404" pitchFamily="49" charset="0"/>
                <a:cs typeface="Courier New" panose="02070309020205020404" pitchFamily="49" charset="0"/>
                <a:sym typeface="Wingdings" panose="05000000000000000000" pitchFamily="2" charset="2"/>
              </a:rPr>
              <a:t> </a:t>
            </a:r>
            <a:r>
              <a:rPr lang="en-US" dirty="0">
                <a:latin typeface="Courier New" panose="02070309020205020404" pitchFamily="49" charset="0"/>
                <a:cs typeface="Courier New" panose="02070309020205020404" pitchFamily="49" charset="0"/>
              </a:rPr>
              <a:t>Pronoun (case)</a:t>
            </a:r>
          </a:p>
          <a:p>
            <a:r>
              <a:rPr lang="en-US" dirty="0"/>
              <a:t>This means that a noun phrase can have the form of a pronoun, and the case of the NP is the same as the case of the Pronoun</a:t>
            </a:r>
          </a:p>
          <a:p>
            <a:r>
              <a:rPr lang="en-US" dirty="0"/>
              <a:t>The example on the next slide shows how augmentations can be used to handle case agreement and subject-verb agreement, as well as head words</a:t>
            </a:r>
          </a:p>
          <a:p>
            <a:r>
              <a:rPr lang="en-US" dirty="0"/>
              <a:t>The probabilities are not shown for this example (so this is a snippet of an augmented CFG, not an augmented PCFG)</a:t>
            </a:r>
          </a:p>
          <a:p>
            <a:r>
              <a:rPr lang="en-US" dirty="0"/>
              <a:t>We could add probabilities to make it an augmented PCFG</a:t>
            </a:r>
          </a:p>
          <a:p>
            <a:endParaRPr lang="en-US" dirty="0"/>
          </a:p>
        </p:txBody>
      </p:sp>
    </p:spTree>
    <p:extLst>
      <p:ext uri="{BB962C8B-B14F-4D97-AF65-F5344CB8AC3E}">
        <p14:creationId xmlns:p14="http://schemas.microsoft.com/office/powerpoint/2010/main" val="966812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F71DF-3804-43F3-B653-0AAFDE34CBA5}"/>
              </a:ext>
            </a:extLst>
          </p:cNvPr>
          <p:cNvSpPr>
            <a:spLocks noGrp="1"/>
          </p:cNvSpPr>
          <p:nvPr>
            <p:ph type="title"/>
          </p:nvPr>
        </p:nvSpPr>
        <p:spPr/>
        <p:txBody>
          <a:bodyPr/>
          <a:lstStyle/>
          <a:p>
            <a:r>
              <a:rPr lang="en-US" dirty="0"/>
              <a:t>General Augmented Grammar Example</a:t>
            </a:r>
          </a:p>
        </p:txBody>
      </p:sp>
      <p:pic>
        <p:nvPicPr>
          <p:cNvPr id="5" name="Picture 4">
            <a:extLst>
              <a:ext uri="{FF2B5EF4-FFF2-40B4-BE49-F238E27FC236}">
                <a16:creationId xmlns:a16="http://schemas.microsoft.com/office/drawing/2014/main" id="{093FE13E-E3A0-465E-BFC0-1FD8317BE1A4}"/>
              </a:ext>
            </a:extLst>
          </p:cNvPr>
          <p:cNvPicPr>
            <a:picLocks noChangeAspect="1"/>
          </p:cNvPicPr>
          <p:nvPr/>
        </p:nvPicPr>
        <p:blipFill>
          <a:blip r:embed="rId2"/>
          <a:stretch>
            <a:fillRect/>
          </a:stretch>
        </p:blipFill>
        <p:spPr>
          <a:xfrm>
            <a:off x="1838391" y="1690688"/>
            <a:ext cx="8515218" cy="4409868"/>
          </a:xfrm>
          <a:prstGeom prst="rect">
            <a:avLst/>
          </a:prstGeom>
        </p:spPr>
      </p:pic>
    </p:spTree>
    <p:extLst>
      <p:ext uri="{BB962C8B-B14F-4D97-AF65-F5344CB8AC3E}">
        <p14:creationId xmlns:p14="http://schemas.microsoft.com/office/powerpoint/2010/main" val="1824018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F25DD-B58F-4837-B768-BE1DF20E2F47}"/>
              </a:ext>
            </a:extLst>
          </p:cNvPr>
          <p:cNvSpPr>
            <a:spLocks noGrp="1"/>
          </p:cNvSpPr>
          <p:nvPr>
            <p:ph type="title"/>
          </p:nvPr>
        </p:nvSpPr>
        <p:spPr/>
        <p:txBody>
          <a:bodyPr/>
          <a:lstStyle/>
          <a:p>
            <a:r>
              <a:rPr lang="en-US" dirty="0"/>
              <a:t>Semantic Interpretation</a:t>
            </a:r>
          </a:p>
        </p:txBody>
      </p:sp>
      <p:sp>
        <p:nvSpPr>
          <p:cNvPr id="3" name="Content Placeholder 2">
            <a:extLst>
              <a:ext uri="{FF2B5EF4-FFF2-40B4-BE49-F238E27FC236}">
                <a16:creationId xmlns:a16="http://schemas.microsoft.com/office/drawing/2014/main" id="{E54E2A67-2821-42BC-AABD-B2563AFC97EF}"/>
              </a:ext>
            </a:extLst>
          </p:cNvPr>
          <p:cNvSpPr>
            <a:spLocks noGrp="1"/>
          </p:cNvSpPr>
          <p:nvPr>
            <p:ph idx="1"/>
          </p:nvPr>
        </p:nvSpPr>
        <p:spPr/>
        <p:txBody>
          <a:bodyPr>
            <a:normAutofit fontScale="62500" lnSpcReduction="20000"/>
          </a:bodyPr>
          <a:lstStyle/>
          <a:p>
            <a:r>
              <a:rPr lang="en-US" dirty="0"/>
              <a:t>Moving on to </a:t>
            </a:r>
            <a:r>
              <a:rPr lang="en-US" b="1" dirty="0"/>
              <a:t>semantics</a:t>
            </a:r>
            <a:r>
              <a:rPr lang="en-US" dirty="0"/>
              <a:t>, augmented grammars can also be used to generate </a:t>
            </a:r>
            <a:r>
              <a:rPr lang="en-US" i="1" dirty="0"/>
              <a:t>semantic interpretations </a:t>
            </a:r>
            <a:r>
              <a:rPr lang="en-US" dirty="0"/>
              <a:t>of expressions</a:t>
            </a:r>
          </a:p>
          <a:p>
            <a:r>
              <a:rPr lang="en-US" dirty="0"/>
              <a:t>This roughly refers to the extraction of the </a:t>
            </a:r>
            <a:r>
              <a:rPr lang="en-US" i="1" dirty="0"/>
              <a:t>meaning</a:t>
            </a:r>
            <a:r>
              <a:rPr lang="en-US" dirty="0"/>
              <a:t> of grammatical expressions</a:t>
            </a:r>
          </a:p>
          <a:p>
            <a:r>
              <a:rPr lang="en-US" dirty="0"/>
              <a:t>To start off with an example simpler than a natural language, we will look at a grammar for arithmetic expressions augmented with semantics (on the next slide)</a:t>
            </a:r>
          </a:p>
          <a:p>
            <a:r>
              <a:rPr lang="en-US" dirty="0"/>
              <a:t>We will then look at a sample parse tree for an expression according to the grammar (the following slide)</a:t>
            </a:r>
          </a:p>
          <a:p>
            <a:r>
              <a:rPr lang="en-US" dirty="0"/>
              <a:t>When it comes to semantic interpretation of natural language text, our textbook and much of the NLP community interpret this as associating a </a:t>
            </a:r>
            <a:r>
              <a:rPr lang="en-US" b="1" dirty="0"/>
              <a:t>first-order logic </a:t>
            </a:r>
            <a:r>
              <a:rPr lang="en-US" dirty="0"/>
              <a:t>(</a:t>
            </a:r>
            <a:r>
              <a:rPr lang="en-US" i="1" dirty="0"/>
              <a:t>FOL</a:t>
            </a:r>
            <a:r>
              <a:rPr lang="en-US" dirty="0"/>
              <a:t>) expression with a phrase</a:t>
            </a:r>
          </a:p>
          <a:p>
            <a:r>
              <a:rPr lang="en-US" dirty="0"/>
              <a:t>Although we have not covered FOL formally, recall that we had a brief introduction to it early in our topic on probability (discussing its shortcomings to deal with the dental domain)</a:t>
            </a:r>
          </a:p>
          <a:p>
            <a:r>
              <a:rPr lang="en-US" dirty="0"/>
              <a:t>An English example: "Ali loves Bo" can be represented as the FOL expression </a:t>
            </a:r>
            <a:r>
              <a:rPr lang="en-US" dirty="0">
                <a:latin typeface="Courier New" panose="02070309020205020404" pitchFamily="49" charset="0"/>
                <a:cs typeface="Courier New" panose="02070309020205020404" pitchFamily="49" charset="0"/>
              </a:rPr>
              <a:t>Loves(Ali, Bo)</a:t>
            </a:r>
          </a:p>
          <a:p>
            <a:r>
              <a:rPr lang="en-US" dirty="0"/>
              <a:t>We will look at a small grammar that can generate four English sentences along with a sample parse tree for one of those sentences (three slides forward)</a:t>
            </a:r>
          </a:p>
          <a:p>
            <a:r>
              <a:rPr lang="en-US" dirty="0"/>
              <a:t>The particular notation being used for that grammar is called λ-notation, which was introduced in the textbook's chapter on FOL; we will not discuss the details</a:t>
            </a:r>
          </a:p>
        </p:txBody>
      </p:sp>
    </p:spTree>
    <p:extLst>
      <p:ext uri="{BB962C8B-B14F-4D97-AF65-F5344CB8AC3E}">
        <p14:creationId xmlns:p14="http://schemas.microsoft.com/office/powerpoint/2010/main" val="521530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91616-F5DA-484B-B3C3-D39D45E11247}"/>
              </a:ext>
            </a:extLst>
          </p:cNvPr>
          <p:cNvSpPr>
            <a:spLocks noGrp="1"/>
          </p:cNvSpPr>
          <p:nvPr>
            <p:ph type="title"/>
          </p:nvPr>
        </p:nvSpPr>
        <p:spPr/>
        <p:txBody>
          <a:bodyPr/>
          <a:lstStyle/>
          <a:p>
            <a:r>
              <a:rPr lang="en-US" dirty="0"/>
              <a:t>Grammar for Arithmetic Expressions</a:t>
            </a:r>
          </a:p>
        </p:txBody>
      </p:sp>
      <p:pic>
        <p:nvPicPr>
          <p:cNvPr id="5" name="Content Placeholder 4" descr="Text&#10;&#10;Description automatically generated">
            <a:extLst>
              <a:ext uri="{FF2B5EF4-FFF2-40B4-BE49-F238E27FC236}">
                <a16:creationId xmlns:a16="http://schemas.microsoft.com/office/drawing/2014/main" id="{997343CE-502F-48AF-ACEE-EA6EF3CEC3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5047" y="1953133"/>
            <a:ext cx="7201905" cy="4096322"/>
          </a:xfrm>
        </p:spPr>
      </p:pic>
    </p:spTree>
    <p:extLst>
      <p:ext uri="{BB962C8B-B14F-4D97-AF65-F5344CB8AC3E}">
        <p14:creationId xmlns:p14="http://schemas.microsoft.com/office/powerpoint/2010/main" val="37870283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66782-5E10-41FD-9A65-B2E95879F348}"/>
              </a:ext>
            </a:extLst>
          </p:cNvPr>
          <p:cNvSpPr>
            <a:spLocks noGrp="1"/>
          </p:cNvSpPr>
          <p:nvPr>
            <p:ph type="title"/>
          </p:nvPr>
        </p:nvSpPr>
        <p:spPr/>
        <p:txBody>
          <a:bodyPr/>
          <a:lstStyle/>
          <a:p>
            <a:r>
              <a:rPr lang="en-US" dirty="0"/>
              <a:t>Parse Tree with Semantic Interpretation</a:t>
            </a:r>
          </a:p>
        </p:txBody>
      </p:sp>
      <p:pic>
        <p:nvPicPr>
          <p:cNvPr id="4" name="Content Placeholder 3">
            <a:extLst>
              <a:ext uri="{FF2B5EF4-FFF2-40B4-BE49-F238E27FC236}">
                <a16:creationId xmlns:a16="http://schemas.microsoft.com/office/drawing/2014/main" id="{97F6DAF7-EBD4-458F-80BB-3EB76AA22081}"/>
              </a:ext>
            </a:extLst>
          </p:cNvPr>
          <p:cNvPicPr>
            <a:picLocks noGrp="1" noChangeAspect="1"/>
          </p:cNvPicPr>
          <p:nvPr>
            <p:ph idx="1"/>
          </p:nvPr>
        </p:nvPicPr>
        <p:blipFill>
          <a:blip r:embed="rId2"/>
          <a:stretch>
            <a:fillRect/>
          </a:stretch>
        </p:blipFill>
        <p:spPr>
          <a:xfrm>
            <a:off x="2481262" y="1943894"/>
            <a:ext cx="7229475" cy="4114800"/>
          </a:xfrm>
          <a:prstGeom prst="rect">
            <a:avLst/>
          </a:prstGeom>
        </p:spPr>
      </p:pic>
    </p:spTree>
    <p:extLst>
      <p:ext uri="{BB962C8B-B14F-4D97-AF65-F5344CB8AC3E}">
        <p14:creationId xmlns:p14="http://schemas.microsoft.com/office/powerpoint/2010/main" val="3702221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F80A-0E20-4B89-B093-A760F575FDA2}"/>
              </a:ext>
            </a:extLst>
          </p:cNvPr>
          <p:cNvSpPr>
            <a:spLocks noGrp="1"/>
          </p:cNvSpPr>
          <p:nvPr>
            <p:ph type="title"/>
          </p:nvPr>
        </p:nvSpPr>
        <p:spPr/>
        <p:txBody>
          <a:bodyPr/>
          <a:lstStyle/>
          <a:p>
            <a:r>
              <a:rPr lang="en-US" dirty="0"/>
              <a:t>English Grammar for Semantic Interpretation</a:t>
            </a:r>
          </a:p>
        </p:txBody>
      </p:sp>
      <p:pic>
        <p:nvPicPr>
          <p:cNvPr id="4" name="Content Placeholder 3">
            <a:extLst>
              <a:ext uri="{FF2B5EF4-FFF2-40B4-BE49-F238E27FC236}">
                <a16:creationId xmlns:a16="http://schemas.microsoft.com/office/drawing/2014/main" id="{C3D253E9-0247-4186-841B-32EABC663324}"/>
              </a:ext>
            </a:extLst>
          </p:cNvPr>
          <p:cNvPicPr>
            <a:picLocks noGrp="1" noChangeAspect="1"/>
          </p:cNvPicPr>
          <p:nvPr>
            <p:ph idx="1"/>
          </p:nvPr>
        </p:nvPicPr>
        <p:blipFill>
          <a:blip r:embed="rId2"/>
          <a:stretch>
            <a:fillRect/>
          </a:stretch>
        </p:blipFill>
        <p:spPr>
          <a:xfrm>
            <a:off x="2126663" y="1690688"/>
            <a:ext cx="7938674" cy="4268217"/>
          </a:xfrm>
          <a:prstGeom prst="rect">
            <a:avLst/>
          </a:prstGeom>
        </p:spPr>
      </p:pic>
    </p:spTree>
    <p:extLst>
      <p:ext uri="{BB962C8B-B14F-4D97-AF65-F5344CB8AC3E}">
        <p14:creationId xmlns:p14="http://schemas.microsoft.com/office/powerpoint/2010/main" val="2365082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6111-D4DD-497D-8943-E6F1C86007CB}"/>
              </a:ext>
            </a:extLst>
          </p:cNvPr>
          <p:cNvSpPr>
            <a:spLocks noGrp="1"/>
          </p:cNvSpPr>
          <p:nvPr>
            <p:ph type="title"/>
          </p:nvPr>
        </p:nvSpPr>
        <p:spPr/>
        <p:txBody>
          <a:bodyPr/>
          <a:lstStyle/>
          <a:p>
            <a:r>
              <a:rPr lang="en-US" dirty="0"/>
              <a:t>It’s Complicated</a:t>
            </a:r>
          </a:p>
        </p:txBody>
      </p:sp>
      <p:sp>
        <p:nvSpPr>
          <p:cNvPr id="3" name="Content Placeholder 2">
            <a:extLst>
              <a:ext uri="{FF2B5EF4-FFF2-40B4-BE49-F238E27FC236}">
                <a16:creationId xmlns:a16="http://schemas.microsoft.com/office/drawing/2014/main" id="{32C4A5BF-73A4-4A45-B6C8-7BEBFDFE4571}"/>
              </a:ext>
            </a:extLst>
          </p:cNvPr>
          <p:cNvSpPr>
            <a:spLocks noGrp="1"/>
          </p:cNvSpPr>
          <p:nvPr>
            <p:ph idx="1"/>
          </p:nvPr>
        </p:nvSpPr>
        <p:spPr/>
        <p:txBody>
          <a:bodyPr>
            <a:normAutofit fontScale="62500" lnSpcReduction="20000"/>
          </a:bodyPr>
          <a:lstStyle/>
          <a:p>
            <a:r>
              <a:rPr lang="en-US" dirty="0"/>
              <a:t>There are many additional complications related to semantic interpretation; we will just consider a few</a:t>
            </a:r>
          </a:p>
          <a:p>
            <a:r>
              <a:rPr lang="en-US" dirty="0"/>
              <a:t>Representing precise times or complex temporal relationship is very difficult using FOL; even dealing with </a:t>
            </a:r>
            <a:r>
              <a:rPr lang="en-US" i="1" dirty="0"/>
              <a:t>tense</a:t>
            </a:r>
            <a:r>
              <a:rPr lang="en-US" dirty="0"/>
              <a:t> is unwieldy; for example, using what are sometimes referred to as </a:t>
            </a:r>
            <a:r>
              <a:rPr lang="en-US" i="1" dirty="0"/>
              <a:t>event variables</a:t>
            </a:r>
            <a:r>
              <a:rPr lang="en-US" dirty="0"/>
              <a:t>:</a:t>
            </a:r>
          </a:p>
          <a:p>
            <a:pPr lvl="1"/>
            <a:r>
              <a:rPr lang="en-US" dirty="0"/>
              <a:t>"Ali loves Bo" could be represented as: </a:t>
            </a:r>
            <a:r>
              <a:rPr lang="en-US" dirty="0">
                <a:latin typeface="Cambria Math" panose="02040503050406030204" pitchFamily="18" charset="0"/>
                <a:ea typeface="Cambria Math" panose="02040503050406030204" pitchFamily="18" charset="0"/>
              </a:rPr>
              <a:t>E</a:t>
            </a:r>
            <a:r>
              <a:rPr lang="en-US" baseline="-25000" dirty="0">
                <a:latin typeface="Cambria Math" panose="02040503050406030204" pitchFamily="18" charset="0"/>
                <a:ea typeface="Cambria Math" panose="02040503050406030204" pitchFamily="18" charset="0"/>
              </a:rPr>
              <a:t>1</a:t>
            </a:r>
            <a:r>
              <a:rPr lang="el-GR"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Loves(Ali, Bo) ^ During(Now, Extent(E</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a:t>
            </a:r>
          </a:p>
          <a:p>
            <a:pPr lvl="1"/>
            <a:r>
              <a:rPr lang="en-US" dirty="0">
                <a:latin typeface="Cambria Math" panose="02040503050406030204" pitchFamily="18" charset="0"/>
                <a:ea typeface="Cambria Math" panose="02040503050406030204" pitchFamily="18" charset="0"/>
              </a:rPr>
              <a:t>"Ali loved Bo" could be represented as: E</a:t>
            </a:r>
            <a:r>
              <a:rPr lang="en-US" baseline="-25000" dirty="0">
                <a:latin typeface="Cambria Math" panose="02040503050406030204" pitchFamily="18" charset="0"/>
                <a:ea typeface="Cambria Math" panose="02040503050406030204" pitchFamily="18" charset="0"/>
              </a:rPr>
              <a:t>2</a:t>
            </a:r>
            <a:r>
              <a:rPr lang="el-GR" dirty="0">
                <a:latin typeface="Cambria Math" panose="02040503050406030204" pitchFamily="18" charset="0"/>
                <a:ea typeface="Cambria Math" panose="02040503050406030204" pitchFamily="18" charset="0"/>
              </a:rPr>
              <a:t>∈</a:t>
            </a:r>
            <a:r>
              <a:rPr lang="en-US" dirty="0">
                <a:latin typeface="Cambria Math" panose="02040503050406030204" pitchFamily="18" charset="0"/>
                <a:ea typeface="Cambria Math" panose="02040503050406030204" pitchFamily="18" charset="0"/>
              </a:rPr>
              <a:t>Loves(Ali, Bo) ^ After(Now, Extent(E</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a:t>
            </a:r>
          </a:p>
          <a:p>
            <a:r>
              <a:rPr lang="en-US" dirty="0">
                <a:latin typeface="Cambria Math" panose="02040503050406030204" pitchFamily="18" charset="0"/>
                <a:ea typeface="Cambria Math" panose="02040503050406030204" pitchFamily="18" charset="0"/>
              </a:rPr>
              <a:t>Now consider an example of </a:t>
            </a:r>
            <a:r>
              <a:rPr lang="en-US" i="1" dirty="0">
                <a:latin typeface="Cambria Math" panose="02040503050406030204" pitchFamily="18" charset="0"/>
                <a:ea typeface="Cambria Math" panose="02040503050406030204" pitchFamily="18" charset="0"/>
              </a:rPr>
              <a:t>quantification</a:t>
            </a:r>
            <a:r>
              <a:rPr lang="en-US" dirty="0">
                <a:latin typeface="Cambria Math" panose="02040503050406030204" pitchFamily="18" charset="0"/>
                <a:ea typeface="Cambria Math" panose="02040503050406030204" pitchFamily="18" charset="0"/>
              </a:rPr>
              <a:t>, such as "Every agent feels a breeze"; there are two reasonable interpretations:</a:t>
            </a:r>
          </a:p>
          <a:p>
            <a:pPr marL="914400" lvl="1" indent="-457200">
              <a:buFont typeface="+mj-lt"/>
              <a:buAutoNum type="arabicPeriod"/>
            </a:pPr>
            <a:r>
              <a:rPr lang="en-US" noProof="1">
                <a:latin typeface="Cambria Math" panose="02040503050406030204" pitchFamily="18" charset="0"/>
                <a:ea typeface="Cambria Math" panose="02040503050406030204" pitchFamily="18" charset="0"/>
              </a:rPr>
              <a:t>∀a a∈Agents ⇒ ∋b b∈Breezes ^ Feel(a,b)</a:t>
            </a:r>
          </a:p>
          <a:p>
            <a:pPr marL="914400" lvl="1" indent="-457200">
              <a:buFont typeface="+mj-lt"/>
              <a:buAutoNum type="arabicPeriod"/>
            </a:pPr>
            <a:r>
              <a:rPr lang="en-US" noProof="1">
                <a:latin typeface="Cambria Math" panose="02040503050406030204" pitchFamily="18" charset="0"/>
                <a:ea typeface="Cambria Math" panose="02040503050406030204" pitchFamily="18" charset="0"/>
              </a:rPr>
              <a:t>∋b b∈Breezes ^ ∀a a∈Agents ⇒ Feel(a,b)</a:t>
            </a:r>
          </a:p>
          <a:p>
            <a:r>
              <a:rPr lang="en-US" dirty="0">
                <a:ea typeface="Cambria Math" panose="02040503050406030204" pitchFamily="18" charset="0"/>
              </a:rPr>
              <a:t>I personally consider either interpretation to be reasonable there, but sometimes, one seems to be the clearly intended meaning; consider my two examples:</a:t>
            </a:r>
          </a:p>
          <a:p>
            <a:pPr lvl="1"/>
            <a:r>
              <a:rPr lang="en-US" dirty="0">
                <a:ea typeface="Cambria Math" panose="02040503050406030204" pitchFamily="18" charset="0"/>
              </a:rPr>
              <a:t>"Every student has a user ID"</a:t>
            </a:r>
          </a:p>
          <a:p>
            <a:pPr lvl="1"/>
            <a:r>
              <a:rPr lang="en-US" dirty="0">
                <a:ea typeface="Cambria Math" panose="02040503050406030204" pitchFamily="18" charset="0"/>
              </a:rPr>
              <a:t>"Every machine learning system agrees on a classification"</a:t>
            </a:r>
          </a:p>
          <a:p>
            <a:r>
              <a:rPr lang="en-US" dirty="0">
                <a:ea typeface="Cambria Math" panose="02040503050406030204" pitchFamily="18" charset="0"/>
              </a:rPr>
              <a:t>When we discussed probability, we saw that FOL does not provide a reasonable way to deal with uncertainty</a:t>
            </a:r>
          </a:p>
          <a:p>
            <a:r>
              <a:rPr lang="en-US" dirty="0">
                <a:ea typeface="Cambria Math" panose="02040503050406030204" pitchFamily="18" charset="0"/>
              </a:rPr>
              <a:t>A more philosophical issue is that to understand an FOL expression, we need to understand the meanings of the individual terms (such as Loves, After, Ali, Breezes, etc.)</a:t>
            </a:r>
          </a:p>
          <a:p>
            <a:r>
              <a:rPr lang="en-US" dirty="0">
                <a:ea typeface="Cambria Math" panose="02040503050406030204" pitchFamily="18" charset="0"/>
              </a:rPr>
              <a:t>Overall, I do not personally consider FOL an adequate formalism for representing natural language semantics</a:t>
            </a:r>
          </a:p>
        </p:txBody>
      </p:sp>
    </p:spTree>
    <p:extLst>
      <p:ext uri="{BB962C8B-B14F-4D97-AF65-F5344CB8AC3E}">
        <p14:creationId xmlns:p14="http://schemas.microsoft.com/office/powerpoint/2010/main" val="2504160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781E-3AEA-437F-9D5D-3293FFEBCF77}"/>
              </a:ext>
            </a:extLst>
          </p:cNvPr>
          <p:cNvSpPr>
            <a:spLocks noGrp="1"/>
          </p:cNvSpPr>
          <p:nvPr>
            <p:ph type="title"/>
          </p:nvPr>
        </p:nvSpPr>
        <p:spPr/>
        <p:txBody>
          <a:bodyPr/>
          <a:lstStyle/>
          <a:p>
            <a:r>
              <a:rPr lang="en-US" dirty="0"/>
              <a:t>Pragmatics, Discourse, Real-World Knowledge</a:t>
            </a:r>
          </a:p>
        </p:txBody>
      </p:sp>
      <p:sp>
        <p:nvSpPr>
          <p:cNvPr id="3" name="Content Placeholder 2">
            <a:extLst>
              <a:ext uri="{FF2B5EF4-FFF2-40B4-BE49-F238E27FC236}">
                <a16:creationId xmlns:a16="http://schemas.microsoft.com/office/drawing/2014/main" id="{2EBD8385-B068-4AC5-A4EF-2051EAA9DFD2}"/>
              </a:ext>
            </a:extLst>
          </p:cNvPr>
          <p:cNvSpPr>
            <a:spLocks noGrp="1"/>
          </p:cNvSpPr>
          <p:nvPr>
            <p:ph idx="1"/>
          </p:nvPr>
        </p:nvSpPr>
        <p:spPr/>
        <p:txBody>
          <a:bodyPr>
            <a:normAutofit fontScale="77500" lnSpcReduction="20000"/>
          </a:bodyPr>
          <a:lstStyle/>
          <a:p>
            <a:r>
              <a:rPr lang="en-US" dirty="0"/>
              <a:t>We still need to complete the interpretation by adding context-dependent information concerning the current situation; this is part of </a:t>
            </a:r>
            <a:r>
              <a:rPr lang="en-US" i="1" dirty="0"/>
              <a:t>pragmatic interpretation</a:t>
            </a:r>
          </a:p>
          <a:p>
            <a:r>
              <a:rPr lang="en-US" dirty="0"/>
              <a:t>One obvious need for pragmatic info is to resolve meaning of </a:t>
            </a:r>
            <a:r>
              <a:rPr lang="en-US" i="1" dirty="0"/>
              <a:t>indexicals</a:t>
            </a:r>
            <a:r>
              <a:rPr lang="en-US" dirty="0"/>
              <a:t>, which are phrases that refer directly to the current situation</a:t>
            </a:r>
          </a:p>
          <a:p>
            <a:r>
              <a:rPr lang="en-US" dirty="0"/>
              <a:t>Example: "I am in Boston today"; the meaning of "I" and "today" depends on who is speaking and when</a:t>
            </a:r>
          </a:p>
          <a:p>
            <a:r>
              <a:rPr lang="en-US" i="1" dirty="0"/>
              <a:t>Discourse</a:t>
            </a:r>
            <a:r>
              <a:rPr lang="en-US" dirty="0"/>
              <a:t> processing refers to semantic interpretation involving multiple sentences or utterances</a:t>
            </a:r>
          </a:p>
          <a:p>
            <a:r>
              <a:rPr lang="en-US" dirty="0"/>
              <a:t>Resolving pronouns is an example of </a:t>
            </a:r>
            <a:r>
              <a:rPr lang="en-US" i="1" dirty="0"/>
              <a:t>reference resolution</a:t>
            </a:r>
            <a:r>
              <a:rPr lang="en-US" dirty="0"/>
              <a:t>, and this often spans sentences; consider my two examples:</a:t>
            </a:r>
          </a:p>
          <a:p>
            <a:pPr lvl="1"/>
            <a:r>
              <a:rPr lang="en-US" dirty="0"/>
              <a:t>"The customer called the waiter. He asked for his check."</a:t>
            </a:r>
          </a:p>
          <a:p>
            <a:pPr lvl="1"/>
            <a:r>
              <a:rPr lang="en-US" dirty="0"/>
              <a:t>"The customer called the waiter. He came to take their order."</a:t>
            </a:r>
          </a:p>
          <a:p>
            <a:r>
              <a:rPr lang="en-US" i="1" dirty="0"/>
              <a:t>Real-world knowledge </a:t>
            </a:r>
            <a:r>
              <a:rPr lang="en-US" dirty="0"/>
              <a:t>is also extremely important (I think this was demonstrated in the previous example, and will be again in our next examples)</a:t>
            </a:r>
          </a:p>
          <a:p>
            <a:endParaRPr lang="en-US" dirty="0"/>
          </a:p>
        </p:txBody>
      </p:sp>
    </p:spTree>
    <p:extLst>
      <p:ext uri="{BB962C8B-B14F-4D97-AF65-F5344CB8AC3E}">
        <p14:creationId xmlns:p14="http://schemas.microsoft.com/office/powerpoint/2010/main" val="1919387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E16B-39A3-4059-B090-5DA288360D0C}"/>
              </a:ext>
            </a:extLst>
          </p:cNvPr>
          <p:cNvSpPr>
            <a:spLocks noGrp="1"/>
          </p:cNvSpPr>
          <p:nvPr>
            <p:ph type="title"/>
          </p:nvPr>
        </p:nvSpPr>
        <p:spPr/>
        <p:txBody>
          <a:bodyPr/>
          <a:lstStyle/>
          <a:p>
            <a:r>
              <a:rPr lang="en-US" dirty="0"/>
              <a:t>Ambiguity</a:t>
            </a:r>
          </a:p>
        </p:txBody>
      </p:sp>
      <p:sp>
        <p:nvSpPr>
          <p:cNvPr id="3" name="Content Placeholder 2">
            <a:extLst>
              <a:ext uri="{FF2B5EF4-FFF2-40B4-BE49-F238E27FC236}">
                <a16:creationId xmlns:a16="http://schemas.microsoft.com/office/drawing/2014/main" id="{8239EF78-654C-4D77-BC91-3F278CCE732A}"/>
              </a:ext>
            </a:extLst>
          </p:cNvPr>
          <p:cNvSpPr>
            <a:spLocks noGrp="1"/>
          </p:cNvSpPr>
          <p:nvPr>
            <p:ph idx="1"/>
          </p:nvPr>
        </p:nvSpPr>
        <p:spPr/>
        <p:txBody>
          <a:bodyPr>
            <a:normAutofit fontScale="85000" lnSpcReduction="20000"/>
          </a:bodyPr>
          <a:lstStyle/>
          <a:p>
            <a:r>
              <a:rPr lang="en-US" dirty="0"/>
              <a:t>The book gives examples of </a:t>
            </a:r>
            <a:r>
              <a:rPr lang="en-US" b="1" dirty="0"/>
              <a:t>ambiguity</a:t>
            </a:r>
            <a:r>
              <a:rPr lang="en-US" dirty="0"/>
              <a:t> "taken from newspaper headlines" (it is unclear to me if they are real); here are just a few:</a:t>
            </a:r>
          </a:p>
          <a:p>
            <a:pPr lvl="1"/>
            <a:r>
              <a:rPr lang="en-US" dirty="0"/>
              <a:t>"Squad helps dog bite victim"</a:t>
            </a:r>
          </a:p>
          <a:p>
            <a:pPr lvl="1"/>
            <a:r>
              <a:rPr lang="en-US" dirty="0"/>
              <a:t>"Helicopter powered by human flies"</a:t>
            </a:r>
          </a:p>
          <a:p>
            <a:pPr lvl="1"/>
            <a:r>
              <a:rPr lang="en-US" dirty="0"/>
              <a:t>"Portable toilet bombed; police have nothing to go on"</a:t>
            </a:r>
          </a:p>
          <a:p>
            <a:r>
              <a:rPr lang="en-US" dirty="0"/>
              <a:t>Again, I claim that these demonstrate the importance of real-world knowledge for semantic understanding</a:t>
            </a:r>
          </a:p>
          <a:p>
            <a:r>
              <a:rPr lang="en-US" dirty="0"/>
              <a:t>We understand the intended meanings because the alternatives are preposterous, not due to syntactic clues</a:t>
            </a:r>
          </a:p>
          <a:p>
            <a:r>
              <a:rPr lang="en-US" dirty="0"/>
              <a:t>Ambiguity in natural language is extremely common!</a:t>
            </a:r>
          </a:p>
          <a:p>
            <a:pPr lvl="1"/>
            <a:r>
              <a:rPr lang="en-US" dirty="0"/>
              <a:t>Book (3</a:t>
            </a:r>
            <a:r>
              <a:rPr lang="en-US" baseline="30000" dirty="0"/>
              <a:t>rd</a:t>
            </a:r>
            <a:r>
              <a:rPr lang="en-US" dirty="0"/>
              <a:t> Edition): "…almost every utterance is highly ambiguous, even though the alternative interpretations might not be apparent to a native speaker"</a:t>
            </a:r>
          </a:p>
          <a:p>
            <a:pPr lvl="1"/>
            <a:r>
              <a:rPr lang="en-US" dirty="0"/>
              <a:t>Book (4</a:t>
            </a:r>
            <a:r>
              <a:rPr lang="en-US" baseline="30000" dirty="0"/>
              <a:t>th</a:t>
            </a:r>
            <a:r>
              <a:rPr lang="en-US" dirty="0"/>
              <a:t> Edition): "…almost every sentence is ambiguous, with multiple parses (even hundreds), even when the single preferred parse is the only one that native speakers notice"</a:t>
            </a:r>
          </a:p>
          <a:p>
            <a:endParaRPr lang="en-US" dirty="0"/>
          </a:p>
        </p:txBody>
      </p:sp>
    </p:spTree>
    <p:extLst>
      <p:ext uri="{BB962C8B-B14F-4D97-AF65-F5344CB8AC3E}">
        <p14:creationId xmlns:p14="http://schemas.microsoft.com/office/powerpoint/2010/main" val="3688228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CF2F-9A5E-425B-924B-B7F182D07F25}"/>
              </a:ext>
            </a:extLst>
          </p:cNvPr>
          <p:cNvSpPr>
            <a:spLocks noGrp="1"/>
          </p:cNvSpPr>
          <p:nvPr>
            <p:ph type="title"/>
          </p:nvPr>
        </p:nvSpPr>
        <p:spPr/>
        <p:txBody>
          <a:bodyPr/>
          <a:lstStyle/>
          <a:p>
            <a:r>
              <a:rPr lang="en-US" dirty="0"/>
              <a:t>Types of Ambiguity</a:t>
            </a:r>
          </a:p>
        </p:txBody>
      </p:sp>
      <p:sp>
        <p:nvSpPr>
          <p:cNvPr id="3" name="Content Placeholder 2">
            <a:extLst>
              <a:ext uri="{FF2B5EF4-FFF2-40B4-BE49-F238E27FC236}">
                <a16:creationId xmlns:a16="http://schemas.microsoft.com/office/drawing/2014/main" id="{BDD37FF8-1772-4C54-858F-C873054637E5}"/>
              </a:ext>
            </a:extLst>
          </p:cNvPr>
          <p:cNvSpPr>
            <a:spLocks noGrp="1"/>
          </p:cNvSpPr>
          <p:nvPr>
            <p:ph idx="1"/>
          </p:nvPr>
        </p:nvSpPr>
        <p:spPr/>
        <p:txBody>
          <a:bodyPr>
            <a:normAutofit fontScale="62500" lnSpcReduction="20000"/>
          </a:bodyPr>
          <a:lstStyle/>
          <a:p>
            <a:r>
              <a:rPr lang="en-US" dirty="0"/>
              <a:t>A funny example from the 4</a:t>
            </a:r>
            <a:r>
              <a:rPr lang="en-US" baseline="30000" dirty="0"/>
              <a:t>th</a:t>
            </a:r>
            <a:r>
              <a:rPr lang="en-US" dirty="0"/>
              <a:t> Edition of the textbook is related to a Groucho Marx joke</a:t>
            </a:r>
          </a:p>
          <a:p>
            <a:pPr lvl="1"/>
            <a:r>
              <a:rPr lang="en-US" dirty="0"/>
              <a:t>First, they provide the sentence "Outside of a dog, a book is a person's best friend."</a:t>
            </a:r>
          </a:p>
          <a:p>
            <a:pPr lvl="1"/>
            <a:r>
              <a:rPr lang="en-US" dirty="0"/>
              <a:t>Then, they follow it up with "Inside of a dog it's too dark to read."</a:t>
            </a:r>
          </a:p>
          <a:p>
            <a:r>
              <a:rPr lang="en-US" dirty="0"/>
              <a:t>This example involves </a:t>
            </a:r>
            <a:r>
              <a:rPr lang="en-US" i="1" dirty="0"/>
              <a:t>lexical ambiguity</a:t>
            </a:r>
            <a:r>
              <a:rPr lang="en-US" dirty="0"/>
              <a:t>; some words (such as "outside") have more than one meaning</a:t>
            </a:r>
          </a:p>
          <a:p>
            <a:r>
              <a:rPr lang="en-US" i="1" dirty="0"/>
              <a:t>Syntactic ambiguity </a:t>
            </a:r>
            <a:r>
              <a:rPr lang="en-US" dirty="0"/>
              <a:t>(a.k.a. </a:t>
            </a:r>
            <a:r>
              <a:rPr lang="en-US" i="1" dirty="0"/>
              <a:t>structural ambiguity</a:t>
            </a:r>
            <a:r>
              <a:rPr lang="en-US" dirty="0"/>
              <a:t>) can occur without lexical ambiguity</a:t>
            </a:r>
          </a:p>
          <a:p>
            <a:r>
              <a:rPr lang="en-US" dirty="0"/>
              <a:t>For example: "I smelled a wumpus in 2, 2"; it is unclear if the PP modifies "smelled" or "a wumpus"; this also leads to </a:t>
            </a:r>
            <a:r>
              <a:rPr lang="en-US" i="1" dirty="0"/>
              <a:t>semantic ambiguity</a:t>
            </a:r>
          </a:p>
          <a:p>
            <a:r>
              <a:rPr lang="en-US" dirty="0"/>
              <a:t>Semantic ambiguity can occur without lexical ambiguity or syntactic ambiguity</a:t>
            </a:r>
          </a:p>
          <a:p>
            <a:r>
              <a:rPr lang="en-US" dirty="0"/>
              <a:t>An example from the 2</a:t>
            </a:r>
            <a:r>
              <a:rPr lang="en-US" baseline="30000" dirty="0"/>
              <a:t>nd</a:t>
            </a:r>
            <a:r>
              <a:rPr lang="en-US" dirty="0"/>
              <a:t> edition of the textbook is the title "Attack of the Cat People"; in other instances, "cat people" are people who love cats</a:t>
            </a:r>
          </a:p>
          <a:p>
            <a:r>
              <a:rPr lang="en-US" dirty="0"/>
              <a:t>Sometimes, there is ambiguity between literal and figurative interpretations of a sentence (and it is a pet peeve of mine that "literally" is often used figuratively!)</a:t>
            </a:r>
          </a:p>
          <a:p>
            <a:r>
              <a:rPr lang="en-US" dirty="0"/>
              <a:t>Figures of speech are surprisingly common in everyday speech; one case is </a:t>
            </a:r>
            <a:r>
              <a:rPr lang="en-US" i="1" dirty="0"/>
              <a:t>metonymy</a:t>
            </a:r>
            <a:r>
              <a:rPr lang="en-US" dirty="0"/>
              <a:t> in which one object stands for another; e.g., "Chrysler announced a new model"</a:t>
            </a:r>
          </a:p>
          <a:p>
            <a:r>
              <a:rPr lang="en-US" dirty="0"/>
              <a:t>Other relevant complications of natural language include metaphors, similes, analogies, etc.</a:t>
            </a:r>
          </a:p>
        </p:txBody>
      </p:sp>
    </p:spTree>
    <p:extLst>
      <p:ext uri="{BB962C8B-B14F-4D97-AF65-F5344CB8AC3E}">
        <p14:creationId xmlns:p14="http://schemas.microsoft.com/office/powerpoint/2010/main" val="31787987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8933-755E-48DA-8F1B-B9E1E267DA12}"/>
              </a:ext>
            </a:extLst>
          </p:cNvPr>
          <p:cNvSpPr>
            <a:spLocks noGrp="1"/>
          </p:cNvSpPr>
          <p:nvPr>
            <p:ph type="title"/>
          </p:nvPr>
        </p:nvSpPr>
        <p:spPr/>
        <p:txBody>
          <a:bodyPr/>
          <a:lstStyle/>
          <a:p>
            <a:r>
              <a:rPr lang="en-US" dirty="0"/>
              <a:t>Disambiguation</a:t>
            </a:r>
          </a:p>
        </p:txBody>
      </p:sp>
      <p:sp>
        <p:nvSpPr>
          <p:cNvPr id="3" name="Content Placeholder 2">
            <a:extLst>
              <a:ext uri="{FF2B5EF4-FFF2-40B4-BE49-F238E27FC236}">
                <a16:creationId xmlns:a16="http://schemas.microsoft.com/office/drawing/2014/main" id="{EA6B3BFF-8C08-4AB1-BB03-C5D87EDE8BB3}"/>
              </a:ext>
            </a:extLst>
          </p:cNvPr>
          <p:cNvSpPr>
            <a:spLocks noGrp="1"/>
          </p:cNvSpPr>
          <p:nvPr>
            <p:ph idx="1"/>
          </p:nvPr>
        </p:nvSpPr>
        <p:spPr/>
        <p:txBody>
          <a:bodyPr>
            <a:normAutofit fontScale="85000" lnSpcReduction="20000"/>
          </a:bodyPr>
          <a:lstStyle/>
          <a:p>
            <a:r>
              <a:rPr lang="en-US" b="1" dirty="0"/>
              <a:t>Disambiguation</a:t>
            </a:r>
            <a:r>
              <a:rPr lang="en-US" dirty="0"/>
              <a:t> refers to the determination of the intended meaning of an utterance or sentence</a:t>
            </a:r>
          </a:p>
          <a:p>
            <a:r>
              <a:rPr lang="en-US" dirty="0"/>
              <a:t>To disambiguate natural language, you need to consider four models of knowledge:</a:t>
            </a:r>
          </a:p>
          <a:p>
            <a:pPr lvl="1"/>
            <a:r>
              <a:rPr lang="en-US" dirty="0"/>
              <a:t>The </a:t>
            </a:r>
            <a:r>
              <a:rPr lang="en-US" i="1" dirty="0"/>
              <a:t>world model </a:t>
            </a:r>
            <a:r>
              <a:rPr lang="en-US" dirty="0"/>
              <a:t>indicates the likelihood that a proposition occurs in the world</a:t>
            </a:r>
          </a:p>
          <a:p>
            <a:pPr lvl="1"/>
            <a:r>
              <a:rPr lang="en-US" dirty="0"/>
              <a:t>The </a:t>
            </a:r>
            <a:r>
              <a:rPr lang="en-US" i="1" dirty="0"/>
              <a:t>mental model </a:t>
            </a:r>
            <a:r>
              <a:rPr lang="en-US" dirty="0"/>
              <a:t>indicates the likelihood that the speaker would form the intent to express the fact given that it occurs</a:t>
            </a:r>
          </a:p>
          <a:p>
            <a:pPr lvl="1"/>
            <a:r>
              <a:rPr lang="en-US" dirty="0"/>
              <a:t>The </a:t>
            </a:r>
            <a:r>
              <a:rPr lang="en-US" i="1" dirty="0"/>
              <a:t>language model </a:t>
            </a:r>
            <a:r>
              <a:rPr lang="en-US" dirty="0"/>
              <a:t>indicates the likelihood that a certain string would be chosen to express the content, given that the speaker already has the intention to express it</a:t>
            </a:r>
          </a:p>
          <a:p>
            <a:pPr lvl="1"/>
            <a:r>
              <a:rPr lang="en-US" dirty="0"/>
              <a:t>The </a:t>
            </a:r>
            <a:r>
              <a:rPr lang="en-US" i="1" dirty="0"/>
              <a:t>acoustic model </a:t>
            </a:r>
            <a:r>
              <a:rPr lang="en-US" dirty="0"/>
              <a:t>indicates, for spoken communication, the likelihood that the sequence of sounds would be generated given that a string was chosen</a:t>
            </a:r>
          </a:p>
          <a:p>
            <a:r>
              <a:rPr lang="en-US" dirty="0"/>
              <a:t>Final funny example: A politician says, "I am not a crook."; a crook can also be a hooked shepherd's staff</a:t>
            </a:r>
          </a:p>
          <a:p>
            <a:r>
              <a:rPr lang="en-US" dirty="0"/>
              <a:t>I would argue that it is solely due to the mental model that we understand the (likely) intended meaning of this sentence</a:t>
            </a:r>
          </a:p>
        </p:txBody>
      </p:sp>
    </p:spTree>
    <p:extLst>
      <p:ext uri="{BB962C8B-B14F-4D97-AF65-F5344CB8AC3E}">
        <p14:creationId xmlns:p14="http://schemas.microsoft.com/office/powerpoint/2010/main" val="2980946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1518</TotalTime>
  <Words>5853</Words>
  <Application>Microsoft Office PowerPoint</Application>
  <PresentationFormat>Widescreen</PresentationFormat>
  <Paragraphs>317</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Calibri Light</vt:lpstr>
      <vt:lpstr>Cambria Math</vt:lpstr>
      <vt:lpstr>Courier New</vt:lpstr>
      <vt:lpstr>Office Theme</vt:lpstr>
      <vt:lpstr>ECE469: Artificial Intelligence</vt:lpstr>
      <vt:lpstr>Natural Language Processing (recap)</vt:lpstr>
      <vt:lpstr>Disciplines Related to Natural Languages</vt:lpstr>
      <vt:lpstr>Why is NLP Hard? (recap)</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"Time flies like an arrow." (five meanings)</vt:lpstr>
      <vt:lpstr>The Turing Test</vt:lpstr>
      <vt:lpstr>Necessary Knowledge for Communication</vt:lpstr>
      <vt:lpstr>Grammar</vt:lpstr>
      <vt:lpstr>Phrase Structure Grammars</vt:lpstr>
      <vt:lpstr>The Chomsky Hierarchy</vt:lpstr>
      <vt:lpstr>Context-free Grammars</vt:lpstr>
      <vt:lpstr>The Wumpus World</vt:lpstr>
      <vt:lpstr>Lexicons</vt:lpstr>
      <vt:lpstr>Probabilistic Context Free Grammars</vt:lpstr>
      <vt:lpstr>Lexicon Example</vt:lpstr>
      <vt:lpstr>Grammar Example</vt:lpstr>
      <vt:lpstr>Notes About the Example Grammar</vt:lpstr>
      <vt:lpstr>Parse trees</vt:lpstr>
      <vt:lpstr>Parsing</vt:lpstr>
      <vt:lpstr>Chart Parsing</vt:lpstr>
      <vt:lpstr>Treebanks</vt:lpstr>
      <vt:lpstr>Lexicalized PCFGs</vt:lpstr>
      <vt:lpstr>Lexicalized PCFG Example (from book)</vt:lpstr>
      <vt:lpstr>Case Agreement</vt:lpstr>
      <vt:lpstr>More General Augmented Grammars</vt:lpstr>
      <vt:lpstr>General Augmented Grammar Example</vt:lpstr>
      <vt:lpstr>Semantic Interpretation</vt:lpstr>
      <vt:lpstr>Grammar for Arithmetic Expressions</vt:lpstr>
      <vt:lpstr>Parse Tree with Semantic Interpretation</vt:lpstr>
      <vt:lpstr>English Grammar for Semantic Interpretation</vt:lpstr>
      <vt:lpstr>It’s Complicated</vt:lpstr>
      <vt:lpstr>Pragmatics, Discourse, Real-World Knowledge</vt:lpstr>
      <vt:lpstr>Ambiguity</vt:lpstr>
      <vt:lpstr>Types of Ambiguity</vt:lpstr>
      <vt:lpstr>Disambiguation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ECE469: Artificial Intelligence</dc:title>
  <dc:creator>Carl</dc:creator>
  <cp:lastModifiedBy>Carl Sable</cp:lastModifiedBy>
  <cp:revision>61</cp:revision>
  <dcterms:created xsi:type="dcterms:W3CDTF">2020-11-30T17:43:31Z</dcterms:created>
  <dcterms:modified xsi:type="dcterms:W3CDTF">2021-12-01T13:30:30Z</dcterms:modified>
</cp:coreProperties>
</file>