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5" r:id="rId10"/>
    <p:sldId id="264" r:id="rId11"/>
    <p:sldId id="266" r:id="rId12"/>
    <p:sldId id="269" r:id="rId13"/>
    <p:sldId id="267" r:id="rId14"/>
    <p:sldId id="270" r:id="rId15"/>
    <p:sldId id="272" r:id="rId16"/>
    <p:sldId id="273" r:id="rId17"/>
    <p:sldId id="281" r:id="rId18"/>
    <p:sldId id="271" r:id="rId19"/>
    <p:sldId id="274" r:id="rId20"/>
    <p:sldId id="275" r:id="rId21"/>
    <p:sldId id="276" r:id="rId22"/>
    <p:sldId id="277" r:id="rId23"/>
    <p:sldId id="278" r:id="rId24"/>
    <p:sldId id="279" r:id="rId25"/>
    <p:sldId id="28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20" y="2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8D93E-3791-4FFD-9563-7FCC533DA01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DBB4120-7393-4AA9-939A-BA0EF8678A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442A7-208F-4B7C-9D20-B08A3F6B002D}"/>
              </a:ext>
            </a:extLst>
          </p:cNvPr>
          <p:cNvSpPr>
            <a:spLocks noGrp="1"/>
          </p:cNvSpPr>
          <p:nvPr>
            <p:ph type="dt" sz="half" idx="10"/>
          </p:nvPr>
        </p:nvSpPr>
        <p:spPr/>
        <p:txBody>
          <a:bodyPr/>
          <a:lstStyle/>
          <a:p>
            <a:fld id="{ABD78693-E6E9-4244-AC3B-28C9814A89B2}" type="datetimeFigureOut">
              <a:rPr lang="en-US" smtClean="0"/>
              <a:t>10/10/2021</a:t>
            </a:fld>
            <a:endParaRPr lang="en-US"/>
          </a:p>
        </p:txBody>
      </p:sp>
      <p:sp>
        <p:nvSpPr>
          <p:cNvPr id="5" name="Footer Placeholder 4">
            <a:extLst>
              <a:ext uri="{FF2B5EF4-FFF2-40B4-BE49-F238E27FC236}">
                <a16:creationId xmlns:a16="http://schemas.microsoft.com/office/drawing/2014/main" id="{2B479B55-36B6-4BB4-A7B3-C3DA33FB5E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30B485-2D6D-4E0F-81F5-9DE7F3A909CC}"/>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970323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9056E-B01B-4EEE-9E6D-0611BCC44E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B85391-4E06-4195-BC05-C0B824E059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5AF3D5-ADC7-4E20-8641-9519583BFACF}"/>
              </a:ext>
            </a:extLst>
          </p:cNvPr>
          <p:cNvSpPr>
            <a:spLocks noGrp="1"/>
          </p:cNvSpPr>
          <p:nvPr>
            <p:ph type="dt" sz="half" idx="10"/>
          </p:nvPr>
        </p:nvSpPr>
        <p:spPr/>
        <p:txBody>
          <a:bodyPr/>
          <a:lstStyle/>
          <a:p>
            <a:fld id="{ABD78693-E6E9-4244-AC3B-28C9814A89B2}" type="datetimeFigureOut">
              <a:rPr lang="en-US" smtClean="0"/>
              <a:t>10/10/2021</a:t>
            </a:fld>
            <a:endParaRPr lang="en-US"/>
          </a:p>
        </p:txBody>
      </p:sp>
      <p:sp>
        <p:nvSpPr>
          <p:cNvPr id="5" name="Footer Placeholder 4">
            <a:extLst>
              <a:ext uri="{FF2B5EF4-FFF2-40B4-BE49-F238E27FC236}">
                <a16:creationId xmlns:a16="http://schemas.microsoft.com/office/drawing/2014/main" id="{7BD3C2B7-D20E-46F7-9976-424732FC65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02B7F4-07AB-470B-A035-61E399E26603}"/>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1168884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0720-075D-4058-9FA2-8D8CEE5A32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F7973E-A726-4B64-A45F-8432D8E870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5D3028-E7B1-42C8-951C-158D115CFEEA}"/>
              </a:ext>
            </a:extLst>
          </p:cNvPr>
          <p:cNvSpPr>
            <a:spLocks noGrp="1"/>
          </p:cNvSpPr>
          <p:nvPr>
            <p:ph type="dt" sz="half" idx="10"/>
          </p:nvPr>
        </p:nvSpPr>
        <p:spPr/>
        <p:txBody>
          <a:bodyPr/>
          <a:lstStyle/>
          <a:p>
            <a:fld id="{ABD78693-E6E9-4244-AC3B-28C9814A89B2}" type="datetimeFigureOut">
              <a:rPr lang="en-US" smtClean="0"/>
              <a:t>10/10/2021</a:t>
            </a:fld>
            <a:endParaRPr lang="en-US"/>
          </a:p>
        </p:txBody>
      </p:sp>
      <p:sp>
        <p:nvSpPr>
          <p:cNvPr id="5" name="Footer Placeholder 4">
            <a:extLst>
              <a:ext uri="{FF2B5EF4-FFF2-40B4-BE49-F238E27FC236}">
                <a16:creationId xmlns:a16="http://schemas.microsoft.com/office/drawing/2014/main" id="{58231ECD-BD90-4E31-9D74-630ED7C69E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1F4355-138D-49C8-BEBA-0E22BF36A8D5}"/>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2808987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24562-9771-4DF3-8917-FACE1E387C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6E107-901A-4031-A3B2-EDADB416D9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FF87B1-1D4A-457C-AC06-CE48646842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8091A-0B1E-4C28-84C4-70E75B9DBB53}"/>
              </a:ext>
            </a:extLst>
          </p:cNvPr>
          <p:cNvSpPr>
            <a:spLocks noGrp="1"/>
          </p:cNvSpPr>
          <p:nvPr>
            <p:ph type="dt" sz="half" idx="10"/>
          </p:nvPr>
        </p:nvSpPr>
        <p:spPr/>
        <p:txBody>
          <a:bodyPr/>
          <a:lstStyle/>
          <a:p>
            <a:fld id="{ABD78693-E6E9-4244-AC3B-28C9814A89B2}" type="datetimeFigureOut">
              <a:rPr lang="en-US" smtClean="0"/>
              <a:t>10/10/2021</a:t>
            </a:fld>
            <a:endParaRPr lang="en-US"/>
          </a:p>
        </p:txBody>
      </p:sp>
      <p:sp>
        <p:nvSpPr>
          <p:cNvPr id="6" name="Footer Placeholder 5">
            <a:extLst>
              <a:ext uri="{FF2B5EF4-FFF2-40B4-BE49-F238E27FC236}">
                <a16:creationId xmlns:a16="http://schemas.microsoft.com/office/drawing/2014/main" id="{B6618111-118C-43DC-A07E-9AFAFB222F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A7F2EF-081C-46B4-B538-BD366F7225BD}"/>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1168543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0B412-3498-4BA4-BDF8-5F99FAA1D72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2F50746-E831-48C5-A85E-4EB4714A9E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8458D0-C60B-4152-86F8-2E9AB3764F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6E4EA5-5BB3-4C5A-A637-389ACF8FBA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8B3529-4D64-40D5-9583-ED1D6C94D1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4214CB-6122-4EF6-9E20-2DDAECA50C80}"/>
              </a:ext>
            </a:extLst>
          </p:cNvPr>
          <p:cNvSpPr>
            <a:spLocks noGrp="1"/>
          </p:cNvSpPr>
          <p:nvPr>
            <p:ph type="dt" sz="half" idx="10"/>
          </p:nvPr>
        </p:nvSpPr>
        <p:spPr/>
        <p:txBody>
          <a:bodyPr/>
          <a:lstStyle/>
          <a:p>
            <a:fld id="{ABD78693-E6E9-4244-AC3B-28C9814A89B2}" type="datetimeFigureOut">
              <a:rPr lang="en-US" smtClean="0"/>
              <a:t>10/10/2021</a:t>
            </a:fld>
            <a:endParaRPr lang="en-US"/>
          </a:p>
        </p:txBody>
      </p:sp>
      <p:sp>
        <p:nvSpPr>
          <p:cNvPr id="8" name="Footer Placeholder 7">
            <a:extLst>
              <a:ext uri="{FF2B5EF4-FFF2-40B4-BE49-F238E27FC236}">
                <a16:creationId xmlns:a16="http://schemas.microsoft.com/office/drawing/2014/main" id="{8C74A9DC-FD5A-4096-938F-9793D42E9E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11B46F-FDBA-478C-B656-4668012A41D5}"/>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3443513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7AC03-5FD2-4B8C-9817-DD5029265DC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A6B25C-F83A-4B27-BF46-4F7640B1B404}"/>
              </a:ext>
            </a:extLst>
          </p:cNvPr>
          <p:cNvSpPr>
            <a:spLocks noGrp="1"/>
          </p:cNvSpPr>
          <p:nvPr>
            <p:ph type="dt" sz="half" idx="10"/>
          </p:nvPr>
        </p:nvSpPr>
        <p:spPr/>
        <p:txBody>
          <a:bodyPr/>
          <a:lstStyle/>
          <a:p>
            <a:fld id="{ABD78693-E6E9-4244-AC3B-28C9814A89B2}" type="datetimeFigureOut">
              <a:rPr lang="en-US" smtClean="0"/>
              <a:t>10/10/2021</a:t>
            </a:fld>
            <a:endParaRPr lang="en-US"/>
          </a:p>
        </p:txBody>
      </p:sp>
      <p:sp>
        <p:nvSpPr>
          <p:cNvPr id="4" name="Footer Placeholder 3">
            <a:extLst>
              <a:ext uri="{FF2B5EF4-FFF2-40B4-BE49-F238E27FC236}">
                <a16:creationId xmlns:a16="http://schemas.microsoft.com/office/drawing/2014/main" id="{A989896E-3CB1-4CD3-9D6A-C5A3F546F0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5013B6-87E4-4292-8E19-4A83F4A66B86}"/>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177512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75221A-102A-46CE-BBBB-73189233F23F}"/>
              </a:ext>
            </a:extLst>
          </p:cNvPr>
          <p:cNvSpPr>
            <a:spLocks noGrp="1"/>
          </p:cNvSpPr>
          <p:nvPr>
            <p:ph type="dt" sz="half" idx="10"/>
          </p:nvPr>
        </p:nvSpPr>
        <p:spPr/>
        <p:txBody>
          <a:bodyPr/>
          <a:lstStyle/>
          <a:p>
            <a:fld id="{ABD78693-E6E9-4244-AC3B-28C9814A89B2}" type="datetimeFigureOut">
              <a:rPr lang="en-US" smtClean="0"/>
              <a:t>10/10/2021</a:t>
            </a:fld>
            <a:endParaRPr lang="en-US"/>
          </a:p>
        </p:txBody>
      </p:sp>
      <p:sp>
        <p:nvSpPr>
          <p:cNvPr id="3" name="Footer Placeholder 2">
            <a:extLst>
              <a:ext uri="{FF2B5EF4-FFF2-40B4-BE49-F238E27FC236}">
                <a16:creationId xmlns:a16="http://schemas.microsoft.com/office/drawing/2014/main" id="{3638CF98-BF1F-47BD-A550-7AD9663BAC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4307DC-304F-4407-9D34-8E26938CA2F2}"/>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4087327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C2AEC-977C-4D04-B575-AB6F40A59C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E5A6E3-9D1D-41E0-91B1-A2AE235AB5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613F5F-9242-4EBD-AAFA-CD83323F0B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763BE6-FA7B-44D1-8400-54E9F03A8EA7}"/>
              </a:ext>
            </a:extLst>
          </p:cNvPr>
          <p:cNvSpPr>
            <a:spLocks noGrp="1"/>
          </p:cNvSpPr>
          <p:nvPr>
            <p:ph type="dt" sz="half" idx="10"/>
          </p:nvPr>
        </p:nvSpPr>
        <p:spPr/>
        <p:txBody>
          <a:bodyPr/>
          <a:lstStyle/>
          <a:p>
            <a:fld id="{ABD78693-E6E9-4244-AC3B-28C9814A89B2}" type="datetimeFigureOut">
              <a:rPr lang="en-US" smtClean="0"/>
              <a:t>10/10/2021</a:t>
            </a:fld>
            <a:endParaRPr lang="en-US"/>
          </a:p>
        </p:txBody>
      </p:sp>
      <p:sp>
        <p:nvSpPr>
          <p:cNvPr id="6" name="Footer Placeholder 5">
            <a:extLst>
              <a:ext uri="{FF2B5EF4-FFF2-40B4-BE49-F238E27FC236}">
                <a16:creationId xmlns:a16="http://schemas.microsoft.com/office/drawing/2014/main" id="{77C5CFA5-2CD7-43CF-8712-5F5AC8466D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2FFA99-D204-482F-9C31-E79F21A29116}"/>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4220424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516D5-3808-4D70-AAAC-2B9739570B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E376F9-C9A3-434A-8F16-76A5032ED5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4A2838-90D9-45AA-AA23-485BDC5FF7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0E688C-AFF6-4A10-B460-112A56E366D7}"/>
              </a:ext>
            </a:extLst>
          </p:cNvPr>
          <p:cNvSpPr>
            <a:spLocks noGrp="1"/>
          </p:cNvSpPr>
          <p:nvPr>
            <p:ph type="dt" sz="half" idx="10"/>
          </p:nvPr>
        </p:nvSpPr>
        <p:spPr/>
        <p:txBody>
          <a:bodyPr/>
          <a:lstStyle/>
          <a:p>
            <a:fld id="{ABD78693-E6E9-4244-AC3B-28C9814A89B2}" type="datetimeFigureOut">
              <a:rPr lang="en-US" smtClean="0"/>
              <a:t>10/10/2021</a:t>
            </a:fld>
            <a:endParaRPr lang="en-US"/>
          </a:p>
        </p:txBody>
      </p:sp>
      <p:sp>
        <p:nvSpPr>
          <p:cNvPr id="6" name="Footer Placeholder 5">
            <a:extLst>
              <a:ext uri="{FF2B5EF4-FFF2-40B4-BE49-F238E27FC236}">
                <a16:creationId xmlns:a16="http://schemas.microsoft.com/office/drawing/2014/main" id="{EE6D0003-3717-427C-8E7C-2D9D6057B9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AAD216-3D67-47F1-9D75-62BBD9883249}"/>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223702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BC380-4C61-437B-8547-7F47B95EB7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347607-D460-4798-A0AA-3BD21E2C82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17BF64-71E0-4AF7-93E7-EBBE933CD11E}"/>
              </a:ext>
            </a:extLst>
          </p:cNvPr>
          <p:cNvSpPr>
            <a:spLocks noGrp="1"/>
          </p:cNvSpPr>
          <p:nvPr>
            <p:ph type="dt" sz="half" idx="10"/>
          </p:nvPr>
        </p:nvSpPr>
        <p:spPr/>
        <p:txBody>
          <a:bodyPr/>
          <a:lstStyle/>
          <a:p>
            <a:fld id="{ABD78693-E6E9-4244-AC3B-28C9814A89B2}" type="datetimeFigureOut">
              <a:rPr lang="en-US" smtClean="0"/>
              <a:t>10/10/2021</a:t>
            </a:fld>
            <a:endParaRPr lang="en-US"/>
          </a:p>
        </p:txBody>
      </p:sp>
      <p:sp>
        <p:nvSpPr>
          <p:cNvPr id="5" name="Footer Placeholder 4">
            <a:extLst>
              <a:ext uri="{FF2B5EF4-FFF2-40B4-BE49-F238E27FC236}">
                <a16:creationId xmlns:a16="http://schemas.microsoft.com/office/drawing/2014/main" id="{C4600BA8-5597-4B58-8D84-659331BBE3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4B5E2A-1A4B-43C7-8579-7D35E818850F}"/>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37502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2E501D-A1E3-4627-BA1A-B48A73D404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94D06F-30E4-41E2-A590-FB9EC95FAE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4AE493-9BB4-419E-84E9-9486F3579F9A}"/>
              </a:ext>
            </a:extLst>
          </p:cNvPr>
          <p:cNvSpPr>
            <a:spLocks noGrp="1"/>
          </p:cNvSpPr>
          <p:nvPr>
            <p:ph type="dt" sz="half" idx="10"/>
          </p:nvPr>
        </p:nvSpPr>
        <p:spPr/>
        <p:txBody>
          <a:bodyPr/>
          <a:lstStyle/>
          <a:p>
            <a:fld id="{ABD78693-E6E9-4244-AC3B-28C9814A89B2}" type="datetimeFigureOut">
              <a:rPr lang="en-US" smtClean="0"/>
              <a:t>10/10/2021</a:t>
            </a:fld>
            <a:endParaRPr lang="en-US"/>
          </a:p>
        </p:txBody>
      </p:sp>
      <p:sp>
        <p:nvSpPr>
          <p:cNvPr id="5" name="Footer Placeholder 4">
            <a:extLst>
              <a:ext uri="{FF2B5EF4-FFF2-40B4-BE49-F238E27FC236}">
                <a16:creationId xmlns:a16="http://schemas.microsoft.com/office/drawing/2014/main" id="{D945B24E-8531-472F-8C2A-E90682ACB2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42876F-AA84-4A81-91AA-3F46B2012B68}"/>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1036557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0D5BA2-F8C6-45C3-BB40-EB332F235D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B4BF49F-EA76-4186-A6B6-C387FDF442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7902DD-89D4-47E8-AF25-1254245248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D78693-E6E9-4244-AC3B-28C9814A89B2}" type="datetimeFigureOut">
              <a:rPr lang="en-US" smtClean="0"/>
              <a:t>10/10/2021</a:t>
            </a:fld>
            <a:endParaRPr lang="en-US"/>
          </a:p>
        </p:txBody>
      </p:sp>
      <p:sp>
        <p:nvSpPr>
          <p:cNvPr id="5" name="Footer Placeholder 4">
            <a:extLst>
              <a:ext uri="{FF2B5EF4-FFF2-40B4-BE49-F238E27FC236}">
                <a16:creationId xmlns:a16="http://schemas.microsoft.com/office/drawing/2014/main" id="{128972A5-0A5F-458D-8885-EDCCD5F094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134A575-0D32-4649-BAA0-1E6E6F3D83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30A937-4CD0-482C-A104-6104C913AC52}" type="slidenum">
              <a:rPr lang="en-US" smtClean="0"/>
              <a:t>‹#›</a:t>
            </a:fld>
            <a:endParaRPr lang="en-US"/>
          </a:p>
        </p:txBody>
      </p:sp>
    </p:spTree>
    <p:extLst>
      <p:ext uri="{BB962C8B-B14F-4D97-AF65-F5344CB8AC3E}">
        <p14:creationId xmlns:p14="http://schemas.microsoft.com/office/powerpoint/2010/main" val="1171087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Bayesian Networks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5ACE6-53E5-44FC-9C11-C26D60DB5F6A}"/>
              </a:ext>
            </a:extLst>
          </p:cNvPr>
          <p:cNvSpPr>
            <a:spLocks noGrp="1"/>
          </p:cNvSpPr>
          <p:nvPr>
            <p:ph type="title"/>
          </p:nvPr>
        </p:nvSpPr>
        <p:spPr/>
        <p:txBody>
          <a:bodyPr/>
          <a:lstStyle/>
          <a:p>
            <a:r>
              <a:rPr lang="en-US" dirty="0"/>
              <a:t>Bayesian Networks</a:t>
            </a:r>
          </a:p>
        </p:txBody>
      </p:sp>
      <p:sp>
        <p:nvSpPr>
          <p:cNvPr id="3" name="Content Placeholder 2">
            <a:extLst>
              <a:ext uri="{FF2B5EF4-FFF2-40B4-BE49-F238E27FC236}">
                <a16:creationId xmlns:a16="http://schemas.microsoft.com/office/drawing/2014/main" id="{B66A1334-2ABA-4F67-BCF3-3D667278A523}"/>
              </a:ext>
            </a:extLst>
          </p:cNvPr>
          <p:cNvSpPr>
            <a:spLocks noGrp="1"/>
          </p:cNvSpPr>
          <p:nvPr>
            <p:ph idx="1"/>
          </p:nvPr>
        </p:nvSpPr>
        <p:spPr/>
        <p:txBody>
          <a:bodyPr>
            <a:normAutofit fontScale="62500" lnSpcReduction="20000"/>
          </a:bodyPr>
          <a:lstStyle/>
          <a:p>
            <a:r>
              <a:rPr lang="en-US" dirty="0"/>
              <a:t>This topic is related to Chapter 13 of the current edition of the textbook, titled "Probabilistic Reasoning"</a:t>
            </a:r>
          </a:p>
          <a:p>
            <a:r>
              <a:rPr lang="en-US" dirty="0"/>
              <a:t>In our previous topic, we learned that a </a:t>
            </a:r>
            <a:r>
              <a:rPr lang="en-US" b="1" dirty="0"/>
              <a:t>full joint probability distribution </a:t>
            </a:r>
            <a:r>
              <a:rPr lang="en-US" dirty="0"/>
              <a:t>specifies probabilities for all combinations of all </a:t>
            </a:r>
            <a:r>
              <a:rPr lang="en-US" b="1" dirty="0"/>
              <a:t>random variables </a:t>
            </a:r>
            <a:r>
              <a:rPr lang="en-US" dirty="0"/>
              <a:t>used to describe the world</a:t>
            </a:r>
          </a:p>
          <a:p>
            <a:r>
              <a:rPr lang="en-US" dirty="0"/>
              <a:t>If all the random variables are </a:t>
            </a:r>
            <a:r>
              <a:rPr lang="en-US" i="1" dirty="0"/>
              <a:t>discrete</a:t>
            </a:r>
            <a:r>
              <a:rPr lang="en-US" dirty="0"/>
              <a:t> with </a:t>
            </a:r>
            <a:r>
              <a:rPr lang="en-US" i="1" dirty="0"/>
              <a:t>finite domains</a:t>
            </a:r>
            <a:r>
              <a:rPr lang="en-US" dirty="0"/>
              <a:t>, this can be specified by a table</a:t>
            </a:r>
          </a:p>
          <a:p>
            <a:r>
              <a:rPr lang="en-US" dirty="0"/>
              <a:t>We have also seen that </a:t>
            </a:r>
            <a:r>
              <a:rPr lang="en-US" b="1" dirty="0"/>
              <a:t>independence</a:t>
            </a:r>
            <a:r>
              <a:rPr lang="en-US" dirty="0"/>
              <a:t> and </a:t>
            </a:r>
            <a:r>
              <a:rPr lang="en-US" b="1" dirty="0"/>
              <a:t>conditional independence</a:t>
            </a:r>
            <a:r>
              <a:rPr lang="en-US" dirty="0"/>
              <a:t> assumptions</a:t>
            </a:r>
            <a:r>
              <a:rPr lang="en-US" b="1" dirty="0"/>
              <a:t> </a:t>
            </a:r>
            <a:r>
              <a:rPr lang="en-US" dirty="0"/>
              <a:t>can greatly reduce the number of probabilities that need to be specified for the full joint distribution</a:t>
            </a:r>
          </a:p>
          <a:p>
            <a:r>
              <a:rPr lang="en-US" dirty="0"/>
              <a:t>A data structure called a </a:t>
            </a:r>
            <a:r>
              <a:rPr lang="en-US" b="1" dirty="0"/>
              <a:t>Bayesian network </a:t>
            </a:r>
            <a:r>
              <a:rPr lang="en-US" dirty="0"/>
              <a:t>(a.k.a. belief network, decision network, or Bayes net) can be used to graphically represent dependencies among variables</a:t>
            </a:r>
          </a:p>
          <a:p>
            <a:r>
              <a:rPr lang="en-US" dirty="0"/>
              <a:t>An example of a Bayesian network is shown on the next slide</a:t>
            </a:r>
          </a:p>
          <a:p>
            <a:r>
              <a:rPr lang="en-US" dirty="0"/>
              <a:t>A Bayesian network is a </a:t>
            </a:r>
            <a:r>
              <a:rPr lang="en-US" i="1" dirty="0"/>
              <a:t>directed graph </a:t>
            </a:r>
            <a:r>
              <a:rPr lang="en-US" dirty="0"/>
              <a:t>such that:</a:t>
            </a:r>
          </a:p>
          <a:p>
            <a:pPr lvl="1"/>
            <a:r>
              <a:rPr lang="en-US" dirty="0"/>
              <a:t>Each node corresponds to a random variable</a:t>
            </a:r>
          </a:p>
          <a:p>
            <a:pPr lvl="1"/>
            <a:r>
              <a:rPr lang="en-US" dirty="0"/>
              <a:t>If there is an arrow (a.k.a. link) from </a:t>
            </a:r>
            <a:r>
              <a:rPr lang="en-US" i="1" dirty="0"/>
              <a:t>X</a:t>
            </a:r>
            <a:r>
              <a:rPr lang="en-US" dirty="0"/>
              <a:t> to </a:t>
            </a:r>
            <a:r>
              <a:rPr lang="en-US" i="1" dirty="0"/>
              <a:t>Y</a:t>
            </a:r>
            <a:r>
              <a:rPr lang="en-US" dirty="0"/>
              <a:t>, </a:t>
            </a:r>
            <a:r>
              <a:rPr lang="en-US" i="1" dirty="0"/>
              <a:t>X</a:t>
            </a:r>
            <a:r>
              <a:rPr lang="en-US" dirty="0"/>
              <a:t> is said to be a </a:t>
            </a:r>
            <a:r>
              <a:rPr lang="en-US" i="1" dirty="0"/>
              <a:t>parent</a:t>
            </a:r>
            <a:r>
              <a:rPr lang="en-US" dirty="0"/>
              <a:t> of </a:t>
            </a:r>
            <a:r>
              <a:rPr lang="en-US" i="1" dirty="0"/>
              <a:t>Y</a:t>
            </a:r>
            <a:r>
              <a:rPr lang="en-US" dirty="0"/>
              <a:t>; a node may have more than one parent</a:t>
            </a:r>
          </a:p>
          <a:p>
            <a:pPr lvl="1"/>
            <a:r>
              <a:rPr lang="en-US" dirty="0"/>
              <a:t>The graph has no directed cycles; hence it is a </a:t>
            </a:r>
            <a:r>
              <a:rPr lang="en-US" i="1" dirty="0"/>
              <a:t>directed acyclic graph </a:t>
            </a:r>
            <a:r>
              <a:rPr lang="en-US" dirty="0"/>
              <a:t>(DAG)</a:t>
            </a:r>
          </a:p>
          <a:p>
            <a:pPr lvl="1"/>
            <a:r>
              <a:rPr lang="en-US" dirty="0"/>
              <a:t>Each node </a:t>
            </a:r>
            <a:r>
              <a:rPr lang="en-US" i="1" dirty="0"/>
              <a:t>X</a:t>
            </a:r>
            <a:r>
              <a:rPr lang="en-US" baseline="-25000" dirty="0"/>
              <a:t>i</a:t>
            </a:r>
            <a:r>
              <a:rPr lang="en-US" dirty="0"/>
              <a:t> has a conditional probability distribution </a:t>
            </a:r>
            <a:r>
              <a:rPr lang="en-US" b="1" dirty="0"/>
              <a:t>P</a:t>
            </a:r>
            <a:r>
              <a:rPr lang="en-US" dirty="0"/>
              <a:t>(</a:t>
            </a:r>
            <a:r>
              <a:rPr lang="en-US" i="1" dirty="0"/>
              <a:t>X</a:t>
            </a:r>
            <a:r>
              <a:rPr lang="en-US" baseline="-25000" dirty="0"/>
              <a:t>i</a:t>
            </a:r>
            <a:r>
              <a:rPr lang="en-US" dirty="0"/>
              <a:t> | Parents(</a:t>
            </a:r>
            <a:r>
              <a:rPr lang="en-US" i="1" dirty="0"/>
              <a:t>X</a:t>
            </a:r>
            <a:r>
              <a:rPr lang="en-US" baseline="-25000" dirty="0"/>
              <a:t>i</a:t>
            </a:r>
            <a:r>
              <a:rPr lang="en-US" dirty="0"/>
              <a:t>)) that quantifies the effect of the parents on the node</a:t>
            </a:r>
          </a:p>
          <a:p>
            <a:r>
              <a:rPr lang="en-US" dirty="0"/>
              <a:t>There are typical implicit assumptions related to the links (we will discuss these shortly)</a:t>
            </a:r>
          </a:p>
        </p:txBody>
      </p:sp>
    </p:spTree>
    <p:extLst>
      <p:ext uri="{BB962C8B-B14F-4D97-AF65-F5344CB8AC3E}">
        <p14:creationId xmlns:p14="http://schemas.microsoft.com/office/powerpoint/2010/main" val="3323346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05B22-E35D-4F5A-8DD9-A40A07A0B19A}"/>
              </a:ext>
            </a:extLst>
          </p:cNvPr>
          <p:cNvSpPr>
            <a:spLocks noGrp="1"/>
          </p:cNvSpPr>
          <p:nvPr>
            <p:ph type="title"/>
          </p:nvPr>
        </p:nvSpPr>
        <p:spPr/>
        <p:txBody>
          <a:bodyPr/>
          <a:lstStyle/>
          <a:p>
            <a:r>
              <a:rPr lang="en-US" dirty="0"/>
              <a:t>Bayesian Network Simple Example</a:t>
            </a:r>
          </a:p>
        </p:txBody>
      </p:sp>
      <p:pic>
        <p:nvPicPr>
          <p:cNvPr id="4" name="Content Placeholder 3">
            <a:extLst>
              <a:ext uri="{FF2B5EF4-FFF2-40B4-BE49-F238E27FC236}">
                <a16:creationId xmlns:a16="http://schemas.microsoft.com/office/drawing/2014/main" id="{3FA31317-F498-4BF6-8F78-D9D35BEE9514}"/>
              </a:ext>
            </a:extLst>
          </p:cNvPr>
          <p:cNvPicPr>
            <a:picLocks noGrp="1" noChangeAspect="1"/>
          </p:cNvPicPr>
          <p:nvPr>
            <p:ph idx="1"/>
          </p:nvPr>
        </p:nvPicPr>
        <p:blipFill>
          <a:blip r:embed="rId2"/>
          <a:stretch>
            <a:fillRect/>
          </a:stretch>
        </p:blipFill>
        <p:spPr>
          <a:xfrm>
            <a:off x="623998" y="1690688"/>
            <a:ext cx="10944004" cy="4028468"/>
          </a:xfrm>
          <a:prstGeom prst="rect">
            <a:avLst/>
          </a:prstGeom>
        </p:spPr>
      </p:pic>
    </p:spTree>
    <p:extLst>
      <p:ext uri="{BB962C8B-B14F-4D97-AF65-F5344CB8AC3E}">
        <p14:creationId xmlns:p14="http://schemas.microsoft.com/office/powerpoint/2010/main" val="1481706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6F81F-E5A1-4132-A22C-81B7C0E472E2}"/>
              </a:ext>
            </a:extLst>
          </p:cNvPr>
          <p:cNvSpPr>
            <a:spLocks noGrp="1"/>
          </p:cNvSpPr>
          <p:nvPr>
            <p:ph type="title"/>
          </p:nvPr>
        </p:nvSpPr>
        <p:spPr/>
        <p:txBody>
          <a:bodyPr/>
          <a:lstStyle/>
          <a:p>
            <a:r>
              <a:rPr lang="en-US" dirty="0"/>
              <a:t>Conditional Probability Tables</a:t>
            </a:r>
          </a:p>
        </p:txBody>
      </p:sp>
      <p:sp>
        <p:nvSpPr>
          <p:cNvPr id="3" name="Content Placeholder 2">
            <a:extLst>
              <a:ext uri="{FF2B5EF4-FFF2-40B4-BE49-F238E27FC236}">
                <a16:creationId xmlns:a16="http://schemas.microsoft.com/office/drawing/2014/main" id="{2F723FAA-5484-4865-AD42-D319B280F73D}"/>
              </a:ext>
            </a:extLst>
          </p:cNvPr>
          <p:cNvSpPr>
            <a:spLocks noGrp="1"/>
          </p:cNvSpPr>
          <p:nvPr>
            <p:ph idx="1"/>
          </p:nvPr>
        </p:nvSpPr>
        <p:spPr/>
        <p:txBody>
          <a:bodyPr>
            <a:normAutofit fontScale="77500" lnSpcReduction="20000"/>
          </a:bodyPr>
          <a:lstStyle/>
          <a:p>
            <a:r>
              <a:rPr lang="en-US" dirty="0"/>
              <a:t>More complex Bayesian networks may include </a:t>
            </a:r>
            <a:r>
              <a:rPr lang="en-US" b="1" dirty="0"/>
              <a:t>conditional probability tables </a:t>
            </a:r>
            <a:r>
              <a:rPr lang="en-US" dirty="0"/>
              <a:t>(CPTs)</a:t>
            </a:r>
          </a:p>
          <a:p>
            <a:r>
              <a:rPr lang="en-US" dirty="0"/>
              <a:t>Each row of a CPT contains the conditional probability of the node for a </a:t>
            </a:r>
            <a:r>
              <a:rPr lang="en-US" i="1" dirty="0"/>
              <a:t>conditioning case</a:t>
            </a:r>
          </a:p>
          <a:p>
            <a:r>
              <a:rPr lang="en-US" dirty="0"/>
              <a:t>Each conditional case represents a possible combination of values for the parents of the current nodes</a:t>
            </a:r>
          </a:p>
          <a:p>
            <a:r>
              <a:rPr lang="en-US" dirty="0"/>
              <a:t>An example of a Bayesian network with CPTs is shown on the next page</a:t>
            </a:r>
          </a:p>
          <a:p>
            <a:r>
              <a:rPr lang="en-US" dirty="0"/>
              <a:t>CPTs are only appropriate when the associated random variables are discrete with finite domains</a:t>
            </a:r>
          </a:p>
          <a:p>
            <a:r>
              <a:rPr lang="en-US" dirty="0"/>
              <a:t>Note that the number of values in each row (i.e., the number of columns with values in the CPT) can be one less than the number of values in the random variable’s </a:t>
            </a:r>
            <a:r>
              <a:rPr lang="en-US" i="1" dirty="0"/>
              <a:t>domain</a:t>
            </a:r>
          </a:p>
          <a:p>
            <a:r>
              <a:rPr lang="en-US" dirty="0"/>
              <a:t>For example, on the next slide, each random variable is Boolean, and there is only one column of values in each CPT (i.e., only one probability is specified in each row)</a:t>
            </a:r>
          </a:p>
        </p:txBody>
      </p:sp>
    </p:spTree>
    <p:extLst>
      <p:ext uri="{BB962C8B-B14F-4D97-AF65-F5344CB8AC3E}">
        <p14:creationId xmlns:p14="http://schemas.microsoft.com/office/powerpoint/2010/main" val="733242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F82E5-1860-4F2E-AB52-4FF16AA4BD17}"/>
              </a:ext>
            </a:extLst>
          </p:cNvPr>
          <p:cNvSpPr>
            <a:spLocks noGrp="1"/>
          </p:cNvSpPr>
          <p:nvPr>
            <p:ph type="title"/>
          </p:nvPr>
        </p:nvSpPr>
        <p:spPr/>
        <p:txBody>
          <a:bodyPr/>
          <a:lstStyle/>
          <a:p>
            <a:r>
              <a:rPr lang="en-US" dirty="0"/>
              <a:t>Bayesian Network Example with CPTs</a:t>
            </a:r>
          </a:p>
        </p:txBody>
      </p:sp>
      <p:pic>
        <p:nvPicPr>
          <p:cNvPr id="3" name="Picture 2">
            <a:extLst>
              <a:ext uri="{FF2B5EF4-FFF2-40B4-BE49-F238E27FC236}">
                <a16:creationId xmlns:a16="http://schemas.microsoft.com/office/drawing/2014/main" id="{BF9201F2-A28D-4FDB-AA2E-3A7A00CB862F}"/>
              </a:ext>
            </a:extLst>
          </p:cNvPr>
          <p:cNvPicPr>
            <a:picLocks noChangeAspect="1"/>
          </p:cNvPicPr>
          <p:nvPr/>
        </p:nvPicPr>
        <p:blipFill>
          <a:blip r:embed="rId2"/>
          <a:stretch>
            <a:fillRect/>
          </a:stretch>
        </p:blipFill>
        <p:spPr>
          <a:xfrm>
            <a:off x="1900981" y="1690688"/>
            <a:ext cx="8390038" cy="4731934"/>
          </a:xfrm>
          <a:prstGeom prst="rect">
            <a:avLst/>
          </a:prstGeom>
        </p:spPr>
      </p:pic>
    </p:spTree>
    <p:extLst>
      <p:ext uri="{BB962C8B-B14F-4D97-AF65-F5344CB8AC3E}">
        <p14:creationId xmlns:p14="http://schemas.microsoft.com/office/powerpoint/2010/main" val="2645299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937CC-2354-4AA5-87A2-94E86E916269}"/>
              </a:ext>
            </a:extLst>
          </p:cNvPr>
          <p:cNvSpPr>
            <a:spLocks noGrp="1"/>
          </p:cNvSpPr>
          <p:nvPr>
            <p:ph type="title"/>
          </p:nvPr>
        </p:nvSpPr>
        <p:spPr/>
        <p:txBody>
          <a:bodyPr/>
          <a:lstStyle/>
          <a:p>
            <a:r>
              <a:rPr lang="en-US" dirty="0"/>
              <a:t>Causal Links</a:t>
            </a:r>
          </a:p>
        </p:txBody>
      </p:sp>
      <p:sp>
        <p:nvSpPr>
          <p:cNvPr id="3" name="Content Placeholder 2">
            <a:extLst>
              <a:ext uri="{FF2B5EF4-FFF2-40B4-BE49-F238E27FC236}">
                <a16:creationId xmlns:a16="http://schemas.microsoft.com/office/drawing/2014/main" id="{003CE117-F1E6-4721-A1CC-69807748662D}"/>
              </a:ext>
            </a:extLst>
          </p:cNvPr>
          <p:cNvSpPr>
            <a:spLocks noGrp="1"/>
          </p:cNvSpPr>
          <p:nvPr>
            <p:ph idx="1"/>
          </p:nvPr>
        </p:nvSpPr>
        <p:spPr/>
        <p:txBody>
          <a:bodyPr>
            <a:normAutofit fontScale="70000" lnSpcReduction="20000"/>
          </a:bodyPr>
          <a:lstStyle/>
          <a:p>
            <a:r>
              <a:rPr lang="en-US" dirty="0"/>
              <a:t>For both examples we have seen so far, the links are assumed to be </a:t>
            </a:r>
            <a:r>
              <a:rPr lang="en-US" i="1" dirty="0"/>
              <a:t>direct, causal links </a:t>
            </a:r>
            <a:r>
              <a:rPr lang="en-US" dirty="0"/>
              <a:t>and </a:t>
            </a:r>
            <a:r>
              <a:rPr lang="en-US" i="1" dirty="0"/>
              <a:t>all such links are presumed to be present</a:t>
            </a:r>
          </a:p>
          <a:p>
            <a:r>
              <a:rPr lang="en-US" dirty="0"/>
              <a:t>This implies that </a:t>
            </a:r>
            <a:r>
              <a:rPr lang="en-US" i="1" dirty="0"/>
              <a:t>each node is conditionally independent of its predecessors given its parents</a:t>
            </a:r>
          </a:p>
          <a:p>
            <a:r>
              <a:rPr lang="en-US" dirty="0"/>
              <a:t>Constructing the Bayesian network in this way is generally the responsibility of an expert with knowledge of the domain</a:t>
            </a:r>
          </a:p>
          <a:p>
            <a:r>
              <a:rPr lang="en-US" dirty="0"/>
              <a:t>For example, consider adding the </a:t>
            </a:r>
            <a:r>
              <a:rPr lang="en-US" i="1" dirty="0"/>
              <a:t>MaryCalls</a:t>
            </a:r>
            <a:r>
              <a:rPr lang="en-US" dirty="0"/>
              <a:t> node last in the previous example; it is dependent on all previous nodes, but only directly influenced by </a:t>
            </a:r>
            <a:r>
              <a:rPr lang="en-US" i="1" dirty="0"/>
              <a:t>Alarm</a:t>
            </a:r>
          </a:p>
          <a:p>
            <a:r>
              <a:rPr lang="en-US" dirty="0"/>
              <a:t>Various assumptions about causality which are built into these Bayesian networks; e.g., John and Mary won’t notice the earthquake and decide not to call</a:t>
            </a:r>
          </a:p>
          <a:p>
            <a:r>
              <a:rPr lang="en-US" dirty="0"/>
              <a:t>A Bayesian network constructed according to causality (i.e., one that contains all direct, causal links) is also called a </a:t>
            </a:r>
            <a:r>
              <a:rPr lang="en-US" b="1" dirty="0"/>
              <a:t>causal network</a:t>
            </a:r>
            <a:r>
              <a:rPr lang="en-US" dirty="0"/>
              <a:t> (a.k.a. a </a:t>
            </a:r>
            <a:r>
              <a:rPr lang="en-US" i="1" dirty="0"/>
              <a:t>causal graph</a:t>
            </a:r>
            <a:r>
              <a:rPr lang="en-US" dirty="0"/>
              <a:t>)</a:t>
            </a:r>
            <a:endParaRPr lang="en-US" b="1" dirty="0"/>
          </a:p>
          <a:p>
            <a:r>
              <a:rPr lang="en-US" dirty="0"/>
              <a:t>Such graphs are important in the field of </a:t>
            </a:r>
            <a:r>
              <a:rPr lang="en-US" i="1" dirty="0"/>
              <a:t>causal inference</a:t>
            </a:r>
          </a:p>
          <a:p>
            <a:r>
              <a:rPr lang="en-US" dirty="0"/>
              <a:t>The current edition of the textbook added a small section on causal networks at the end of the chapter, but we will not discuss the topic further in this course</a:t>
            </a:r>
          </a:p>
        </p:txBody>
      </p:sp>
    </p:spTree>
    <p:extLst>
      <p:ext uri="{BB962C8B-B14F-4D97-AF65-F5344CB8AC3E}">
        <p14:creationId xmlns:p14="http://schemas.microsoft.com/office/powerpoint/2010/main" val="387378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2ACDF-4B12-4D9A-B37D-B623831BBBA2}"/>
              </a:ext>
            </a:extLst>
          </p:cNvPr>
          <p:cNvSpPr>
            <a:spLocks noGrp="1"/>
          </p:cNvSpPr>
          <p:nvPr>
            <p:ph type="title"/>
          </p:nvPr>
        </p:nvSpPr>
        <p:spPr/>
        <p:txBody>
          <a:bodyPr/>
          <a:lstStyle/>
          <a:p>
            <a:r>
              <a:rPr lang="en-US" dirty="0"/>
              <a:t>Calculating Probabilities using Bayesian Nets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CA15BB1-2C46-4F2C-BAA0-F39796971FB7}"/>
                  </a:ext>
                </a:extLst>
              </p:cNvPr>
              <p:cNvSpPr>
                <a:spLocks noGrp="1"/>
              </p:cNvSpPr>
              <p:nvPr>
                <p:ph idx="1"/>
              </p:nvPr>
            </p:nvSpPr>
            <p:spPr/>
            <p:txBody>
              <a:bodyPr>
                <a:normAutofit fontScale="92500" lnSpcReduction="10000"/>
              </a:bodyPr>
              <a:lstStyle/>
              <a:p>
                <a:r>
                  <a:rPr lang="en-US" dirty="0"/>
                  <a:t>Assuming that all direct causal links are present, every entry in the full joint distribution can be calculated from the information in a Bayesian network:</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𝑝𝑎𝑟𝑒𝑛𝑡𝑠</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e>
                              </m:d>
                            </m:e>
                          </m:d>
                        </m:e>
                      </m:nary>
                    </m:oMath>
                  </m:oMathPara>
                </a14:m>
                <a:endParaRPr lang="en-US" dirty="0"/>
              </a:p>
              <a:p>
                <a:r>
                  <a:rPr lang="en-US" dirty="0"/>
                  <a:t>The textbook first defines the terms being multiplied more generally as parameters, and use </a:t>
                </a:r>
                <a:r>
                  <a:rPr lang="el-GR" dirty="0"/>
                  <a:t>θ</a:t>
                </a:r>
                <a:r>
                  <a:rPr lang="en-US" dirty="0"/>
                  <a:t> in the equation instead of P on the RHS</a:t>
                </a:r>
              </a:p>
              <a:p>
                <a:r>
                  <a:rPr lang="en-US" dirty="0"/>
                  <a:t>They then explain that these parameters are identical to the probabilities indicated above</a:t>
                </a:r>
              </a:p>
              <a:p>
                <a:r>
                  <a:rPr lang="en-US" dirty="0"/>
                  <a:t>For example:</a:t>
                </a:r>
              </a:p>
              <a:p>
                <a:pPr marL="457200" lvl="1" indent="0">
                  <a:buNone/>
                </a:pPr>
                <a:r>
                  <a:rPr lang="en-US" dirty="0"/>
                  <a:t>P(</a:t>
                </a:r>
                <a:r>
                  <a:rPr lang="en-US" i="1" dirty="0"/>
                  <a:t>j</a:t>
                </a:r>
                <a:r>
                  <a:rPr lang="en-US" dirty="0"/>
                  <a:t>, </a:t>
                </a:r>
                <a:r>
                  <a:rPr lang="en-US" i="1" dirty="0"/>
                  <a:t>m</a:t>
                </a:r>
                <a:r>
                  <a:rPr lang="en-US" dirty="0"/>
                  <a:t>, </a:t>
                </a:r>
                <a:r>
                  <a:rPr lang="en-US" i="1" dirty="0"/>
                  <a:t>a</a:t>
                </a:r>
                <a:r>
                  <a:rPr lang="en-US" dirty="0"/>
                  <a:t>, </a:t>
                </a:r>
                <a:r>
                  <a:rPr lang="en-US" dirty="0">
                    <a:solidFill>
                      <a:srgbClr val="000000"/>
                    </a:solidFill>
                  </a:rPr>
                  <a:t>¬</a:t>
                </a:r>
                <a:r>
                  <a:rPr lang="en-US" i="1" dirty="0">
                    <a:solidFill>
                      <a:srgbClr val="000000"/>
                    </a:solidFill>
                  </a:rPr>
                  <a:t>b</a:t>
                </a:r>
                <a:r>
                  <a:rPr lang="en-US" dirty="0">
                    <a:solidFill>
                      <a:srgbClr val="000000"/>
                    </a:solidFill>
                  </a:rPr>
                  <a:t>, ¬</a:t>
                </a:r>
                <a:r>
                  <a:rPr lang="en-US" i="1" dirty="0">
                    <a:solidFill>
                      <a:srgbClr val="000000"/>
                    </a:solidFill>
                  </a:rPr>
                  <a:t>e</a:t>
                </a:r>
                <a:r>
                  <a:rPr lang="en-US" dirty="0">
                    <a:solidFill>
                      <a:srgbClr val="000000"/>
                    </a:solidFill>
                  </a:rPr>
                  <a:t>) = P(</a:t>
                </a:r>
                <a:r>
                  <a:rPr lang="en-US" i="1" dirty="0">
                    <a:solidFill>
                      <a:srgbClr val="000000"/>
                    </a:solidFill>
                  </a:rPr>
                  <a:t>j</a:t>
                </a:r>
                <a:r>
                  <a:rPr lang="en-US" dirty="0">
                    <a:solidFill>
                      <a:srgbClr val="000000"/>
                    </a:solidFill>
                  </a:rPr>
                  <a:t> | </a:t>
                </a:r>
                <a:r>
                  <a:rPr lang="en-US" i="1" dirty="0">
                    <a:solidFill>
                      <a:srgbClr val="000000"/>
                    </a:solidFill>
                  </a:rPr>
                  <a:t>a</a:t>
                </a:r>
                <a:r>
                  <a:rPr lang="en-US" dirty="0">
                    <a:solidFill>
                      <a:srgbClr val="000000"/>
                    </a:solidFill>
                  </a:rPr>
                  <a:t>)P(</a:t>
                </a:r>
                <a:r>
                  <a:rPr lang="en-US" i="1" dirty="0">
                    <a:solidFill>
                      <a:srgbClr val="000000"/>
                    </a:solidFill>
                  </a:rPr>
                  <a:t>m</a:t>
                </a:r>
                <a:r>
                  <a:rPr lang="en-US" dirty="0">
                    <a:solidFill>
                      <a:srgbClr val="000000"/>
                    </a:solidFill>
                  </a:rPr>
                  <a:t> | </a:t>
                </a:r>
                <a:r>
                  <a:rPr lang="en-US" i="1" dirty="0">
                    <a:solidFill>
                      <a:srgbClr val="000000"/>
                    </a:solidFill>
                  </a:rPr>
                  <a:t>a</a:t>
                </a:r>
                <a:r>
                  <a:rPr lang="en-US" dirty="0">
                    <a:solidFill>
                      <a:srgbClr val="000000"/>
                    </a:solidFill>
                  </a:rPr>
                  <a:t>)P(</a:t>
                </a:r>
                <a:r>
                  <a:rPr lang="en-US" i="1" dirty="0">
                    <a:solidFill>
                      <a:srgbClr val="000000"/>
                    </a:solidFill>
                  </a:rPr>
                  <a:t>a</a:t>
                </a:r>
                <a:r>
                  <a:rPr lang="en-US" dirty="0">
                    <a:solidFill>
                      <a:srgbClr val="000000"/>
                    </a:solidFill>
                  </a:rPr>
                  <a:t> | ¬</a:t>
                </a:r>
                <a:r>
                  <a:rPr lang="en-US" i="1" dirty="0">
                    <a:solidFill>
                      <a:srgbClr val="000000"/>
                    </a:solidFill>
                  </a:rPr>
                  <a:t>b</a:t>
                </a:r>
                <a:r>
                  <a:rPr lang="en-US" b="0" dirty="0"/>
                  <a:t> </a:t>
                </a:r>
                <a14:m>
                  <m:oMath xmlns:m="http://schemas.openxmlformats.org/officeDocument/2006/math">
                    <m:r>
                      <a:rPr lang="en-US" b="0" i="1" smtClean="0">
                        <a:latin typeface="Cambria Math" panose="02040503050406030204" pitchFamily="18" charset="0"/>
                      </a:rPr>
                      <m:t>∧</m:t>
                    </m:r>
                  </m:oMath>
                </a14:m>
                <a:r>
                  <a:rPr lang="en-US" dirty="0">
                    <a:solidFill>
                      <a:srgbClr val="000000"/>
                    </a:solidFill>
                  </a:rPr>
                  <a:t> ¬</a:t>
                </a:r>
                <a:r>
                  <a:rPr lang="en-US" i="1" dirty="0">
                    <a:solidFill>
                      <a:srgbClr val="000000"/>
                    </a:solidFill>
                  </a:rPr>
                  <a:t>e</a:t>
                </a:r>
                <a:r>
                  <a:rPr lang="en-US" dirty="0">
                    <a:solidFill>
                      <a:srgbClr val="000000"/>
                    </a:solidFill>
                  </a:rPr>
                  <a:t>)P(¬</a:t>
                </a:r>
                <a:r>
                  <a:rPr lang="en-US" i="1" dirty="0">
                    <a:solidFill>
                      <a:srgbClr val="000000"/>
                    </a:solidFill>
                  </a:rPr>
                  <a:t>b</a:t>
                </a:r>
                <a:r>
                  <a:rPr lang="en-US" dirty="0">
                    <a:solidFill>
                      <a:srgbClr val="000000"/>
                    </a:solidFill>
                  </a:rPr>
                  <a:t>)P(¬</a:t>
                </a:r>
                <a:r>
                  <a:rPr lang="en-US" i="1" dirty="0">
                    <a:solidFill>
                      <a:srgbClr val="000000"/>
                    </a:solidFill>
                  </a:rPr>
                  <a:t>e</a:t>
                </a:r>
                <a:r>
                  <a:rPr lang="en-US" dirty="0">
                    <a:solidFill>
                      <a:srgbClr val="000000"/>
                    </a:solidFill>
                  </a:rPr>
                  <a:t>) = 0.90 * 0.70 * 0.001 * 0.999 * 0.998 ≈ 0.000628</a:t>
                </a:r>
                <a:endParaRPr lang="en-US" dirty="0"/>
              </a:p>
              <a:p>
                <a:endParaRPr lang="en-US" dirty="0"/>
              </a:p>
            </p:txBody>
          </p:sp>
        </mc:Choice>
        <mc:Fallback>
          <p:sp>
            <p:nvSpPr>
              <p:cNvPr id="3" name="Content Placeholder 2">
                <a:extLst>
                  <a:ext uri="{FF2B5EF4-FFF2-40B4-BE49-F238E27FC236}">
                    <a16:creationId xmlns:a16="http://schemas.microsoft.com/office/drawing/2014/main" id="{ECA15BB1-2C46-4F2C-BAA0-F39796971FB7}"/>
                  </a:ext>
                </a:extLst>
              </p:cNvPr>
              <p:cNvSpPr>
                <a:spLocks noGrp="1" noRot="1" noChangeAspect="1" noMove="1" noResize="1" noEditPoints="1" noAdjustHandles="1" noChangeArrowheads="1" noChangeShapeType="1" noTextEdit="1"/>
              </p:cNvSpPr>
              <p:nvPr>
                <p:ph idx="1"/>
              </p:nvPr>
            </p:nvSpPr>
            <p:spPr>
              <a:blipFill>
                <a:blip r:embed="rId2"/>
                <a:stretch>
                  <a:fillRect l="-928" t="-2801" r="-1275"/>
                </a:stretch>
              </a:blipFill>
            </p:spPr>
            <p:txBody>
              <a:bodyPr/>
              <a:lstStyle/>
              <a:p>
                <a:r>
                  <a:rPr lang="en-US">
                    <a:noFill/>
                  </a:rPr>
                  <a:t> </a:t>
                </a:r>
              </a:p>
            </p:txBody>
          </p:sp>
        </mc:Fallback>
      </mc:AlternateContent>
    </p:spTree>
    <p:extLst>
      <p:ext uri="{BB962C8B-B14F-4D97-AF65-F5344CB8AC3E}">
        <p14:creationId xmlns:p14="http://schemas.microsoft.com/office/powerpoint/2010/main" val="3462367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5ED63-92A6-45BA-9CDE-3488B8341FFC}"/>
              </a:ext>
            </a:extLst>
          </p:cNvPr>
          <p:cNvSpPr>
            <a:spLocks noGrp="1"/>
          </p:cNvSpPr>
          <p:nvPr>
            <p:ph type="title"/>
          </p:nvPr>
        </p:nvSpPr>
        <p:spPr/>
        <p:txBody>
          <a:bodyPr/>
          <a:lstStyle/>
          <a:p>
            <a:r>
              <a:rPr lang="en-US" dirty="0"/>
              <a:t>Chain Rule for Probability</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81EB34D-72C8-4D90-9FA1-BE6944C7DAE6}"/>
                  </a:ext>
                </a:extLst>
              </p:cNvPr>
              <p:cNvSpPr>
                <a:spLocks noGrp="1"/>
              </p:cNvSpPr>
              <p:nvPr>
                <p:ph idx="1"/>
              </p:nvPr>
            </p:nvSpPr>
            <p:spPr/>
            <p:txBody>
              <a:bodyPr>
                <a:normAutofit fontScale="77500" lnSpcReduction="20000"/>
              </a:bodyPr>
              <a:lstStyle/>
              <a:p>
                <a:r>
                  <a:rPr lang="en-US" dirty="0"/>
                  <a:t>Recall the </a:t>
                </a:r>
                <a:r>
                  <a:rPr lang="en-US" b="1" dirty="0"/>
                  <a:t>product rule</a:t>
                </a:r>
                <a:r>
                  <a:rPr lang="en-US" dirty="0"/>
                  <a:t>, covered in our previous topic; in our current context, this can give us:</a:t>
                </a:r>
              </a:p>
              <a:p>
                <a:pPr marL="457200" lvl="1" indent="0">
                  <a:buNone/>
                </a:pPr>
                <a:r>
                  <a:rPr lang="en-US" dirty="0"/>
                  <a:t>P(</a:t>
                </a:r>
                <a:r>
                  <a:rPr lang="en-US" i="1" dirty="0"/>
                  <a:t>x</a:t>
                </a:r>
                <a:r>
                  <a:rPr lang="en-US" baseline="-25000" dirty="0"/>
                  <a:t>1</a:t>
                </a:r>
                <a:r>
                  <a:rPr lang="en-US" dirty="0"/>
                  <a:t>, …, </a:t>
                </a:r>
                <a:r>
                  <a:rPr lang="en-US" i="1" dirty="0"/>
                  <a:t>x</a:t>
                </a:r>
                <a:r>
                  <a:rPr lang="en-US" baseline="-25000" dirty="0"/>
                  <a:t>n</a:t>
                </a:r>
                <a:r>
                  <a:rPr lang="en-US" dirty="0"/>
                  <a:t>) = P(</a:t>
                </a:r>
                <a:r>
                  <a:rPr lang="en-US" i="1" dirty="0"/>
                  <a:t>x</a:t>
                </a:r>
                <a:r>
                  <a:rPr lang="en-US" baseline="-25000" dirty="0"/>
                  <a:t>n</a:t>
                </a:r>
                <a:r>
                  <a:rPr lang="en-US" dirty="0"/>
                  <a:t> | </a:t>
                </a:r>
                <a:r>
                  <a:rPr lang="en-US" i="1" dirty="0"/>
                  <a:t>x</a:t>
                </a:r>
                <a:r>
                  <a:rPr lang="en-US" baseline="-25000" dirty="0"/>
                  <a:t>n-1</a:t>
                </a:r>
                <a:r>
                  <a:rPr lang="en-US" dirty="0"/>
                  <a:t>, …, </a:t>
                </a:r>
                <a:r>
                  <a:rPr lang="en-US" i="1" dirty="0"/>
                  <a:t>x</a:t>
                </a:r>
                <a:r>
                  <a:rPr lang="en-US" baseline="-25000" dirty="0"/>
                  <a:t>1</a:t>
                </a:r>
                <a:r>
                  <a:rPr lang="en-US" dirty="0"/>
                  <a:t>)P(</a:t>
                </a:r>
                <a:r>
                  <a:rPr lang="en-US" i="1" dirty="0"/>
                  <a:t>x</a:t>
                </a:r>
                <a:r>
                  <a:rPr lang="en-US" baseline="-25000" dirty="0"/>
                  <a:t>n-1</a:t>
                </a:r>
                <a:r>
                  <a:rPr lang="en-US" dirty="0"/>
                  <a:t>, …, </a:t>
                </a:r>
                <a:r>
                  <a:rPr lang="en-US" i="1" dirty="0"/>
                  <a:t>x</a:t>
                </a:r>
                <a:r>
                  <a:rPr lang="en-US" baseline="-25000" dirty="0"/>
                  <a:t>1</a:t>
                </a:r>
                <a:r>
                  <a:rPr lang="en-US" dirty="0"/>
                  <a:t>)</a:t>
                </a:r>
              </a:p>
              <a:p>
                <a:r>
                  <a:rPr lang="en-US" dirty="0"/>
                  <a:t>Repeated application of the product rule gives:</a:t>
                </a:r>
              </a:p>
              <a:p>
                <a:pPr marL="457200" lvl="1" indent="0">
                  <a:buNone/>
                </a:pPr>
                <a:r>
                  <a:rPr lang="en-US" dirty="0"/>
                  <a:t>P(</a:t>
                </a:r>
                <a:r>
                  <a:rPr lang="en-US" i="1" dirty="0"/>
                  <a:t>x</a:t>
                </a:r>
                <a:r>
                  <a:rPr lang="en-US" baseline="-25000" dirty="0"/>
                  <a:t>1</a:t>
                </a:r>
                <a:r>
                  <a:rPr lang="en-US" dirty="0"/>
                  <a:t>, …, </a:t>
                </a:r>
                <a:r>
                  <a:rPr lang="en-US" i="1" dirty="0"/>
                  <a:t>x</a:t>
                </a:r>
                <a:r>
                  <a:rPr lang="en-US" baseline="-25000" dirty="0"/>
                  <a:t>n</a:t>
                </a:r>
                <a:r>
                  <a:rPr lang="en-US" dirty="0"/>
                  <a:t>) = P(</a:t>
                </a:r>
                <a:r>
                  <a:rPr lang="en-US" i="1" dirty="0"/>
                  <a:t>x</a:t>
                </a:r>
                <a:r>
                  <a:rPr lang="en-US" baseline="-25000" dirty="0"/>
                  <a:t>n</a:t>
                </a:r>
                <a:r>
                  <a:rPr lang="en-US" dirty="0"/>
                  <a:t> | </a:t>
                </a:r>
                <a:r>
                  <a:rPr lang="en-US" i="1" dirty="0"/>
                  <a:t>x</a:t>
                </a:r>
                <a:r>
                  <a:rPr lang="en-US" baseline="-25000" dirty="0"/>
                  <a:t>n-1</a:t>
                </a:r>
                <a:r>
                  <a:rPr lang="en-US" dirty="0"/>
                  <a:t>, …, </a:t>
                </a:r>
                <a:r>
                  <a:rPr lang="en-US" i="1" dirty="0"/>
                  <a:t>x</a:t>
                </a:r>
                <a:r>
                  <a:rPr lang="en-US" baseline="-25000" dirty="0"/>
                  <a:t>1</a:t>
                </a:r>
                <a:r>
                  <a:rPr lang="en-US" dirty="0"/>
                  <a:t>)P(</a:t>
                </a:r>
                <a:r>
                  <a:rPr lang="en-US" i="1" dirty="0"/>
                  <a:t>x</a:t>
                </a:r>
                <a:r>
                  <a:rPr lang="en-US" baseline="-25000" dirty="0"/>
                  <a:t>n-1</a:t>
                </a:r>
                <a:r>
                  <a:rPr lang="en-US" dirty="0"/>
                  <a:t> | </a:t>
                </a:r>
                <a:r>
                  <a:rPr lang="en-US" i="1" dirty="0"/>
                  <a:t>x</a:t>
                </a:r>
                <a:r>
                  <a:rPr lang="en-US" baseline="-25000" dirty="0"/>
                  <a:t>n-2</a:t>
                </a:r>
                <a:r>
                  <a:rPr lang="en-US" dirty="0"/>
                  <a:t>, …, </a:t>
                </a:r>
                <a:r>
                  <a:rPr lang="en-US" i="1" dirty="0"/>
                  <a:t>x</a:t>
                </a:r>
                <a:r>
                  <a:rPr lang="en-US" baseline="-25000" dirty="0"/>
                  <a:t>1</a:t>
                </a:r>
                <a:r>
                  <a:rPr lang="en-US" dirty="0"/>
                  <a:t>) … P(</a:t>
                </a:r>
                <a:r>
                  <a:rPr lang="en-US" i="1" dirty="0"/>
                  <a:t>x</a:t>
                </a:r>
                <a:r>
                  <a:rPr lang="en-US" baseline="-25000" dirty="0"/>
                  <a:t>2</a:t>
                </a:r>
                <a:r>
                  <a:rPr lang="en-US" dirty="0"/>
                  <a:t> | </a:t>
                </a:r>
                <a:r>
                  <a:rPr lang="en-US" i="1" dirty="0"/>
                  <a:t>x</a:t>
                </a:r>
                <a:r>
                  <a:rPr lang="en-US" baseline="-25000" dirty="0"/>
                  <a:t>1</a:t>
                </a:r>
                <a:r>
                  <a:rPr lang="en-US" dirty="0"/>
                  <a:t>)P(</a:t>
                </a:r>
                <a:r>
                  <a:rPr lang="en-US" i="1" dirty="0"/>
                  <a:t>x</a:t>
                </a:r>
                <a:r>
                  <a:rPr lang="en-US" baseline="-25000" dirty="0"/>
                  <a:t>1</a:t>
                </a:r>
                <a:r>
                  <a:rPr lang="en-US" dirty="0"/>
                  <a:t>) = </a:t>
                </a:r>
                <a14:m>
                  <m:oMath xmlns:m="http://schemas.openxmlformats.org/officeDocument/2006/math">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e>
                        </m:d>
                      </m:e>
                    </m:nary>
                  </m:oMath>
                </a14:m>
                <a:endParaRPr lang="en-US" dirty="0"/>
              </a:p>
              <a:p>
                <a:r>
                  <a:rPr lang="en-US" dirty="0"/>
                  <a:t>This is called the </a:t>
                </a:r>
                <a:r>
                  <a:rPr lang="en-US" b="1" dirty="0"/>
                  <a:t>chain rule</a:t>
                </a:r>
                <a:r>
                  <a:rPr lang="en-US" i="1" dirty="0"/>
                  <a:t> </a:t>
                </a:r>
                <a:r>
                  <a:rPr lang="en-US" dirty="0"/>
                  <a:t>for probability, also known as the </a:t>
                </a:r>
                <a:r>
                  <a:rPr lang="en-US" i="1" dirty="0"/>
                  <a:t>general product rule</a:t>
                </a:r>
              </a:p>
              <a:p>
                <a:r>
                  <a:rPr lang="en-US" dirty="0"/>
                  <a:t>Compare this to the equation from the previous slide:</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𝑝𝑎𝑟𝑒𝑛𝑡𝑠</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e>
                              </m:d>
                            </m:e>
                          </m:d>
                        </m:e>
                      </m:nary>
                    </m:oMath>
                  </m:oMathPara>
                </a14:m>
                <a:endParaRPr lang="en-US" dirty="0"/>
              </a:p>
              <a:p>
                <a:r>
                  <a:rPr lang="en-US" dirty="0"/>
                  <a:t>To achieve this, we want the following to be true (note the boldfaced P for distributions):</a:t>
                </a:r>
              </a:p>
              <a:p>
                <a:pPr marL="457200" lvl="1" indent="0">
                  <a:buNone/>
                </a:pPr>
                <a:r>
                  <a:rPr lang="en-US" b="1" dirty="0"/>
                  <a:t>P</a:t>
                </a:r>
                <a:r>
                  <a:rPr lang="en-US" dirty="0"/>
                  <a:t>(</a:t>
                </a:r>
                <a:r>
                  <a:rPr lang="en-US" i="1" dirty="0"/>
                  <a:t>X</a:t>
                </a:r>
                <a:r>
                  <a:rPr lang="en-US" baseline="-25000" dirty="0"/>
                  <a:t>i</a:t>
                </a:r>
                <a:r>
                  <a:rPr lang="en-US" dirty="0"/>
                  <a:t> | </a:t>
                </a:r>
                <a:r>
                  <a:rPr lang="en-US" i="1" dirty="0"/>
                  <a:t>X</a:t>
                </a:r>
                <a:r>
                  <a:rPr lang="en-US" baseline="-25000" dirty="0"/>
                  <a:t>i-1</a:t>
                </a:r>
                <a:r>
                  <a:rPr lang="en-US" dirty="0"/>
                  <a:t>, …, </a:t>
                </a:r>
                <a:r>
                  <a:rPr lang="en-US" i="1" dirty="0"/>
                  <a:t>X</a:t>
                </a:r>
                <a:r>
                  <a:rPr lang="en-US" baseline="-25000" dirty="0"/>
                  <a:t>1</a:t>
                </a:r>
                <a:r>
                  <a:rPr lang="en-US" dirty="0"/>
                  <a:t>) = </a:t>
                </a:r>
                <a:r>
                  <a:rPr lang="en-US" b="1" dirty="0"/>
                  <a:t>P</a:t>
                </a:r>
                <a:r>
                  <a:rPr lang="en-US" dirty="0"/>
                  <a:t>(</a:t>
                </a:r>
                <a:r>
                  <a:rPr lang="en-US" i="1" dirty="0"/>
                  <a:t>X</a:t>
                </a:r>
                <a:r>
                  <a:rPr lang="en-US" baseline="-25000" dirty="0"/>
                  <a:t>i</a:t>
                </a:r>
                <a:r>
                  <a:rPr lang="en-US" dirty="0"/>
                  <a:t> | Parents(</a:t>
                </a:r>
                <a:r>
                  <a:rPr lang="en-US" i="1" dirty="0"/>
                  <a:t>X</a:t>
                </a:r>
                <a:r>
                  <a:rPr lang="en-US" baseline="-25000" dirty="0"/>
                  <a:t>i</a:t>
                </a:r>
                <a:r>
                  <a:rPr lang="en-US" dirty="0"/>
                  <a:t>))</a:t>
                </a:r>
              </a:p>
              <a:p>
                <a:r>
                  <a:rPr lang="en-US" dirty="0"/>
                  <a:t>This is one reason that it is important that each node in a Bayes net contains incoming links from all predecessors that directly influence the current node</a:t>
                </a:r>
              </a:p>
            </p:txBody>
          </p:sp>
        </mc:Choice>
        <mc:Fallback>
          <p:sp>
            <p:nvSpPr>
              <p:cNvPr id="3" name="Content Placeholder 2">
                <a:extLst>
                  <a:ext uri="{FF2B5EF4-FFF2-40B4-BE49-F238E27FC236}">
                    <a16:creationId xmlns:a16="http://schemas.microsoft.com/office/drawing/2014/main" id="{881EB34D-72C8-4D90-9FA1-BE6944C7DAE6}"/>
                  </a:ext>
                </a:extLst>
              </p:cNvPr>
              <p:cNvSpPr>
                <a:spLocks noGrp="1" noRot="1" noChangeAspect="1" noMove="1" noResize="1" noEditPoints="1" noAdjustHandles="1" noChangeArrowheads="1" noChangeShapeType="1" noTextEdit="1"/>
              </p:cNvSpPr>
              <p:nvPr>
                <p:ph idx="1"/>
              </p:nvPr>
            </p:nvSpPr>
            <p:spPr>
              <a:blipFill>
                <a:blip r:embed="rId2"/>
                <a:stretch>
                  <a:fillRect l="-696" t="-2801" r="-174"/>
                </a:stretch>
              </a:blipFill>
            </p:spPr>
            <p:txBody>
              <a:bodyPr/>
              <a:lstStyle/>
              <a:p>
                <a:r>
                  <a:rPr lang="en-US">
                    <a:noFill/>
                  </a:rPr>
                  <a:t> </a:t>
                </a:r>
              </a:p>
            </p:txBody>
          </p:sp>
        </mc:Fallback>
      </mc:AlternateContent>
    </p:spTree>
    <p:extLst>
      <p:ext uri="{BB962C8B-B14F-4D97-AF65-F5344CB8AC3E}">
        <p14:creationId xmlns:p14="http://schemas.microsoft.com/office/powerpoint/2010/main" val="3426984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7994-7499-4576-AAC2-E1823DBB19EA}"/>
              </a:ext>
            </a:extLst>
          </p:cNvPr>
          <p:cNvSpPr>
            <a:spLocks noGrp="1"/>
          </p:cNvSpPr>
          <p:nvPr>
            <p:ph type="title"/>
          </p:nvPr>
        </p:nvSpPr>
        <p:spPr/>
        <p:txBody>
          <a:bodyPr/>
          <a:lstStyle/>
          <a:p>
            <a:r>
              <a:rPr lang="en-US" dirty="0"/>
              <a:t>Constructing a Bayesian Network</a:t>
            </a:r>
          </a:p>
        </p:txBody>
      </p:sp>
      <p:sp>
        <p:nvSpPr>
          <p:cNvPr id="3" name="Content Placeholder 2">
            <a:extLst>
              <a:ext uri="{FF2B5EF4-FFF2-40B4-BE49-F238E27FC236}">
                <a16:creationId xmlns:a16="http://schemas.microsoft.com/office/drawing/2014/main" id="{85B689CE-F77F-429F-A47E-523C4AA94F8B}"/>
              </a:ext>
            </a:extLst>
          </p:cNvPr>
          <p:cNvSpPr>
            <a:spLocks noGrp="1"/>
          </p:cNvSpPr>
          <p:nvPr>
            <p:ph idx="1"/>
          </p:nvPr>
        </p:nvSpPr>
        <p:spPr/>
        <p:txBody>
          <a:bodyPr>
            <a:normAutofit fontScale="85000" lnSpcReduction="20000"/>
          </a:bodyPr>
          <a:lstStyle/>
          <a:p>
            <a:r>
              <a:rPr lang="en-US" dirty="0"/>
              <a:t>A Bayesian network is an example of a </a:t>
            </a:r>
            <a:r>
              <a:rPr lang="en-US" i="1" dirty="0"/>
              <a:t>sparse</a:t>
            </a:r>
            <a:r>
              <a:rPr lang="en-US" dirty="0"/>
              <a:t> system</a:t>
            </a:r>
          </a:p>
          <a:p>
            <a:r>
              <a:rPr lang="en-US" dirty="0"/>
              <a:t>When choosing an order to add nodes (which represent random variables), one possibility is:</a:t>
            </a:r>
          </a:p>
          <a:p>
            <a:pPr lvl="1"/>
            <a:r>
              <a:rPr lang="en-US" dirty="0"/>
              <a:t>First add nodes representing the root causes</a:t>
            </a:r>
          </a:p>
          <a:p>
            <a:pPr lvl="1"/>
            <a:r>
              <a:rPr lang="en-US" dirty="0"/>
              <a:t>Then add the variables that those nodes directly influence, then the variables that the newer nodes directly influence, etc.</a:t>
            </a:r>
          </a:p>
          <a:p>
            <a:pPr lvl="1"/>
            <a:r>
              <a:rPr lang="en-US" dirty="0"/>
              <a:t>Repeat this process until you reach leaves which have no direct influence on anything else</a:t>
            </a:r>
          </a:p>
          <a:p>
            <a:r>
              <a:rPr lang="en-US" dirty="0"/>
              <a:t>Choosing the ordering and the links is based on expert human knowledge of the domain</a:t>
            </a:r>
          </a:p>
          <a:p>
            <a:r>
              <a:rPr lang="en-US" dirty="0"/>
              <a:t>It can be helpful to number the nodes using a </a:t>
            </a:r>
            <a:r>
              <a:rPr lang="en-US" i="1" dirty="0"/>
              <a:t>topological sort</a:t>
            </a:r>
            <a:endParaRPr lang="en-US" dirty="0"/>
          </a:p>
          <a:p>
            <a:r>
              <a:rPr lang="en-US" dirty="0"/>
              <a:t>If the links are not causal, the process can still work, but causal graphs will be more compact and more intuitive</a:t>
            </a:r>
          </a:p>
          <a:p>
            <a:r>
              <a:rPr lang="en-US" dirty="0"/>
              <a:t>Examples of Bayes nets with non-causal links are shown on the next slide</a:t>
            </a:r>
            <a:endParaRPr lang="en-US" i="1" dirty="0"/>
          </a:p>
          <a:p>
            <a:endParaRPr lang="en-US" dirty="0"/>
          </a:p>
        </p:txBody>
      </p:sp>
    </p:spTree>
    <p:extLst>
      <p:ext uri="{BB962C8B-B14F-4D97-AF65-F5344CB8AC3E}">
        <p14:creationId xmlns:p14="http://schemas.microsoft.com/office/powerpoint/2010/main" val="2603656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F8B95-BE9A-47FD-8BFC-5394809B2C73}"/>
              </a:ext>
            </a:extLst>
          </p:cNvPr>
          <p:cNvSpPr>
            <a:spLocks noGrp="1"/>
          </p:cNvSpPr>
          <p:nvPr>
            <p:ph type="title"/>
          </p:nvPr>
        </p:nvSpPr>
        <p:spPr/>
        <p:txBody>
          <a:bodyPr/>
          <a:lstStyle/>
          <a:p>
            <a:r>
              <a:rPr lang="en-US" dirty="0"/>
              <a:t>Examples of Bayes Nets with Non-causal Links</a:t>
            </a:r>
          </a:p>
        </p:txBody>
      </p:sp>
      <p:pic>
        <p:nvPicPr>
          <p:cNvPr id="4" name="Content Placeholder 3">
            <a:extLst>
              <a:ext uri="{FF2B5EF4-FFF2-40B4-BE49-F238E27FC236}">
                <a16:creationId xmlns:a16="http://schemas.microsoft.com/office/drawing/2014/main" id="{29BB58D7-B88D-4C53-8661-528943396EFA}"/>
              </a:ext>
            </a:extLst>
          </p:cNvPr>
          <p:cNvPicPr>
            <a:picLocks noGrp="1" noChangeAspect="1"/>
          </p:cNvPicPr>
          <p:nvPr>
            <p:ph idx="1"/>
          </p:nvPr>
        </p:nvPicPr>
        <p:blipFill>
          <a:blip r:embed="rId2"/>
          <a:stretch>
            <a:fillRect/>
          </a:stretch>
        </p:blipFill>
        <p:spPr>
          <a:xfrm>
            <a:off x="2599933" y="1574861"/>
            <a:ext cx="6992133" cy="4918014"/>
          </a:xfrm>
          <a:prstGeom prst="rect">
            <a:avLst/>
          </a:prstGeom>
        </p:spPr>
      </p:pic>
    </p:spTree>
    <p:extLst>
      <p:ext uri="{BB962C8B-B14F-4D97-AF65-F5344CB8AC3E}">
        <p14:creationId xmlns:p14="http://schemas.microsoft.com/office/powerpoint/2010/main" val="4163655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762D3-15F5-4B83-A16C-43C3CF39533E}"/>
              </a:ext>
            </a:extLst>
          </p:cNvPr>
          <p:cNvSpPr>
            <a:spLocks noGrp="1"/>
          </p:cNvSpPr>
          <p:nvPr>
            <p:ph type="title"/>
          </p:nvPr>
        </p:nvSpPr>
        <p:spPr/>
        <p:txBody>
          <a:bodyPr/>
          <a:lstStyle/>
          <a:p>
            <a:r>
              <a:rPr lang="en-US" dirty="0"/>
              <a:t>Compact Bayesian Networks</a:t>
            </a:r>
          </a:p>
        </p:txBody>
      </p:sp>
      <p:sp>
        <p:nvSpPr>
          <p:cNvPr id="3" name="Content Placeholder 2">
            <a:extLst>
              <a:ext uri="{FF2B5EF4-FFF2-40B4-BE49-F238E27FC236}">
                <a16:creationId xmlns:a16="http://schemas.microsoft.com/office/drawing/2014/main" id="{D16BD965-A0B6-4C3C-8414-FC79C4F451C4}"/>
              </a:ext>
            </a:extLst>
          </p:cNvPr>
          <p:cNvSpPr>
            <a:spLocks noGrp="1"/>
          </p:cNvSpPr>
          <p:nvPr>
            <p:ph idx="1"/>
          </p:nvPr>
        </p:nvSpPr>
        <p:spPr/>
        <p:txBody>
          <a:bodyPr>
            <a:normAutofit fontScale="92500" lnSpcReduction="20000"/>
          </a:bodyPr>
          <a:lstStyle/>
          <a:p>
            <a:r>
              <a:rPr lang="en-US" dirty="0"/>
              <a:t>A Bayesian network is a </a:t>
            </a:r>
            <a:r>
              <a:rPr lang="en-US" i="1" dirty="0"/>
              <a:t>complete</a:t>
            </a:r>
            <a:r>
              <a:rPr lang="en-US" dirty="0"/>
              <a:t> and </a:t>
            </a:r>
            <a:r>
              <a:rPr lang="en-US" i="1" dirty="0"/>
              <a:t>non-redundant</a:t>
            </a:r>
            <a:r>
              <a:rPr lang="en-US" dirty="0"/>
              <a:t> representation of a domain</a:t>
            </a:r>
          </a:p>
          <a:p>
            <a:r>
              <a:rPr lang="en-US" dirty="0"/>
              <a:t>Additionally, a Bayesian net is often far more </a:t>
            </a:r>
            <a:r>
              <a:rPr lang="en-US" i="1" dirty="0"/>
              <a:t>compact</a:t>
            </a:r>
            <a:r>
              <a:rPr lang="en-US" dirty="0"/>
              <a:t> than the full joint probability distribution</a:t>
            </a:r>
          </a:p>
          <a:p>
            <a:r>
              <a:rPr lang="en-US" dirty="0"/>
              <a:t>For example, consider a Bayesian network with n Boolean variables that are each directly influenced by at most k others</a:t>
            </a:r>
          </a:p>
          <a:p>
            <a:pPr lvl="1"/>
            <a:r>
              <a:rPr lang="en-US" dirty="0"/>
              <a:t>The complete Bayesian network (including n CPTs) is specified with n * 2</a:t>
            </a:r>
            <a:r>
              <a:rPr lang="en-US" baseline="30000" dirty="0"/>
              <a:t>k</a:t>
            </a:r>
            <a:r>
              <a:rPr lang="en-US" dirty="0"/>
              <a:t> numbers</a:t>
            </a:r>
          </a:p>
          <a:p>
            <a:pPr lvl="1"/>
            <a:r>
              <a:rPr lang="en-US" dirty="0"/>
              <a:t>In contrast, the full joint distribution requires 2</a:t>
            </a:r>
            <a:r>
              <a:rPr lang="en-US" baseline="30000" dirty="0"/>
              <a:t>n</a:t>
            </a:r>
            <a:r>
              <a:rPr lang="en-US" dirty="0"/>
              <a:t> (or 2</a:t>
            </a:r>
            <a:r>
              <a:rPr lang="en-US" baseline="30000" dirty="0"/>
              <a:t>n</a:t>
            </a:r>
            <a:r>
              <a:rPr lang="en-US" dirty="0"/>
              <a:t> - 1) numbers</a:t>
            </a:r>
          </a:p>
          <a:p>
            <a:pPr lvl="1"/>
            <a:r>
              <a:rPr lang="en-US" dirty="0"/>
              <a:t>If n = 30 and k = 5, this requires 960 numbers compared to over 1 billion</a:t>
            </a:r>
          </a:p>
          <a:p>
            <a:r>
              <a:rPr lang="en-US" dirty="0"/>
              <a:t>It might be a good idea to drop tenuous relationships; this weighs compactness vs. accuracy</a:t>
            </a:r>
          </a:p>
          <a:p>
            <a:r>
              <a:rPr lang="en-US" dirty="0"/>
              <a:t>For example, John or Mary may not call if they sense an earthquake and assume it caused the alarm</a:t>
            </a:r>
          </a:p>
          <a:p>
            <a:endParaRPr lang="en-US" dirty="0"/>
          </a:p>
        </p:txBody>
      </p:sp>
    </p:spTree>
    <p:extLst>
      <p:ext uri="{BB962C8B-B14F-4D97-AF65-F5344CB8AC3E}">
        <p14:creationId xmlns:p14="http://schemas.microsoft.com/office/powerpoint/2010/main" val="2516391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29AF6-F969-49A3-9007-4127C9DA0D35}"/>
              </a:ext>
            </a:extLst>
          </p:cNvPr>
          <p:cNvSpPr>
            <a:spLocks noGrp="1"/>
          </p:cNvSpPr>
          <p:nvPr>
            <p:ph type="title"/>
          </p:nvPr>
        </p:nvSpPr>
        <p:spPr/>
        <p:txBody>
          <a:bodyPr/>
          <a:lstStyle/>
          <a:p>
            <a:r>
              <a:rPr lang="en-US" dirty="0"/>
              <a:t>Independence Assumptions in a Bayesian Net</a:t>
            </a:r>
          </a:p>
        </p:txBody>
      </p:sp>
      <p:sp>
        <p:nvSpPr>
          <p:cNvPr id="3" name="Content Placeholder 2">
            <a:extLst>
              <a:ext uri="{FF2B5EF4-FFF2-40B4-BE49-F238E27FC236}">
                <a16:creationId xmlns:a16="http://schemas.microsoft.com/office/drawing/2014/main" id="{DD680DFE-E7C6-4105-8B97-1BEFCCB43E6D}"/>
              </a:ext>
            </a:extLst>
          </p:cNvPr>
          <p:cNvSpPr>
            <a:spLocks noGrp="1"/>
          </p:cNvSpPr>
          <p:nvPr>
            <p:ph idx="1"/>
          </p:nvPr>
        </p:nvSpPr>
        <p:spPr/>
        <p:txBody>
          <a:bodyPr>
            <a:normAutofit fontScale="77500" lnSpcReduction="20000"/>
          </a:bodyPr>
          <a:lstStyle/>
          <a:p>
            <a:r>
              <a:rPr lang="en-US" dirty="0"/>
              <a:t>We have already seen one conditional independence assumption implicitly indicated in a Bayesian network</a:t>
            </a:r>
          </a:p>
          <a:p>
            <a:r>
              <a:rPr lang="en-US" dirty="0"/>
              <a:t>Namely, each node is conditionally independent of its predecessors given its parents</a:t>
            </a:r>
          </a:p>
          <a:p>
            <a:r>
              <a:rPr lang="en-US" dirty="0"/>
              <a:t>There are also other conditional independence relationships indicated by a Bayesian network (see the next slide for a graphical representation)</a:t>
            </a:r>
          </a:p>
          <a:p>
            <a:r>
              <a:rPr lang="en-US" dirty="0"/>
              <a:t>A node (X) is conditionally independent of all its non-descendants (e.g., the </a:t>
            </a:r>
            <a:r>
              <a:rPr lang="en-US" dirty="0" err="1"/>
              <a:t>Zs</a:t>
            </a:r>
            <a:r>
              <a:rPr lang="en-US" dirty="0"/>
              <a:t>) given its parents (the Us, shown in purple on the left)</a:t>
            </a:r>
          </a:p>
          <a:p>
            <a:pPr lvl="1"/>
            <a:r>
              <a:rPr lang="en-US" dirty="0"/>
              <a:t>I add: the </a:t>
            </a:r>
            <a:r>
              <a:rPr lang="en-US" dirty="0" err="1"/>
              <a:t>Zs</a:t>
            </a:r>
            <a:r>
              <a:rPr lang="en-US" dirty="0"/>
              <a:t> are not the only non-descendants, they are the parents of the Ys; others include most siblings, some of their descendants, ancestors of the parents, etc.</a:t>
            </a:r>
          </a:p>
          <a:p>
            <a:pPr lvl="1"/>
            <a:r>
              <a:rPr lang="en-US" dirty="0"/>
              <a:t>Example: </a:t>
            </a:r>
            <a:r>
              <a:rPr lang="en-US" i="1" dirty="0"/>
              <a:t>JohnCalls</a:t>
            </a:r>
            <a:r>
              <a:rPr lang="en-US" dirty="0"/>
              <a:t> is independent of </a:t>
            </a:r>
            <a:r>
              <a:rPr lang="en-US" i="1" dirty="0"/>
              <a:t>Burglary</a:t>
            </a:r>
            <a:r>
              <a:rPr lang="en-US" dirty="0"/>
              <a:t>, </a:t>
            </a:r>
            <a:r>
              <a:rPr lang="en-US" i="1" dirty="0"/>
              <a:t>Earthquake</a:t>
            </a:r>
            <a:r>
              <a:rPr lang="en-US" dirty="0"/>
              <a:t>, and </a:t>
            </a:r>
            <a:r>
              <a:rPr lang="en-US" i="1" dirty="0"/>
              <a:t>MaryCalls</a:t>
            </a:r>
            <a:r>
              <a:rPr lang="en-US" dirty="0"/>
              <a:t> given </a:t>
            </a:r>
            <a:r>
              <a:rPr lang="en-US" i="1" dirty="0"/>
              <a:t>Alarm</a:t>
            </a:r>
          </a:p>
          <a:p>
            <a:r>
              <a:rPr lang="en-US" dirty="0"/>
              <a:t>A node (X) is conditionally independent of all other nodes given its parents (the Us), its children (the Ys), and its children's parents (the </a:t>
            </a:r>
            <a:r>
              <a:rPr lang="en-US" dirty="0" err="1"/>
              <a:t>Zs</a:t>
            </a:r>
            <a:r>
              <a:rPr lang="en-US" dirty="0"/>
              <a:t>)</a:t>
            </a:r>
          </a:p>
          <a:p>
            <a:pPr lvl="1"/>
            <a:r>
              <a:rPr lang="en-US" dirty="0"/>
              <a:t>These nodes are collectively referred to as the node's </a:t>
            </a:r>
            <a:r>
              <a:rPr lang="en-US" i="1" dirty="0"/>
              <a:t>Markov blanket </a:t>
            </a:r>
            <a:r>
              <a:rPr lang="en-US" dirty="0"/>
              <a:t>(shown in purple on the right)</a:t>
            </a:r>
          </a:p>
          <a:p>
            <a:pPr lvl="1"/>
            <a:r>
              <a:rPr lang="en-US" dirty="0"/>
              <a:t>E.g., </a:t>
            </a:r>
            <a:r>
              <a:rPr lang="en-US" i="1" dirty="0"/>
              <a:t>Burglary</a:t>
            </a:r>
            <a:r>
              <a:rPr lang="en-US" dirty="0"/>
              <a:t> is independent of </a:t>
            </a:r>
            <a:r>
              <a:rPr lang="en-US" i="1" dirty="0"/>
              <a:t>JohnCalls</a:t>
            </a:r>
            <a:r>
              <a:rPr lang="en-US" dirty="0"/>
              <a:t> and </a:t>
            </a:r>
            <a:r>
              <a:rPr lang="en-US" i="1" dirty="0"/>
              <a:t>MaryCalls</a:t>
            </a:r>
            <a:r>
              <a:rPr lang="en-US" dirty="0"/>
              <a:t> given </a:t>
            </a:r>
            <a:r>
              <a:rPr lang="en-US" i="1" dirty="0"/>
              <a:t>Alarm</a:t>
            </a:r>
            <a:r>
              <a:rPr lang="en-US" dirty="0"/>
              <a:t> and </a:t>
            </a:r>
            <a:r>
              <a:rPr lang="en-US" i="1" dirty="0"/>
              <a:t>Earthquake</a:t>
            </a:r>
          </a:p>
        </p:txBody>
      </p:sp>
    </p:spTree>
    <p:extLst>
      <p:ext uri="{BB962C8B-B14F-4D97-AF65-F5344CB8AC3E}">
        <p14:creationId xmlns:p14="http://schemas.microsoft.com/office/powerpoint/2010/main" val="3495738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D46D-2A2C-49E4-B5C6-6E4D08D4E55F}"/>
              </a:ext>
            </a:extLst>
          </p:cNvPr>
          <p:cNvSpPr>
            <a:spLocks noGrp="1"/>
          </p:cNvSpPr>
          <p:nvPr>
            <p:ph type="title"/>
          </p:nvPr>
        </p:nvSpPr>
        <p:spPr/>
        <p:txBody>
          <a:bodyPr/>
          <a:lstStyle/>
          <a:p>
            <a:r>
              <a:rPr lang="en-US" dirty="0"/>
              <a:t>Independence Assumptions Graphically</a:t>
            </a:r>
          </a:p>
        </p:txBody>
      </p:sp>
      <p:pic>
        <p:nvPicPr>
          <p:cNvPr id="4" name="Content Placeholder 3">
            <a:extLst>
              <a:ext uri="{FF2B5EF4-FFF2-40B4-BE49-F238E27FC236}">
                <a16:creationId xmlns:a16="http://schemas.microsoft.com/office/drawing/2014/main" id="{2FACDCA1-2BE8-49A9-A59A-1E8B6045BB15}"/>
              </a:ext>
            </a:extLst>
          </p:cNvPr>
          <p:cNvPicPr>
            <a:picLocks noGrp="1" noChangeAspect="1"/>
          </p:cNvPicPr>
          <p:nvPr>
            <p:ph idx="1"/>
          </p:nvPr>
        </p:nvPicPr>
        <p:blipFill>
          <a:blip r:embed="rId2"/>
          <a:stretch>
            <a:fillRect/>
          </a:stretch>
        </p:blipFill>
        <p:spPr>
          <a:xfrm>
            <a:off x="1928158" y="1690688"/>
            <a:ext cx="8335683" cy="4897372"/>
          </a:xfrm>
          <a:prstGeom prst="rect">
            <a:avLst/>
          </a:prstGeom>
        </p:spPr>
      </p:pic>
    </p:spTree>
    <p:extLst>
      <p:ext uri="{BB962C8B-B14F-4D97-AF65-F5344CB8AC3E}">
        <p14:creationId xmlns:p14="http://schemas.microsoft.com/office/powerpoint/2010/main" val="1284421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38D03-1D81-4D0B-AE91-2A1A7A38D0B9}"/>
              </a:ext>
            </a:extLst>
          </p:cNvPr>
          <p:cNvSpPr>
            <a:spLocks noGrp="1"/>
          </p:cNvSpPr>
          <p:nvPr>
            <p:ph type="title"/>
          </p:nvPr>
        </p:nvSpPr>
        <p:spPr/>
        <p:txBody>
          <a:bodyPr/>
          <a:lstStyle/>
          <a:p>
            <a:r>
              <a:rPr lang="en-US" dirty="0"/>
              <a:t>Canonical Distributions</a:t>
            </a:r>
          </a:p>
        </p:txBody>
      </p:sp>
      <p:sp>
        <p:nvSpPr>
          <p:cNvPr id="3" name="Content Placeholder 2">
            <a:extLst>
              <a:ext uri="{FF2B5EF4-FFF2-40B4-BE49-F238E27FC236}">
                <a16:creationId xmlns:a16="http://schemas.microsoft.com/office/drawing/2014/main" id="{14586012-267D-4B0D-8FCF-3798448ECB91}"/>
              </a:ext>
            </a:extLst>
          </p:cNvPr>
          <p:cNvSpPr>
            <a:spLocks noGrp="1"/>
          </p:cNvSpPr>
          <p:nvPr>
            <p:ph idx="1"/>
          </p:nvPr>
        </p:nvSpPr>
        <p:spPr/>
        <p:txBody>
          <a:bodyPr>
            <a:normAutofit fontScale="62500" lnSpcReduction="20000"/>
          </a:bodyPr>
          <a:lstStyle/>
          <a:p>
            <a:r>
              <a:rPr lang="en-US" dirty="0"/>
              <a:t>Filling in a CPT for a node with k parents still requires O(2</a:t>
            </a:r>
            <a:r>
              <a:rPr lang="en-US" baseline="30000" dirty="0"/>
              <a:t>k</a:t>
            </a:r>
            <a:r>
              <a:rPr lang="en-US" dirty="0"/>
              <a:t>) numbers, perhaps requiring a lot of data to obtain good estimates</a:t>
            </a:r>
          </a:p>
          <a:p>
            <a:r>
              <a:rPr lang="en-US" dirty="0"/>
              <a:t>Often, some relationships are describable by a </a:t>
            </a:r>
            <a:r>
              <a:rPr lang="en-US" i="1" dirty="0"/>
              <a:t>canonical distribution</a:t>
            </a:r>
            <a:r>
              <a:rPr lang="en-US" dirty="0"/>
              <a:t>; in this case, a complete table can be specified by naming a standard pattern and supplying a much smaller number of parameters</a:t>
            </a:r>
          </a:p>
          <a:p>
            <a:r>
              <a:rPr lang="en-US" dirty="0"/>
              <a:t>The simplest example involves </a:t>
            </a:r>
            <a:r>
              <a:rPr lang="en-US" i="1" dirty="0"/>
              <a:t>deterministic nodes</a:t>
            </a:r>
            <a:r>
              <a:rPr lang="en-US" dirty="0"/>
              <a:t>, for which there is no uncertainty</a:t>
            </a:r>
          </a:p>
          <a:p>
            <a:r>
              <a:rPr lang="en-US" dirty="0"/>
              <a:t>For example, </a:t>
            </a:r>
            <a:r>
              <a:rPr lang="en-US" i="1" dirty="0"/>
              <a:t>NorthAmerican</a:t>
            </a:r>
            <a:r>
              <a:rPr lang="en-US" dirty="0"/>
              <a:t> is a disjunction of parent nodes </a:t>
            </a:r>
            <a:r>
              <a:rPr lang="en-US" i="1" dirty="0"/>
              <a:t>Canadian</a:t>
            </a:r>
            <a:r>
              <a:rPr lang="en-US" dirty="0"/>
              <a:t>, </a:t>
            </a:r>
            <a:r>
              <a:rPr lang="en-US" i="1" dirty="0"/>
              <a:t>US</a:t>
            </a:r>
            <a:r>
              <a:rPr lang="en-US" dirty="0"/>
              <a:t>, and </a:t>
            </a:r>
            <a:r>
              <a:rPr lang="en-US" i="1" dirty="0"/>
              <a:t>Mexican</a:t>
            </a:r>
          </a:p>
          <a:p>
            <a:r>
              <a:rPr lang="en-US" dirty="0"/>
              <a:t>Uncertain relationships can sometimes be characterized by </a:t>
            </a:r>
            <a:r>
              <a:rPr lang="en-US" i="1" dirty="0"/>
              <a:t>noisy</a:t>
            </a:r>
            <a:r>
              <a:rPr lang="en-US" dirty="0"/>
              <a:t> relationships; an example is the noisy-OR relation</a:t>
            </a:r>
          </a:p>
          <a:p>
            <a:r>
              <a:rPr lang="en-US" dirty="0"/>
              <a:t>For example, consider </a:t>
            </a:r>
            <a:r>
              <a:rPr lang="en-US" i="1" dirty="0"/>
              <a:t>Fever</a:t>
            </a:r>
            <a:r>
              <a:rPr lang="en-US" dirty="0"/>
              <a:t> as a child of </a:t>
            </a:r>
            <a:r>
              <a:rPr lang="en-US" i="1" dirty="0"/>
              <a:t>Cold</a:t>
            </a:r>
            <a:r>
              <a:rPr lang="en-US" dirty="0"/>
              <a:t>, </a:t>
            </a:r>
            <a:r>
              <a:rPr lang="en-US" i="1" dirty="0"/>
              <a:t>Flu</a:t>
            </a:r>
            <a:r>
              <a:rPr lang="en-US" dirty="0"/>
              <a:t>, and </a:t>
            </a:r>
            <a:r>
              <a:rPr lang="en-US" i="1" dirty="0"/>
              <a:t>Malaria</a:t>
            </a:r>
          </a:p>
          <a:p>
            <a:r>
              <a:rPr lang="en-US" dirty="0"/>
              <a:t>A logical OR (a disjunction) would say that Fever is true if and only if Cold, Flue, or Malaria is true; a noisy-OR allows for uncertainty; Fever is false if and only of all its true parents are inhibited</a:t>
            </a:r>
          </a:p>
          <a:p>
            <a:r>
              <a:rPr lang="en-US" dirty="0"/>
              <a:t>One assumption so far is that all possible causes are listed as parents; </a:t>
            </a:r>
            <a:r>
              <a:rPr lang="en-US" i="1" dirty="0"/>
              <a:t>leak nodes </a:t>
            </a:r>
            <a:r>
              <a:rPr lang="en-US" dirty="0"/>
              <a:t>can be added to cover miscellaneous causes</a:t>
            </a:r>
          </a:p>
          <a:p>
            <a:r>
              <a:rPr lang="en-US" dirty="0"/>
              <a:t>Another assumption is that the inhibition of each parent is independent</a:t>
            </a:r>
          </a:p>
          <a:p>
            <a:r>
              <a:rPr lang="en-US" dirty="0"/>
              <a:t>Deterministic relations often require a constant number of parameters; noisy relationships in which a node depends on k parents can often be described using O(k) parameters; a typical CPT requires O(2</a:t>
            </a:r>
            <a:r>
              <a:rPr lang="en-US" baseline="30000" dirty="0"/>
              <a:t>k</a:t>
            </a:r>
            <a:r>
              <a:rPr lang="en-US" dirty="0"/>
              <a:t>) parameters</a:t>
            </a:r>
          </a:p>
        </p:txBody>
      </p:sp>
    </p:spTree>
    <p:extLst>
      <p:ext uri="{BB962C8B-B14F-4D97-AF65-F5344CB8AC3E}">
        <p14:creationId xmlns:p14="http://schemas.microsoft.com/office/powerpoint/2010/main" val="40840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87AEC-FD0F-4020-AC2C-606E653A27A0}"/>
              </a:ext>
            </a:extLst>
          </p:cNvPr>
          <p:cNvSpPr>
            <a:spLocks noGrp="1"/>
          </p:cNvSpPr>
          <p:nvPr>
            <p:ph type="title"/>
          </p:nvPr>
        </p:nvSpPr>
        <p:spPr/>
        <p:txBody>
          <a:bodyPr/>
          <a:lstStyle/>
          <a:p>
            <a:r>
              <a:rPr lang="en-US" dirty="0"/>
              <a:t>Continuous Random Variables</a:t>
            </a:r>
          </a:p>
        </p:txBody>
      </p:sp>
      <p:sp>
        <p:nvSpPr>
          <p:cNvPr id="3" name="Content Placeholder 2">
            <a:extLst>
              <a:ext uri="{FF2B5EF4-FFF2-40B4-BE49-F238E27FC236}">
                <a16:creationId xmlns:a16="http://schemas.microsoft.com/office/drawing/2014/main" id="{640A05E8-5FD5-403C-8289-F316AAF3458A}"/>
              </a:ext>
            </a:extLst>
          </p:cNvPr>
          <p:cNvSpPr>
            <a:spLocks noGrp="1"/>
          </p:cNvSpPr>
          <p:nvPr>
            <p:ph idx="1"/>
          </p:nvPr>
        </p:nvSpPr>
        <p:spPr/>
        <p:txBody>
          <a:bodyPr>
            <a:normAutofit fontScale="77500" lnSpcReduction="20000"/>
          </a:bodyPr>
          <a:lstStyle/>
          <a:p>
            <a:r>
              <a:rPr lang="en-US" dirty="0"/>
              <a:t>Many real-world problems involve </a:t>
            </a:r>
            <a:r>
              <a:rPr lang="en-US" b="1" dirty="0"/>
              <a:t>continuous random variables</a:t>
            </a:r>
          </a:p>
          <a:p>
            <a:r>
              <a:rPr lang="en-US" dirty="0"/>
              <a:t>One way to handle them in a Bayesian net involves </a:t>
            </a:r>
            <a:r>
              <a:rPr lang="en-US" i="1" dirty="0"/>
              <a:t>discretization</a:t>
            </a:r>
            <a:r>
              <a:rPr lang="en-US" dirty="0"/>
              <a:t>, but this often results in loss of accuracy and very large CPTs</a:t>
            </a:r>
          </a:p>
          <a:p>
            <a:r>
              <a:rPr lang="en-US" dirty="0"/>
              <a:t>Another solution is to use standard families of </a:t>
            </a:r>
            <a:r>
              <a:rPr lang="en-US" b="1" dirty="0"/>
              <a:t>probability density functions </a:t>
            </a:r>
            <a:r>
              <a:rPr lang="en-US" dirty="0"/>
              <a:t>specified by some finite number of parameters</a:t>
            </a:r>
          </a:p>
          <a:p>
            <a:r>
              <a:rPr lang="en-US" dirty="0"/>
              <a:t>A </a:t>
            </a:r>
            <a:r>
              <a:rPr lang="en-US" i="1" dirty="0"/>
              <a:t>hybrid</a:t>
            </a:r>
            <a:r>
              <a:rPr lang="en-US" dirty="0"/>
              <a:t> Bayesian network contains both discrete and continuous random variables, which requires additional types of distributions</a:t>
            </a:r>
          </a:p>
          <a:p>
            <a:r>
              <a:rPr lang="en-US" dirty="0"/>
              <a:t>Consider an example (shown on the next slide) with </a:t>
            </a:r>
            <a:r>
              <a:rPr lang="en-US" i="1" dirty="0"/>
              <a:t>Cost</a:t>
            </a:r>
            <a:r>
              <a:rPr lang="en-US" dirty="0"/>
              <a:t> under both </a:t>
            </a:r>
            <a:r>
              <a:rPr lang="en-US" i="1" dirty="0"/>
              <a:t>Subsidy</a:t>
            </a:r>
            <a:r>
              <a:rPr lang="en-US" dirty="0"/>
              <a:t> and </a:t>
            </a:r>
            <a:r>
              <a:rPr lang="en-US" i="1" dirty="0"/>
              <a:t>Harvest</a:t>
            </a:r>
            <a:r>
              <a:rPr lang="en-US" dirty="0"/>
              <a:t>, and with </a:t>
            </a:r>
            <a:r>
              <a:rPr lang="en-US" i="1" dirty="0"/>
              <a:t>Buys</a:t>
            </a:r>
            <a:r>
              <a:rPr lang="en-US" dirty="0"/>
              <a:t> under </a:t>
            </a:r>
            <a:r>
              <a:rPr lang="en-US" i="1" dirty="0"/>
              <a:t>Cost</a:t>
            </a:r>
          </a:p>
          <a:p>
            <a:r>
              <a:rPr lang="en-US" dirty="0"/>
              <a:t>In this example, </a:t>
            </a:r>
            <a:r>
              <a:rPr lang="en-US" i="1" dirty="0"/>
              <a:t>Subsidy</a:t>
            </a:r>
            <a:r>
              <a:rPr lang="en-US" dirty="0"/>
              <a:t> is Boolean, </a:t>
            </a:r>
            <a:r>
              <a:rPr lang="en-US" i="1" dirty="0"/>
              <a:t>Harvest</a:t>
            </a:r>
            <a:r>
              <a:rPr lang="en-US" dirty="0"/>
              <a:t> and </a:t>
            </a:r>
            <a:r>
              <a:rPr lang="en-US" i="1" dirty="0"/>
              <a:t>Cost</a:t>
            </a:r>
            <a:r>
              <a:rPr lang="en-US" dirty="0"/>
              <a:t> are continuous, </a:t>
            </a:r>
            <a:r>
              <a:rPr lang="en-US" i="1" dirty="0"/>
              <a:t>Buys</a:t>
            </a:r>
            <a:r>
              <a:rPr lang="en-US" dirty="0"/>
              <a:t> is Boolean</a:t>
            </a:r>
          </a:p>
          <a:p>
            <a:r>
              <a:rPr lang="en-US" dirty="0"/>
              <a:t>Of course, there can also be non-Boolean discrete random variables</a:t>
            </a:r>
          </a:p>
          <a:p>
            <a:r>
              <a:rPr lang="en-US" dirty="0"/>
              <a:t>The textbook shows examples of distributions for continuous random variables and hybrid networks, but we will skip these details</a:t>
            </a:r>
          </a:p>
        </p:txBody>
      </p:sp>
    </p:spTree>
    <p:extLst>
      <p:ext uri="{BB962C8B-B14F-4D97-AF65-F5344CB8AC3E}">
        <p14:creationId xmlns:p14="http://schemas.microsoft.com/office/powerpoint/2010/main" val="213569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7E58D-A81B-42C9-91B6-56F077EBC5C2}"/>
              </a:ext>
            </a:extLst>
          </p:cNvPr>
          <p:cNvSpPr>
            <a:spLocks noGrp="1"/>
          </p:cNvSpPr>
          <p:nvPr>
            <p:ph type="title"/>
          </p:nvPr>
        </p:nvSpPr>
        <p:spPr/>
        <p:txBody>
          <a:bodyPr/>
          <a:lstStyle/>
          <a:p>
            <a:r>
              <a:rPr lang="en-US" dirty="0"/>
              <a:t>Hybrid Bayesian Network Example</a:t>
            </a:r>
          </a:p>
        </p:txBody>
      </p:sp>
      <p:pic>
        <p:nvPicPr>
          <p:cNvPr id="4" name="Content Placeholder 3">
            <a:extLst>
              <a:ext uri="{FF2B5EF4-FFF2-40B4-BE49-F238E27FC236}">
                <a16:creationId xmlns:a16="http://schemas.microsoft.com/office/drawing/2014/main" id="{4CD2134F-7763-40EC-9DFB-7201AA41AEAF}"/>
              </a:ext>
            </a:extLst>
          </p:cNvPr>
          <p:cNvPicPr>
            <a:picLocks noGrp="1" noChangeAspect="1"/>
          </p:cNvPicPr>
          <p:nvPr>
            <p:ph idx="1"/>
          </p:nvPr>
        </p:nvPicPr>
        <p:blipFill>
          <a:blip r:embed="rId2"/>
          <a:stretch>
            <a:fillRect/>
          </a:stretch>
        </p:blipFill>
        <p:spPr>
          <a:xfrm>
            <a:off x="474440" y="1911927"/>
            <a:ext cx="11243120" cy="4282281"/>
          </a:xfrm>
          <a:prstGeom prst="rect">
            <a:avLst/>
          </a:prstGeom>
        </p:spPr>
      </p:pic>
    </p:spTree>
    <p:extLst>
      <p:ext uri="{BB962C8B-B14F-4D97-AF65-F5344CB8AC3E}">
        <p14:creationId xmlns:p14="http://schemas.microsoft.com/office/powerpoint/2010/main" val="1729158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EFC3E-6B60-4E73-A31F-58F52974C6AD}"/>
              </a:ext>
            </a:extLst>
          </p:cNvPr>
          <p:cNvSpPr>
            <a:spLocks noGrp="1"/>
          </p:cNvSpPr>
          <p:nvPr>
            <p:ph type="title"/>
          </p:nvPr>
        </p:nvSpPr>
        <p:spPr/>
        <p:txBody>
          <a:bodyPr/>
          <a:lstStyle/>
          <a:p>
            <a:r>
              <a:rPr lang="en-US" dirty="0"/>
              <a:t>More Complex Bayesian Networks</a:t>
            </a:r>
          </a:p>
        </p:txBody>
      </p:sp>
      <p:sp>
        <p:nvSpPr>
          <p:cNvPr id="3" name="Content Placeholder 2">
            <a:extLst>
              <a:ext uri="{FF2B5EF4-FFF2-40B4-BE49-F238E27FC236}">
                <a16:creationId xmlns:a16="http://schemas.microsoft.com/office/drawing/2014/main" id="{2F521E34-CF00-42AC-A062-F5AD791A5B85}"/>
              </a:ext>
            </a:extLst>
          </p:cNvPr>
          <p:cNvSpPr>
            <a:spLocks noGrp="1"/>
          </p:cNvSpPr>
          <p:nvPr>
            <p:ph idx="1"/>
          </p:nvPr>
        </p:nvSpPr>
        <p:spPr/>
        <p:txBody>
          <a:bodyPr>
            <a:normAutofit fontScale="70000" lnSpcReduction="20000"/>
          </a:bodyPr>
          <a:lstStyle/>
          <a:p>
            <a:r>
              <a:rPr lang="en-US" dirty="0"/>
              <a:t>The next slide shows an example of a more complex Bayesian network that might be sued by a car insurance company to help process applications</a:t>
            </a:r>
          </a:p>
          <a:p>
            <a:r>
              <a:rPr lang="en-US" dirty="0"/>
              <a:t>A footnote points out that this example is not in practice, but that it was vetted by experts</a:t>
            </a:r>
          </a:p>
          <a:p>
            <a:r>
              <a:rPr lang="en-US" dirty="0"/>
              <a:t>The blue nodes (e.g., </a:t>
            </a:r>
            <a:r>
              <a:rPr lang="en-US" i="1" dirty="0"/>
              <a:t>Age</a:t>
            </a:r>
            <a:r>
              <a:rPr lang="en-US" dirty="0"/>
              <a:t> and </a:t>
            </a:r>
            <a:r>
              <a:rPr lang="en-US" i="1" dirty="0"/>
              <a:t>Airbag</a:t>
            </a:r>
            <a:r>
              <a:rPr lang="en-US" dirty="0"/>
              <a:t>) represent input random variables; these have values that are measured or observed</a:t>
            </a:r>
          </a:p>
          <a:p>
            <a:r>
              <a:rPr lang="en-US" dirty="0"/>
              <a:t>The three lavender nodes (</a:t>
            </a:r>
            <a:r>
              <a:rPr lang="en-US" i="1" dirty="0"/>
              <a:t>MedicalCost</a:t>
            </a:r>
            <a:r>
              <a:rPr lang="en-US" dirty="0"/>
              <a:t>, </a:t>
            </a:r>
            <a:r>
              <a:rPr lang="en-US" i="1" dirty="0"/>
              <a:t>LiabilityCost</a:t>
            </a:r>
            <a:r>
              <a:rPr lang="en-US" dirty="0"/>
              <a:t>, and </a:t>
            </a:r>
            <a:r>
              <a:rPr lang="en-US" i="1" dirty="0"/>
              <a:t>PropertyCost</a:t>
            </a:r>
            <a:r>
              <a:rPr lang="en-US" dirty="0"/>
              <a:t>) represent output variables; these have values that need to be estimated</a:t>
            </a:r>
          </a:p>
          <a:p>
            <a:r>
              <a:rPr lang="en-US" dirty="0"/>
              <a:t>The brown nodes represent hidden variables that make it easier to structure the network and to estimate probabilities</a:t>
            </a:r>
          </a:p>
          <a:p>
            <a:r>
              <a:rPr lang="en-US" dirty="0"/>
              <a:t>Note that this network combines Boolean, other discrete, and continuous random variables</a:t>
            </a:r>
          </a:p>
          <a:p>
            <a:r>
              <a:rPr lang="en-US" dirty="0"/>
              <a:t>The textbook briefly discusses complications that can arrive when the hidden random variables have continuous domains or discrete domains with many possible values</a:t>
            </a:r>
          </a:p>
          <a:p>
            <a:r>
              <a:rPr lang="en-US" dirty="0"/>
              <a:t>This is less of a problem for input variables (such as </a:t>
            </a:r>
            <a:r>
              <a:rPr lang="en-US" i="1" dirty="0"/>
              <a:t>MakeModel</a:t>
            </a:r>
            <a:r>
              <a:rPr lang="en-US" dirty="0"/>
              <a:t>) which are directly observed</a:t>
            </a:r>
          </a:p>
          <a:p>
            <a:endParaRPr lang="en-US" dirty="0"/>
          </a:p>
        </p:txBody>
      </p:sp>
    </p:spTree>
    <p:extLst>
      <p:ext uri="{BB962C8B-B14F-4D97-AF65-F5344CB8AC3E}">
        <p14:creationId xmlns:p14="http://schemas.microsoft.com/office/powerpoint/2010/main" val="838030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215F9-6041-4151-AE8F-64500D7635BC}"/>
              </a:ext>
            </a:extLst>
          </p:cNvPr>
          <p:cNvSpPr>
            <a:spLocks noGrp="1"/>
          </p:cNvSpPr>
          <p:nvPr>
            <p:ph type="title"/>
          </p:nvPr>
        </p:nvSpPr>
        <p:spPr/>
        <p:txBody>
          <a:bodyPr/>
          <a:lstStyle/>
          <a:p>
            <a:r>
              <a:rPr lang="en-US" dirty="0"/>
              <a:t>More Complex Bayesian Network Example</a:t>
            </a:r>
          </a:p>
        </p:txBody>
      </p:sp>
      <p:pic>
        <p:nvPicPr>
          <p:cNvPr id="4" name="Content Placeholder 3">
            <a:extLst>
              <a:ext uri="{FF2B5EF4-FFF2-40B4-BE49-F238E27FC236}">
                <a16:creationId xmlns:a16="http://schemas.microsoft.com/office/drawing/2014/main" id="{46F568A8-49F1-4E8E-AD8F-45BD81F894DC}"/>
              </a:ext>
            </a:extLst>
          </p:cNvPr>
          <p:cNvPicPr>
            <a:picLocks noGrp="1" noChangeAspect="1"/>
          </p:cNvPicPr>
          <p:nvPr>
            <p:ph idx="1"/>
          </p:nvPr>
        </p:nvPicPr>
        <p:blipFill>
          <a:blip r:embed="rId2"/>
          <a:stretch>
            <a:fillRect/>
          </a:stretch>
        </p:blipFill>
        <p:spPr>
          <a:xfrm>
            <a:off x="2674279" y="1323669"/>
            <a:ext cx="6843442" cy="5169206"/>
          </a:xfrm>
          <a:prstGeom prst="rect">
            <a:avLst/>
          </a:prstGeom>
        </p:spPr>
      </p:pic>
    </p:spTree>
    <p:extLst>
      <p:ext uri="{BB962C8B-B14F-4D97-AF65-F5344CB8AC3E}">
        <p14:creationId xmlns:p14="http://schemas.microsoft.com/office/powerpoint/2010/main" val="828202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CC507-5A6A-4A87-B37C-C0BB3DC48351}"/>
              </a:ext>
            </a:extLst>
          </p:cNvPr>
          <p:cNvSpPr>
            <a:spLocks noGrp="1"/>
          </p:cNvSpPr>
          <p:nvPr>
            <p:ph type="title"/>
          </p:nvPr>
        </p:nvSpPr>
        <p:spPr/>
        <p:txBody>
          <a:bodyPr/>
          <a:lstStyle/>
          <a:p>
            <a:r>
              <a:rPr lang="en-US" dirty="0"/>
              <a:t>Exact Inference in Bayesian Networks</a:t>
            </a:r>
          </a:p>
        </p:txBody>
      </p:sp>
      <p:sp>
        <p:nvSpPr>
          <p:cNvPr id="3" name="Content Placeholder 2">
            <a:extLst>
              <a:ext uri="{FF2B5EF4-FFF2-40B4-BE49-F238E27FC236}">
                <a16:creationId xmlns:a16="http://schemas.microsoft.com/office/drawing/2014/main" id="{0BD56BEA-3466-4AFF-BE0F-B6882403054E}"/>
              </a:ext>
            </a:extLst>
          </p:cNvPr>
          <p:cNvSpPr>
            <a:spLocks noGrp="1"/>
          </p:cNvSpPr>
          <p:nvPr>
            <p:ph idx="1"/>
          </p:nvPr>
        </p:nvSpPr>
        <p:spPr/>
        <p:txBody>
          <a:bodyPr>
            <a:normAutofit fontScale="77500" lnSpcReduction="20000"/>
          </a:bodyPr>
          <a:lstStyle/>
          <a:p>
            <a:r>
              <a:rPr lang="en-US" dirty="0"/>
              <a:t>Book: "The basic task for any </a:t>
            </a:r>
            <a:r>
              <a:rPr lang="en-US" b="1" dirty="0"/>
              <a:t>probabilistic inference</a:t>
            </a:r>
            <a:r>
              <a:rPr lang="en-US" dirty="0"/>
              <a:t> system is to compute the </a:t>
            </a:r>
            <a:r>
              <a:rPr lang="en-US" i="1" dirty="0"/>
              <a:t>posterior probability distribution </a:t>
            </a:r>
            <a:r>
              <a:rPr lang="en-US" dirty="0"/>
              <a:t>for a set of </a:t>
            </a:r>
            <a:r>
              <a:rPr lang="en-US" i="1" dirty="0"/>
              <a:t>query variables</a:t>
            </a:r>
            <a:r>
              <a:rPr lang="en-US" dirty="0"/>
              <a:t>, given some observed </a:t>
            </a:r>
            <a:r>
              <a:rPr lang="en-US" i="1" dirty="0"/>
              <a:t>event</a:t>
            </a:r>
            <a:r>
              <a:rPr lang="en-US" dirty="0"/>
              <a:t>"</a:t>
            </a:r>
          </a:p>
          <a:p>
            <a:r>
              <a:rPr lang="en-US" dirty="0"/>
              <a:t>We also discussed probabilistic inference in our previous topic</a:t>
            </a:r>
          </a:p>
          <a:p>
            <a:r>
              <a:rPr lang="en-US" dirty="0"/>
              <a:t>An observed event refers to the assignment of values to a set of </a:t>
            </a:r>
            <a:r>
              <a:rPr lang="en-US" i="1" dirty="0"/>
              <a:t>evidence variables</a:t>
            </a:r>
          </a:p>
          <a:p>
            <a:r>
              <a:rPr lang="en-US" dirty="0"/>
              <a:t>Notation:</a:t>
            </a:r>
          </a:p>
          <a:p>
            <a:pPr lvl="1"/>
            <a:r>
              <a:rPr lang="en-US" i="1" dirty="0"/>
              <a:t>X</a:t>
            </a:r>
            <a:r>
              <a:rPr lang="en-US" dirty="0"/>
              <a:t> will denote a query variable (a single random variable for simplicity)</a:t>
            </a:r>
          </a:p>
          <a:p>
            <a:pPr lvl="1"/>
            <a:r>
              <a:rPr lang="en-US" i="1" dirty="0"/>
              <a:t>E</a:t>
            </a:r>
            <a:r>
              <a:rPr lang="en-US" dirty="0"/>
              <a:t> denotes the set of evidence variables </a:t>
            </a:r>
            <a:r>
              <a:rPr lang="en-US" i="1" dirty="0"/>
              <a:t>E</a:t>
            </a:r>
            <a:r>
              <a:rPr lang="en-US" baseline="-25000" dirty="0"/>
              <a:t>1</a:t>
            </a:r>
            <a:r>
              <a:rPr lang="en-US" dirty="0"/>
              <a:t>, …, </a:t>
            </a:r>
            <a:r>
              <a:rPr lang="en-US" i="1" dirty="0"/>
              <a:t>E</a:t>
            </a:r>
            <a:r>
              <a:rPr lang="en-US" baseline="-25000" dirty="0"/>
              <a:t>m</a:t>
            </a:r>
            <a:r>
              <a:rPr lang="en-US" dirty="0"/>
              <a:t>; </a:t>
            </a:r>
            <a:r>
              <a:rPr lang="en-US" i="1" dirty="0"/>
              <a:t>e</a:t>
            </a:r>
            <a:r>
              <a:rPr lang="en-US" dirty="0"/>
              <a:t> is a particular observed event</a:t>
            </a:r>
          </a:p>
          <a:p>
            <a:pPr lvl="1"/>
            <a:r>
              <a:rPr lang="en-US" i="1" dirty="0"/>
              <a:t>Y</a:t>
            </a:r>
            <a:r>
              <a:rPr lang="en-US" dirty="0"/>
              <a:t> denotes the non-evidence, non-query variables </a:t>
            </a:r>
            <a:r>
              <a:rPr lang="en-US" i="1" dirty="0"/>
              <a:t>Y</a:t>
            </a:r>
            <a:r>
              <a:rPr lang="en-US" baseline="-25000" dirty="0"/>
              <a:t>1</a:t>
            </a:r>
            <a:r>
              <a:rPr lang="en-US" dirty="0"/>
              <a:t>, …, </a:t>
            </a:r>
            <a:r>
              <a:rPr lang="en-US" i="1" dirty="0"/>
              <a:t>Y</a:t>
            </a:r>
            <a:r>
              <a:rPr lang="en-US" baseline="-25000" dirty="0"/>
              <a:t>l</a:t>
            </a:r>
            <a:r>
              <a:rPr lang="en-US" dirty="0"/>
              <a:t> (a.k.a. </a:t>
            </a:r>
            <a:r>
              <a:rPr lang="en-US" i="1" dirty="0"/>
              <a:t>hidden variables</a:t>
            </a:r>
            <a:r>
              <a:rPr lang="en-US" dirty="0"/>
              <a:t>)</a:t>
            </a:r>
          </a:p>
          <a:p>
            <a:r>
              <a:rPr lang="en-US" dirty="0"/>
              <a:t>A query asks for the posterior probability distribution </a:t>
            </a:r>
            <a:r>
              <a:rPr lang="en-US" b="1" dirty="0"/>
              <a:t>P</a:t>
            </a:r>
            <a:r>
              <a:rPr lang="en-US" dirty="0"/>
              <a:t>(</a:t>
            </a:r>
            <a:r>
              <a:rPr lang="en-US" i="1" dirty="0"/>
              <a:t>X</a:t>
            </a:r>
            <a:r>
              <a:rPr lang="en-US" dirty="0"/>
              <a:t> | </a:t>
            </a:r>
            <a:r>
              <a:rPr lang="en-US" i="1" dirty="0"/>
              <a:t>e</a:t>
            </a:r>
            <a:r>
              <a:rPr lang="en-US" dirty="0"/>
              <a:t>) (note the boldfaced P)</a:t>
            </a:r>
          </a:p>
          <a:p>
            <a:r>
              <a:rPr lang="en-US" dirty="0"/>
              <a:t>When we compute the values of the probability distribution exactly, that is an example of </a:t>
            </a:r>
            <a:r>
              <a:rPr lang="en-US" i="1" dirty="0"/>
              <a:t>exact inference</a:t>
            </a:r>
          </a:p>
          <a:p>
            <a:r>
              <a:rPr lang="en-US" dirty="0"/>
              <a:t>We will discuss how to perform exact inference using Bayesian networks</a:t>
            </a:r>
          </a:p>
          <a:p>
            <a:endParaRPr lang="en-US" dirty="0"/>
          </a:p>
        </p:txBody>
      </p:sp>
    </p:spTree>
    <p:extLst>
      <p:ext uri="{BB962C8B-B14F-4D97-AF65-F5344CB8AC3E}">
        <p14:creationId xmlns:p14="http://schemas.microsoft.com/office/powerpoint/2010/main" val="2956493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F07E0-C33E-485F-87EA-0623C5C497D0}"/>
              </a:ext>
            </a:extLst>
          </p:cNvPr>
          <p:cNvSpPr>
            <a:spLocks noGrp="1"/>
          </p:cNvSpPr>
          <p:nvPr>
            <p:ph type="title"/>
          </p:nvPr>
        </p:nvSpPr>
        <p:spPr/>
        <p:txBody>
          <a:bodyPr/>
          <a:lstStyle/>
          <a:p>
            <a:r>
              <a:rPr lang="en-US" dirty="0"/>
              <a:t>Inference by Enumeration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56FF8E8-DE23-4C74-9178-338D238B912C}"/>
                  </a:ext>
                </a:extLst>
              </p:cNvPr>
              <p:cNvSpPr>
                <a:spLocks noGrp="1"/>
              </p:cNvSpPr>
              <p:nvPr>
                <p:ph idx="1"/>
              </p:nvPr>
            </p:nvSpPr>
            <p:spPr/>
            <p:txBody>
              <a:bodyPr>
                <a:normAutofit fontScale="85000" lnSpcReduction="20000"/>
              </a:bodyPr>
              <a:lstStyle/>
              <a:p>
                <a:r>
                  <a:rPr lang="en-US" dirty="0"/>
                  <a:t>In our previous topic, we saw the following formula for computing a posterior probability: </a:t>
                </a:r>
                <a:r>
                  <a:rPr lang="en-US" b="1" dirty="0"/>
                  <a:t>P</a:t>
                </a:r>
                <a:r>
                  <a:rPr lang="en-US" dirty="0"/>
                  <a:t>(</a:t>
                </a:r>
                <a:r>
                  <a:rPr lang="en-US" i="1" dirty="0"/>
                  <a:t>X</a:t>
                </a:r>
                <a:r>
                  <a:rPr lang="en-US" dirty="0"/>
                  <a:t>|</a:t>
                </a:r>
                <a:r>
                  <a:rPr lang="en-US" i="1" dirty="0"/>
                  <a:t>e</a:t>
                </a:r>
                <a:r>
                  <a:rPr lang="en-US" dirty="0"/>
                  <a:t>) =</a:t>
                </a:r>
                <a:r>
                  <a:rPr lang="el-GR" dirty="0"/>
                  <a:t> α</a:t>
                </a:r>
                <a:r>
                  <a:rPr lang="en-US" b="1" dirty="0"/>
                  <a:t>P</a:t>
                </a:r>
                <a:r>
                  <a:rPr lang="en-US" dirty="0"/>
                  <a:t>(</a:t>
                </a:r>
                <a:r>
                  <a:rPr lang="en-US" i="1" dirty="0"/>
                  <a:t>X</a:t>
                </a:r>
                <a:r>
                  <a:rPr lang="en-US" dirty="0"/>
                  <a:t>, </a:t>
                </a:r>
                <a:r>
                  <a:rPr lang="en-US" i="1" dirty="0"/>
                  <a:t>e</a:t>
                </a:r>
                <a:r>
                  <a:rPr lang="en-US" dirty="0"/>
                  <a:t>) = </a:t>
                </a:r>
                <a:r>
                  <a:rPr lang="el-GR" dirty="0"/>
                  <a:t>α</a:t>
                </a:r>
                <a14:m>
                  <m:oMath xmlns:m="http://schemas.openxmlformats.org/officeDocument/2006/math">
                    <m:nary>
                      <m:naryPr>
                        <m:chr m:val="∑"/>
                        <m:supHide m:val="on"/>
                        <m:ctrlPr>
                          <a:rPr lang="el-GR" i="1" smtClean="0">
                            <a:latin typeface="Cambria Math" panose="02040503050406030204" pitchFamily="18" charset="0"/>
                          </a:rPr>
                        </m:ctrlPr>
                      </m:naryPr>
                      <m:sub>
                        <m:r>
                          <m:rPr>
                            <m:brk m:alnAt="7"/>
                          </m:rPr>
                          <a:rPr lang="en-US" b="0" i="1" smtClean="0">
                            <a:latin typeface="Cambria Math" panose="02040503050406030204" pitchFamily="18" charset="0"/>
                          </a:rPr>
                          <m:t>𝑦</m:t>
                        </m:r>
                        <m:r>
                          <m:rPr>
                            <m:sty m:val="p"/>
                            <m:brk m:alnAt="7"/>
                          </m:rPr>
                          <a:rPr lang="el-GR" b="0" i="0" smtClean="0">
                            <a:latin typeface="Cambria Math" panose="02040503050406030204" pitchFamily="18" charset="0"/>
                          </a:rPr>
                          <m:t>ε</m:t>
                        </m:r>
                        <m:r>
                          <m:rPr>
                            <m:brk m:alnAt="7"/>
                          </m:rPr>
                          <a:rPr lang="en-US" b="0" i="1" smtClean="0">
                            <a:latin typeface="Cambria Math" panose="02040503050406030204" pitchFamily="18" charset="0"/>
                          </a:rPr>
                          <m:t>𝑌</m:t>
                        </m:r>
                      </m:sub>
                      <m:sup/>
                      <m:e>
                        <m:r>
                          <a:rPr lang="en-US" b="1" i="0" smtClean="0">
                            <a:latin typeface="Cambria Math" panose="02040503050406030204" pitchFamily="18" charset="0"/>
                          </a:rPr>
                          <m:t>𝐏</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e>
                    </m:nary>
                  </m:oMath>
                </a14:m>
                <a:endParaRPr lang="en-US" dirty="0"/>
              </a:p>
              <a:p>
                <a:r>
                  <a:rPr lang="en-US" dirty="0"/>
                  <a:t>Recall that </a:t>
                </a:r>
                <a:r>
                  <a:rPr lang="en-US" i="1" dirty="0"/>
                  <a:t>posterior </a:t>
                </a:r>
                <a:r>
                  <a:rPr lang="en-US" dirty="0"/>
                  <a:t>probabilities (a.k.a. conditional probabilities) are defined in terms of </a:t>
                </a:r>
                <a:r>
                  <a:rPr lang="en-US" i="1" dirty="0"/>
                  <a:t>prior probabilities</a:t>
                </a:r>
                <a:r>
                  <a:rPr lang="en-US" dirty="0"/>
                  <a:t> (a.k.a. unconditional probabilities)</a:t>
                </a:r>
                <a:endParaRPr lang="en-US" i="1" dirty="0"/>
              </a:p>
              <a:p>
                <a:r>
                  <a:rPr lang="en-US" dirty="0"/>
                  <a:t>In the formula above, </a:t>
                </a:r>
                <a:r>
                  <a:rPr lang="el-GR" dirty="0"/>
                  <a:t>α</a:t>
                </a:r>
                <a:r>
                  <a:rPr lang="en-US" dirty="0"/>
                  <a:t> is a </a:t>
                </a:r>
                <a:r>
                  <a:rPr lang="en-US" i="1" dirty="0"/>
                  <a:t>normalization constant</a:t>
                </a:r>
                <a:r>
                  <a:rPr lang="en-US" dirty="0"/>
                  <a:t>, here equal to 1 / P(e)</a:t>
                </a:r>
              </a:p>
              <a:p>
                <a:r>
                  <a:rPr lang="en-US" dirty="0"/>
                  <a:t>We have seen in this topic that any probability from the full joint distribution can be calculated using the information in a Bayesian net:</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𝑝𝑎𝑟𝑒𝑛𝑡𝑠</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e>
                              </m:d>
                            </m:e>
                          </m:d>
                        </m:e>
                      </m:nary>
                    </m:oMath>
                  </m:oMathPara>
                </a14:m>
                <a:endParaRPr lang="en-US" dirty="0"/>
              </a:p>
              <a:p>
                <a:r>
                  <a:rPr lang="en-US" dirty="0"/>
                  <a:t>Therefore, for each value of </a:t>
                </a:r>
                <a:r>
                  <a:rPr lang="en-US" i="1" dirty="0"/>
                  <a:t>X</a:t>
                </a:r>
                <a:r>
                  <a:rPr lang="en-US" dirty="0"/>
                  <a:t>, we could loop through all values of y, compute the appropriate sum of products, also compute 1 / P(e), and calculate the answer</a:t>
                </a:r>
              </a:p>
              <a:p>
                <a:r>
                  <a:rPr lang="en-US" dirty="0"/>
                  <a:t>This is an example of </a:t>
                </a:r>
                <a:r>
                  <a:rPr lang="en-US" i="1" dirty="0"/>
                  <a:t>inference by enumeration</a:t>
                </a:r>
              </a:p>
              <a:p>
                <a:endParaRPr lang="en-US" dirty="0"/>
              </a:p>
            </p:txBody>
          </p:sp>
        </mc:Choice>
        <mc:Fallback>
          <p:sp>
            <p:nvSpPr>
              <p:cNvPr id="3" name="Content Placeholder 2">
                <a:extLst>
                  <a:ext uri="{FF2B5EF4-FFF2-40B4-BE49-F238E27FC236}">
                    <a16:creationId xmlns:a16="http://schemas.microsoft.com/office/drawing/2014/main" id="{156FF8E8-DE23-4C74-9178-338D238B912C}"/>
                  </a:ext>
                </a:extLst>
              </p:cNvPr>
              <p:cNvSpPr>
                <a:spLocks noGrp="1" noRot="1" noChangeAspect="1" noMove="1" noResize="1" noEditPoints="1" noAdjustHandles="1" noChangeArrowheads="1" noChangeShapeType="1" noTextEdit="1"/>
              </p:cNvSpPr>
              <p:nvPr>
                <p:ph idx="1"/>
              </p:nvPr>
            </p:nvSpPr>
            <p:spPr>
              <a:blipFill>
                <a:blip r:embed="rId2"/>
                <a:stretch>
                  <a:fillRect l="-812" t="-9944" r="-754"/>
                </a:stretch>
              </a:blipFill>
            </p:spPr>
            <p:txBody>
              <a:bodyPr/>
              <a:lstStyle/>
              <a:p>
                <a:r>
                  <a:rPr lang="en-US">
                    <a:noFill/>
                  </a:rPr>
                  <a:t> </a:t>
                </a:r>
              </a:p>
            </p:txBody>
          </p:sp>
        </mc:Fallback>
      </mc:AlternateContent>
    </p:spTree>
    <p:extLst>
      <p:ext uri="{BB962C8B-B14F-4D97-AF65-F5344CB8AC3E}">
        <p14:creationId xmlns:p14="http://schemas.microsoft.com/office/powerpoint/2010/main" val="1356080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05E70-89A9-40AE-B94E-8E9D8CFCEF9D}"/>
              </a:ext>
            </a:extLst>
          </p:cNvPr>
          <p:cNvSpPr>
            <a:spLocks noGrp="1"/>
          </p:cNvSpPr>
          <p:nvPr>
            <p:ph type="title"/>
          </p:nvPr>
        </p:nvSpPr>
        <p:spPr/>
        <p:txBody>
          <a:bodyPr/>
          <a:lstStyle/>
          <a:p>
            <a:r>
              <a:rPr lang="en-US" dirty="0"/>
              <a:t>Inference by Enumeration 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0BFDDD8-F5D2-42EE-BBA6-BE6F4104CE96}"/>
                  </a:ext>
                </a:extLst>
              </p:cNvPr>
              <p:cNvSpPr>
                <a:spLocks noGrp="1"/>
              </p:cNvSpPr>
              <p:nvPr>
                <p:ph idx="1"/>
              </p:nvPr>
            </p:nvSpPr>
            <p:spPr/>
            <p:txBody>
              <a:bodyPr>
                <a:normAutofit fontScale="92500" lnSpcReduction="20000"/>
              </a:bodyPr>
              <a:lstStyle/>
              <a:p>
                <a:r>
                  <a:rPr lang="en-US" dirty="0"/>
                  <a:t>As an example, consider </a:t>
                </a:r>
                <a:r>
                  <a:rPr lang="en-US" b="1" dirty="0"/>
                  <a:t>P</a:t>
                </a:r>
                <a:r>
                  <a:rPr lang="en-US" dirty="0"/>
                  <a:t>(</a:t>
                </a:r>
                <a:r>
                  <a:rPr lang="en-US" i="1" dirty="0"/>
                  <a:t>Burglary</a:t>
                </a:r>
                <a:r>
                  <a:rPr lang="en-US" dirty="0"/>
                  <a:t> | </a:t>
                </a:r>
                <a:r>
                  <a:rPr lang="en-US" i="1" dirty="0"/>
                  <a:t>JohnCalls</a:t>
                </a:r>
                <a:r>
                  <a:rPr lang="en-US" dirty="0"/>
                  <a:t>=true, </a:t>
                </a:r>
                <a:r>
                  <a:rPr lang="en-US" i="1" dirty="0"/>
                  <a:t>MaryCalls</a:t>
                </a:r>
                <a:r>
                  <a:rPr lang="en-US" dirty="0"/>
                  <a:t>=true):</a:t>
                </a:r>
              </a:p>
              <a:p>
                <a:pPr marL="457200" lvl="1" indent="0">
                  <a:buNone/>
                </a:pPr>
                <a:r>
                  <a:rPr lang="en-US" b="1" dirty="0"/>
                  <a:t>P</a:t>
                </a:r>
                <a:r>
                  <a:rPr lang="en-US" dirty="0"/>
                  <a:t>(</a:t>
                </a:r>
                <a:r>
                  <a:rPr lang="en-US" i="1" dirty="0"/>
                  <a:t>B</a:t>
                </a:r>
                <a:r>
                  <a:rPr lang="en-US" dirty="0"/>
                  <a:t> | </a:t>
                </a:r>
                <a:r>
                  <a:rPr lang="en-US" i="1" dirty="0"/>
                  <a:t>j</a:t>
                </a:r>
                <a:r>
                  <a:rPr lang="en-US" dirty="0"/>
                  <a:t>, </a:t>
                </a:r>
                <a:r>
                  <a:rPr lang="en-US" i="1" dirty="0"/>
                  <a:t>m</a:t>
                </a:r>
                <a:r>
                  <a:rPr lang="en-US" dirty="0"/>
                  <a:t>) = </a:t>
                </a:r>
                <a:r>
                  <a:rPr lang="el-GR" dirty="0"/>
                  <a:t>α</a:t>
                </a:r>
                <a:r>
                  <a:rPr lang="en-US" b="1" dirty="0"/>
                  <a:t>P</a:t>
                </a:r>
                <a:r>
                  <a:rPr lang="en-US" dirty="0"/>
                  <a:t>(</a:t>
                </a:r>
                <a:r>
                  <a:rPr lang="en-US" i="1" dirty="0"/>
                  <a:t>B</a:t>
                </a:r>
                <a:r>
                  <a:rPr lang="en-US" dirty="0"/>
                  <a:t>, </a:t>
                </a:r>
                <a:r>
                  <a:rPr lang="en-US" i="1" dirty="0"/>
                  <a:t>j</a:t>
                </a:r>
                <a:r>
                  <a:rPr lang="en-US" dirty="0"/>
                  <a:t>, </a:t>
                </a:r>
                <a:r>
                  <a:rPr lang="en-US" i="1" dirty="0"/>
                  <a:t>m</a:t>
                </a:r>
                <a:r>
                  <a:rPr lang="en-US" dirty="0"/>
                  <a:t>) =</a:t>
                </a:r>
                <a:r>
                  <a:rPr lang="el-GR" dirty="0"/>
                  <a:t> </a:t>
                </a:r>
                <a14:m>
                  <m:oMath xmlns:m="http://schemas.openxmlformats.org/officeDocument/2006/math">
                    <m:r>
                      <m:rPr>
                        <m:nor/>
                      </m:rPr>
                      <a:rPr lang="el-GR" dirty="0" smtClean="0"/>
                      <m:t>α</m:t>
                    </m:r>
                    <m:nary>
                      <m:naryPr>
                        <m:chr m:val="∑"/>
                        <m:supHide m:val="on"/>
                        <m:ctrlPr>
                          <a:rPr lang="el-GR" i="1" dirty="0" smtClean="0">
                            <a:latin typeface="Cambria Math" panose="02040503050406030204" pitchFamily="18" charset="0"/>
                          </a:rPr>
                        </m:ctrlPr>
                      </m:naryPr>
                      <m:sub>
                        <m:r>
                          <m:rPr>
                            <m:brk m:alnAt="7"/>
                          </m:rPr>
                          <a:rPr lang="en-US" b="0" i="1" dirty="0" smtClean="0">
                            <a:latin typeface="Cambria Math" panose="02040503050406030204" pitchFamily="18" charset="0"/>
                          </a:rPr>
                          <m:t>𝑒</m:t>
                        </m:r>
                      </m:sub>
                      <m:sup/>
                      <m:e>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𝑎</m:t>
                            </m:r>
                          </m:sub>
                          <m:sup/>
                          <m:e>
                            <m:r>
                              <a:rPr lang="en-US" b="1" i="0" smtClean="0">
                                <a:latin typeface="Cambria Math" panose="02040503050406030204" pitchFamily="18" charset="0"/>
                              </a:rPr>
                              <m:t>𝐏</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 </m:t>
                            </m:r>
                            <m:r>
                              <a:rPr lang="en-US" b="0" i="1" smtClean="0">
                                <a:latin typeface="Cambria Math" panose="02040503050406030204" pitchFamily="18" charset="0"/>
                              </a:rPr>
                              <m:t>𝑗</m:t>
                            </m:r>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 </m:t>
                            </m:r>
                            <m:r>
                              <a:rPr lang="en-US" b="0" i="1" smtClean="0">
                                <a:latin typeface="Cambria Math" panose="02040503050406030204" pitchFamily="18" charset="0"/>
                              </a:rPr>
                              <m:t>𝑒</m:t>
                            </m:r>
                            <m:r>
                              <a:rPr lang="en-US" b="0" i="1" smtClean="0">
                                <a:latin typeface="Cambria Math" panose="02040503050406030204" pitchFamily="18" charset="0"/>
                              </a:rPr>
                              <m:t>, </m:t>
                            </m:r>
                            <m:r>
                              <a:rPr lang="en-US" b="0" i="1" smtClean="0">
                                <a:latin typeface="Cambria Math" panose="02040503050406030204" pitchFamily="18" charset="0"/>
                              </a:rPr>
                              <m:t>𝑎</m:t>
                            </m:r>
                            <m:r>
                              <a:rPr lang="en-US" b="0" i="1" smtClean="0">
                                <a:latin typeface="Cambria Math" panose="02040503050406030204" pitchFamily="18" charset="0"/>
                              </a:rPr>
                              <m:t>)</m:t>
                            </m:r>
                          </m:e>
                        </m:nary>
                      </m:e>
                    </m:nary>
                  </m:oMath>
                </a14:m>
                <a:endParaRPr lang="en-US" dirty="0"/>
              </a:p>
              <a:p>
                <a:r>
                  <a:rPr lang="en-US" dirty="0"/>
                  <a:t>Focusing on the case where </a:t>
                </a:r>
                <a:r>
                  <a:rPr lang="en-US" i="1" dirty="0"/>
                  <a:t>Burglary</a:t>
                </a:r>
                <a:r>
                  <a:rPr lang="en-US" dirty="0"/>
                  <a:t>=true (as opposed to the entire distribution), this gives :</a:t>
                </a:r>
              </a:p>
              <a:p>
                <a:pPr marL="457200" lvl="1" indent="0">
                  <a:buNone/>
                </a:pPr>
                <a:r>
                  <a:rPr lang="en-US" dirty="0"/>
                  <a:t>P(</a:t>
                </a:r>
                <a:r>
                  <a:rPr lang="en-US" i="1" dirty="0"/>
                  <a:t>b</a:t>
                </a:r>
                <a:r>
                  <a:rPr lang="en-US" dirty="0"/>
                  <a:t> | </a:t>
                </a:r>
                <a:r>
                  <a:rPr lang="en-US" i="1" dirty="0"/>
                  <a:t>j</a:t>
                </a:r>
                <a:r>
                  <a:rPr lang="en-US" dirty="0"/>
                  <a:t>, </a:t>
                </a:r>
                <a:r>
                  <a:rPr lang="en-US" i="1" dirty="0"/>
                  <a:t>m</a:t>
                </a:r>
                <a:r>
                  <a:rPr lang="en-US" dirty="0"/>
                  <a:t>) = </a:t>
                </a:r>
                <a14:m>
                  <m:oMath xmlns:m="http://schemas.openxmlformats.org/officeDocument/2006/math">
                    <m:r>
                      <m:rPr>
                        <m:nor/>
                      </m:rPr>
                      <a:rPr lang="el-GR" dirty="0" smtClean="0"/>
                      <m:t>α</m:t>
                    </m:r>
                    <m:nary>
                      <m:naryPr>
                        <m:chr m:val="∑"/>
                        <m:supHide m:val="on"/>
                        <m:ctrlPr>
                          <a:rPr lang="el-GR" i="1" dirty="0" smtClean="0">
                            <a:latin typeface="Cambria Math" panose="02040503050406030204" pitchFamily="18" charset="0"/>
                          </a:rPr>
                        </m:ctrlPr>
                      </m:naryPr>
                      <m:sub>
                        <m:r>
                          <m:rPr>
                            <m:brk m:alnAt="7"/>
                          </m:rPr>
                          <a:rPr lang="en-US" b="0" i="1" dirty="0" smtClean="0">
                            <a:latin typeface="Cambria Math" panose="02040503050406030204" pitchFamily="18" charset="0"/>
                          </a:rPr>
                          <m:t>𝑒</m:t>
                        </m:r>
                      </m:sub>
                      <m:sup/>
                      <m:e>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𝑎</m:t>
                            </m:r>
                          </m:sub>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e>
                            </m:d>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𝑒</m:t>
                                </m:r>
                              </m:e>
                            </m:d>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 | </m:t>
                                </m:r>
                                <m:r>
                                  <a:rPr lang="en-US" b="0" i="1" smtClean="0">
                                    <a:latin typeface="Cambria Math" panose="02040503050406030204" pitchFamily="18" charset="0"/>
                                  </a:rPr>
                                  <m:t>𝑏</m:t>
                                </m:r>
                                <m:r>
                                  <a:rPr lang="en-US" b="0" i="1" smtClean="0">
                                    <a:latin typeface="Cambria Math" panose="02040503050406030204" pitchFamily="18" charset="0"/>
                                  </a:rPr>
                                  <m:t>, </m:t>
                                </m:r>
                                <m:r>
                                  <a:rPr lang="en-US" b="0" i="1" smtClean="0">
                                    <a:latin typeface="Cambria Math" panose="02040503050406030204" pitchFamily="18" charset="0"/>
                                  </a:rPr>
                                  <m:t>𝑒</m:t>
                                </m:r>
                              </m:e>
                            </m:d>
                          </m:e>
                        </m:nary>
                      </m:e>
                    </m:nary>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𝑗</m:t>
                        </m:r>
                        <m:r>
                          <a:rPr lang="en-US" b="0" i="1" smtClean="0">
                            <a:latin typeface="Cambria Math" panose="02040503050406030204" pitchFamily="18" charset="0"/>
                          </a:rPr>
                          <m:t> | </m:t>
                        </m:r>
                        <m:r>
                          <a:rPr lang="en-US" b="0" i="1" smtClean="0">
                            <a:latin typeface="Cambria Math" panose="02040503050406030204" pitchFamily="18" charset="0"/>
                          </a:rPr>
                          <m:t>𝑎</m:t>
                        </m:r>
                      </m:e>
                    </m:d>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𝑚</m:t>
                        </m:r>
                        <m:r>
                          <a:rPr lang="en-US" b="0" i="1" smtClean="0">
                            <a:latin typeface="Cambria Math" panose="02040503050406030204" pitchFamily="18" charset="0"/>
                          </a:rPr>
                          <m:t> | </m:t>
                        </m:r>
                        <m:r>
                          <a:rPr lang="en-US" b="0" i="1" smtClean="0">
                            <a:latin typeface="Cambria Math" panose="02040503050406030204" pitchFamily="18" charset="0"/>
                          </a:rPr>
                          <m:t>𝑎</m:t>
                        </m:r>
                      </m:e>
                    </m:d>
                  </m:oMath>
                </a14:m>
                <a:endParaRPr lang="en-US" b="0" dirty="0"/>
              </a:p>
              <a:p>
                <a:r>
                  <a:rPr lang="en-US" dirty="0"/>
                  <a:t>Even if all variables are Boolean, there could be O(2</a:t>
                </a:r>
                <a:r>
                  <a:rPr lang="en-US" baseline="30000" dirty="0"/>
                  <a:t>n</a:t>
                </a:r>
                <a:r>
                  <a:rPr lang="en-US" dirty="0"/>
                  <a:t>) values in the summation, each a product of O(n) terms</a:t>
                </a:r>
              </a:p>
              <a:p>
                <a:r>
                  <a:rPr lang="en-US" b="0" dirty="0"/>
                  <a:t>A </a:t>
                </a:r>
                <a:r>
                  <a:rPr lang="en-US" dirty="0"/>
                  <a:t>straightforward implementation could take time O(n2</a:t>
                </a:r>
                <a:r>
                  <a:rPr lang="en-US" baseline="30000" dirty="0"/>
                  <a:t>n</a:t>
                </a:r>
                <a:r>
                  <a:rPr lang="en-US" dirty="0"/>
                  <a:t>)</a:t>
                </a:r>
              </a:p>
              <a:p>
                <a:r>
                  <a:rPr lang="en-US" b="0" dirty="0"/>
                  <a:t>We could reduce this to O(2</a:t>
                </a:r>
                <a:r>
                  <a:rPr lang="en-US" b="0" baseline="30000" dirty="0"/>
                  <a:t>n</a:t>
                </a:r>
                <a:r>
                  <a:rPr lang="en-US" b="0" dirty="0"/>
                  <a:t>) by moving terms as far left as possible; for example:</a:t>
                </a:r>
              </a:p>
              <a:p>
                <a:pPr marL="457200" lvl="1" indent="0">
                  <a:buNone/>
                </a:pPr>
                <a:r>
                  <a:rPr lang="en-US" dirty="0"/>
                  <a:t>P(</a:t>
                </a:r>
                <a:r>
                  <a:rPr lang="en-US" i="1" dirty="0"/>
                  <a:t>b</a:t>
                </a:r>
                <a:r>
                  <a:rPr lang="en-US" dirty="0"/>
                  <a:t> | </a:t>
                </a:r>
                <a:r>
                  <a:rPr lang="en-US" i="1" dirty="0"/>
                  <a:t>j</a:t>
                </a:r>
                <a:r>
                  <a:rPr lang="en-US" dirty="0"/>
                  <a:t>, </a:t>
                </a:r>
                <a:r>
                  <a:rPr lang="en-US" i="1" dirty="0"/>
                  <a:t>m</a:t>
                </a:r>
                <a:r>
                  <a:rPr lang="en-US" dirty="0"/>
                  <a:t>) = </a:t>
                </a:r>
                <a14:m>
                  <m:oMath xmlns:m="http://schemas.openxmlformats.org/officeDocument/2006/math">
                    <m:r>
                      <m:rPr>
                        <m:nor/>
                      </m:rPr>
                      <a:rPr lang="el-GR" dirty="0" smtClean="0"/>
                      <m:t>α</m:t>
                    </m:r>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e>
                    </m:d>
                    <m:nary>
                      <m:naryPr>
                        <m:chr m:val="∑"/>
                        <m:supHide m:val="on"/>
                        <m:ctrlPr>
                          <a:rPr lang="el-GR" i="1" dirty="0" smtClean="0">
                            <a:latin typeface="Cambria Math" panose="02040503050406030204" pitchFamily="18" charset="0"/>
                          </a:rPr>
                        </m:ctrlPr>
                      </m:naryPr>
                      <m:sub>
                        <m:r>
                          <m:rPr>
                            <m:brk m:alnAt="7"/>
                          </m:rPr>
                          <a:rPr lang="en-US" b="0" i="1" dirty="0" smtClean="0">
                            <a:latin typeface="Cambria Math" panose="02040503050406030204" pitchFamily="18" charset="0"/>
                          </a:rPr>
                          <m:t>𝑒</m:t>
                        </m:r>
                      </m:sub>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𝑒</m:t>
                            </m:r>
                          </m:e>
                        </m:d>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𝑎</m:t>
                            </m:r>
                          </m:sub>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 | </m:t>
                                </m:r>
                                <m:r>
                                  <a:rPr lang="en-US" b="0" i="1" smtClean="0">
                                    <a:latin typeface="Cambria Math" panose="02040503050406030204" pitchFamily="18" charset="0"/>
                                  </a:rPr>
                                  <m:t>𝑏</m:t>
                                </m:r>
                                <m:r>
                                  <a:rPr lang="en-US" b="0" i="1" smtClean="0">
                                    <a:latin typeface="Cambria Math" panose="02040503050406030204" pitchFamily="18" charset="0"/>
                                  </a:rPr>
                                  <m:t>, </m:t>
                                </m:r>
                                <m:r>
                                  <a:rPr lang="en-US" b="0" i="1" smtClean="0">
                                    <a:latin typeface="Cambria Math" panose="02040503050406030204" pitchFamily="18" charset="0"/>
                                  </a:rPr>
                                  <m:t>𝑒</m:t>
                                </m:r>
                              </m:e>
                            </m:d>
                          </m:e>
                        </m:nary>
                      </m:e>
                    </m:nary>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𝑗</m:t>
                        </m:r>
                        <m:r>
                          <a:rPr lang="en-US" b="0" i="1" smtClean="0">
                            <a:latin typeface="Cambria Math" panose="02040503050406030204" pitchFamily="18" charset="0"/>
                          </a:rPr>
                          <m:t> | </m:t>
                        </m:r>
                        <m:r>
                          <a:rPr lang="en-US" b="0" i="1" smtClean="0">
                            <a:latin typeface="Cambria Math" panose="02040503050406030204" pitchFamily="18" charset="0"/>
                          </a:rPr>
                          <m:t>𝑎</m:t>
                        </m:r>
                      </m:e>
                    </m:d>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𝑚</m:t>
                        </m:r>
                        <m:r>
                          <a:rPr lang="en-US" b="0" i="1" smtClean="0">
                            <a:latin typeface="Cambria Math" panose="02040503050406030204" pitchFamily="18" charset="0"/>
                          </a:rPr>
                          <m:t> | </m:t>
                        </m:r>
                        <m:r>
                          <a:rPr lang="en-US" b="0" i="1" smtClean="0">
                            <a:latin typeface="Cambria Math" panose="02040503050406030204" pitchFamily="18" charset="0"/>
                          </a:rPr>
                          <m:t>𝑎</m:t>
                        </m:r>
                      </m:e>
                    </m:d>
                  </m:oMath>
                </a14:m>
                <a:endParaRPr lang="en-US" b="0" dirty="0"/>
              </a:p>
              <a:p>
                <a:r>
                  <a:rPr lang="en-US" dirty="0"/>
                  <a:t>The structure of this expression is shown as a tree on the next slide</a:t>
                </a:r>
                <a:endParaRPr lang="en-US" b="0" dirty="0"/>
              </a:p>
              <a:p>
                <a:endParaRPr lang="en-US" dirty="0"/>
              </a:p>
            </p:txBody>
          </p:sp>
        </mc:Choice>
        <mc:Fallback>
          <p:sp>
            <p:nvSpPr>
              <p:cNvPr id="3" name="Content Placeholder 2">
                <a:extLst>
                  <a:ext uri="{FF2B5EF4-FFF2-40B4-BE49-F238E27FC236}">
                    <a16:creationId xmlns:a16="http://schemas.microsoft.com/office/drawing/2014/main" id="{60BFDDD8-F5D2-42EE-BBA6-BE6F4104CE96}"/>
                  </a:ext>
                </a:extLst>
              </p:cNvPr>
              <p:cNvSpPr>
                <a:spLocks noGrp="1" noRot="1" noChangeAspect="1" noMove="1" noResize="1" noEditPoints="1" noAdjustHandles="1" noChangeArrowheads="1" noChangeShapeType="1" noTextEdit="1"/>
              </p:cNvSpPr>
              <p:nvPr>
                <p:ph idx="1"/>
              </p:nvPr>
            </p:nvSpPr>
            <p:spPr>
              <a:blipFill>
                <a:blip r:embed="rId2"/>
                <a:stretch>
                  <a:fillRect l="-928" t="-6723" b="-4482"/>
                </a:stretch>
              </a:blipFill>
            </p:spPr>
            <p:txBody>
              <a:bodyPr/>
              <a:lstStyle/>
              <a:p>
                <a:r>
                  <a:rPr lang="en-US">
                    <a:noFill/>
                  </a:rPr>
                  <a:t> </a:t>
                </a:r>
              </a:p>
            </p:txBody>
          </p:sp>
        </mc:Fallback>
      </mc:AlternateContent>
    </p:spTree>
    <p:extLst>
      <p:ext uri="{BB962C8B-B14F-4D97-AF65-F5344CB8AC3E}">
        <p14:creationId xmlns:p14="http://schemas.microsoft.com/office/powerpoint/2010/main" val="374588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09C23-94D1-4460-9B02-A27921339665}"/>
              </a:ext>
            </a:extLst>
          </p:cNvPr>
          <p:cNvSpPr>
            <a:spLocks noGrp="1"/>
          </p:cNvSpPr>
          <p:nvPr>
            <p:ph type="title"/>
          </p:nvPr>
        </p:nvSpPr>
        <p:spPr/>
        <p:txBody>
          <a:bodyPr/>
          <a:lstStyle/>
          <a:p>
            <a:r>
              <a:rPr lang="en-US" dirty="0"/>
              <a:t>Example Expression Structure</a:t>
            </a:r>
          </a:p>
        </p:txBody>
      </p:sp>
      <p:pic>
        <p:nvPicPr>
          <p:cNvPr id="4" name="Content Placeholder 3">
            <a:extLst>
              <a:ext uri="{FF2B5EF4-FFF2-40B4-BE49-F238E27FC236}">
                <a16:creationId xmlns:a16="http://schemas.microsoft.com/office/drawing/2014/main" id="{D986DFDB-2E4E-4D82-AC93-17796FEF4C0F}"/>
              </a:ext>
            </a:extLst>
          </p:cNvPr>
          <p:cNvPicPr>
            <a:picLocks noGrp="1" noChangeAspect="1"/>
          </p:cNvPicPr>
          <p:nvPr>
            <p:ph idx="1"/>
          </p:nvPr>
        </p:nvPicPr>
        <p:blipFill>
          <a:blip r:embed="rId2"/>
          <a:stretch>
            <a:fillRect/>
          </a:stretch>
        </p:blipFill>
        <p:spPr>
          <a:xfrm>
            <a:off x="2689845" y="1847171"/>
            <a:ext cx="6812310" cy="4645704"/>
          </a:xfrm>
          <a:prstGeom prst="rect">
            <a:avLst/>
          </a:prstGeom>
        </p:spPr>
      </p:pic>
    </p:spTree>
    <p:extLst>
      <p:ext uri="{BB962C8B-B14F-4D97-AF65-F5344CB8AC3E}">
        <p14:creationId xmlns:p14="http://schemas.microsoft.com/office/powerpoint/2010/main" val="1868493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2BF3D-C5CE-4DD7-B29B-BD1D6AE52DBB}"/>
              </a:ext>
            </a:extLst>
          </p:cNvPr>
          <p:cNvSpPr>
            <a:spLocks noGrp="1"/>
          </p:cNvSpPr>
          <p:nvPr>
            <p:ph type="title"/>
          </p:nvPr>
        </p:nvSpPr>
        <p:spPr/>
        <p:txBody>
          <a:bodyPr/>
          <a:lstStyle/>
          <a:p>
            <a:r>
              <a:rPr lang="en-US" dirty="0"/>
              <a:t>Avoiding Repeated Expressions</a:t>
            </a:r>
          </a:p>
        </p:txBody>
      </p:sp>
      <p:sp>
        <p:nvSpPr>
          <p:cNvPr id="3" name="Content Placeholder 2">
            <a:extLst>
              <a:ext uri="{FF2B5EF4-FFF2-40B4-BE49-F238E27FC236}">
                <a16:creationId xmlns:a16="http://schemas.microsoft.com/office/drawing/2014/main" id="{26DA4B5E-3706-4D9C-9BB0-ED23FD3258CF}"/>
              </a:ext>
            </a:extLst>
          </p:cNvPr>
          <p:cNvSpPr>
            <a:spLocks noGrp="1"/>
          </p:cNvSpPr>
          <p:nvPr>
            <p:ph idx="1"/>
          </p:nvPr>
        </p:nvSpPr>
        <p:spPr/>
        <p:txBody>
          <a:bodyPr>
            <a:normAutofit fontScale="92500" lnSpcReduction="20000"/>
          </a:bodyPr>
          <a:lstStyle/>
          <a:p>
            <a:r>
              <a:rPr lang="en-US" dirty="0"/>
              <a:t>An algorithm using depth-first recursion to compute such a tree requires only O(n) space but (2</a:t>
            </a:r>
            <a:r>
              <a:rPr lang="en-US" baseline="30000" dirty="0"/>
              <a:t>n</a:t>
            </a:r>
            <a:r>
              <a:rPr lang="en-US" dirty="0"/>
              <a:t>) time</a:t>
            </a:r>
          </a:p>
          <a:p>
            <a:r>
              <a:rPr lang="en-US" dirty="0"/>
              <a:t>Note that there are wasteful computations involving </a:t>
            </a:r>
            <a:r>
              <a:rPr lang="en-US" i="1" dirty="0"/>
              <a:t>repeated subexpressions</a:t>
            </a:r>
          </a:p>
          <a:p>
            <a:r>
              <a:rPr lang="en-US" dirty="0"/>
              <a:t>The enumeration algorithm can be improved by eliminating repeated calculations</a:t>
            </a:r>
          </a:p>
          <a:p>
            <a:r>
              <a:rPr lang="en-US" dirty="0"/>
              <a:t>The idea: save results for later use; this is a form of </a:t>
            </a:r>
            <a:r>
              <a:rPr lang="en-US" i="1" dirty="0"/>
              <a:t>dynamic programming</a:t>
            </a:r>
          </a:p>
          <a:p>
            <a:r>
              <a:rPr lang="en-US" dirty="0"/>
              <a:t>There are several variations of this approach; the book covers one such method called the </a:t>
            </a:r>
            <a:r>
              <a:rPr lang="en-US" i="1" dirty="0"/>
              <a:t>variable elimination algorithm</a:t>
            </a:r>
          </a:p>
          <a:p>
            <a:r>
              <a:rPr lang="en-US" dirty="0"/>
              <a:t>Expressions are evaluated from right to left (or bottom-up in the figure)</a:t>
            </a:r>
          </a:p>
          <a:p>
            <a:r>
              <a:rPr lang="en-US" dirty="0"/>
              <a:t>The textbook steps through a long example, but we will not cover the details</a:t>
            </a:r>
          </a:p>
        </p:txBody>
      </p:sp>
    </p:spTree>
    <p:extLst>
      <p:ext uri="{BB962C8B-B14F-4D97-AF65-F5344CB8AC3E}">
        <p14:creationId xmlns:p14="http://schemas.microsoft.com/office/powerpoint/2010/main" val="1517337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6B816-B2B7-4F38-A0ED-3062AF4852C0}"/>
              </a:ext>
            </a:extLst>
          </p:cNvPr>
          <p:cNvSpPr>
            <a:spLocks noGrp="1"/>
          </p:cNvSpPr>
          <p:nvPr>
            <p:ph type="title"/>
          </p:nvPr>
        </p:nvSpPr>
        <p:spPr/>
        <p:txBody>
          <a:bodyPr/>
          <a:lstStyle/>
          <a:p>
            <a:r>
              <a:rPr lang="en-US" dirty="0"/>
              <a:t>Complexity of Exact Inference</a:t>
            </a:r>
          </a:p>
        </p:txBody>
      </p:sp>
      <p:sp>
        <p:nvSpPr>
          <p:cNvPr id="3" name="Content Placeholder 2">
            <a:extLst>
              <a:ext uri="{FF2B5EF4-FFF2-40B4-BE49-F238E27FC236}">
                <a16:creationId xmlns:a16="http://schemas.microsoft.com/office/drawing/2014/main" id="{E039E1A6-E466-48BF-A37E-512FEF0766DD}"/>
              </a:ext>
            </a:extLst>
          </p:cNvPr>
          <p:cNvSpPr>
            <a:spLocks noGrp="1"/>
          </p:cNvSpPr>
          <p:nvPr>
            <p:ph idx="1"/>
          </p:nvPr>
        </p:nvSpPr>
        <p:spPr/>
        <p:txBody>
          <a:bodyPr>
            <a:normAutofit fontScale="70000" lnSpcReduction="20000"/>
          </a:bodyPr>
          <a:lstStyle/>
          <a:p>
            <a:r>
              <a:rPr lang="en-US" dirty="0"/>
              <a:t>The burglary network has a nice property: There is at most one undirected path between any two nodes in network</a:t>
            </a:r>
          </a:p>
          <a:p>
            <a:r>
              <a:rPr lang="en-US" dirty="0"/>
              <a:t>This is an example of a </a:t>
            </a:r>
            <a:r>
              <a:rPr lang="en-US" i="1" dirty="0"/>
              <a:t>singly connected network</a:t>
            </a:r>
            <a:r>
              <a:rPr lang="en-US" dirty="0"/>
              <a:t>, or a </a:t>
            </a:r>
            <a:r>
              <a:rPr lang="en-US" i="1" dirty="0"/>
              <a:t>polytree</a:t>
            </a:r>
          </a:p>
          <a:p>
            <a:r>
              <a:rPr lang="en-US" dirty="0"/>
              <a:t>For singly connected networks, the time and space complexity of exact inference, using a method such as variable elimination, is linear with respect to the size of the network</a:t>
            </a:r>
          </a:p>
          <a:p>
            <a:r>
              <a:rPr lang="en-US" dirty="0"/>
              <a:t>Size is defined as the number of CPT entries</a:t>
            </a:r>
          </a:p>
          <a:p>
            <a:r>
              <a:rPr lang="en-US" dirty="0"/>
              <a:t>If the number of parents of a node is bounded by a constant, k, the complexity is also linear in the number of nodes (because 2</a:t>
            </a:r>
            <a:r>
              <a:rPr lang="en-US" baseline="30000" dirty="0"/>
              <a:t>k</a:t>
            </a:r>
            <a:r>
              <a:rPr lang="en-US" dirty="0"/>
              <a:t> can be technically considered a constant)</a:t>
            </a:r>
          </a:p>
          <a:p>
            <a:r>
              <a:rPr lang="en-US" dirty="0"/>
              <a:t>The network from earlier related to car insurance applications is an example of a </a:t>
            </a:r>
            <a:r>
              <a:rPr lang="en-US" i="1" dirty="0"/>
              <a:t>multiply connected network</a:t>
            </a:r>
          </a:p>
          <a:p>
            <a:r>
              <a:rPr lang="en-US" dirty="0"/>
              <a:t>For multiply connected networks, variable elimination can have exponential time and space complexity (even if the number of parents per node is bounded)</a:t>
            </a:r>
          </a:p>
          <a:p>
            <a:r>
              <a:rPr lang="en-US" dirty="0"/>
              <a:t>There are methods of converting some multiply connected networks to polytrees, but only at the expense of growing the size of the CPTs exponentially</a:t>
            </a:r>
          </a:p>
          <a:p>
            <a:r>
              <a:rPr lang="en-US" dirty="0"/>
              <a:t>Ultimately, the problem of exact inference in a Bayesian network is </a:t>
            </a:r>
            <a:r>
              <a:rPr lang="en-US" i="1" dirty="0"/>
              <a:t>NP-hard</a:t>
            </a:r>
          </a:p>
        </p:txBody>
      </p:sp>
    </p:spTree>
    <p:extLst>
      <p:ext uri="{BB962C8B-B14F-4D97-AF65-F5344CB8AC3E}">
        <p14:creationId xmlns:p14="http://schemas.microsoft.com/office/powerpoint/2010/main" val="2575249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64DE2-BD8A-4953-8F13-22E9C79B5C85}"/>
              </a:ext>
            </a:extLst>
          </p:cNvPr>
          <p:cNvSpPr>
            <a:spLocks noGrp="1"/>
          </p:cNvSpPr>
          <p:nvPr>
            <p:ph type="title"/>
          </p:nvPr>
        </p:nvSpPr>
        <p:spPr/>
        <p:txBody>
          <a:bodyPr/>
          <a:lstStyle/>
          <a:p>
            <a:r>
              <a:rPr lang="en-US" dirty="0"/>
              <a:t>Approximate Inference for Bayesian Networks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2EFAD68-6836-485C-B27E-EF88DBB79EAD}"/>
                  </a:ext>
                </a:extLst>
              </p:cNvPr>
              <p:cNvSpPr>
                <a:spLocks noGrp="1"/>
              </p:cNvSpPr>
              <p:nvPr>
                <p:ph idx="1"/>
              </p:nvPr>
            </p:nvSpPr>
            <p:spPr/>
            <p:txBody>
              <a:bodyPr>
                <a:normAutofit fontScale="55000" lnSpcReduction="20000"/>
              </a:bodyPr>
              <a:lstStyle/>
              <a:p>
                <a:r>
                  <a:rPr lang="en-US" dirty="0"/>
                  <a:t>Due to the intractability of exact inference for large, multiply connected networks, it is essential to consider </a:t>
                </a:r>
                <a:r>
                  <a:rPr lang="en-US" i="1" dirty="0"/>
                  <a:t>approximate inference </a:t>
                </a:r>
                <a:r>
                  <a:rPr lang="en-US" dirty="0"/>
                  <a:t>methods</a:t>
                </a:r>
              </a:p>
              <a:p>
                <a:r>
                  <a:rPr lang="en-US" dirty="0"/>
                  <a:t>We will discuss </a:t>
                </a:r>
                <a:r>
                  <a:rPr lang="en-US" i="1" dirty="0"/>
                  <a:t>Monte Carlo algorithms</a:t>
                </a:r>
                <a:r>
                  <a:rPr lang="en-US" dirty="0"/>
                  <a:t>, a.k.a. </a:t>
                </a:r>
                <a:r>
                  <a:rPr lang="en-US" i="1" dirty="0"/>
                  <a:t>randomized sampling algorithms</a:t>
                </a:r>
                <a:r>
                  <a:rPr lang="en-US" dirty="0"/>
                  <a:t>; the accuracy depends on the number of samples generated</a:t>
                </a:r>
              </a:p>
              <a:p>
                <a:r>
                  <a:rPr lang="en-US" i="1" dirty="0"/>
                  <a:t>Direct sampling</a:t>
                </a:r>
                <a:r>
                  <a:rPr lang="en-US" dirty="0"/>
                  <a:t> can be used to estimate prior probabilities by generating samples from a known probability distribution, assuming no prior evidence</a:t>
                </a:r>
              </a:p>
              <a:p>
                <a:r>
                  <a:rPr lang="en-US" dirty="0"/>
                  <a:t>For example, if a Bayesian network with CPTs is given, you can randomly generate values for one node at a time in an order consistent with the Bayesian network</a:t>
                </a:r>
              </a:p>
              <a:p>
                <a:r>
                  <a:rPr lang="en-US" dirty="0"/>
                  <a:t>Then the prior probability of an event can be estimated as the fraction of all complete, generated events that match the partially specified event</a:t>
                </a:r>
              </a:p>
              <a:p>
                <a:r>
                  <a:rPr lang="en-US" i="1" dirty="0"/>
                  <a:t>Rejection sampling </a:t>
                </a:r>
                <a:r>
                  <a:rPr lang="en-US" dirty="0"/>
                  <a:t>can be used to determine conditional probabilities by first relying on direct sampling to generate events without considering the evidence; all samples for which the evidence is not matched are rejected</a:t>
                </a:r>
              </a:p>
              <a:p>
                <a:r>
                  <a:rPr lang="en-US" dirty="0"/>
                  <a:t>After samples are generated, the estimate is: </a:t>
                </a:r>
                <a14:m>
                  <m:oMath xmlns:m="http://schemas.openxmlformats.org/officeDocument/2006/math">
                    <m:acc>
                      <m:accPr>
                        <m:chr m:val="̂"/>
                        <m:ctrlPr>
                          <a:rPr lang="en-US" i="1" smtClean="0">
                            <a:effectLst/>
                            <a:latin typeface="Cambria Math" panose="02040503050406030204" pitchFamily="18" charset="0"/>
                          </a:rPr>
                        </m:ctrlPr>
                      </m:accPr>
                      <m:e>
                        <m:r>
                          <a:rPr lang="en-US" sz="1800" b="1" i="1">
                            <a:effectLst/>
                            <a:latin typeface="Cambria Math" panose="02040503050406030204" pitchFamily="18" charset="0"/>
                            <a:ea typeface="Times New Roman" panose="02020603050405020304" pitchFamily="18" charset="0"/>
                            <a:cs typeface="Times New Roman" panose="02020603050405020304" pitchFamily="18" charset="0"/>
                          </a:rPr>
                          <m:t>𝐏</m:t>
                        </m:r>
                      </m:e>
                    </m:acc>
                    <m:d>
                      <m:dPr>
                        <m:ctrlPr>
                          <a:rPr lang="en-US" i="1">
                            <a:effectLst/>
                            <a:latin typeface="Cambria Math" panose="020405030504060302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𝑋</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 </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𝑒</m:t>
                        </m:r>
                      </m:e>
                    </m:d>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𝛼</m:t>
                    </m:r>
                    <m:sSub>
                      <m:sSubPr>
                        <m:ctrlPr>
                          <a:rPr lang="en-US" i="1">
                            <a:effectLst/>
                            <a:latin typeface="Cambria Math" panose="02040503050406030204" pitchFamily="18" charset="0"/>
                          </a:rPr>
                        </m:ctrlPr>
                      </m:sSubPr>
                      <m:e>
                        <m:r>
                          <a:rPr lang="en-US" sz="1800" b="1" i="1">
                            <a:effectLst/>
                            <a:latin typeface="Cambria Math" panose="02040503050406030204" pitchFamily="18" charset="0"/>
                            <a:ea typeface="Times New Roman" panose="02020603050405020304" pitchFamily="18" charset="0"/>
                            <a:cs typeface="Times New Roman" panose="02020603050405020304" pitchFamily="18" charset="0"/>
                          </a:rPr>
                          <m:t>𝐍</m:t>
                        </m:r>
                      </m:e>
                      <m:sub>
                        <m:r>
                          <m:rPr>
                            <m:sty m:val="p"/>
                          </m:rPr>
                          <a:rPr lang="en-US" sz="1800">
                            <a:effectLst/>
                            <a:latin typeface="Cambria Math" panose="02040503050406030204" pitchFamily="18" charset="0"/>
                            <a:ea typeface="Times New Roman" panose="02020603050405020304" pitchFamily="18" charset="0"/>
                            <a:cs typeface="Times New Roman" panose="02020603050405020304" pitchFamily="18" charset="0"/>
                          </a:rPr>
                          <m:t>PS</m:t>
                        </m:r>
                      </m:sub>
                    </m:sSub>
                    <m:d>
                      <m:dPr>
                        <m:ctrlPr>
                          <a:rPr lang="en-US" i="1">
                            <a:effectLst/>
                            <a:latin typeface="Cambria Math" panose="020405030504060302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𝑋</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𝑒</m:t>
                        </m:r>
                      </m:e>
                    </m:d>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a:effectLst/>
                            <a:latin typeface="Cambria Math" panose="02040503050406030204" pitchFamily="18" charset="0"/>
                          </a:rPr>
                        </m:ctrlPr>
                      </m:fPr>
                      <m:num>
                        <m:sSub>
                          <m:sSubPr>
                            <m:ctrlPr>
                              <a:rPr lang="en-US" i="1">
                                <a:effectLst/>
                                <a:latin typeface="Cambria Math" panose="02040503050406030204" pitchFamily="18" charset="0"/>
                              </a:rPr>
                            </m:ctrlPr>
                          </m:sSubPr>
                          <m:e>
                            <m:r>
                              <a:rPr lang="en-US" sz="1800" b="1" i="0">
                                <a:effectLst/>
                                <a:latin typeface="Cambria Math" panose="02040503050406030204" pitchFamily="18" charset="0"/>
                                <a:ea typeface="Times New Roman" panose="02020603050405020304" pitchFamily="18" charset="0"/>
                                <a:cs typeface="Times New Roman" panose="02020603050405020304" pitchFamily="18" charset="0"/>
                              </a:rPr>
                              <m:t>𝐍</m:t>
                            </m:r>
                          </m:e>
                          <m:sub>
                            <m:r>
                              <m:rPr>
                                <m:sty m:val="p"/>
                              </m:rPr>
                              <a:rPr lang="en-US" sz="1800">
                                <a:effectLst/>
                                <a:latin typeface="Cambria Math" panose="02040503050406030204" pitchFamily="18" charset="0"/>
                                <a:ea typeface="Times New Roman" panose="02020603050405020304" pitchFamily="18" charset="0"/>
                                <a:cs typeface="Times New Roman" panose="02020603050405020304" pitchFamily="18" charset="0"/>
                              </a:rPr>
                              <m:t>PS</m:t>
                            </m:r>
                          </m:sub>
                        </m:sSub>
                        <m:d>
                          <m:dPr>
                            <m:ctrlPr>
                              <a:rPr lang="en-US" i="1">
                                <a:effectLst/>
                                <a:latin typeface="Cambria Math" panose="020405030504060302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𝑋</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𝑒</m:t>
                            </m:r>
                          </m:e>
                        </m:d>
                      </m:num>
                      <m:den>
                        <m:sSub>
                          <m:sSubPr>
                            <m:ctrlPr>
                              <a:rPr lang="en-US" i="1">
                                <a:effectLst/>
                                <a:latin typeface="Cambria Math" panose="02040503050406030204" pitchFamily="18" charset="0"/>
                              </a:rPr>
                            </m:ctrlPr>
                          </m:sSubPr>
                          <m:e>
                            <m:r>
                              <m:rPr>
                                <m:sty m:val="p"/>
                              </m:rPr>
                              <a:rPr lang="en-US" sz="1800" b="0" i="0">
                                <a:effectLst/>
                                <a:latin typeface="Cambria Math" panose="02040503050406030204" pitchFamily="18" charset="0"/>
                                <a:ea typeface="Times New Roman" panose="02020603050405020304" pitchFamily="18" charset="0"/>
                                <a:cs typeface="Times New Roman" panose="02020603050405020304" pitchFamily="18" charset="0"/>
                              </a:rPr>
                              <m:t>N</m:t>
                            </m:r>
                          </m:e>
                          <m:sub>
                            <m:r>
                              <m:rPr>
                                <m:sty m:val="p"/>
                              </m:rPr>
                              <a:rPr lang="en-US" sz="1800">
                                <a:effectLst/>
                                <a:latin typeface="Cambria Math" panose="02040503050406030204" pitchFamily="18" charset="0"/>
                                <a:ea typeface="Times New Roman" panose="02020603050405020304" pitchFamily="18" charset="0"/>
                                <a:cs typeface="Times New Roman" panose="02020603050405020304" pitchFamily="18" charset="0"/>
                              </a:rPr>
                              <m:t>PS</m:t>
                            </m:r>
                          </m:sub>
                        </m:sSub>
                        <m:d>
                          <m:dPr>
                            <m:ctrlPr>
                              <a:rPr lang="en-US" i="1">
                                <a:effectLst/>
                                <a:latin typeface="Cambria Math" panose="020405030504060302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𝑒</m:t>
                            </m:r>
                          </m:e>
                        </m:d>
                      </m:den>
                    </m:f>
                  </m:oMath>
                </a14:m>
                <a:r>
                  <a:rPr lang="en-US" dirty="0"/>
                  <a:t>; PS stands for "prior sample"</a:t>
                </a:r>
              </a:p>
              <a:p>
                <a:r>
                  <a:rPr lang="en-US" dirty="0"/>
                  <a:t>A big problem: This method will likely reject most of the samples; the fraction of samples consistent with the evidence drops exponentially as the number of evidence variables grows</a:t>
                </a:r>
              </a:p>
              <a:p>
                <a:r>
                  <a:rPr lang="en-US" dirty="0"/>
                  <a:t>The idea behind </a:t>
                </a:r>
                <a:r>
                  <a:rPr lang="en-US" i="1" dirty="0"/>
                  <a:t>likelihood weighting </a:t>
                </a:r>
                <a:r>
                  <a:rPr lang="en-US" dirty="0"/>
                  <a:t>is to only generate events consistent with the evidence</a:t>
                </a:r>
              </a:p>
              <a:p>
                <a:r>
                  <a:rPr lang="en-US" dirty="0"/>
                  <a:t>Values of evidence variables are fixed first, then other variables are sampled; however, each generated event needs to be weighted according to the likelihood of the evidence (we will not discuss the details about how to do this)</a:t>
                </a:r>
              </a:p>
            </p:txBody>
          </p:sp>
        </mc:Choice>
        <mc:Fallback>
          <p:sp>
            <p:nvSpPr>
              <p:cNvPr id="3" name="Content Placeholder 2">
                <a:extLst>
                  <a:ext uri="{FF2B5EF4-FFF2-40B4-BE49-F238E27FC236}">
                    <a16:creationId xmlns:a16="http://schemas.microsoft.com/office/drawing/2014/main" id="{B2EFAD68-6836-485C-B27E-EF88DBB79EAD}"/>
                  </a:ext>
                </a:extLst>
              </p:cNvPr>
              <p:cNvSpPr>
                <a:spLocks noGrp="1" noRot="1" noChangeAspect="1" noMove="1" noResize="1" noEditPoints="1" noAdjustHandles="1" noChangeArrowheads="1" noChangeShapeType="1" noTextEdit="1"/>
              </p:cNvSpPr>
              <p:nvPr>
                <p:ph idx="1"/>
              </p:nvPr>
            </p:nvSpPr>
            <p:spPr>
              <a:blipFill>
                <a:blip r:embed="rId2"/>
                <a:stretch>
                  <a:fillRect l="-174" t="-1541" r="-580"/>
                </a:stretch>
              </a:blipFill>
            </p:spPr>
            <p:txBody>
              <a:bodyPr/>
              <a:lstStyle/>
              <a:p>
                <a:r>
                  <a:rPr lang="en-US">
                    <a:noFill/>
                  </a:rPr>
                  <a:t> </a:t>
                </a:r>
              </a:p>
            </p:txBody>
          </p:sp>
        </mc:Fallback>
      </mc:AlternateContent>
    </p:spTree>
    <p:extLst>
      <p:ext uri="{BB962C8B-B14F-4D97-AF65-F5344CB8AC3E}">
        <p14:creationId xmlns:p14="http://schemas.microsoft.com/office/powerpoint/2010/main" val="39513436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2007</TotalTime>
  <Words>3071</Words>
  <Application>Microsoft Office PowerPoint</Application>
  <PresentationFormat>Widescreen</PresentationFormat>
  <Paragraphs>173</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Cambria Math</vt:lpstr>
      <vt:lpstr>Office Theme</vt:lpstr>
      <vt:lpstr>ECE469: Artificial Intelligence</vt:lpstr>
      <vt:lpstr>Bayesian Networks</vt:lpstr>
      <vt:lpstr>Bayesian Network Simple Example</vt:lpstr>
      <vt:lpstr>Conditional Probability Tables</vt:lpstr>
      <vt:lpstr>Bayesian Network Example with CPTs</vt:lpstr>
      <vt:lpstr>Causal Links</vt:lpstr>
      <vt:lpstr>Calculating Probabilities using Bayesian Nets</vt:lpstr>
      <vt:lpstr>Chain Rule for Probability</vt:lpstr>
      <vt:lpstr>Constructing a Bayesian Network</vt:lpstr>
      <vt:lpstr>Examples of Bayes Nets with Non-causal Links</vt:lpstr>
      <vt:lpstr>Compact Bayesian Networks</vt:lpstr>
      <vt:lpstr>Independence Assumptions in a Bayesian Net</vt:lpstr>
      <vt:lpstr>Independence Assumptions Graphically</vt:lpstr>
      <vt:lpstr>Canonical Distributions</vt:lpstr>
      <vt:lpstr>Continuous Random Variables</vt:lpstr>
      <vt:lpstr>Hybrid Bayesian Network Example</vt:lpstr>
      <vt:lpstr>More Complex Bayesian Networks</vt:lpstr>
      <vt:lpstr>More Complex Bayesian Network Example</vt:lpstr>
      <vt:lpstr>Exact Inference in Bayesian Networks</vt:lpstr>
      <vt:lpstr>Inference by Enumeration</vt:lpstr>
      <vt:lpstr>Inference by Enumeration Example</vt:lpstr>
      <vt:lpstr>Example Expression Structure</vt:lpstr>
      <vt:lpstr>Avoiding Repeated Expressions</vt:lpstr>
      <vt:lpstr>Complexity of Exact Inference</vt:lpstr>
      <vt:lpstr>Approximate Inference for Bayesian Networks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59</cp:revision>
  <dcterms:created xsi:type="dcterms:W3CDTF">2020-10-11T22:40:55Z</dcterms:created>
  <dcterms:modified xsi:type="dcterms:W3CDTF">2021-10-10T21:17:30Z</dcterms:modified>
</cp:coreProperties>
</file>