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F8BEA-E947-4AC5-9168-CEA9036BE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B6DF7-2292-4EF1-B529-336A03377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9DF1-0464-4072-BF68-046811CF3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99791-206C-4B99-84F9-4824E855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36EE3-0AC1-44DF-8E81-9AE4BDA5B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2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A1988-9448-426C-B818-A2844954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FE2C3-352B-40DC-B3AA-271B0D954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6D7E0-B6EB-45D5-9F48-FD98DBF1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C99FD-3360-4E5A-9581-83A409B15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D2648-20BC-4C95-9313-57D99E082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DF1C1-80EE-4D59-8A86-6275900A7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C65B40-C5F2-4D89-8388-8DA51940C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59D8D-E89F-4679-81B3-F3C427A3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7F714-F648-4CD9-8602-6BFAE26FA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103F4-9AE4-4386-80EE-9A47582D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5DC10-8BF9-452A-890B-471244D36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A0331-789A-41F9-90D3-A6169DA9D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B75BD3-A677-4439-8DFC-1B330BA74C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3707B-D65A-4E7C-88E0-60654B57D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26537-0965-4E8C-8230-7B21C1B1E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84899-8A38-4E74-AA2C-8000D2FD5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1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0BAB-81E2-44C0-9F1D-5AE2C764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591CA-08FD-4738-80D2-AE51CBCCD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53B28B-04E7-45C3-BC97-67591A1CD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076117-D76D-4EFA-9642-D3E413B76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2E182E-4188-44DE-AE9C-B95051F20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339680-BBEA-4345-9573-A6D1F8D5F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9A2EF4-713B-46AB-858D-9406619E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933797-2035-4DEE-942D-587FA64C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28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D00F-C9BB-4293-A18F-3A6DBF2E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7AC792-52F3-4FEA-8424-6CA036703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8B4360-10FC-4DE3-94C5-197AED1C8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95CF7E-7060-463F-9A05-C58FAF5E9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57A1A9-7A20-4E1C-BA53-42DC94AD1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C41646-C6E4-4D91-906A-A41942FA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36091-B455-4FAC-A8FF-0681BAEB0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9EA1A-2F67-4E31-9DA6-3C66E760F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3F4E5-DFDE-4AF4-B45C-ED6A81300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5635E-4878-4AEE-BD91-4CA8E6625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030775-0E31-4A97-A059-C30B15534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48036-FBA8-45C4-9843-D7DEEA746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53413-2AD1-422A-A7E0-48CF04AF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9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CAAEA-B3B8-4C47-8DF8-D9BC02F9E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A8B9A7-F2A8-47E7-9536-757A08EB93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41AB7-D3FA-4EDC-9C35-89860354E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41C19-2FC1-462D-9FAA-1721E514B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0E963-E757-493B-A2FD-D33032B6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10617-A609-4153-95BA-F354B68B0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52C88-FE0A-4ED3-9281-89224BE0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B12078-13A5-43C0-8105-0DD1DAC1F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152AB-724F-4D73-91E8-89F1F2C4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740D4-877F-4A92-ADC3-76E966189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89D3E-A117-4C85-80B2-F1E750C2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0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74E6DD-D844-4205-AAE6-913B3BF19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8BD40A-AB91-4472-99A7-07AF81777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96918-92B9-4181-A900-F2CE21B61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DBA33-8384-4710-B177-05CE5DA1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E04BB-A8D5-41B7-A243-48DD55A35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5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D353C7-4793-4558-868F-80AE0CBA4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858F3-44D6-4196-9E24-7C87F0179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326CB-BC21-4457-8B13-70E802910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A03FB-C143-466A-BE07-FD8A60CD9CCD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1A884-EE82-476A-B662-F51050035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AA37E-91AF-4BCD-8D7F-960ACFA41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Intelligent Agents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F1EA0-8A81-45A0-A6DD-40B6D7EB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94C9C-E4C3-4602-BCF0-AAAFF2FEB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Book: “An </a:t>
            </a:r>
            <a:r>
              <a:rPr lang="en-US" b="1" dirty="0"/>
              <a:t>agent</a:t>
            </a:r>
            <a:r>
              <a:rPr lang="en-US" dirty="0"/>
              <a:t> is anything that can be viewed as </a:t>
            </a:r>
            <a:r>
              <a:rPr lang="en-US" i="1" dirty="0"/>
              <a:t>perceiving</a:t>
            </a:r>
            <a:r>
              <a:rPr lang="en-US" dirty="0"/>
              <a:t> its environment through </a:t>
            </a:r>
            <a:r>
              <a:rPr lang="en-US" i="1" dirty="0"/>
              <a:t>sensors</a:t>
            </a:r>
            <a:r>
              <a:rPr lang="en-US" dirty="0"/>
              <a:t> and </a:t>
            </a:r>
            <a:r>
              <a:rPr lang="en-US" i="1" dirty="0"/>
              <a:t>acting</a:t>
            </a:r>
            <a:r>
              <a:rPr lang="en-US" dirty="0"/>
              <a:t> upon that environment through </a:t>
            </a:r>
            <a:r>
              <a:rPr lang="en-US" i="1" dirty="0"/>
              <a:t>actuators”</a:t>
            </a:r>
          </a:p>
          <a:p>
            <a:r>
              <a:rPr lang="en-US" dirty="0"/>
              <a:t>A </a:t>
            </a:r>
            <a:r>
              <a:rPr lang="en-US" b="1" dirty="0"/>
              <a:t>percept</a:t>
            </a:r>
            <a:r>
              <a:rPr lang="en-US" dirty="0"/>
              <a:t> is an agent's perceptual inputs at any given instant</a:t>
            </a:r>
          </a:p>
          <a:p>
            <a:r>
              <a:rPr lang="en-US" dirty="0"/>
              <a:t>A </a:t>
            </a:r>
            <a:r>
              <a:rPr lang="en-US" b="1" dirty="0"/>
              <a:t>percept sequence </a:t>
            </a:r>
            <a:r>
              <a:rPr lang="en-US" dirty="0"/>
              <a:t>is the complete history of percepts</a:t>
            </a:r>
          </a:p>
          <a:p>
            <a:r>
              <a:rPr lang="en-US" dirty="0"/>
              <a:t>An agent's choice of action can depend on the entire percept sequence, plus whatever prior knowledge the agent had</a:t>
            </a:r>
          </a:p>
          <a:p>
            <a:r>
              <a:rPr lang="en-US" dirty="0"/>
              <a:t>An agent's behavior can be described by an </a:t>
            </a:r>
            <a:r>
              <a:rPr lang="en-US" i="1" dirty="0"/>
              <a:t>agent function </a:t>
            </a:r>
            <a:r>
              <a:rPr lang="en-US" dirty="0"/>
              <a:t>mapping the percept sequence to an action</a:t>
            </a:r>
          </a:p>
          <a:p>
            <a:r>
              <a:rPr lang="en-US" dirty="0"/>
              <a:t>Given any agent function, you can imagine a large (possibly infinite) table describing it</a:t>
            </a:r>
          </a:p>
          <a:p>
            <a:r>
              <a:rPr lang="en-US" dirty="0"/>
              <a:t>I add: Two possible caveats are agents that sometimes perform random actions and agents operating in non-discrete environments</a:t>
            </a:r>
          </a:p>
          <a:p>
            <a:r>
              <a:rPr lang="en-US" dirty="0"/>
              <a:t>An </a:t>
            </a:r>
            <a:r>
              <a:rPr lang="en-US" i="1" dirty="0"/>
              <a:t>agent program </a:t>
            </a:r>
            <a:r>
              <a:rPr lang="en-US" dirty="0"/>
              <a:t>implements the agent function</a:t>
            </a:r>
          </a:p>
        </p:txBody>
      </p:sp>
    </p:spTree>
    <p:extLst>
      <p:ext uri="{BB962C8B-B14F-4D97-AF65-F5344CB8AC3E}">
        <p14:creationId xmlns:p14="http://schemas.microsoft.com/office/powerpoint/2010/main" val="2901895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C7210-44F1-4649-8272-0EE13D7FF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Vacuum-cleaner World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4C4F61A-93C5-4596-A326-A45F99B24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2703" y="1690688"/>
            <a:ext cx="9406593" cy="444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00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89BE8-FE48-4947-A3C6-2CABFFEBD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8DA41-A0A7-480A-B641-7F6233092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Book: “A </a:t>
            </a:r>
            <a:r>
              <a:rPr lang="en-US" b="1" dirty="0"/>
              <a:t>rational agent </a:t>
            </a:r>
            <a:r>
              <a:rPr lang="en-US" dirty="0"/>
              <a:t>is one that does the right thing”</a:t>
            </a:r>
          </a:p>
          <a:p>
            <a:r>
              <a:rPr lang="en-US" dirty="0"/>
              <a:t>A </a:t>
            </a:r>
            <a:r>
              <a:rPr lang="en-US" b="1" dirty="0"/>
              <a:t>performance measure</a:t>
            </a:r>
            <a:r>
              <a:rPr lang="en-US" dirty="0"/>
              <a:t> is used to evaluate agents</a:t>
            </a:r>
          </a:p>
          <a:p>
            <a:r>
              <a:rPr lang="en-US" dirty="0"/>
              <a:t>It is better to design a performance measure according to what you want in an environment rather than how you think an agent should behave</a:t>
            </a:r>
          </a:p>
          <a:p>
            <a:r>
              <a:rPr lang="en-US" dirty="0"/>
              <a:t>For example, for the vacuum cleaner agent, it is better to evaluate it based on having a clean floor as opposed to how much dirt it cleans</a:t>
            </a:r>
          </a:p>
          <a:p>
            <a:r>
              <a:rPr lang="en-US" dirty="0"/>
              <a:t>What is rational at a given instant depends on four things: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performance measure</a:t>
            </a:r>
          </a:p>
          <a:p>
            <a:pPr lvl="1"/>
            <a:r>
              <a:rPr lang="en-US" dirty="0"/>
              <a:t>The agent's </a:t>
            </a:r>
            <a:r>
              <a:rPr lang="en-US" i="1" dirty="0"/>
              <a:t>prior knowledge </a:t>
            </a:r>
            <a:r>
              <a:rPr lang="en-US" dirty="0"/>
              <a:t>of the environment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percept sequence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allowable actions</a:t>
            </a:r>
          </a:p>
          <a:p>
            <a:r>
              <a:rPr lang="en-US" dirty="0"/>
              <a:t>Definition of a rational agent:</a:t>
            </a:r>
          </a:p>
          <a:p>
            <a:pPr marL="457200" lvl="1" indent="0">
              <a:buNone/>
            </a:pPr>
            <a:r>
              <a:rPr lang="en-US" dirty="0"/>
              <a:t>“For each possible percept sequence, a rational agent should select an action that is expected to maximize its performance measure, given the evidence provided by the percept sequence and whatever built-in knowledge the agent has.”</a:t>
            </a:r>
          </a:p>
        </p:txBody>
      </p:sp>
    </p:spTree>
    <p:extLst>
      <p:ext uri="{BB962C8B-B14F-4D97-AF65-F5344CB8AC3E}">
        <p14:creationId xmlns:p14="http://schemas.microsoft.com/office/powerpoint/2010/main" val="1426173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87906-51A0-4A8F-9490-92E18C68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Vacuum-cleaner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BB371-A853-448D-9F41-1CA2F7F7F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One simple agent function for a vacuum-cleaner agent (which could be described with a table) is:</a:t>
            </a:r>
          </a:p>
          <a:p>
            <a:pPr lvl="1"/>
            <a:r>
              <a:rPr lang="en-US" dirty="0"/>
              <a:t>If the current square is dirty, clean it</a:t>
            </a:r>
          </a:p>
          <a:p>
            <a:pPr lvl="1"/>
            <a:r>
              <a:rPr lang="en-US" dirty="0"/>
              <a:t>Otherwise, move to the other square</a:t>
            </a:r>
          </a:p>
          <a:p>
            <a:r>
              <a:rPr lang="en-US" dirty="0"/>
              <a:t>This might be rational under certain assumptions, but not otherwise (it depends, at least, on the performance measure)</a:t>
            </a:r>
          </a:p>
          <a:p>
            <a:r>
              <a:rPr lang="en-US" dirty="0"/>
              <a:t>Performing actions in order to modify future percepts is called </a:t>
            </a:r>
            <a:r>
              <a:rPr lang="en-US" i="1" dirty="0"/>
              <a:t>information gathering</a:t>
            </a:r>
            <a:r>
              <a:rPr lang="en-US" dirty="0"/>
              <a:t>; e.g., looking both ways before crossing the street</a:t>
            </a:r>
          </a:p>
          <a:p>
            <a:r>
              <a:rPr lang="en-US" dirty="0"/>
              <a:t>A related concept is </a:t>
            </a:r>
            <a:r>
              <a:rPr lang="en-US" i="1" dirty="0"/>
              <a:t>exploration</a:t>
            </a:r>
            <a:r>
              <a:rPr lang="en-US" dirty="0"/>
              <a:t>; e.g., if the vacuum-cleaner agent's initial environment is unknown, it can start off moving around to create a map </a:t>
            </a:r>
          </a:p>
          <a:p>
            <a:r>
              <a:rPr lang="en-US" dirty="0"/>
              <a:t>The definition of a rational agent requires it to </a:t>
            </a:r>
            <a:r>
              <a:rPr lang="en-US" i="1" dirty="0"/>
              <a:t>learn</a:t>
            </a:r>
            <a:r>
              <a:rPr lang="en-US" dirty="0"/>
              <a:t> as much as possible from what it perceives</a:t>
            </a:r>
          </a:p>
        </p:txBody>
      </p:sp>
    </p:spTree>
    <p:extLst>
      <p:ext uri="{BB962C8B-B14F-4D97-AF65-F5344CB8AC3E}">
        <p14:creationId xmlns:p14="http://schemas.microsoft.com/office/powerpoint/2010/main" val="643894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90C2-043A-4038-A107-A0C8E9488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95F50-DD82-449C-8CF8-F6ECA7036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According to the textbook, </a:t>
            </a:r>
            <a:r>
              <a:rPr lang="en-US" b="1" dirty="0"/>
              <a:t>task environments </a:t>
            </a:r>
            <a:r>
              <a:rPr lang="en-US" dirty="0"/>
              <a:t>“are essentially the problems to which rational agents are the solutions”</a:t>
            </a:r>
          </a:p>
          <a:p>
            <a:r>
              <a:rPr lang="en-US" dirty="0"/>
              <a:t>A task environment includes the </a:t>
            </a:r>
            <a:r>
              <a:rPr lang="en-US" i="1" dirty="0"/>
              <a:t>performance measure</a:t>
            </a:r>
            <a:r>
              <a:rPr lang="en-US" dirty="0"/>
              <a:t>, the </a:t>
            </a:r>
            <a:r>
              <a:rPr lang="en-US" i="1" dirty="0"/>
              <a:t>environment</a:t>
            </a:r>
            <a:r>
              <a:rPr lang="en-US" dirty="0"/>
              <a:t>, the agent's </a:t>
            </a:r>
            <a:r>
              <a:rPr lang="en-US" i="1" dirty="0"/>
              <a:t>actuators</a:t>
            </a:r>
            <a:r>
              <a:rPr lang="en-US" dirty="0"/>
              <a:t>, and the agent's </a:t>
            </a:r>
            <a:r>
              <a:rPr lang="en-US" i="1" dirty="0"/>
              <a:t>sensors</a:t>
            </a:r>
            <a:r>
              <a:rPr lang="en-US" dirty="0"/>
              <a:t> (PEAS)</a:t>
            </a:r>
          </a:p>
          <a:p>
            <a:r>
              <a:rPr lang="en-US" dirty="0"/>
              <a:t>The book uses an </a:t>
            </a:r>
            <a:r>
              <a:rPr lang="en-US" i="1" dirty="0"/>
              <a:t>automated taxi driver</a:t>
            </a:r>
            <a:r>
              <a:rPr lang="en-US" dirty="0"/>
              <a:t> as an example of a complex agent and discusses its task environment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0777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B9E8D-E72C-473B-B3BF-A5E72FD7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Categorizing Task 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1752C-A5B7-44ED-89F6-08F926DC0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Fully observable</a:t>
            </a:r>
            <a:r>
              <a:rPr lang="en-US" dirty="0"/>
              <a:t> versus </a:t>
            </a:r>
            <a:r>
              <a:rPr lang="en-US" i="1" dirty="0"/>
              <a:t>partially observable</a:t>
            </a:r>
          </a:p>
          <a:p>
            <a:r>
              <a:rPr lang="en-US" i="1" dirty="0"/>
              <a:t>Deterministic</a:t>
            </a:r>
            <a:r>
              <a:rPr lang="en-US" dirty="0"/>
              <a:t> versus </a:t>
            </a:r>
            <a:r>
              <a:rPr lang="en-US" i="1" dirty="0"/>
              <a:t>stochastic</a:t>
            </a:r>
            <a:r>
              <a:rPr lang="en-US" dirty="0"/>
              <a:t> (or </a:t>
            </a:r>
            <a:r>
              <a:rPr lang="en-US" i="1" dirty="0"/>
              <a:t>strategic</a:t>
            </a:r>
            <a:r>
              <a:rPr lang="en-US" dirty="0"/>
              <a:t>)</a:t>
            </a:r>
          </a:p>
          <a:p>
            <a:r>
              <a:rPr lang="en-US" i="1" dirty="0"/>
              <a:t>Episodic</a:t>
            </a:r>
            <a:r>
              <a:rPr lang="en-US" dirty="0"/>
              <a:t> versus </a:t>
            </a:r>
            <a:r>
              <a:rPr lang="en-US" i="1" dirty="0"/>
              <a:t>sequential</a:t>
            </a:r>
          </a:p>
          <a:p>
            <a:r>
              <a:rPr lang="en-US" i="1" dirty="0"/>
              <a:t>Static</a:t>
            </a:r>
            <a:r>
              <a:rPr lang="en-US" dirty="0"/>
              <a:t> versus </a:t>
            </a:r>
            <a:r>
              <a:rPr lang="en-US" i="1" dirty="0"/>
              <a:t>dynamic</a:t>
            </a:r>
            <a:r>
              <a:rPr lang="en-US" dirty="0"/>
              <a:t> (or </a:t>
            </a:r>
            <a:r>
              <a:rPr lang="en-US" i="1" dirty="0"/>
              <a:t>semidynamic</a:t>
            </a:r>
            <a:r>
              <a:rPr lang="en-US" dirty="0"/>
              <a:t>)</a:t>
            </a:r>
          </a:p>
          <a:p>
            <a:r>
              <a:rPr lang="en-US" i="1" dirty="0"/>
              <a:t>Discrete</a:t>
            </a:r>
            <a:r>
              <a:rPr lang="en-US" dirty="0"/>
              <a:t> versus </a:t>
            </a:r>
            <a:r>
              <a:rPr lang="en-US" i="1" dirty="0"/>
              <a:t>continuous</a:t>
            </a:r>
          </a:p>
          <a:p>
            <a:r>
              <a:rPr lang="en-US" i="1" dirty="0"/>
              <a:t>Single-agent</a:t>
            </a:r>
            <a:r>
              <a:rPr lang="en-US" dirty="0"/>
              <a:t> versus </a:t>
            </a:r>
            <a:r>
              <a:rPr lang="en-US" i="1" dirty="0"/>
              <a:t>multi-agent</a:t>
            </a:r>
          </a:p>
          <a:p>
            <a:r>
              <a:rPr lang="en-US" i="1" dirty="0"/>
              <a:t>Known</a:t>
            </a:r>
            <a:r>
              <a:rPr lang="en-US" dirty="0"/>
              <a:t> versus </a:t>
            </a:r>
            <a:r>
              <a:rPr lang="en-US" i="1" dirty="0"/>
              <a:t>unknown</a:t>
            </a:r>
            <a:r>
              <a:rPr lang="en-US" dirty="0"/>
              <a:t> (strictly speaking, this is not a property of the task environment, but rather the agent's knowledge of it)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835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2C979-C188-43F0-9890-892E9584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Task Environments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BD3B61-3BE8-4C6A-80DF-D9A5118E63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2261" y="1690688"/>
            <a:ext cx="7487478" cy="457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11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EC93-2E39-4D10-BC27-122012469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746D0-CA8A-4B2F-A6C7-DB944A9A2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Types of agents:</a:t>
            </a:r>
          </a:p>
          <a:p>
            <a:pPr lvl="1"/>
            <a:r>
              <a:rPr lang="en-US" i="1" dirty="0"/>
              <a:t>Simple reflex agents</a:t>
            </a:r>
            <a:r>
              <a:rPr lang="en-US" dirty="0"/>
              <a:t> - each action depends only on the current percept</a:t>
            </a:r>
            <a:endParaRPr lang="en-US" i="1" dirty="0"/>
          </a:p>
          <a:p>
            <a:pPr lvl="1"/>
            <a:r>
              <a:rPr lang="en-US" i="1" dirty="0"/>
              <a:t>Model-based reflex agents</a:t>
            </a:r>
            <a:r>
              <a:rPr lang="en-US" dirty="0"/>
              <a:t> - handle partially observable environments by keeping track of parts of the world that it observes</a:t>
            </a:r>
            <a:endParaRPr lang="en-US" i="1" dirty="0"/>
          </a:p>
          <a:p>
            <a:pPr lvl="1"/>
            <a:r>
              <a:rPr lang="en-US" i="1" dirty="0"/>
              <a:t>Goal-based agents</a:t>
            </a:r>
            <a:r>
              <a:rPr lang="en-US" dirty="0"/>
              <a:t> - have goals describing which situations are desirable</a:t>
            </a:r>
            <a:endParaRPr lang="en-US" i="1" dirty="0"/>
          </a:p>
          <a:p>
            <a:pPr lvl="1"/>
            <a:r>
              <a:rPr lang="en-US" i="1" dirty="0"/>
              <a:t>Utility-based agents</a:t>
            </a:r>
            <a:r>
              <a:rPr lang="en-US" dirty="0"/>
              <a:t> - have a utility function that maps a state (or sequence of states) to a number describing an associated degree of "happiness"</a:t>
            </a:r>
            <a:endParaRPr lang="en-US" i="1" dirty="0"/>
          </a:p>
          <a:p>
            <a:r>
              <a:rPr lang="en-US" dirty="0"/>
              <a:t>Agents can either use hard-coded rules to make decisions, or they can </a:t>
            </a:r>
            <a:r>
              <a:rPr lang="en-US" i="1" dirty="0"/>
              <a:t>learn</a:t>
            </a:r>
            <a:r>
              <a:rPr lang="en-US" dirty="0"/>
              <a:t> the rules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257505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86CB8-43D6-4D7C-A55B-5263D5433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4D3CD-FB5F-4194-9D77-8AF7C067C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Types of agent representations (related to expressivity or complexity):</a:t>
            </a:r>
          </a:p>
          <a:p>
            <a:pPr lvl="1"/>
            <a:r>
              <a:rPr lang="en-US" i="1" dirty="0"/>
              <a:t>Atomic representations</a:t>
            </a:r>
            <a:r>
              <a:rPr lang="en-US" dirty="0"/>
              <a:t> - each state of the world is indivisible</a:t>
            </a:r>
            <a:endParaRPr lang="en-US" i="1" dirty="0"/>
          </a:p>
          <a:p>
            <a:pPr lvl="1"/>
            <a:r>
              <a:rPr lang="en-US" i="1" dirty="0"/>
              <a:t>Factored representations</a:t>
            </a:r>
            <a:r>
              <a:rPr lang="en-US" dirty="0"/>
              <a:t> - each state is comprised of a fixed set of variables, or attributes, each of which has a value</a:t>
            </a:r>
          </a:p>
          <a:p>
            <a:pPr lvl="1"/>
            <a:r>
              <a:rPr lang="en-US" i="1" dirty="0"/>
              <a:t>Structured representations</a:t>
            </a:r>
            <a:r>
              <a:rPr lang="en-US" dirty="0"/>
              <a:t> - each state includes a set of objects and their relationships that can be described</a:t>
            </a:r>
            <a:endParaRPr lang="en-US" i="1" dirty="0"/>
          </a:p>
          <a:p>
            <a:r>
              <a:rPr lang="en-US" dirty="0"/>
              <a:t>A more expressive representation can capture everything that a less expressive one can plus more</a:t>
            </a:r>
          </a:p>
          <a:p>
            <a:r>
              <a:rPr lang="en-US" dirty="0"/>
              <a:t>We can also distinguish between </a:t>
            </a:r>
            <a:r>
              <a:rPr lang="en-US" i="1" dirty="0"/>
              <a:t>localist representations </a:t>
            </a:r>
            <a:r>
              <a:rPr lang="en-US" dirty="0"/>
              <a:t>and </a:t>
            </a:r>
            <a:r>
              <a:rPr lang="en-US" i="1" dirty="0"/>
              <a:t>distributed representations</a:t>
            </a:r>
          </a:p>
          <a:p>
            <a:pPr lvl="1"/>
            <a:r>
              <a:rPr lang="en-US" dirty="0"/>
              <a:t>A localist representation means that there is a one-to-one mapping between concepts and memory locations</a:t>
            </a:r>
          </a:p>
          <a:p>
            <a:pPr lvl="1"/>
            <a:r>
              <a:rPr lang="en-US" dirty="0"/>
              <a:t>A distributed representation means that each concept is spread over multiple locations</a:t>
            </a:r>
          </a:p>
          <a:p>
            <a:pPr lvl="1"/>
            <a:r>
              <a:rPr lang="en-US" dirty="0"/>
              <a:t>A local representation could be more error prone (e.g., if a few bits are garbled); distributed representations may be more robust</a:t>
            </a:r>
          </a:p>
        </p:txBody>
      </p:sp>
    </p:spTree>
    <p:extLst>
      <p:ext uri="{BB962C8B-B14F-4D97-AF65-F5344CB8AC3E}">
        <p14:creationId xmlns:p14="http://schemas.microsoft.com/office/powerpoint/2010/main" val="2434683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773</Words>
  <Application>Microsoft Office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ECE469: Artificial Intelligence</vt:lpstr>
      <vt:lpstr>Agents</vt:lpstr>
      <vt:lpstr>The Vacuum-cleaner World</vt:lpstr>
      <vt:lpstr>Rational Agents</vt:lpstr>
      <vt:lpstr>Vacuum-cleaner Agent</vt:lpstr>
      <vt:lpstr>Task Environments</vt:lpstr>
      <vt:lpstr>Categorizing Task Environments</vt:lpstr>
      <vt:lpstr>Examples of Task Environments</vt:lpstr>
      <vt:lpstr>Types of agents</vt:lpstr>
      <vt:lpstr>Agent Representations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13</cp:revision>
  <dcterms:created xsi:type="dcterms:W3CDTF">2020-09-01T03:34:03Z</dcterms:created>
  <dcterms:modified xsi:type="dcterms:W3CDTF">2021-09-02T01:59:54Z</dcterms:modified>
</cp:coreProperties>
</file>