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466" r:id="rId43"/>
    <p:sldId id="297" r:id="rId44"/>
    <p:sldId id="298" r:id="rId45"/>
    <p:sldId id="299" r:id="rId46"/>
    <p:sldId id="300" r:id="rId47"/>
    <p:sldId id="301" r:id="rId48"/>
    <p:sldId id="302" r:id="rId49"/>
    <p:sldId id="467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20" r:id="rId62"/>
    <p:sldId id="321" r:id="rId63"/>
    <p:sldId id="322" r:id="rId64"/>
    <p:sldId id="323" r:id="rId65"/>
    <p:sldId id="324" r:id="rId66"/>
    <p:sldId id="325" r:id="rId67"/>
    <p:sldId id="319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  <p:sldId id="378" r:id="rId120"/>
    <p:sldId id="379" r:id="rId121"/>
    <p:sldId id="380" r:id="rId122"/>
    <p:sldId id="381" r:id="rId123"/>
    <p:sldId id="382" r:id="rId124"/>
    <p:sldId id="383" r:id="rId125"/>
    <p:sldId id="384" r:id="rId126"/>
    <p:sldId id="385" r:id="rId127"/>
    <p:sldId id="386" r:id="rId128"/>
    <p:sldId id="387" r:id="rId129"/>
    <p:sldId id="388" r:id="rId130"/>
    <p:sldId id="389" r:id="rId131"/>
    <p:sldId id="390" r:id="rId132"/>
    <p:sldId id="391" r:id="rId133"/>
    <p:sldId id="392" r:id="rId134"/>
    <p:sldId id="393" r:id="rId135"/>
    <p:sldId id="394" r:id="rId136"/>
    <p:sldId id="395" r:id="rId137"/>
    <p:sldId id="396" r:id="rId138"/>
    <p:sldId id="397" r:id="rId139"/>
    <p:sldId id="398" r:id="rId140"/>
    <p:sldId id="399" r:id="rId141"/>
    <p:sldId id="400" r:id="rId142"/>
    <p:sldId id="401" r:id="rId143"/>
    <p:sldId id="402" r:id="rId144"/>
    <p:sldId id="403" r:id="rId145"/>
    <p:sldId id="404" r:id="rId146"/>
    <p:sldId id="405" r:id="rId147"/>
    <p:sldId id="406" r:id="rId148"/>
    <p:sldId id="407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  <p:sldId id="422" r:id="rId164"/>
    <p:sldId id="424" r:id="rId165"/>
    <p:sldId id="423" r:id="rId166"/>
    <p:sldId id="425" r:id="rId167"/>
    <p:sldId id="426" r:id="rId168"/>
    <p:sldId id="427" r:id="rId169"/>
    <p:sldId id="428" r:id="rId170"/>
    <p:sldId id="429" r:id="rId171"/>
    <p:sldId id="430" r:id="rId172"/>
    <p:sldId id="431" r:id="rId173"/>
    <p:sldId id="432" r:id="rId174"/>
    <p:sldId id="433" r:id="rId175"/>
    <p:sldId id="434" r:id="rId176"/>
    <p:sldId id="435" r:id="rId177"/>
    <p:sldId id="436" r:id="rId178"/>
    <p:sldId id="437" r:id="rId179"/>
    <p:sldId id="438" r:id="rId180"/>
    <p:sldId id="440" r:id="rId181"/>
    <p:sldId id="441" r:id="rId182"/>
    <p:sldId id="442" r:id="rId183"/>
    <p:sldId id="443" r:id="rId184"/>
    <p:sldId id="444" r:id="rId185"/>
    <p:sldId id="445" r:id="rId186"/>
    <p:sldId id="446" r:id="rId187"/>
    <p:sldId id="447" r:id="rId188"/>
    <p:sldId id="448" r:id="rId189"/>
    <p:sldId id="449" r:id="rId190"/>
    <p:sldId id="450" r:id="rId191"/>
    <p:sldId id="451" r:id="rId192"/>
    <p:sldId id="452" r:id="rId193"/>
    <p:sldId id="453" r:id="rId194"/>
    <p:sldId id="454" r:id="rId195"/>
    <p:sldId id="455" r:id="rId196"/>
    <p:sldId id="456" r:id="rId197"/>
    <p:sldId id="457" r:id="rId198"/>
    <p:sldId id="459" r:id="rId199"/>
    <p:sldId id="458" r:id="rId200"/>
    <p:sldId id="460" r:id="rId201"/>
    <p:sldId id="461" r:id="rId202"/>
    <p:sldId id="462" r:id="rId203"/>
    <p:sldId id="463" r:id="rId204"/>
    <p:sldId id="464" r:id="rId2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tableStyles" Target="tableStyle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45CA-0700-4FE3-80CE-C315222E5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2E853-8E51-4AF6-943A-465536D03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F9E78-CC7D-4B66-B53C-9070D688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BDF4F-1C1E-40A6-8BBD-7C210DBE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6E247-E6EE-4671-938D-EE2EED8F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08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3687-76EE-4FC7-A234-E291DACCE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6DFA2-8217-4310-B5B7-A90D829BB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3FBD9-1A81-4B3B-8F05-6BC12F094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B9038-8E15-454B-8F7C-6FF59836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E795C-36EB-46F2-9628-D8C18C050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6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F072-A706-4AA6-95A2-2EBFF443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6AEA7-C695-4CA1-A32A-4A1F4B714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F530F-0F02-45C5-81CF-1C60E0FD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32303-08BB-4DB4-9FFB-89914A7BC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0D135-F0BB-48BC-9DA8-B60F4C124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2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48ED-2E66-441A-A709-9A328523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74C60-6ADA-4B42-AAA9-1BA7963D4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29CA9-3E16-49B1-B652-3741DCE80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A6A62-1049-4A3F-99A4-B17B81FAD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D119F-AC40-45C9-909B-A890D97C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C3685-A6FC-4A79-A000-EA17D4FDB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6610-DF2A-429D-AB86-934C4594A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013D1-1389-4D9E-96E5-EA6D4556B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16329-7E5B-42FA-9DA5-2FB7F8EA3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40FC0-F864-4F7E-BBFA-259C94A98D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34DD7-D3D2-4CF9-BDE7-A54121A4E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3A8D10-FB6C-4A18-A276-EA5582FDE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0C362-0C34-41AD-A237-8D3DAAE0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AD91E5-0B3D-446E-BD34-0A7685CE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3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3D5DD-E9AE-4058-B0F0-FBAA4152D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A22912-07FF-4F56-A55D-260A2380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DF0BC-E4ED-48BD-BD9E-3C6C04F5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35A533-4865-426E-A6EF-EBDA0B5ED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23EA3B-435C-43F4-8D04-402661EDB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D71CD-6FB0-4BC4-BD5C-7D8475E50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7E75-9627-4082-96C8-0BD92B4A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74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13562-B7BF-42D8-94FE-AB47A398E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E3AEB-0F1D-4369-81ED-6ECBD2A41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06B04-EB88-4C0D-8CE6-4F5303A88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823C7-7E5B-4F45-9486-EFFD20CA7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4787-4EC3-4688-8798-47083E17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00032-AB8D-4790-82B4-0E8FA0E1B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7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2E34-9FFE-4F62-B9D9-81E3A88F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2A623D-791D-4D22-8B8E-151F10415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87610-C738-4B49-883D-8099126B4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299437-1E3F-465E-9CCA-E1FE399A5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4815A-5FBD-4566-BD83-5F301D3EC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6D97C-82CB-4777-B14E-4B8D3A24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9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43D6F-CC24-4BE3-8A8D-5F1B52FE7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2BB6CD-4B4F-4E21-820A-EF87C0D38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CDCA7-02CF-4E14-A4E6-31487B430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DC8F6-D8E6-4E2D-BC6C-583AEECA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6A939-1901-4666-8522-02477569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7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182AF6-FBE1-4FF8-9211-193DDB8DF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DB5E7-479B-4C80-860C-6F17EB929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D0C27-DEC0-4E03-9F52-F090036F9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8ED19-8E09-4F20-945C-DFE215E6B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FFBB4-DF99-4517-9684-7DBC1300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2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3F2E1E-390D-4D98-AEF1-7D02C50D5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81146-7801-42B8-8405-973DDDE05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D1373-B922-4912-B37E-19B4F2464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C401E-9B1D-4307-BC1A-C0EAFD8F9F0D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18E49-9315-434D-AF59-2E5296EA6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136B3-7128-4917-8853-3322DE7A5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3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Sorting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10858-B6C1-421A-914E-8A235FF9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D12A1-EDF0-4870-9D6C-A0BAD98E9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Sorting</a:t>
            </a:r>
            <a:r>
              <a:rPr lang="en-US" dirty="0"/>
              <a:t> refers to the </a:t>
            </a:r>
            <a:r>
              <a:rPr lang="en-US" i="1" dirty="0"/>
              <a:t>ordering</a:t>
            </a:r>
            <a:r>
              <a:rPr lang="en-US" dirty="0"/>
              <a:t> of the elements in a </a:t>
            </a:r>
            <a:r>
              <a:rPr lang="en-US" i="1" dirty="0"/>
              <a:t>sequence</a:t>
            </a:r>
            <a:endParaRPr lang="en-US" dirty="0"/>
          </a:p>
          <a:p>
            <a:r>
              <a:rPr lang="en-US" dirty="0"/>
              <a:t>We’ll typically (but not always) assume that the items exist in contiguous memory (e.g., in an array or vector)</a:t>
            </a:r>
          </a:p>
          <a:p>
            <a:r>
              <a:rPr lang="en-US" dirty="0"/>
              <a:t>At times, we’ll assume the items are integers, but most (not all) of the algorithms we discuss can apply to more general datatypes</a:t>
            </a:r>
          </a:p>
          <a:p>
            <a:r>
              <a:rPr lang="en-US" dirty="0"/>
              <a:t>Duplicate values will typically be allowed</a:t>
            </a:r>
          </a:p>
          <a:p>
            <a:r>
              <a:rPr lang="en-US" dirty="0"/>
              <a:t>Most of the sorting algorithms we discuss will be </a:t>
            </a:r>
            <a:r>
              <a:rPr lang="en-US" b="1" dirty="0"/>
              <a:t>comparison-based sorting algorithms</a:t>
            </a:r>
            <a:r>
              <a:rPr lang="en-US" dirty="0"/>
              <a:t>, but some will not be</a:t>
            </a:r>
          </a:p>
        </p:txBody>
      </p:sp>
    </p:spTree>
    <p:extLst>
      <p:ext uri="{BB962C8B-B14F-4D97-AF65-F5344CB8AC3E}">
        <p14:creationId xmlns:p14="http://schemas.microsoft.com/office/powerpoint/2010/main" val="268496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B92AA-5067-4E72-8D7C-8EBF9710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86E73-6996-4976-BF69-4816068BC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sorting algorithms are </a:t>
            </a:r>
            <a:r>
              <a:rPr lang="en-US" b="1" dirty="0"/>
              <a:t>stable</a:t>
            </a:r>
            <a:r>
              <a:rPr lang="en-US" dirty="0"/>
              <a:t>; others are not</a:t>
            </a:r>
          </a:p>
          <a:p>
            <a:r>
              <a:rPr lang="en-US" dirty="0"/>
              <a:t>For a stable sort, items with equal values will remain in the same order after the sort, relative to each other, as before</a:t>
            </a:r>
          </a:p>
          <a:p>
            <a:r>
              <a:rPr lang="en-US" dirty="0"/>
              <a:t>This may or may not be important; applications where it could be important include:</a:t>
            </a:r>
          </a:p>
          <a:p>
            <a:pPr lvl="1"/>
            <a:r>
              <a:rPr lang="en-US" dirty="0"/>
              <a:t>Sorting a spreadsheet one column at a time</a:t>
            </a:r>
          </a:p>
          <a:p>
            <a:pPr lvl="1"/>
            <a:r>
              <a:rPr lang="en-US" dirty="0"/>
              <a:t>Sorting a list of songs or albums one column at a time</a:t>
            </a:r>
          </a:p>
        </p:txBody>
      </p:sp>
    </p:spTree>
    <p:extLst>
      <p:ext uri="{BB962C8B-B14F-4D97-AF65-F5344CB8AC3E}">
        <p14:creationId xmlns:p14="http://schemas.microsoft.com/office/powerpoint/2010/main" val="281152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91319-B5E4-4C4A-B5B1-F9BB4328A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Simple, Comparison-based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8E172-4EA5-435D-9285-1346FB6D6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Three simple, comparison-based sorting algorithms are:</a:t>
            </a:r>
          </a:p>
          <a:p>
            <a:pPr lvl="1"/>
            <a:r>
              <a:rPr lang="en-US" b="1" dirty="0"/>
              <a:t>Bubble Sort</a:t>
            </a:r>
          </a:p>
          <a:p>
            <a:pPr lvl="1"/>
            <a:r>
              <a:rPr lang="en-US" b="1" dirty="0"/>
              <a:t>Selection Sort</a:t>
            </a:r>
          </a:p>
          <a:p>
            <a:pPr lvl="1"/>
            <a:r>
              <a:rPr lang="en-US" b="1" dirty="0"/>
              <a:t>Insertion Sort</a:t>
            </a:r>
          </a:p>
          <a:p>
            <a:r>
              <a:rPr lang="en-US" dirty="0"/>
              <a:t>Bubble sort and selection sort rely on the notion of a </a:t>
            </a:r>
            <a:r>
              <a:rPr lang="en-US" b="1" dirty="0"/>
              <a:t>swap</a:t>
            </a:r>
            <a:r>
              <a:rPr lang="en-US" dirty="0"/>
              <a:t>; some sources state that insertion sort relies on half swaps</a:t>
            </a:r>
          </a:p>
          <a:p>
            <a:r>
              <a:rPr lang="en-US" dirty="0"/>
              <a:t>These all have worst-case and average-case Θ(N</a:t>
            </a:r>
            <a:r>
              <a:rPr lang="en-US" baseline="30000" dirty="0"/>
              <a:t>2</a:t>
            </a:r>
            <a:r>
              <a:rPr lang="en-US" dirty="0"/>
              <a:t>) running times</a:t>
            </a:r>
          </a:p>
          <a:p>
            <a:r>
              <a:rPr lang="en-US" dirty="0"/>
              <a:t>Bubble sort and insertion sort can be linear for close-to-sorted sequences</a:t>
            </a:r>
          </a:p>
          <a:p>
            <a:r>
              <a:rPr lang="en-US" dirty="0"/>
              <a:t>Bubble sort and insertion sort are typically stable; selection sort is typically not (and it would be non-trivial to make it so)</a:t>
            </a:r>
          </a:p>
          <a:p>
            <a:r>
              <a:rPr lang="en-US" dirty="0"/>
              <a:t>Selection sort does have one advantage over bubble sort and insertion sort, which is that it does at most a linear number of swaps</a:t>
            </a:r>
          </a:p>
        </p:txBody>
      </p:sp>
    </p:spTree>
    <p:extLst>
      <p:ext uri="{BB962C8B-B14F-4D97-AF65-F5344CB8AC3E}">
        <p14:creationId xmlns:p14="http://schemas.microsoft.com/office/powerpoint/2010/main" val="18751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72F3E-D491-42B7-B51C-C4A3366CC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A4481-3647-43FF-9607-7347CE111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insertionSort (Array A, int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tmp ← A[i]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j ←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while j &gt;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if tmp &lt; A[j - 1]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A[j] ← A[j - 1]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else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j ← j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tmp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09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90593-722B-4138-A282-AC904C4DE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22659-573C-4343-ADA0-6D4CA3250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 </a:t>
            </a:r>
            <a:r>
              <a:rPr lang="en-US" i="1" dirty="0"/>
              <a:t>inversion</a:t>
            </a:r>
            <a:r>
              <a:rPr lang="en-US" dirty="0"/>
              <a:t> in an array is any ordered pair (i, j) such that i &lt; j but A[i] &gt; A[j]</a:t>
            </a:r>
          </a:p>
          <a:p>
            <a:r>
              <a:rPr lang="en-US" dirty="0"/>
              <a:t>It can be shown that the running time of insertion sort is Θ(I + N), where I is the number of inversions</a:t>
            </a:r>
          </a:p>
          <a:p>
            <a:r>
              <a:rPr lang="en-US" dirty="0"/>
              <a:t>For a sorted array, I = 0; insertion sort is very fast if the array is close to sorted</a:t>
            </a:r>
          </a:p>
          <a:p>
            <a:r>
              <a:rPr lang="en-US" dirty="0"/>
              <a:t>Any algorithm that exchanges adjacent elements (e.g., insertion sort and bubble sort) requires time proportional to Ω(I), since every swap fixes at most one inversion</a:t>
            </a:r>
          </a:p>
          <a:p>
            <a:r>
              <a:rPr lang="en-US" dirty="0"/>
              <a:t>The average number of inversions in an array of N distinct values, if all sequences are equally likely, is N * (N - 1) / 4</a:t>
            </a:r>
          </a:p>
          <a:p>
            <a:pPr lvl="1"/>
            <a:r>
              <a:rPr lang="en-US" dirty="0"/>
              <a:t>The number of pairs of elements is N * (N - 1) / 2</a:t>
            </a:r>
          </a:p>
          <a:p>
            <a:pPr lvl="1"/>
            <a:r>
              <a:rPr lang="en-US" dirty="0"/>
              <a:t>For any list L, you can consider the reverse list L</a:t>
            </a:r>
            <a:r>
              <a:rPr lang="en-US" baseline="-25000" dirty="0"/>
              <a:t>R</a:t>
            </a:r>
            <a:endParaRPr lang="en-US" dirty="0"/>
          </a:p>
          <a:p>
            <a:pPr lvl="1"/>
            <a:r>
              <a:rPr lang="en-US" dirty="0"/>
              <a:t>Every pair will represent an inversion in exactly one of these two lists</a:t>
            </a:r>
          </a:p>
          <a:p>
            <a:pPr lvl="1"/>
            <a:r>
              <a:rPr lang="en-US" dirty="0"/>
              <a:t>On average, half of the pairs, or N * (N-1) / 4, represent inversions</a:t>
            </a:r>
          </a:p>
          <a:p>
            <a:r>
              <a:rPr lang="en-US" dirty="0"/>
              <a:t>This shows that Ω(N</a:t>
            </a:r>
            <a:r>
              <a:rPr lang="en-US" baseline="30000" dirty="0"/>
              <a:t>2</a:t>
            </a:r>
            <a:r>
              <a:rPr lang="en-US" dirty="0"/>
              <a:t>) swaps are required for a list of size N, on average, by any sort that only swaps adjacent elements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453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EA1C-BD33-4238-986D-6167068E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Shellsort and Heapsort (without any details)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75E6-DED7-4F8A-AADC-69E0916BE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Shellsort</a:t>
            </a:r>
            <a:r>
              <a:rPr lang="en-US" dirty="0"/>
              <a:t> was historically one of the first sorts to beat the quadratic worst-case barrier</a:t>
            </a:r>
          </a:p>
          <a:p>
            <a:r>
              <a:rPr lang="en-US" dirty="0"/>
              <a:t>Interestingly, the last phase of Shellsort is a full insertion sort!</a:t>
            </a:r>
          </a:p>
          <a:p>
            <a:r>
              <a:rPr lang="en-US" dirty="0"/>
              <a:t>However, by the time it gets to that, the sort is guaranteed to be close to sorted (so the insertion sort will be linear)</a:t>
            </a:r>
          </a:p>
          <a:p>
            <a:r>
              <a:rPr lang="en-US" i="1" dirty="0"/>
              <a:t>Heapsort</a:t>
            </a:r>
            <a:r>
              <a:rPr lang="en-US" dirty="0"/>
              <a:t> is a worst-case Θ(N log N) sorting algorithm</a:t>
            </a:r>
          </a:p>
          <a:p>
            <a:r>
              <a:rPr lang="en-US" dirty="0"/>
              <a:t>This relies on a data structure known as a heap (a type of priority queue, unrelated to the part of memory called the heap)</a:t>
            </a:r>
          </a:p>
          <a:p>
            <a:r>
              <a:rPr lang="en-US" dirty="0"/>
              <a:t>We cover the heap data structure in DSA II</a:t>
            </a:r>
          </a:p>
        </p:txBody>
      </p:sp>
    </p:spTree>
    <p:extLst>
      <p:ext uri="{BB962C8B-B14F-4D97-AF65-F5344CB8AC3E}">
        <p14:creationId xmlns:p14="http://schemas.microsoft.com/office/powerpoint/2010/main" val="1235300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53E8-696E-4ABD-8257-548422B0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48003-6B41-4B69-87E5-16E353760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main idea behind </a:t>
            </a:r>
            <a:r>
              <a:rPr lang="en-US" b="1" dirty="0"/>
              <a:t>mergesort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First, sort the left half of the sequence</a:t>
            </a:r>
          </a:p>
          <a:p>
            <a:pPr lvl="1"/>
            <a:r>
              <a:rPr lang="en-US" dirty="0"/>
              <a:t>Second, sort the right half of the sequence</a:t>
            </a:r>
          </a:p>
          <a:p>
            <a:pPr lvl="1"/>
            <a:r>
              <a:rPr lang="en-US" dirty="0"/>
              <a:t>Third, merge the two sorted halves together</a:t>
            </a:r>
          </a:p>
          <a:p>
            <a:r>
              <a:rPr lang="en-US" dirty="0"/>
              <a:t>Question: How do you sort the left half and the right half?</a:t>
            </a:r>
          </a:p>
          <a:p>
            <a:r>
              <a:rPr lang="en-US" dirty="0"/>
              <a:t>Answer: Use mergesort! We are relying on </a:t>
            </a:r>
            <a:r>
              <a:rPr lang="en-US" b="1" dirty="0"/>
              <a:t>recursion</a:t>
            </a:r>
          </a:p>
          <a:p>
            <a:r>
              <a:rPr lang="en-US" dirty="0"/>
              <a:t>Mergesort is an example of a </a:t>
            </a:r>
            <a:r>
              <a:rPr lang="en-US" i="1" dirty="0"/>
              <a:t>divide-and-conquer</a:t>
            </a:r>
            <a:r>
              <a:rPr lang="en-US" dirty="0"/>
              <a:t> algorithm</a:t>
            </a:r>
          </a:p>
          <a:p>
            <a:r>
              <a:rPr lang="en-US" dirty="0"/>
              <a:t>Every recursive algorithm requires a base case; in this case, the base case is: if the sequence has zero or only one element, do nothing</a:t>
            </a:r>
          </a:p>
          <a:p>
            <a:r>
              <a:rPr lang="en-US" dirty="0"/>
              <a:t>We will see that mergesort is a worst-case Θ(N log N) sorting algorithm</a:t>
            </a:r>
          </a:p>
          <a:p>
            <a:r>
              <a:rPr lang="en-US" dirty="0"/>
              <a:t>Mergesort also has the benefit of being stable</a:t>
            </a:r>
          </a:p>
        </p:txBody>
      </p:sp>
    </p:spTree>
    <p:extLst>
      <p:ext uri="{BB962C8B-B14F-4D97-AF65-F5344CB8AC3E}">
        <p14:creationId xmlns:p14="http://schemas.microsoft.com/office/powerpoint/2010/main" val="2386343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FA1E-A8C5-4849-9325-0CB512C27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 (non-recursive part)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56D4-9852-4628-BBA6-7B64240B0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Comparable&gt;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mergeSort( vector&lt;Comparable&gt; &amp; a 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vector&lt;Comparable&gt; tmpArray( a.size() );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mergeSort( a, tmpArray, 0, a.size() - 1 );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75C39-3828-4C62-932D-FC6767E0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 (recursive part)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167D3-756D-4E93-BC21-144C615F3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Comparable&gt;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void mergeSort( vector&lt;Comparable&gt; &amp; a,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vector&lt;Comparable&gt; &amp; tmpArray, int left, int right )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if( left &lt; right )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int center = ( left + right ) / 2;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mergeSort( a, tmpArray, left, center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mergeSort( a, tmpArray, center + 1, right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merge( a, tmpArray, left, center + 1, right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7329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BE36-DA00-473B-B118-5B72C47D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A93E2-8293-4121-B36C-227D320F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sequence:</a:t>
            </a:r>
          </a:p>
          <a:p>
            <a:pPr marL="457200" lvl="1" indent="0">
              <a:buNone/>
            </a:pPr>
            <a:r>
              <a:rPr lang="en-US" dirty="0"/>
              <a:t>23, 81, 90, 45, 20, 74, 11, 86, 50, 24</a:t>
            </a:r>
          </a:p>
          <a:p>
            <a:r>
              <a:rPr lang="en-US" dirty="0"/>
              <a:t>After sorting the two haves:</a:t>
            </a:r>
          </a:p>
          <a:p>
            <a:pPr marL="457200" lvl="1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r>
              <a:rPr lang="en-US" dirty="0"/>
              <a:t>We will maintain pointers that iterate across each half, continuously copying the smaller element to the extra memory</a:t>
            </a:r>
          </a:p>
          <a:p>
            <a:r>
              <a:rPr lang="en-US" dirty="0"/>
              <a:t>When one half is complete, we copy the remaining elements in the other half</a:t>
            </a:r>
          </a:p>
          <a:p>
            <a:r>
              <a:rPr lang="en-US" dirty="0"/>
              <a:t>At the end, we copy everything back to the original memory</a:t>
            </a:r>
          </a:p>
        </p:txBody>
      </p:sp>
    </p:spTree>
    <p:extLst>
      <p:ext uri="{BB962C8B-B14F-4D97-AF65-F5344CB8AC3E}">
        <p14:creationId xmlns:p14="http://schemas.microsoft.com/office/powerpoint/2010/main" val="272003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^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[blank to start]</a:t>
            </a:r>
          </a:p>
        </p:txBody>
      </p:sp>
    </p:spTree>
    <p:extLst>
      <p:ext uri="{BB962C8B-B14F-4D97-AF65-F5344CB8AC3E}">
        <p14:creationId xmlns:p14="http://schemas.microsoft.com/office/powerpoint/2010/main" val="1487168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^      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14468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</a:t>
            </a:r>
          </a:p>
        </p:txBody>
      </p:sp>
    </p:spTree>
    <p:extLst>
      <p:ext uri="{BB962C8B-B14F-4D97-AF65-F5344CB8AC3E}">
        <p14:creationId xmlns:p14="http://schemas.microsoft.com/office/powerpoint/2010/main" val="2265725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^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</a:t>
            </a:r>
          </a:p>
        </p:txBody>
      </p:sp>
    </p:spTree>
    <p:extLst>
      <p:ext uri="{BB962C8B-B14F-4D97-AF65-F5344CB8AC3E}">
        <p14:creationId xmlns:p14="http://schemas.microsoft.com/office/powerpoint/2010/main" val="2016112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</a:t>
            </a:r>
          </a:p>
        </p:txBody>
      </p:sp>
    </p:spTree>
    <p:extLst>
      <p:ext uri="{BB962C8B-B14F-4D97-AF65-F5344CB8AC3E}">
        <p14:creationId xmlns:p14="http://schemas.microsoft.com/office/powerpoint/2010/main" val="13552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</a:t>
            </a:r>
          </a:p>
        </p:txBody>
      </p:sp>
    </p:spTree>
    <p:extLst>
      <p:ext uri="{BB962C8B-B14F-4D97-AF65-F5344CB8AC3E}">
        <p14:creationId xmlns:p14="http://schemas.microsoft.com/office/powerpoint/2010/main" val="217818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</a:t>
            </a:r>
          </a:p>
        </p:txBody>
      </p:sp>
    </p:spTree>
    <p:extLst>
      <p:ext uri="{BB962C8B-B14F-4D97-AF65-F5344CB8AC3E}">
        <p14:creationId xmlns:p14="http://schemas.microsoft.com/office/powerpoint/2010/main" val="2661663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</a:t>
            </a:r>
          </a:p>
        </p:txBody>
      </p:sp>
    </p:spTree>
    <p:extLst>
      <p:ext uri="{BB962C8B-B14F-4D97-AF65-F5344CB8AC3E}">
        <p14:creationId xmlns:p14="http://schemas.microsoft.com/office/powerpoint/2010/main" val="3305724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</a:t>
            </a:r>
          </a:p>
        </p:txBody>
      </p:sp>
    </p:spTree>
    <p:extLst>
      <p:ext uri="{BB962C8B-B14F-4D97-AF65-F5344CB8AC3E}">
        <p14:creationId xmlns:p14="http://schemas.microsoft.com/office/powerpoint/2010/main" val="3430981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the right half is done, so copy the remaining elements from the left half (there happens to be only one)</a:t>
            </a:r>
          </a:p>
        </p:txBody>
      </p:sp>
    </p:spTree>
    <p:extLst>
      <p:ext uri="{BB962C8B-B14F-4D97-AF65-F5344CB8AC3E}">
        <p14:creationId xmlns:p14="http://schemas.microsoft.com/office/powerpoint/2010/main" val="3982190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copy the sequence from the extra memory back to the original memory</a:t>
            </a:r>
          </a:p>
        </p:txBody>
      </p:sp>
    </p:spTree>
    <p:extLst>
      <p:ext uri="{BB962C8B-B14F-4D97-AF65-F5344CB8AC3E}">
        <p14:creationId xmlns:p14="http://schemas.microsoft.com/office/powerpoint/2010/main" val="1766379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Note that this is done only for the part of the sequence that is currently being merged (typically less than the entire sequence)</a:t>
            </a:r>
          </a:p>
        </p:txBody>
      </p:sp>
    </p:spTree>
    <p:extLst>
      <p:ext uri="{BB962C8B-B14F-4D97-AF65-F5344CB8AC3E}">
        <p14:creationId xmlns:p14="http://schemas.microsoft.com/office/powerpoint/2010/main" val="3705678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7783-4C1B-43A3-A8E3-7D6A8BE9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Mergesort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B69D-C95E-4157-B84A-CA901FAEE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T(N) be the worst-case number of computational steps required by mergesort to sort a sequence of N elements</a:t>
            </a:r>
          </a:p>
          <a:p>
            <a:r>
              <a:rPr lang="en-US" dirty="0"/>
              <a:t>Then, sorting the left half requires at most T(N/2) steps, and sorting the right half requires at most T(N/2) steps</a:t>
            </a:r>
          </a:p>
          <a:p>
            <a:r>
              <a:rPr lang="en-US" dirty="0"/>
              <a:t>This is followed by a linear merge</a:t>
            </a:r>
          </a:p>
          <a:p>
            <a:r>
              <a:rPr lang="en-US" dirty="0"/>
              <a:t>Thus, we have: T(N) = 2 * T(N / 2) + O(N)</a:t>
            </a:r>
          </a:p>
          <a:p>
            <a:r>
              <a:rPr lang="en-US" dirty="0"/>
              <a:t>We can use the Master theorem, covered earlier in the course!</a:t>
            </a:r>
          </a:p>
          <a:p>
            <a:r>
              <a:rPr lang="en-US" dirty="0"/>
              <a:t>Case two applies, and we conclude that T(N) = Θ(N log N)</a:t>
            </a:r>
          </a:p>
        </p:txBody>
      </p:sp>
    </p:spTree>
    <p:extLst>
      <p:ext uri="{BB962C8B-B14F-4D97-AF65-F5344CB8AC3E}">
        <p14:creationId xmlns:p14="http://schemas.microsoft.com/office/powerpoint/2010/main" val="2011629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6064F-084F-4312-BCA1-CEFF052E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CB40E-0357-428B-B7A8-2AC402F1A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textbook says about </a:t>
            </a:r>
            <a:r>
              <a:rPr lang="en-US" b="1" dirty="0"/>
              <a:t>quicksort</a:t>
            </a:r>
            <a:r>
              <a:rPr lang="en-US" dirty="0"/>
              <a:t>: "quicksort has historically been the fastest known generic sorting algorithm in practice"</a:t>
            </a:r>
          </a:p>
          <a:p>
            <a:r>
              <a:rPr lang="en-US" dirty="0"/>
              <a:t>Like mergesort, its average-case running time is Θ(N log N)</a:t>
            </a:r>
          </a:p>
          <a:p>
            <a:r>
              <a:rPr lang="en-US" dirty="0"/>
              <a:t>A few drawbacks of quicksort:</a:t>
            </a:r>
          </a:p>
          <a:p>
            <a:pPr lvl="1"/>
            <a:r>
              <a:rPr lang="en-US" dirty="0"/>
              <a:t>The worst-case running time of a typical implementation is Θ(N</a:t>
            </a:r>
            <a:r>
              <a:rPr lang="en-US" baseline="30000" dirty="0"/>
              <a:t>2</a:t>
            </a:r>
            <a:r>
              <a:rPr lang="en-US" dirty="0"/>
              <a:t>), but with a good implementation, this should be extremely unlikely to occur</a:t>
            </a:r>
          </a:p>
          <a:p>
            <a:pPr lvl="1"/>
            <a:r>
              <a:rPr lang="en-US" dirty="0"/>
              <a:t>Bad implementations might go unnoticed and can lead to poor performance in a much higher number of more likely cases</a:t>
            </a:r>
          </a:p>
          <a:p>
            <a:pPr lvl="1"/>
            <a:r>
              <a:rPr lang="en-US" dirty="0"/>
              <a:t>Typical implementations are not stable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80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B99B-8733-4BF7-8537-CD12A900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(high-level algorithm)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54A3B-6A31-444D-9A51-FB183BE8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high-level algorithm to sort a sequence, S, can be described like this: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If the number of elements in S is 0 or 1, do nothing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Otherwise, pick any element, v, in S; this is called a </a:t>
            </a:r>
            <a:r>
              <a:rPr lang="en-US" b="1" dirty="0"/>
              <a:t>pivot</a:t>
            </a:r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Then </a:t>
            </a:r>
            <a:r>
              <a:rPr lang="en-US" b="1" dirty="0"/>
              <a:t>partition</a:t>
            </a:r>
            <a:r>
              <a:rPr lang="en-US" dirty="0"/>
              <a:t> the remaining elements S - {v} into two disjoint groups: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1 </a:t>
            </a:r>
            <a:r>
              <a:rPr lang="en-US" dirty="0"/>
              <a:t>must contain only elements ≤ v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2</a:t>
            </a:r>
            <a:r>
              <a:rPr lang="en-US" dirty="0"/>
              <a:t> must contain only elements ≥ v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Return quicksort(S</a:t>
            </a:r>
            <a:r>
              <a:rPr lang="en-US" baseline="-25000" dirty="0"/>
              <a:t>1</a:t>
            </a:r>
            <a:r>
              <a:rPr lang="en-US" dirty="0"/>
              <a:t>) followed by v followed by quicksort(S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Most implementation do the partition </a:t>
            </a:r>
            <a:r>
              <a:rPr lang="en-US" i="1" dirty="0"/>
              <a:t>in place</a:t>
            </a:r>
            <a:r>
              <a:rPr lang="en-US" dirty="0"/>
              <a:t>, swapping elements within the original memory; then after the partition:</a:t>
            </a:r>
          </a:p>
          <a:p>
            <a:pPr lvl="1"/>
            <a:r>
              <a:rPr lang="en-US" dirty="0"/>
              <a:t>Everything to the left of the pivot is less than or equal to the pivot</a:t>
            </a:r>
          </a:p>
          <a:p>
            <a:pPr lvl="1"/>
            <a:r>
              <a:rPr lang="en-US" dirty="0"/>
              <a:t>Everything to the right of the pivot is greater than or equal to the pivot</a:t>
            </a:r>
          </a:p>
          <a:p>
            <a:pPr lvl="1"/>
            <a:r>
              <a:rPr lang="en-US" dirty="0"/>
              <a:t>That means that the pivot is in the correct place, as if the sequence is sorted</a:t>
            </a:r>
          </a:p>
        </p:txBody>
      </p:sp>
    </p:spTree>
    <p:extLst>
      <p:ext uri="{BB962C8B-B14F-4D97-AF65-F5344CB8AC3E}">
        <p14:creationId xmlns:p14="http://schemas.microsoft.com/office/powerpoint/2010/main" val="3071965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2B0D5-4E16-488F-A703-6A54DA73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Partition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9207A-45FE-4423-A789-6E4B6A47F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For now, we’ll assume the pivot is chosen arbitrarily (we’ll discuss strategies for choosing the pivot later)</a:t>
            </a:r>
          </a:p>
          <a:p>
            <a:r>
              <a:rPr lang="en-US" dirty="0"/>
              <a:t>The first step of partitioning the array is to swap the pivot with the final value of the array</a:t>
            </a:r>
          </a:p>
          <a:p>
            <a:r>
              <a:rPr lang="en-US" dirty="0"/>
              <a:t>Similar to the merge in quicksort, we will then:</a:t>
            </a:r>
          </a:p>
          <a:p>
            <a:pPr lvl="1"/>
            <a:r>
              <a:rPr lang="en-US" dirty="0"/>
              <a:t>March a left pointer, or index, to the right starting at the beginning of the array</a:t>
            </a:r>
          </a:p>
          <a:p>
            <a:pPr lvl="1"/>
            <a:r>
              <a:rPr lang="en-US" dirty="0"/>
              <a:t>March a right pointer, or index, to the left starting at the end of the array</a:t>
            </a:r>
          </a:p>
          <a:p>
            <a:pPr lvl="1"/>
            <a:r>
              <a:rPr lang="en-US" dirty="0"/>
              <a:t>The left pointer/index stops when it indicates a value greater than (or equal to?) the pivot</a:t>
            </a:r>
          </a:p>
          <a:p>
            <a:pPr lvl="1"/>
            <a:r>
              <a:rPr lang="en-US" dirty="0"/>
              <a:t>The right pointer/index stops when it indicates a value less than (or equal to?) the pivot</a:t>
            </a:r>
          </a:p>
          <a:p>
            <a:pPr lvl="1"/>
            <a:r>
              <a:rPr lang="en-US" dirty="0"/>
              <a:t>Either pointer/index should stop if it passes the other</a:t>
            </a:r>
          </a:p>
          <a:p>
            <a:pPr lvl="1"/>
            <a:r>
              <a:rPr lang="en-US" dirty="0"/>
              <a:t>Otherwise, when both pointers/indexes stop, we swap the two items that they refer to</a:t>
            </a:r>
          </a:p>
          <a:p>
            <a:r>
              <a:rPr lang="en-US" dirty="0"/>
              <a:t>At the end, exchange the pivot with the value indicated by the left pointer/index (which will now be to the right of the right pointer/index)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157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BE36-DA00-473B-B118-5B72C47D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A93E2-8293-4121-B36C-227D320F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sequence:</a:t>
            </a:r>
          </a:p>
          <a:p>
            <a:pPr marL="457200" lvl="1" indent="0">
              <a:buNone/>
            </a:pPr>
            <a:r>
              <a:rPr lang="en-US" dirty="0"/>
              <a:t>23, 81, 90, 45, 20, 74, 11, 86, 50, 24</a:t>
            </a:r>
          </a:p>
          <a:p>
            <a:pPr marL="457200" lvl="1" indent="0">
              <a:buNone/>
            </a:pPr>
            <a:r>
              <a:rPr lang="en-US" dirty="0"/>
              <a:t>                     ^ (choosing pivot arbitrarily)</a:t>
            </a:r>
          </a:p>
          <a:p>
            <a:r>
              <a:rPr lang="en-US" dirty="0"/>
              <a:t>After swapping pivot with the right-most item:</a:t>
            </a:r>
          </a:p>
          <a:p>
            <a:pPr marL="457200" lvl="1" indent="0">
              <a:buNone/>
            </a:pPr>
            <a:r>
              <a:rPr lang="en-US" dirty="0"/>
              <a:t>23, 81, 90, 24, 20, 74, 11, 86, 50, 45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65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^  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Move the left pointer forward until it points to something greater than (or equal to?) the pivot</a:t>
            </a:r>
          </a:p>
          <a:p>
            <a:r>
              <a:rPr lang="en-US" dirty="0"/>
              <a:t>Move the right pointer backward until it points to something less than (or equal to?) the pivot</a:t>
            </a:r>
          </a:p>
        </p:txBody>
      </p:sp>
    </p:spTree>
    <p:extLst>
      <p:ext uri="{BB962C8B-B14F-4D97-AF65-F5344CB8AC3E}">
        <p14:creationId xmlns:p14="http://schemas.microsoft.com/office/powerpoint/2010/main" val="1968663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1881445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41593979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swap the two items</a:t>
            </a:r>
          </a:p>
        </p:txBody>
      </p:sp>
    </p:spTree>
    <p:extLst>
      <p:ext uri="{BB962C8B-B14F-4D97-AF65-F5344CB8AC3E}">
        <p14:creationId xmlns:p14="http://schemas.microsoft.com/office/powerpoint/2010/main" val="3358017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After the swap, continue moving the pointers</a:t>
            </a:r>
          </a:p>
        </p:txBody>
      </p:sp>
    </p:spTree>
    <p:extLst>
      <p:ext uri="{BB962C8B-B14F-4D97-AF65-F5344CB8AC3E}">
        <p14:creationId xmlns:p14="http://schemas.microsoft.com/office/powerpoint/2010/main" val="2100108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22344136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950530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swap</a:t>
            </a:r>
          </a:p>
        </p:txBody>
      </p:sp>
    </p:spTree>
    <p:extLst>
      <p:ext uri="{BB962C8B-B14F-4D97-AF65-F5344CB8AC3E}">
        <p14:creationId xmlns:p14="http://schemas.microsoft.com/office/powerpoint/2010/main" val="4283516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Continue</a:t>
            </a:r>
          </a:p>
        </p:txBody>
      </p:sp>
    </p:spTree>
    <p:extLst>
      <p:ext uri="{BB962C8B-B14F-4D97-AF65-F5344CB8AC3E}">
        <p14:creationId xmlns:p14="http://schemas.microsoft.com/office/powerpoint/2010/main" val="2810659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</p:txBody>
      </p:sp>
    </p:spTree>
    <p:extLst>
      <p:ext uri="{BB962C8B-B14F-4D97-AF65-F5344CB8AC3E}">
        <p14:creationId xmlns:p14="http://schemas.microsoft.com/office/powerpoint/2010/main" val="65570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Left pointer stops, right pointer is at the same spot and will take a step</a:t>
            </a:r>
          </a:p>
        </p:txBody>
      </p:sp>
    </p:spTree>
    <p:extLst>
      <p:ext uri="{BB962C8B-B14F-4D97-AF65-F5344CB8AC3E}">
        <p14:creationId xmlns:p14="http://schemas.microsoft.com/office/powerpoint/2010/main" val="627616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pointers have crossed; we now have to swap what the left pointer (to the right) points to with the pivot</a:t>
            </a:r>
          </a:p>
        </p:txBody>
      </p:sp>
    </p:spTree>
    <p:extLst>
      <p:ext uri="{BB962C8B-B14F-4D97-AF65-F5344CB8AC3E}">
        <p14:creationId xmlns:p14="http://schemas.microsoft.com/office/powerpoint/2010/main" val="9513371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23, 11, 20, 24, 45, 74, 81, 86, 50, 90</a:t>
            </a:r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partition is complete; notice that:</a:t>
            </a:r>
          </a:p>
          <a:p>
            <a:pPr lvl="1"/>
            <a:r>
              <a:rPr lang="en-US" dirty="0"/>
              <a:t>Everything to the left of the pivot (the 45) is less than the pivot</a:t>
            </a:r>
          </a:p>
          <a:p>
            <a:pPr lvl="1"/>
            <a:r>
              <a:rPr lang="en-US" dirty="0"/>
              <a:t>Everything to the right of the pivot is greater than the pivot</a:t>
            </a:r>
          </a:p>
          <a:p>
            <a:pPr lvl="1"/>
            <a:r>
              <a:rPr lang="en-US" dirty="0"/>
              <a:t>The pivot is in the correct place, as if the sequence were sorted</a:t>
            </a:r>
          </a:p>
          <a:p>
            <a:pPr lvl="1"/>
            <a:r>
              <a:rPr lang="en-US" dirty="0"/>
              <a:t>If we recursively sort everything to the left of the pivot and we recursively sort everything to the right of the pivot, the sequence will be sorted</a:t>
            </a:r>
          </a:p>
        </p:txBody>
      </p:sp>
    </p:spTree>
    <p:extLst>
      <p:ext uri="{BB962C8B-B14F-4D97-AF65-F5344CB8AC3E}">
        <p14:creationId xmlns:p14="http://schemas.microsoft.com/office/powerpoint/2010/main" val="3723524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6C0D0-7358-4F32-BA3A-799FE7B67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Stopping on 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F7A1F-B933-466D-A277-5723433FA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It turns out that when marching the indexes or pointers right and left, it is important to stop when we encounter values equal to the pivot</a:t>
            </a:r>
          </a:p>
          <a:p>
            <a:r>
              <a:rPr lang="en-US" dirty="0"/>
              <a:t>To gain an intuition as to why, consider what happens in the contrived case when all items share the same value</a:t>
            </a:r>
          </a:p>
          <a:p>
            <a:pPr lvl="1"/>
            <a:r>
              <a:rPr lang="en-US" dirty="0"/>
              <a:t>If we don’t stop on equality, the left index or pointer will march all the way to the right until it passes the other index or pointer</a:t>
            </a:r>
          </a:p>
          <a:p>
            <a:pPr lvl="1"/>
            <a:r>
              <a:rPr lang="en-US" dirty="0"/>
              <a:t>The pivot will wind up in the worst possible location (every time), leading to a linear number of recursive calls with linear overhead</a:t>
            </a:r>
          </a:p>
          <a:p>
            <a:pPr lvl="1"/>
            <a:r>
              <a:rPr lang="en-US" dirty="0"/>
              <a:t>This, this simple case will have exhibit quadratic running time (the worst case)</a:t>
            </a:r>
          </a:p>
          <a:p>
            <a:pPr lvl="1"/>
            <a:r>
              <a:rPr lang="en-US" dirty="0"/>
              <a:t>On the other hand, if we do stop on equality, the partition will do a linear number of unnecessary swaps, but they will meet in the middle</a:t>
            </a:r>
          </a:p>
          <a:p>
            <a:pPr lvl="1"/>
            <a:r>
              <a:rPr lang="en-US" dirty="0"/>
              <a:t>The pivot in this case will wind up in the optimal spot</a:t>
            </a:r>
          </a:p>
          <a:p>
            <a:r>
              <a:rPr lang="en-US" dirty="0"/>
              <a:t>More generally, stopping on equality is important when the sequence may contain a lot of duplicate items</a:t>
            </a:r>
          </a:p>
          <a:p>
            <a:r>
              <a:rPr lang="en-US" dirty="0"/>
              <a:t>We don’t want recursive calls to quicksort that have narrowed down the sequence to a subset of items with identical values to have quadratic behavior</a:t>
            </a:r>
          </a:p>
        </p:txBody>
      </p:sp>
    </p:spTree>
    <p:extLst>
      <p:ext uri="{BB962C8B-B14F-4D97-AF65-F5344CB8AC3E}">
        <p14:creationId xmlns:p14="http://schemas.microsoft.com/office/powerpoint/2010/main" val="39211910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35C1-643E-4D6B-930D-3EC6FA8E9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7E384-3203-469D-B59A-98C591B57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 ← ChoosePivotIndex(A,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A[k]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swap(A[k],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</p:txBody>
      </p:sp>
    </p:spTree>
    <p:extLst>
      <p:ext uri="{BB962C8B-B14F-4D97-AF65-F5344CB8AC3E}">
        <p14:creationId xmlns:p14="http://schemas.microsoft.com/office/powerpoint/2010/main" val="15679364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D3A8-5860-4878-BAAF-E7BD535D8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63B4F-7A49-42AB-B1FE-74B4CFFF8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Quicksort (Array A, int l, int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(l &gt;=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Quicksort(A, l, i-1)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Quicksort(A, i+1, r)</a:t>
            </a:r>
          </a:p>
          <a:p>
            <a:pPr marL="0" indent="0">
              <a:buNone/>
            </a:pPr>
            <a:endParaRPr lang="en-US" dirty="0">
              <a:latin typeface="+mj-lt"/>
              <a:cs typeface="Courier New" panose="02070309020205020404" pitchFamily="49" charset="0"/>
            </a:endParaRPr>
          </a:p>
          <a:p>
            <a:r>
              <a:rPr lang="en-US" dirty="0"/>
              <a:t>To sort the entire array, you can either:</a:t>
            </a:r>
          </a:p>
          <a:p>
            <a:pPr lvl="1"/>
            <a:r>
              <a:rPr lang="en-US" dirty="0"/>
              <a:t>Pass 0 and size-1 to the second and third parameters of Quicksort</a:t>
            </a:r>
          </a:p>
          <a:p>
            <a:pPr lvl="1"/>
            <a:r>
              <a:rPr lang="en-US" dirty="0"/>
              <a:t>Create a separate function that calls the recursive function with appropriate parameters</a:t>
            </a:r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It is simple to remove the tail recursion (which only refers to the second recursive call)</a:t>
            </a:r>
          </a:p>
        </p:txBody>
      </p:sp>
    </p:spTree>
    <p:extLst>
      <p:ext uri="{BB962C8B-B14F-4D97-AF65-F5344CB8AC3E}">
        <p14:creationId xmlns:p14="http://schemas.microsoft.com/office/powerpoint/2010/main" val="13468624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1F12-D408-4744-A7DD-B5C28FE7B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Pivot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8658E-73AE-49B0-A4FA-CAE6FCB4B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good pivot is one that keeps the two sections of the sequence somewhat balanced</a:t>
            </a:r>
          </a:p>
          <a:p>
            <a:r>
              <a:rPr lang="en-US" dirty="0"/>
              <a:t>A bad solution: Use the first (or last) element</a:t>
            </a:r>
          </a:p>
          <a:p>
            <a:r>
              <a:rPr lang="en-US" dirty="0"/>
              <a:t>A reasonable solution: Choose the pivot randomly</a:t>
            </a:r>
          </a:p>
          <a:p>
            <a:r>
              <a:rPr lang="en-US" dirty="0"/>
              <a:t>A (typically) better solution: Use </a:t>
            </a:r>
            <a:r>
              <a:rPr lang="en-US" b="1" dirty="0"/>
              <a:t>median-of-three partitioning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741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D7850-C441-4842-9E42-27085AE8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Median-of-Three Partitioning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763CD-8B37-4935-8EA3-DBE155D49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 m to be at the middle, or center, location of l and r, i.e. the floor of (l + r) / 2</a:t>
            </a:r>
          </a:p>
          <a:p>
            <a:r>
              <a:rPr lang="en-US" dirty="0"/>
              <a:t>Sort A[l], A[m], and A[r] in place (which can be done in constant time)</a:t>
            </a:r>
          </a:p>
          <a:p>
            <a:r>
              <a:rPr lang="en-US" dirty="0"/>
              <a:t>Then use A[m] as a pivot to partition A[l+1] to A[r-1]</a:t>
            </a:r>
          </a:p>
        </p:txBody>
      </p:sp>
    </p:spTree>
    <p:extLst>
      <p:ext uri="{BB962C8B-B14F-4D97-AF65-F5344CB8AC3E}">
        <p14:creationId xmlns:p14="http://schemas.microsoft.com/office/powerpoint/2010/main" val="5076527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08F8A6-74AD-4D56-927B-C9552294E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Partition Pseudo-code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87FC36-818A-4605-AD68-6D93FAE861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 ← ChoosePivotIndex(A,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A[k]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swap(A[k],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0BAC1D-5D3E-4858-A2BE-BFA213C1A5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 ←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MedianOfThreePivot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A[m]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swap(A[m], A[r-1])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new location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instead of l-1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r-1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instead of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A[r-1])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pivot was at r-1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</p:txBody>
      </p:sp>
    </p:spTree>
    <p:extLst>
      <p:ext uri="{BB962C8B-B14F-4D97-AF65-F5344CB8AC3E}">
        <p14:creationId xmlns:p14="http://schemas.microsoft.com/office/powerpoint/2010/main" val="25329394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72ADCB-3151-4291-893A-B46FFE58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(and an improvement)!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66411-9B74-414E-A3E1-0B6D3BC28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updated pseudo-code for partition has a bug in it!</a:t>
            </a:r>
          </a:p>
          <a:p>
            <a:pPr lvl="1"/>
            <a:r>
              <a:rPr lang="en-US" dirty="0"/>
              <a:t>It can break if l is equal to r-1 when the code is called</a:t>
            </a:r>
          </a:p>
          <a:p>
            <a:pPr lvl="1"/>
            <a:r>
              <a:rPr lang="en-US" dirty="0"/>
              <a:t>Of course, we can fix it; however, we may not need to fix it</a:t>
            </a:r>
          </a:p>
          <a:p>
            <a:r>
              <a:rPr lang="en-US" dirty="0"/>
              <a:t>For short sequences (say, up to 20 elements), insertion sort is empirically faster than quicksort!</a:t>
            </a:r>
          </a:p>
          <a:p>
            <a:r>
              <a:rPr lang="en-US" dirty="0"/>
              <a:t>A common improvement to quicksort is to switch to insertion sort for short subsequences</a:t>
            </a:r>
          </a:p>
          <a:p>
            <a:r>
              <a:rPr lang="en-US" dirty="0"/>
              <a:t>According to our textbook, this can cut the average running time by as much as 15% (and it makes the bug in my pseudo-code irrelevant)</a:t>
            </a:r>
          </a:p>
        </p:txBody>
      </p:sp>
    </p:spTree>
    <p:extLst>
      <p:ext uri="{BB962C8B-B14F-4D97-AF65-F5344CB8AC3E}">
        <p14:creationId xmlns:p14="http://schemas.microsoft.com/office/powerpoint/2010/main" val="20023736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7783-4C1B-43A3-A8E3-7D6A8BE9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Quicksort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B69D-C95E-4157-B84A-CA901FAEE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are not going to prove the complexity of quicksort, but we will talk about the intuition behind it</a:t>
            </a:r>
          </a:p>
          <a:p>
            <a:r>
              <a:rPr lang="en-US" dirty="0"/>
              <a:t>If pivots were all perfect (the median), the complexity would clearly be the same as mergesort</a:t>
            </a:r>
          </a:p>
          <a:p>
            <a:r>
              <a:rPr lang="en-US" dirty="0"/>
              <a:t>This is because the partition leads to linear overhead, and the recursive calls each involve half of the items</a:t>
            </a:r>
          </a:p>
          <a:p>
            <a:r>
              <a:rPr lang="en-US" dirty="0"/>
              <a:t>It can be shown that with a good pivot selection strategy, the average-case running time is Θ(N log N)</a:t>
            </a:r>
          </a:p>
          <a:p>
            <a:r>
              <a:rPr lang="en-US" dirty="0"/>
              <a:t>Good strategies include median-of-three partitioning and random pivots</a:t>
            </a:r>
          </a:p>
          <a:p>
            <a:r>
              <a:rPr lang="en-US" dirty="0"/>
              <a:t>However, the worst-case running time with a typical implementation is Θ(N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Median-of-three partitioning leads to a faster quicksort on average compared to random pivots</a:t>
            </a:r>
          </a:p>
          <a:p>
            <a:r>
              <a:rPr lang="en-US" dirty="0"/>
              <a:t>This is because the pivots are better than random on average, and because the selection of the pivot is faster</a:t>
            </a:r>
          </a:p>
          <a:p>
            <a:r>
              <a:rPr lang="en-US" dirty="0"/>
              <a:t>However, a malicious ordered of data could take advantage of the median-of-three algorithm and purposely order the data to make the sort slow</a:t>
            </a:r>
          </a:p>
          <a:p>
            <a:r>
              <a:rPr lang="en-US" dirty="0"/>
              <a:t>This would not be possible with random pivots; you would have to get extraordinarily unlucky to have a quadratic quicksort with random pivots</a:t>
            </a:r>
          </a:p>
        </p:txBody>
      </p:sp>
    </p:spTree>
    <p:extLst>
      <p:ext uri="{BB962C8B-B14F-4D97-AF65-F5344CB8AC3E}">
        <p14:creationId xmlns:p14="http://schemas.microsoft.com/office/powerpoint/2010/main" val="12991455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3226-7329-455F-B06A-45BD82117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provided C++ "sort"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4BEE7-A047-4306-9B04-BC9F431B9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C++ standard library provides a function called "sort"</a:t>
            </a:r>
          </a:p>
          <a:p>
            <a:r>
              <a:rPr lang="en-US" dirty="0"/>
              <a:t>The exact implementation is not mandated, but:</a:t>
            </a:r>
          </a:p>
          <a:p>
            <a:pPr lvl="1"/>
            <a:r>
              <a:rPr lang="en-US" dirty="0"/>
              <a:t>It typically combines quicksort, heapsort, and insertion sort to provide a worst-case Θ(N log N) sorting algorithm</a:t>
            </a:r>
          </a:p>
          <a:p>
            <a:pPr lvl="1"/>
            <a:r>
              <a:rPr lang="en-US" dirty="0"/>
              <a:t>It is guaranteed to be average-case Θ(N log N)</a:t>
            </a:r>
          </a:p>
          <a:p>
            <a:r>
              <a:rPr lang="en-US" dirty="0"/>
              <a:t>To use it, you need to include the "&lt;algorithms&gt;" header file</a:t>
            </a:r>
          </a:p>
        </p:txBody>
      </p:sp>
    </p:spTree>
    <p:extLst>
      <p:ext uri="{BB962C8B-B14F-4D97-AF65-F5344CB8AC3E}">
        <p14:creationId xmlns:p14="http://schemas.microsoft.com/office/powerpoint/2010/main" val="41103268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A120-2483-4A75-9359-406883B3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Lower Bound for Comparison-Based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48CE5-1A0B-4A61-A619-70FD1C331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</a:t>
            </a:r>
            <a:r>
              <a:rPr lang="en-US" b="1" dirty="0"/>
              <a:t>comparison-based sorting algorithm </a:t>
            </a:r>
            <a:r>
              <a:rPr lang="en-US" dirty="0"/>
              <a:t>must require Ω(N log N) comparisons in the worst case</a:t>
            </a:r>
          </a:p>
          <a:p>
            <a:r>
              <a:rPr lang="en-US" dirty="0"/>
              <a:t>This is also true for the average case, but we won't prove that part</a:t>
            </a:r>
          </a:p>
          <a:p>
            <a:r>
              <a:rPr lang="en-US" dirty="0"/>
              <a:t>Of course, the time complexity must be at least as high, since each comparison requires constant time</a:t>
            </a:r>
          </a:p>
        </p:txBody>
      </p:sp>
    </p:spTree>
    <p:extLst>
      <p:ext uri="{BB962C8B-B14F-4D97-AF65-F5344CB8AC3E}">
        <p14:creationId xmlns:p14="http://schemas.microsoft.com/office/powerpoint/2010/main" val="13902630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CD4C-DCD2-4655-A6B5-421D9D24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Representation of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6B73-CB01-4A56-AB60-5C1A4F7FF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Consider a </a:t>
            </a:r>
            <a:r>
              <a:rPr lang="en-US" i="1" dirty="0"/>
              <a:t>decision tree</a:t>
            </a:r>
            <a:r>
              <a:rPr lang="en-US" dirty="0"/>
              <a:t> that depicts a comparison-based sorting algorithm</a:t>
            </a:r>
          </a:p>
          <a:p>
            <a:pPr lvl="1"/>
            <a:r>
              <a:rPr lang="en-US" dirty="0"/>
              <a:t>At each level, we perform a comparison, and the result brings us to one of two subtrees</a:t>
            </a:r>
          </a:p>
          <a:p>
            <a:pPr lvl="1"/>
            <a:r>
              <a:rPr lang="en-US" dirty="0"/>
              <a:t>Therefore, the decision trees we are considering are </a:t>
            </a:r>
            <a:r>
              <a:rPr lang="en-US" i="1" dirty="0"/>
              <a:t>binary trees</a:t>
            </a:r>
          </a:p>
          <a:p>
            <a:pPr lvl="1"/>
            <a:r>
              <a:rPr lang="en-US" dirty="0"/>
              <a:t>Each </a:t>
            </a:r>
            <a:r>
              <a:rPr lang="en-US" i="1" dirty="0"/>
              <a:t>leaf</a:t>
            </a:r>
            <a:r>
              <a:rPr lang="en-US" dirty="0"/>
              <a:t> of the tree corresponds to a specific ordering of the data</a:t>
            </a:r>
          </a:p>
          <a:p>
            <a:pPr lvl="1"/>
            <a:r>
              <a:rPr lang="en-US" dirty="0"/>
              <a:t>A binary tree of depth n has at most 2</a:t>
            </a:r>
            <a:r>
              <a:rPr lang="en-US" baseline="30000" dirty="0"/>
              <a:t>n</a:t>
            </a:r>
            <a:r>
              <a:rPr lang="en-US" dirty="0"/>
              <a:t> leaves</a:t>
            </a:r>
          </a:p>
          <a:p>
            <a:pPr lvl="1"/>
            <a:r>
              <a:rPr lang="en-US" dirty="0"/>
              <a:t>Therefore, if a decision tree has L leaves, the </a:t>
            </a:r>
            <a:r>
              <a:rPr lang="en-US" i="1" dirty="0"/>
              <a:t>depth</a:t>
            </a:r>
            <a:r>
              <a:rPr lang="en-US" dirty="0"/>
              <a:t> must be at least log</a:t>
            </a:r>
            <a:r>
              <a:rPr lang="en-US" baseline="-25000" dirty="0"/>
              <a:t>2</a:t>
            </a:r>
            <a:r>
              <a:rPr lang="en-US" dirty="0"/>
              <a:t>L</a:t>
            </a:r>
          </a:p>
          <a:p>
            <a:r>
              <a:rPr lang="en-US" dirty="0"/>
              <a:t>A decision tree representing a sort of N distinct items must have at least N! leaves (because there are N! permutations of the items)</a:t>
            </a:r>
          </a:p>
          <a:p>
            <a:r>
              <a:rPr lang="en-US" dirty="0"/>
              <a:t>Therefore, the depth of the decision tree must be at least log</a:t>
            </a:r>
            <a:r>
              <a:rPr lang="en-US" baseline="-25000" dirty="0"/>
              <a:t>2</a:t>
            </a:r>
            <a:r>
              <a:rPr lang="en-US" dirty="0"/>
              <a:t>(N!)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89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1520A-646D-4B3C-BAFD-06162335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Representation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C762340-5731-4E90-85A0-EE5C48BF2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348" y="1438275"/>
            <a:ext cx="5073303" cy="467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263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39350-E9F0-4869-B6CE-A64175843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Algebra!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395EF-CC49-48AE-96F7-F7F878CB5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 (N!) = log (N * (N-1) * (N - 2) * ... * 2 * 1)</a:t>
            </a:r>
          </a:p>
          <a:p>
            <a:pPr marL="0" indent="0">
              <a:buNone/>
            </a:pPr>
            <a:r>
              <a:rPr lang="en-US" dirty="0"/>
              <a:t>	≥ log N + log (N - 1) + ... + log 2 + log 1</a:t>
            </a:r>
          </a:p>
          <a:p>
            <a:pPr marL="0" indent="0">
              <a:buNone/>
            </a:pPr>
            <a:r>
              <a:rPr lang="en-US" dirty="0"/>
              <a:t>	≥ log N + log (N - 1) + ... + log N / 2</a:t>
            </a:r>
          </a:p>
          <a:p>
            <a:pPr marL="0" indent="0">
              <a:buNone/>
            </a:pPr>
            <a:r>
              <a:rPr lang="en-US" dirty="0"/>
              <a:t>	≥ N /2 log (N / 2)</a:t>
            </a:r>
          </a:p>
          <a:p>
            <a:pPr marL="0" indent="0">
              <a:buNone/>
            </a:pPr>
            <a:r>
              <a:rPr lang="en-US" dirty="0"/>
              <a:t>	≥ N / 2 log N - N / 2 log 2</a:t>
            </a:r>
          </a:p>
          <a:p>
            <a:pPr marL="0" indent="0">
              <a:buNone/>
            </a:pPr>
            <a:r>
              <a:rPr lang="en-US" dirty="0"/>
              <a:t>	= Ω(N log N)</a:t>
            </a:r>
          </a:p>
        </p:txBody>
      </p:sp>
    </p:spTree>
    <p:extLst>
      <p:ext uri="{BB962C8B-B14F-4D97-AF65-F5344CB8AC3E}">
        <p14:creationId xmlns:p14="http://schemas.microsoft.com/office/powerpoint/2010/main" val="3158515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9B0E4-776D-400D-9B34-3988549D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4ABF-DDDE-424D-A9E5-8893CE794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Bin sort </a:t>
            </a:r>
            <a:r>
              <a:rPr lang="en-US" dirty="0"/>
              <a:t>(a.k.a. </a:t>
            </a:r>
            <a:r>
              <a:rPr lang="en-US" i="1" dirty="0"/>
              <a:t>counting sort</a:t>
            </a:r>
            <a:r>
              <a:rPr lang="en-US" dirty="0"/>
              <a:t>) is a linear sort, but it can only be used for very limited situations</a:t>
            </a:r>
          </a:p>
          <a:p>
            <a:r>
              <a:rPr lang="en-US" dirty="0"/>
              <a:t>We will make the assumption that we are sorting N values, and every value is a nonnegative integer less than M</a:t>
            </a:r>
          </a:p>
          <a:p>
            <a:r>
              <a:rPr lang="en-US" dirty="0"/>
              <a:t>An example of when this would be the case: sorting test scores that range from 0 to 100</a:t>
            </a:r>
          </a:p>
          <a:p>
            <a:r>
              <a:rPr lang="en-US" dirty="0"/>
              <a:t>Idea: Use a count array of size M that counts how many times each value occurs</a:t>
            </a:r>
          </a:p>
          <a:p>
            <a:r>
              <a:rPr lang="en-US" dirty="0"/>
              <a:t>From this count array, you can create a list of sorted scores</a:t>
            </a:r>
          </a:p>
          <a:p>
            <a:r>
              <a:rPr lang="en-US" dirty="0"/>
              <a:t>This sort is O(N + M); if M is a constant, or more generally M is O(N), then the sort is linear with respect to N</a:t>
            </a:r>
          </a:p>
          <a:p>
            <a:r>
              <a:rPr lang="en-US" dirty="0"/>
              <a:t>This does not violate our previous conclusion because this is not a comparison-based sort</a:t>
            </a:r>
          </a:p>
        </p:txBody>
      </p:sp>
    </p:spTree>
    <p:extLst>
      <p:ext uri="{BB962C8B-B14F-4D97-AF65-F5344CB8AC3E}">
        <p14:creationId xmlns:p14="http://schemas.microsoft.com/office/powerpoint/2010/main" val="25585464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4145-AB45-4A88-A651-BF8FC698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35F2-0BDA-4B31-9E9D-6642270D3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BinSort(Array A, int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Initialize count array to all zeroes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N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count[A[i]] by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pos ←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M-1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0 to count[i]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A[pos++] ← i</a:t>
            </a:r>
          </a:p>
        </p:txBody>
      </p:sp>
    </p:spTree>
    <p:extLst>
      <p:ext uri="{BB962C8B-B14F-4D97-AF65-F5344CB8AC3E}">
        <p14:creationId xmlns:p14="http://schemas.microsoft.com/office/powerpoint/2010/main" val="5882481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F15E8-F25C-40D7-B50A-A82F2E57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(Overview)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89AE5-D267-46D1-A2AB-1E8AC9F5D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generalization of bin sort allows us to beat Ω(N log N) time with less stringent requirements</a:t>
            </a:r>
          </a:p>
          <a:p>
            <a:r>
              <a:rPr lang="en-US" dirty="0"/>
              <a:t>This is called </a:t>
            </a:r>
            <a:r>
              <a:rPr lang="en-US" b="1" dirty="0"/>
              <a:t>radix sort</a:t>
            </a:r>
            <a:r>
              <a:rPr lang="en-US" dirty="0"/>
              <a:t> (a variation of this is discussed in the textbook, but we are going to discuss it differently)</a:t>
            </a:r>
          </a:p>
          <a:p>
            <a:r>
              <a:rPr lang="en-US" dirty="0"/>
              <a:t>With radix sort, each bin does not just count the number of times that an item occurs, but keeps track of a list of items that belong to the bin</a:t>
            </a:r>
          </a:p>
          <a:p>
            <a:r>
              <a:rPr lang="en-US" dirty="0"/>
              <a:t>One variation of radix sort is called </a:t>
            </a:r>
            <a:r>
              <a:rPr lang="en-US" i="1" dirty="0"/>
              <a:t>most-significant-digit radix sort</a:t>
            </a:r>
          </a:p>
          <a:p>
            <a:pPr lvl="1"/>
            <a:r>
              <a:rPr lang="en-US" dirty="0"/>
              <a:t>This first sorts based on high order bits (or bytes, or digits, etc.)</a:t>
            </a:r>
          </a:p>
          <a:p>
            <a:pPr lvl="1"/>
            <a:r>
              <a:rPr lang="en-US" dirty="0"/>
              <a:t>Then it recursively applies the sort to each bucket based on lower order bits (or bytes, digits, etc.)</a:t>
            </a:r>
          </a:p>
          <a:p>
            <a:pPr lvl="1"/>
            <a:r>
              <a:rPr lang="en-US" dirty="0"/>
              <a:t>Most-significant-digit radix sort can be thought of as a generalization of quicksort</a:t>
            </a:r>
          </a:p>
          <a:p>
            <a:pPr lvl="1"/>
            <a:r>
              <a:rPr lang="en-US" dirty="0"/>
              <a:t>We will not discuss this variation any further</a:t>
            </a:r>
          </a:p>
          <a:p>
            <a:r>
              <a:rPr lang="en-US" dirty="0"/>
              <a:t>We will cover another variation called </a:t>
            </a:r>
            <a:r>
              <a:rPr lang="en-US" b="1" dirty="0"/>
              <a:t>least-significant-digit radix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906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37457-9FB6-4E4E-8873-C8223B7E8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Least-Significant-Digit Radix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9FFB3-81E6-4658-A4C1-5476EEB5F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Least-significant-digit radix sort </a:t>
            </a:r>
            <a:r>
              <a:rPr lang="en-US" dirty="0"/>
              <a:t>first sorts the sequence based on the lowest order bits (or bytes, digits, etc.)</a:t>
            </a:r>
          </a:p>
          <a:p>
            <a:r>
              <a:rPr lang="en-US" dirty="0"/>
              <a:t>Then additional passes sort based on the higher order bits (or bytes, digits, etc.)</a:t>
            </a:r>
          </a:p>
          <a:p>
            <a:r>
              <a:rPr lang="en-US" dirty="0"/>
              <a:t>This is not a recursive algorithm</a:t>
            </a:r>
          </a:p>
          <a:p>
            <a:r>
              <a:rPr lang="en-US" dirty="0"/>
              <a:t>For example, assume you are sorting integers using ten bins</a:t>
            </a:r>
          </a:p>
          <a:p>
            <a:r>
              <a:rPr lang="en-US" dirty="0"/>
              <a:t>Then, you first sort based on the ones digit, then the tens digit, then the hundreds digit, etc.</a:t>
            </a:r>
          </a:p>
          <a:p>
            <a:r>
              <a:rPr lang="en-US" dirty="0"/>
              <a:t>In practice, you would not be sorting based on one digit at a time, but based on a reasonably small number of bits or bytes at a time</a:t>
            </a:r>
          </a:p>
          <a:p>
            <a:r>
              <a:rPr lang="en-US" i="1" dirty="0"/>
              <a:t>Each bin will store a list of the items that get placed into that bin</a:t>
            </a:r>
          </a:p>
          <a:p>
            <a:r>
              <a:rPr lang="en-US" dirty="0"/>
              <a:t>Each pass does a full sort, but based only on particular bits, bytes, or digits</a:t>
            </a:r>
          </a:p>
          <a:p>
            <a:r>
              <a:rPr lang="en-US" dirty="0"/>
              <a:t>As long as </a:t>
            </a:r>
            <a:r>
              <a:rPr lang="en-US" i="1" dirty="0"/>
              <a:t>each pass uses a stable sort</a:t>
            </a:r>
            <a:r>
              <a:rPr lang="en-US" dirty="0"/>
              <a:t>, the final outcome will be correct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86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(for the first pass, we will only consider the ones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</p:txBody>
      </p:sp>
    </p:spTree>
    <p:extLst>
      <p:ext uri="{BB962C8B-B14F-4D97-AF65-F5344CB8AC3E}">
        <p14:creationId xmlns:p14="http://schemas.microsoft.com/office/powerpoint/2010/main" val="7572577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^ (we are inserting each item into a bin based on the ones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329</a:t>
            </a:r>
          </a:p>
        </p:txBody>
      </p:sp>
    </p:spTree>
    <p:extLst>
      <p:ext uri="{BB962C8B-B14F-4D97-AF65-F5344CB8AC3E}">
        <p14:creationId xmlns:p14="http://schemas.microsoft.com/office/powerpoint/2010/main" val="39543644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</p:txBody>
      </p:sp>
    </p:spTree>
    <p:extLst>
      <p:ext uri="{BB962C8B-B14F-4D97-AF65-F5344CB8AC3E}">
        <p14:creationId xmlns:p14="http://schemas.microsoft.com/office/powerpoint/2010/main" val="1691192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28916682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6680563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22979478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720                           436  457       329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21771283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7319637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^ (first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20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(the data has been copied back; you can reset the bins)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493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(the data does not appear sorted at all, but if you only look at the</a:t>
            </a:r>
          </a:p>
          <a:p>
            <a:pPr marL="0" indent="0">
              <a:buNone/>
            </a:pPr>
            <a:r>
              <a:rPr lang="en-US" dirty="0"/>
              <a:t>ones digits, they are sorted)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921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^ (this pass, we are only considering the tens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</a:t>
            </a:r>
          </a:p>
        </p:txBody>
      </p:sp>
    </p:spTree>
    <p:extLst>
      <p:ext uri="{BB962C8B-B14F-4D97-AF65-F5344CB8AC3E}">
        <p14:creationId xmlns:p14="http://schemas.microsoft.com/office/powerpoint/2010/main" val="37537822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720            355</a:t>
            </a:r>
          </a:p>
        </p:txBody>
      </p:sp>
    </p:spTree>
    <p:extLst>
      <p:ext uri="{BB962C8B-B14F-4D97-AF65-F5344CB8AC3E}">
        <p14:creationId xmlns:p14="http://schemas.microsoft.com/office/powerpoint/2010/main" val="18135835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</p:txBody>
      </p:sp>
    </p:spTree>
    <p:extLst>
      <p:ext uri="{BB962C8B-B14F-4D97-AF65-F5344CB8AC3E}">
        <p14:creationId xmlns:p14="http://schemas.microsoft.com/office/powerpoint/2010/main" val="42270448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457</a:t>
            </a:r>
          </a:p>
        </p:txBody>
      </p:sp>
    </p:spTree>
    <p:extLst>
      <p:ext uri="{BB962C8B-B14F-4D97-AF65-F5344CB8AC3E}">
        <p14:creationId xmlns:p14="http://schemas.microsoft.com/office/powerpoint/2010/main" val="6297598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1184839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329            457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8488114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^ (second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329  839       457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5913978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(the data has been copied back; you can reset the bins)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329  839       457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19701966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(the data still does not appear sorted at all, but now if you only look at</a:t>
            </a:r>
          </a:p>
          <a:p>
            <a:pPr marL="0" indent="0">
              <a:buNone/>
            </a:pPr>
            <a:r>
              <a:rPr lang="en-US" dirty="0"/>
              <a:t>the two right-most digits, they are sorted)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endParaRPr lang="en-US" sz="24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413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^ (this pass, we are only considering the hundreds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8376057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329                 720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32949761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16003839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</p:txBody>
      </p:sp>
    </p:spTree>
    <p:extLst>
      <p:ext uri="{BB962C8B-B14F-4D97-AF65-F5344CB8AC3E}">
        <p14:creationId xmlns:p14="http://schemas.microsoft.com/office/powerpoint/2010/main" val="73811881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</a:t>
            </a:r>
          </a:p>
        </p:txBody>
      </p:sp>
    </p:spTree>
    <p:extLst>
      <p:ext uri="{BB962C8B-B14F-4D97-AF65-F5344CB8AC3E}">
        <p14:creationId xmlns:p14="http://schemas.microsoft.com/office/powerpoint/2010/main" val="33541622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16561020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^ (third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329  436       657  720  839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39028807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329, 355, 436, 457, 657, 720, 839</a:t>
            </a:r>
          </a:p>
          <a:p>
            <a:pPr marL="0" indent="0">
              <a:buNone/>
            </a:pPr>
            <a:r>
              <a:rPr lang="en-US" dirty="0"/>
              <a:t>(now, the sequence is sorted!)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329  436       657  720  839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20085277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A97C-9934-4D10-AC5F-AEDC83800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D4A42-2F73-4D86-8F44-DB1657DE0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running time of the entire radix sort is O(P * (B + N)) where B is the number of bins or buckets and P is the number of passes</a:t>
            </a:r>
          </a:p>
          <a:p>
            <a:r>
              <a:rPr lang="en-US" dirty="0"/>
              <a:t>If M is the number of distinct possible values that need to be sorted, P = log</a:t>
            </a:r>
            <a:r>
              <a:rPr lang="en-US" baseline="-25000" dirty="0"/>
              <a:t>B</a:t>
            </a:r>
            <a:r>
              <a:rPr lang="en-US" dirty="0"/>
              <a:t>M</a:t>
            </a:r>
          </a:p>
          <a:p>
            <a:r>
              <a:rPr lang="en-US" dirty="0"/>
              <a:t>Let’s say you are sorting integers stored in 32-bit (4-byte) integer variables and you use 256 buckets</a:t>
            </a:r>
          </a:p>
          <a:p>
            <a:r>
              <a:rPr lang="en-US" dirty="0"/>
              <a:t>This means we are sorting based on 8 bits, or one byte, at a time</a:t>
            </a:r>
          </a:p>
          <a:p>
            <a:r>
              <a:rPr lang="en-US" dirty="0"/>
              <a:t>Then M = 2</a:t>
            </a:r>
            <a:r>
              <a:rPr lang="en-US" baseline="30000" dirty="0"/>
              <a:t>32</a:t>
            </a:r>
            <a:r>
              <a:rPr lang="en-US" dirty="0"/>
              <a:t>, B = 256 = 2</a:t>
            </a:r>
            <a:r>
              <a:rPr lang="en-US" baseline="30000" dirty="0"/>
              <a:t>8</a:t>
            </a:r>
            <a:r>
              <a:rPr lang="en-US" dirty="0"/>
              <a:t>, and P = 4; so, you only need four linear passes to sort 32-bit integers using one byte at a time </a:t>
            </a:r>
          </a:p>
          <a:p>
            <a:r>
              <a:rPr lang="en-US" dirty="0"/>
              <a:t>This is a linear sort for all possible integers that can be stored in ordinary integer variables using most programming languages!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501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B50F-FCB7-444C-90B9-D7109DB8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5F540-DFA4-4206-B4BC-E3560B172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pedagogical purposes, we have concentrated so far on sorting sequences of integers</a:t>
            </a:r>
          </a:p>
          <a:p>
            <a:r>
              <a:rPr lang="en-US" dirty="0"/>
              <a:t>Now imagine sorting sequences of large objects (i.e., each object occupies a large amount of memory)</a:t>
            </a:r>
          </a:p>
          <a:p>
            <a:r>
              <a:rPr lang="en-US" dirty="0"/>
              <a:t>For short sequences (i.e., sequences that don’t contain a large number of items), the number of swaps may be even more important than the complexity of the sort</a:t>
            </a:r>
          </a:p>
          <a:p>
            <a:r>
              <a:rPr lang="en-US" dirty="0"/>
              <a:t>For long sequences, the complexity of the sort and the number of swaps are important</a:t>
            </a:r>
          </a:p>
          <a:p>
            <a:r>
              <a:rPr lang="en-US" dirty="0"/>
              <a:t>One option is to use </a:t>
            </a:r>
            <a:r>
              <a:rPr lang="en-US" b="1" dirty="0"/>
              <a:t>indirect sorting</a:t>
            </a:r>
            <a:r>
              <a:rPr lang="en-US" dirty="0"/>
              <a:t>, which means that you create an array of indexes of, or pointers to, the items in the original array</a:t>
            </a:r>
          </a:p>
          <a:p>
            <a:r>
              <a:rPr lang="en-US" dirty="0"/>
              <a:t>You can then sort the indexes (sometimes called an </a:t>
            </a:r>
            <a:r>
              <a:rPr lang="en-US" i="1" dirty="0"/>
              <a:t>index sort</a:t>
            </a:r>
            <a:r>
              <a:rPr lang="en-US" dirty="0"/>
              <a:t>) or pointers (sometimes called a </a:t>
            </a:r>
            <a:r>
              <a:rPr lang="en-US" i="1" dirty="0"/>
              <a:t>pointer sort</a:t>
            </a:r>
            <a:r>
              <a:rPr lang="en-US" dirty="0"/>
              <a:t>) based on the values they refer to</a:t>
            </a:r>
          </a:p>
          <a:p>
            <a:r>
              <a:rPr lang="en-US" dirty="0"/>
              <a:t>Code within an index sort may look like this (assuming that the original values are in an array, A, and the indexes are in an array a):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A[a[i]] &gt; A[a[j]]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swap(a[i], a[j])</a:t>
            </a:r>
          </a:p>
        </p:txBody>
      </p:sp>
    </p:spTree>
    <p:extLst>
      <p:ext uri="{BB962C8B-B14F-4D97-AF65-F5344CB8AC3E}">
        <p14:creationId xmlns:p14="http://schemas.microsoft.com/office/powerpoint/2010/main" val="27957881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DB80-7EB6-494C-9F94-889FB98F2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Updating the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0C0C9-9D9A-4A30-94EA-CE3BAF198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Indirect sorting of the pointers or indexes can proceed using any of the comparison-based sorting algorithms that we have covered</a:t>
            </a:r>
          </a:p>
          <a:p>
            <a:r>
              <a:rPr lang="en-US" dirty="0"/>
              <a:t>Thus, you can choose a method that is efficient to sort the indexes or pointers (e.g., quicksort)</a:t>
            </a:r>
          </a:p>
          <a:p>
            <a:r>
              <a:rPr lang="en-US" dirty="0"/>
              <a:t>After indirect sorting, there may be a requirement to update the original array; this can be achieved without a large number of swaps</a:t>
            </a:r>
          </a:p>
          <a:p>
            <a:r>
              <a:rPr lang="en-US" dirty="0"/>
              <a:t>One simple approach is to use an additional array and do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Loop i from 0 to N-1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sorted[i] ← A[a[i]]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Loop i from 0 to N-1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A[i] ← sorted[i]</a:t>
            </a:r>
          </a:p>
          <a:p>
            <a:r>
              <a:rPr lang="en-US" dirty="0">
                <a:cs typeface="Courier New" panose="02070309020205020404" pitchFamily="49" charset="0"/>
              </a:rPr>
              <a:t>With this approach, every item is moved twice; but it requires extra memory, using a second array as large as the original array</a:t>
            </a:r>
          </a:p>
        </p:txBody>
      </p:sp>
    </p:spTree>
    <p:extLst>
      <p:ext uri="{BB962C8B-B14F-4D97-AF65-F5344CB8AC3E}">
        <p14:creationId xmlns:p14="http://schemas.microsoft.com/office/powerpoint/2010/main" val="17515438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97E99-7BD7-42A1-8D2C-C0A34DC5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In-place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A95FB-95CF-4D75-B17E-92A25A252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is another method, sometimes called in-place sort, for placing sorted elements in their correct sports in the original memory that:</a:t>
            </a:r>
          </a:p>
          <a:p>
            <a:pPr lvl="1"/>
            <a:r>
              <a:rPr lang="en-US" dirty="0"/>
              <a:t>Requires fewer memory movements than the simple method</a:t>
            </a:r>
          </a:p>
          <a:p>
            <a:pPr lvl="1"/>
            <a:r>
              <a:rPr lang="en-US" dirty="0"/>
              <a:t>Requires only a constant amount of extra memory</a:t>
            </a:r>
          </a:p>
          <a:p>
            <a:r>
              <a:rPr lang="en-US" dirty="0"/>
              <a:t>The basic idea is as follows:</a:t>
            </a:r>
          </a:p>
          <a:p>
            <a:pPr lvl="1"/>
            <a:r>
              <a:rPr lang="en-US" dirty="0"/>
              <a:t>Make a copy of the item that starts in position 0</a:t>
            </a:r>
          </a:p>
          <a:p>
            <a:pPr lvl="1"/>
            <a:r>
              <a:rPr lang="en-US" dirty="0"/>
              <a:t>Move the item that should be in position 0 to position 0; let’s say that this item came from position j</a:t>
            </a:r>
          </a:p>
          <a:p>
            <a:pPr lvl="1"/>
            <a:r>
              <a:rPr lang="en-US" dirty="0"/>
              <a:t>Then move the item that should be position j into position j; etc.</a:t>
            </a:r>
          </a:p>
          <a:p>
            <a:pPr lvl="1"/>
            <a:r>
              <a:rPr lang="en-US" dirty="0"/>
              <a:t>When you get to the position where the item that started in position 0 belongs, copy it in</a:t>
            </a:r>
          </a:p>
          <a:p>
            <a:pPr lvl="1"/>
            <a:r>
              <a:rPr lang="en-US" dirty="0"/>
              <a:t>Then, iterate to the next starting item in the array and start over</a:t>
            </a:r>
          </a:p>
          <a:p>
            <a:r>
              <a:rPr lang="en-US" dirty="0"/>
              <a:t>Remember that this is applied after the sort of indexes or pointers has already been applied</a:t>
            </a:r>
          </a:p>
        </p:txBody>
      </p:sp>
    </p:spTree>
    <p:extLst>
      <p:ext uri="{BB962C8B-B14F-4D97-AF65-F5344CB8AC3E}">
        <p14:creationId xmlns:p14="http://schemas.microsoft.com/office/powerpoint/2010/main" val="279231258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4BF4C-2DB7-4489-9C6E-F772EBE04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In-place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CF2A6-F96D-4E55-ACE9-488CB37D9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0793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j</a:t>
            </a:r>
          </a:p>
        </p:txBody>
      </p:sp>
    </p:spTree>
    <p:extLst>
      <p:ext uri="{BB962C8B-B14F-4D97-AF65-F5344CB8AC3E}">
        <p14:creationId xmlns:p14="http://schemas.microsoft.com/office/powerpoint/2010/main" val="3219689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2602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427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8124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031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9785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25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769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76205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10593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41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1107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9495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38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989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7624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2118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3393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7972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862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9678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0776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983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818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5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433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1928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7105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2682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0640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3017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2059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63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82982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018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1714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2685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3441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4604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89617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81406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4245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21079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0937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26386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0217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6935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9092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85641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2939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4039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5848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9908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82140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85110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11077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1410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776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8579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9266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79274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9506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89227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45243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61801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(FINISHED!)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3236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0A62E0-5179-4B52-A220-05853363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Linked Lists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0FEA4-9DC3-4290-8B77-45C8743B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Question: What if you are sorting data that is stored in a </a:t>
            </a:r>
            <a:r>
              <a:rPr lang="en-US" b="1" dirty="0"/>
              <a:t>linked list</a:t>
            </a:r>
            <a:r>
              <a:rPr lang="en-US" dirty="0"/>
              <a:t>?</a:t>
            </a:r>
          </a:p>
          <a:p>
            <a:r>
              <a:rPr lang="en-US" dirty="0"/>
              <a:t>Some of the techniques we discussed are not applicable, because they assume constant-time access to any element</a:t>
            </a:r>
          </a:p>
          <a:p>
            <a:r>
              <a:rPr lang="en-US" dirty="0"/>
              <a:t>Depending on the application, you may be constrained to sort the data by manipulating the pointers (i.e., links)</a:t>
            </a:r>
          </a:p>
          <a:p>
            <a:r>
              <a:rPr lang="en-US" dirty="0"/>
              <a:t>There is a variation of merge sort that can be applied to linked lists; the C++ "list" class uses this for its "sort" member function</a:t>
            </a:r>
          </a:p>
          <a:p>
            <a:r>
              <a:rPr lang="en-US" dirty="0"/>
              <a:t>Another possible solution is to use an </a:t>
            </a:r>
            <a:r>
              <a:rPr lang="en-US" i="1" dirty="0"/>
              <a:t>indirect sort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An index sort cannot be used, but a pointer sort can</a:t>
            </a:r>
          </a:p>
          <a:p>
            <a:pPr lvl="1"/>
            <a:r>
              <a:rPr lang="en-US" dirty="0"/>
              <a:t>This requires extra memory, initialized with pointers to each node in the linked list</a:t>
            </a:r>
          </a:p>
          <a:p>
            <a:pPr lvl="1"/>
            <a:r>
              <a:rPr lang="en-US" dirty="0"/>
              <a:t>After sorting the pointers (based on what they point to), you can move items to the correct positions (as covered) or update the links between nodes appropriately</a:t>
            </a:r>
          </a:p>
        </p:txBody>
      </p:sp>
    </p:spTree>
    <p:extLst>
      <p:ext uri="{BB962C8B-B14F-4D97-AF65-F5344CB8AC3E}">
        <p14:creationId xmlns:p14="http://schemas.microsoft.com/office/powerpoint/2010/main" val="422852164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1C066-D059-48B3-8CD4-9FFBECC9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6D6DE-332A-430A-8F01-063330E2D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 What if the data that you are sorting is too large to fit in main memory (RAM) all at once?</a:t>
            </a:r>
          </a:p>
          <a:p>
            <a:r>
              <a:rPr lang="en-US" dirty="0"/>
              <a:t>This is something that </a:t>
            </a:r>
            <a:r>
              <a:rPr lang="en-US" i="1" dirty="0"/>
              <a:t>database management systems</a:t>
            </a:r>
            <a:r>
              <a:rPr lang="en-US" dirty="0"/>
              <a:t> (DBMSs) often deal with</a:t>
            </a:r>
          </a:p>
          <a:p>
            <a:r>
              <a:rPr lang="en-US" dirty="0"/>
              <a:t>Note that accessing data from external memory is orders of magnitude slower than accessing data in RAM</a:t>
            </a:r>
          </a:p>
          <a:p>
            <a:r>
              <a:rPr lang="en-US" dirty="0"/>
              <a:t>Therefore, the amount of copying between external memory and RAM may be even more significant than the complexity of the sort</a:t>
            </a:r>
          </a:p>
          <a:p>
            <a:r>
              <a:rPr lang="en-US" dirty="0"/>
              <a:t>A possible solution to this problem is known as </a:t>
            </a:r>
            <a:r>
              <a:rPr lang="en-US" b="1" dirty="0"/>
              <a:t>external sorting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9060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C743F-F860-4B71-935D-593288E1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Simple Method, 1</a:t>
            </a:r>
            <a:r>
              <a:rPr lang="en-US" baseline="30000" dirty="0"/>
              <a:t>st</a:t>
            </a:r>
            <a:r>
              <a:rPr lang="en-US" dirty="0"/>
              <a:t>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8AD2A-E59C-45D2-A08B-417C5DB78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We will go over one simple solution that assumes:</a:t>
            </a:r>
          </a:p>
          <a:p>
            <a:pPr lvl="1"/>
            <a:r>
              <a:rPr lang="en-US" dirty="0"/>
              <a:t>The input consists of a sequence of N records on one input tape</a:t>
            </a:r>
          </a:p>
          <a:p>
            <a:pPr lvl="1"/>
            <a:r>
              <a:rPr lang="en-US" dirty="0"/>
              <a:t>M records can fit into memory at one time</a:t>
            </a:r>
          </a:p>
          <a:p>
            <a:pPr lvl="1"/>
            <a:r>
              <a:rPr lang="en-US" dirty="0"/>
              <a:t>We have three additional tapes to work with</a:t>
            </a:r>
          </a:p>
          <a:p>
            <a:r>
              <a:rPr lang="en-US" dirty="0"/>
              <a:t>At all times, we will consider two of the tapes to be input tapes and two of the tapes to be output tapes</a:t>
            </a:r>
          </a:p>
          <a:p>
            <a:r>
              <a:rPr lang="en-US" dirty="0"/>
              <a:t>We will label the tapes T1 through T4 and assume the input starts on T1</a:t>
            </a:r>
          </a:p>
          <a:p>
            <a:r>
              <a:rPr lang="en-US" dirty="0"/>
              <a:t>We start by reading in M records at a time, sorting them, and writing the sorted records to T3 or T4, alternating between the two</a:t>
            </a:r>
          </a:p>
          <a:p>
            <a:r>
              <a:rPr lang="en-US" dirty="0"/>
              <a:t>Each set of sorted records is called a </a:t>
            </a:r>
            <a:r>
              <a:rPr lang="en-US" i="1" dirty="0"/>
              <a:t>run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569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6AFA2-ADDC-42A3-8C45-0EB16798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1</a:t>
            </a:r>
            <a:r>
              <a:rPr lang="en-US" baseline="30000" dirty="0"/>
              <a:t>st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91926-ABAB-477E-AB6F-6704F79B5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M = 3 (for pedagogical purposes) and the sequence to be sorted, starting on T1, is:</a:t>
            </a:r>
          </a:p>
          <a:p>
            <a:pPr marL="0" indent="0">
              <a:buNone/>
            </a:pPr>
            <a:r>
              <a:rPr lang="en-US" dirty="0"/>
              <a:t>T1: 81, 94, 11, 96, 12, 35, 16, 99, 28, 58, 41, 75, 15</a:t>
            </a:r>
          </a:p>
          <a:p>
            <a:r>
              <a:rPr lang="en-US" dirty="0"/>
              <a:t>Then, after loading M records at a time, sorting, and writing the results (alternatively) to T3 and T4, this leads to: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sz="1600" dirty="0"/>
              <a:t>            1</a:t>
            </a:r>
            <a:r>
              <a:rPr lang="en-US" sz="1600" baseline="30000" dirty="0"/>
              <a:t>st</a:t>
            </a:r>
            <a:r>
              <a:rPr lang="en-US" sz="1600" dirty="0"/>
              <a:t> sorted run            3</a:t>
            </a:r>
            <a:r>
              <a:rPr lang="en-US" sz="1600" baseline="30000" dirty="0"/>
              <a:t>rd</a:t>
            </a:r>
            <a:r>
              <a:rPr lang="en-US" sz="1600" dirty="0"/>
              <a:t> sorted run         final run is incomplete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sz="1600" dirty="0"/>
              <a:t>            2</a:t>
            </a:r>
            <a:r>
              <a:rPr lang="en-US" sz="1600" baseline="30000" dirty="0"/>
              <a:t>nd</a:t>
            </a:r>
            <a:r>
              <a:rPr lang="en-US" sz="1600" dirty="0"/>
              <a:t> sorted run            4</a:t>
            </a:r>
            <a:r>
              <a:rPr lang="en-US" sz="1600" baseline="30000" dirty="0"/>
              <a:t>th</a:t>
            </a:r>
            <a:r>
              <a:rPr lang="en-US" sz="1600" dirty="0"/>
              <a:t> sorted run</a:t>
            </a:r>
          </a:p>
        </p:txBody>
      </p:sp>
    </p:spTree>
    <p:extLst>
      <p:ext uri="{BB962C8B-B14F-4D97-AF65-F5344CB8AC3E}">
        <p14:creationId xmlns:p14="http://schemas.microsoft.com/office/powerpoint/2010/main" val="157521419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63AF-BAF2-472F-86E7-6873378B5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Additional Passes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A57FF-D992-478B-A26B-3B04A1A79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passes take the sorted runs from two of the tapes, and produce sorted runs that are twice the length on the other two tapes</a:t>
            </a:r>
          </a:p>
          <a:p>
            <a:r>
              <a:rPr lang="en-US" dirty="0"/>
              <a:t>This is done with a technique very similar to the merge from merge sort:</a:t>
            </a:r>
          </a:p>
          <a:p>
            <a:pPr lvl="1"/>
            <a:r>
              <a:rPr lang="en-US" dirty="0"/>
              <a:t>The first element from each of the first two runs on two tapes are loaded to main memory</a:t>
            </a:r>
          </a:p>
          <a:p>
            <a:pPr lvl="1"/>
            <a:r>
              <a:rPr lang="en-US" dirty="0"/>
              <a:t>The smaller of these two elements is written to one of the output tapes, and replaced by the next element from its original run</a:t>
            </a:r>
          </a:p>
          <a:p>
            <a:pPr lvl="1"/>
            <a:r>
              <a:rPr lang="en-US" dirty="0"/>
              <a:t>When one run is complete, the other gets copied to the output tape</a:t>
            </a:r>
          </a:p>
          <a:p>
            <a:pPr lvl="1"/>
            <a:r>
              <a:rPr lang="en-US" dirty="0"/>
              <a:t>Then you move to the next two runs from the input tapes, and switch to the other output tape</a:t>
            </a:r>
          </a:p>
        </p:txBody>
      </p:sp>
    </p:spTree>
    <p:extLst>
      <p:ext uri="{BB962C8B-B14F-4D97-AF65-F5344CB8AC3E}">
        <p14:creationId xmlns:p14="http://schemas.microsoft.com/office/powerpoint/2010/main" val="396973728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(next output tape)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8376354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5234048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82731446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06662599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92975932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(this run done, copy rest of run from other tape)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1473066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(next output tape)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85521063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05844923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42552020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0506017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29853224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(this run done, copy rest of run from other tape)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10484818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      (incomplete run will be copied to T1)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75, 99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804258003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96, 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75, 99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5258027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(now T3 will be used as the first output tape for the third pass)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3067247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6681749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3241508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332159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041369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09794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103937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625579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073044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2077165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856340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    (this run is done, copy the rest of the other run)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760635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96, 99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(the incomplete run from T1 will get copied here)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109225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96, 99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15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199851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(the two final runs will get merged and put here)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5426388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426900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5403070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(this run is done, copy rest of other run to T1)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203975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15, 16, 28, 35, 41, 58, 75, 81, 94, 96, 99</a:t>
            </a:r>
          </a:p>
          <a:p>
            <a:pPr marL="0" indent="0">
              <a:buNone/>
            </a:pPr>
            <a:r>
              <a:rPr lang="en-US" dirty="0"/>
              <a:t>        (We’re done!)</a:t>
            </a:r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0157799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501C-8687-4B93-9012-9B7DB7FB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63F6F-A161-48F5-91BF-960B2DBD0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initial pass does N/M </a:t>
            </a:r>
            <a:r>
              <a:rPr lang="el-GR" dirty="0"/>
              <a:t>θ</a:t>
            </a:r>
            <a:r>
              <a:rPr lang="en-US" dirty="0"/>
              <a:t>(M log M) sorts, assuming an efficient sort is used to sort the runs in main memory</a:t>
            </a:r>
          </a:p>
          <a:p>
            <a:r>
              <a:rPr lang="en-US" dirty="0"/>
              <a:t>The rest of the algorithm requires log (N/M) linear passes</a:t>
            </a:r>
          </a:p>
          <a:p>
            <a:r>
              <a:rPr lang="en-US" dirty="0"/>
              <a:t>If there are 10 million records of 128 bytes each, and the program can use four megabytes of internal memory:</a:t>
            </a:r>
          </a:p>
          <a:p>
            <a:pPr lvl="1"/>
            <a:r>
              <a:rPr lang="en-US" dirty="0"/>
              <a:t>The first pass creates 320 runs</a:t>
            </a:r>
          </a:p>
          <a:p>
            <a:pPr lvl="1"/>
            <a:r>
              <a:rPr lang="en-US" dirty="0"/>
              <a:t>Nine additional linear passes are needed</a:t>
            </a:r>
          </a:p>
          <a:p>
            <a:r>
              <a:rPr lang="en-US" dirty="0"/>
              <a:t>The book discusses possible improvements to the algorithm</a:t>
            </a:r>
          </a:p>
          <a:p>
            <a:r>
              <a:rPr lang="en-US" dirty="0"/>
              <a:t>The book also discusses an algorithm relying on only three tapes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12149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CBF-8F4E-4FB1-B918-924A56D9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392B0-2A06-481C-897E-6E2276BF5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One issue related to sorting is that of </a:t>
            </a:r>
            <a:r>
              <a:rPr lang="en-US" b="1" dirty="0"/>
              <a:t>search</a:t>
            </a:r>
          </a:p>
          <a:p>
            <a:r>
              <a:rPr lang="en-US" dirty="0"/>
              <a:t>Searching for an item in an unsorted sequence (stored in an array or vector) is a linear routine</a:t>
            </a:r>
          </a:p>
          <a:p>
            <a:r>
              <a:rPr lang="en-US" dirty="0"/>
              <a:t>Searching for an item in a sorted sequence (stored in an array or vector) can use </a:t>
            </a:r>
            <a:r>
              <a:rPr lang="en-US" b="1" dirty="0"/>
              <a:t>binary search</a:t>
            </a:r>
            <a:r>
              <a:rPr lang="en-US" dirty="0"/>
              <a:t>, which is a logarithmic routine</a:t>
            </a:r>
          </a:p>
          <a:p>
            <a:r>
              <a:rPr lang="en-US" dirty="0"/>
              <a:t>After sorting the sequence once, all searches will be faster</a:t>
            </a:r>
          </a:p>
          <a:p>
            <a:r>
              <a:rPr lang="en-US" dirty="0"/>
              <a:t>Sorting also helps with </a:t>
            </a:r>
            <a:r>
              <a:rPr lang="en-US" b="1" dirty="0"/>
              <a:t>browsing</a:t>
            </a:r>
          </a:p>
          <a:p>
            <a:r>
              <a:rPr lang="en-US" dirty="0"/>
              <a:t>DBMSs use sorting to make some queries faster</a:t>
            </a:r>
          </a:p>
          <a:p>
            <a:r>
              <a:rPr lang="en-US" dirty="0"/>
              <a:t>Various advanced algorithms for a variety of domains and applications may rely a sort at some intermediate step</a:t>
            </a:r>
          </a:p>
        </p:txBody>
      </p:sp>
    </p:spTree>
    <p:extLst>
      <p:ext uri="{BB962C8B-B14F-4D97-AF65-F5344CB8AC3E}">
        <p14:creationId xmlns:p14="http://schemas.microsoft.com/office/powerpoint/2010/main" val="4085166222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A49F-7E7F-42EC-A08A-49C4C868D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FAF5C-4D4A-4EB0-A021-9D78C10D0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selection problem</a:t>
            </a:r>
            <a:r>
              <a:rPr lang="en-US" dirty="0"/>
              <a:t>: Given a sequence of N values, choose the k</a:t>
            </a:r>
            <a:r>
              <a:rPr lang="en-US" baseline="30000" dirty="0"/>
              <a:t>th</a:t>
            </a:r>
            <a:r>
              <a:rPr lang="en-US" dirty="0"/>
              <a:t> smallest (or the k</a:t>
            </a:r>
            <a:r>
              <a:rPr lang="en-US" baseline="30000" dirty="0"/>
              <a:t>th</a:t>
            </a:r>
            <a:r>
              <a:rPr lang="en-US" dirty="0"/>
              <a:t> largest)</a:t>
            </a:r>
          </a:p>
          <a:p>
            <a:r>
              <a:rPr lang="en-US" dirty="0"/>
              <a:t>One way to do it: sort the N values in increasing (or decreasing) order, and then choose the one in position K</a:t>
            </a:r>
          </a:p>
          <a:p>
            <a:r>
              <a:rPr lang="en-US" dirty="0"/>
              <a:t>Example: Given 30,000,000 values, choose the 15,000,000</a:t>
            </a:r>
            <a:r>
              <a:rPr lang="en-US" baseline="30000" dirty="0"/>
              <a:t>th</a:t>
            </a:r>
            <a:r>
              <a:rPr lang="en-US" dirty="0"/>
              <a:t> smallest</a:t>
            </a:r>
          </a:p>
          <a:p>
            <a:r>
              <a:rPr lang="en-US" dirty="0"/>
              <a:t>The book claims (on page 1!) that using a simple sort (by which they mean a quadratic sort) on a modern-day computer could take days</a:t>
            </a:r>
          </a:p>
          <a:p>
            <a:r>
              <a:rPr lang="en-US" dirty="0"/>
              <a:t>What they don’t mention, however, is that an efficient sort might only take a few seconds</a:t>
            </a:r>
          </a:p>
          <a:p>
            <a:r>
              <a:rPr lang="en-US" dirty="0"/>
              <a:t>It turns out, we can do better; there is an average-case linear solution that would take about one second</a:t>
            </a:r>
          </a:p>
          <a:p>
            <a:r>
              <a:rPr lang="en-US" dirty="0"/>
              <a:t>There is also a more complicated, worst-case linear solution, although this is mostly of theoretical interest</a:t>
            </a:r>
          </a:p>
        </p:txBody>
      </p:sp>
    </p:spTree>
    <p:extLst>
      <p:ext uri="{BB962C8B-B14F-4D97-AF65-F5344CB8AC3E}">
        <p14:creationId xmlns:p14="http://schemas.microsoft.com/office/powerpoint/2010/main" val="330511312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B99B-8733-4BF7-8537-CD12A900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(high-level algorithm)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54A3B-6A31-444D-9A51-FB183BE8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high-level </a:t>
            </a:r>
            <a:r>
              <a:rPr lang="en-US" b="1" dirty="0"/>
              <a:t>quickselect</a:t>
            </a:r>
            <a:r>
              <a:rPr lang="en-US" dirty="0"/>
              <a:t> algorithm can be described like this: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If the there is only one element in S, then k must be 1, return the element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Otherwise, choose a </a:t>
            </a:r>
            <a:r>
              <a:rPr lang="en-US" b="1" dirty="0"/>
              <a:t>pivot</a:t>
            </a:r>
            <a:r>
              <a:rPr lang="en-US" dirty="0"/>
              <a:t>, v, just like quicksort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Then </a:t>
            </a:r>
            <a:r>
              <a:rPr lang="en-US" b="1" dirty="0"/>
              <a:t>partition</a:t>
            </a:r>
            <a:r>
              <a:rPr lang="en-US" dirty="0"/>
              <a:t> the remaining elements S - {v} into two disjoint groups, just like quicksort: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1 </a:t>
            </a:r>
            <a:r>
              <a:rPr lang="en-US" dirty="0"/>
              <a:t>contains only elements ≤ v, just like quicksort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2</a:t>
            </a:r>
            <a:r>
              <a:rPr lang="en-US" dirty="0"/>
              <a:t> contains only elements ≥ v, just like quicksort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Now, one of three cases must be true: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If k is less than or equal to the number of elements in S</a:t>
            </a:r>
            <a:r>
              <a:rPr lang="en-US" baseline="-25000" dirty="0"/>
              <a:t>1</a:t>
            </a:r>
            <a:r>
              <a:rPr lang="en-US" dirty="0"/>
              <a:t>, return quickselect(S</a:t>
            </a:r>
            <a:r>
              <a:rPr lang="en-US" baseline="-25000" dirty="0"/>
              <a:t>1</a:t>
            </a:r>
            <a:r>
              <a:rPr lang="en-US" dirty="0"/>
              <a:t>, k)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If k is equal to the number of elements in S</a:t>
            </a:r>
            <a:r>
              <a:rPr lang="en-US" baseline="-25000" dirty="0"/>
              <a:t>1</a:t>
            </a:r>
            <a:r>
              <a:rPr lang="en-US" dirty="0"/>
              <a:t> plus one, return the pivot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Otherwise, return quickselect(S</a:t>
            </a:r>
            <a:r>
              <a:rPr lang="en-US" baseline="-25000" dirty="0"/>
              <a:t>2</a:t>
            </a:r>
            <a:r>
              <a:rPr lang="en-US" dirty="0"/>
              <a:t>, k-|S</a:t>
            </a:r>
            <a:r>
              <a:rPr lang="en-US" baseline="-25000" dirty="0"/>
              <a:t>1</a:t>
            </a:r>
            <a:r>
              <a:rPr lang="en-US" dirty="0"/>
              <a:t>|-1)</a:t>
            </a:r>
          </a:p>
          <a:p>
            <a:r>
              <a:rPr lang="en-US" dirty="0"/>
              <a:t>As with quicksort, actual implementations typically work </a:t>
            </a:r>
            <a:r>
              <a:rPr lang="en-US" i="1" dirty="0"/>
              <a:t>in place</a:t>
            </a:r>
            <a:r>
              <a:rPr lang="en-US" dirty="0"/>
              <a:t>, swapping elements within the original memory</a:t>
            </a:r>
          </a:p>
          <a:p>
            <a:r>
              <a:rPr lang="en-US" dirty="0"/>
              <a:t>Our solution will place the k</a:t>
            </a:r>
            <a:r>
              <a:rPr lang="en-US" baseline="30000" dirty="0"/>
              <a:t>th</a:t>
            </a:r>
            <a:r>
              <a:rPr lang="en-US" dirty="0"/>
              <a:t> smallest element in the k</a:t>
            </a:r>
            <a:r>
              <a:rPr lang="en-US" baseline="30000" dirty="0"/>
              <a:t>th</a:t>
            </a:r>
            <a:r>
              <a:rPr lang="en-US" dirty="0"/>
              <a:t> position of the array</a:t>
            </a:r>
          </a:p>
        </p:txBody>
      </p:sp>
    </p:spTree>
    <p:extLst>
      <p:ext uri="{BB962C8B-B14F-4D97-AF65-F5344CB8AC3E}">
        <p14:creationId xmlns:p14="http://schemas.microsoft.com/office/powerpoint/2010/main" val="3062682499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0E23-ADFD-4B22-87DE-42159906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69AA1-603D-43A0-AE4F-F50AAAB1A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Quickselect (Array A, int l, int r, int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r ≤ 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k &lt;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Quickselect (A, l, i-1,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k &gt;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Quickselect (A, i+1, r, k)</a:t>
            </a:r>
          </a:p>
        </p:txBody>
      </p:sp>
    </p:spTree>
    <p:extLst>
      <p:ext uri="{BB962C8B-B14F-4D97-AF65-F5344CB8AC3E}">
        <p14:creationId xmlns:p14="http://schemas.microsoft.com/office/powerpoint/2010/main" val="149599844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4A2A-46F7-4E1F-B3A2-278D9CE4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943E-8587-431D-A15B-F6714B437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Quickselect has a worst-case </a:t>
            </a:r>
            <a:r>
              <a:rPr lang="el-GR" dirty="0"/>
              <a:t>θ</a:t>
            </a:r>
            <a:r>
              <a:rPr lang="en-US" dirty="0"/>
              <a:t>(N</a:t>
            </a:r>
            <a:r>
              <a:rPr lang="en-US" baseline="30000" dirty="0"/>
              <a:t>2</a:t>
            </a:r>
            <a:r>
              <a:rPr lang="en-US" dirty="0"/>
              <a:t>) time complexity but an average-case </a:t>
            </a:r>
            <a:r>
              <a:rPr lang="el-GR" dirty="0"/>
              <a:t>θ</a:t>
            </a:r>
            <a:r>
              <a:rPr lang="en-US" dirty="0"/>
              <a:t>(N) time complexity</a:t>
            </a:r>
          </a:p>
          <a:p>
            <a:r>
              <a:rPr lang="en-US" dirty="0"/>
              <a:t>We will not prove this for the average case, but I’ll try to provide intuition</a:t>
            </a:r>
          </a:p>
          <a:p>
            <a:r>
              <a:rPr lang="en-US" dirty="0"/>
              <a:t>The partition is linear, and if we are lucky, we might expect each pivot to cut the list in half</a:t>
            </a:r>
          </a:p>
          <a:p>
            <a:r>
              <a:rPr lang="en-US" dirty="0"/>
              <a:t>Then the running time would be </a:t>
            </a:r>
            <a:r>
              <a:rPr lang="el-GR" dirty="0"/>
              <a:t>θ</a:t>
            </a:r>
            <a:r>
              <a:rPr lang="en-US" dirty="0"/>
              <a:t>(N + N/2 + N/4 + …) = </a:t>
            </a:r>
            <a:r>
              <a:rPr lang="el-GR" dirty="0"/>
              <a:t>θ</a:t>
            </a:r>
            <a:r>
              <a:rPr lang="en-US" dirty="0"/>
              <a:t>(2N) = </a:t>
            </a:r>
            <a:r>
              <a:rPr lang="el-GR" dirty="0"/>
              <a:t>θ</a:t>
            </a:r>
            <a:r>
              <a:rPr lang="en-US" dirty="0"/>
              <a:t>(N)</a:t>
            </a:r>
          </a:p>
          <a:p>
            <a:r>
              <a:rPr lang="en-US" dirty="0"/>
              <a:t>It can be shown that with random pivots, the expected running time is linear</a:t>
            </a:r>
          </a:p>
          <a:p>
            <a:r>
              <a:rPr lang="en-US" dirty="0"/>
              <a:t>However, in the worst case, the size of the list is reduced by only one with each pass, leading to a quadratic running time</a:t>
            </a:r>
          </a:p>
        </p:txBody>
      </p:sp>
    </p:spTree>
    <p:extLst>
      <p:ext uri="{BB962C8B-B14F-4D97-AF65-F5344CB8AC3E}">
        <p14:creationId xmlns:p14="http://schemas.microsoft.com/office/powerpoint/2010/main" val="390560166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64205-A23B-479D-86AF-7212C2307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Without 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35485-0BEE-43D3-90BB-7CE80F9DA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Quickselect (Array A, int l, int r, int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while r &gt; 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k ≤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r ← i-1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k ≥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l ← i+1</a:t>
            </a:r>
          </a:p>
        </p:txBody>
      </p:sp>
    </p:spTree>
    <p:extLst>
      <p:ext uri="{BB962C8B-B14F-4D97-AF65-F5344CB8AC3E}">
        <p14:creationId xmlns:p14="http://schemas.microsoft.com/office/powerpoint/2010/main" val="230267918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9D5A-2E1F-436A-8FAC-D816E373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Worst-case Linear Quickselect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BF4B1-A008-4C2E-B5AD-A9AB686A5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pseudo-code for a worst-case linear quickselect is exactly the same as the pseudo-code we already examined!</a:t>
            </a:r>
          </a:p>
          <a:p>
            <a:r>
              <a:rPr lang="en-US" dirty="0"/>
              <a:t>The only thing that changes is the pivot selection routine</a:t>
            </a:r>
          </a:p>
          <a:p>
            <a:r>
              <a:rPr lang="en-US" dirty="0"/>
              <a:t>Most sources call this median-of-five partitioning, but our textbook calls it </a:t>
            </a:r>
            <a:r>
              <a:rPr lang="en-US" i="1" dirty="0"/>
              <a:t>median-of-median-of-five partitioning</a:t>
            </a:r>
            <a:r>
              <a:rPr lang="en-US" dirty="0"/>
              <a:t>; it works as follows: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Arrange the N elements into N/5 groups of five elements each (ignoring up to four leftover elements at the end)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Find the median of each group (note that we can find the median of five elements in constant time); this gives a list M with N/5 medians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Find the median of the medians (the median of M) by recursively calling quickselect!</a:t>
            </a:r>
          </a:p>
        </p:txBody>
      </p:sp>
    </p:spTree>
    <p:extLst>
      <p:ext uri="{BB962C8B-B14F-4D97-AF65-F5344CB8AC3E}">
        <p14:creationId xmlns:p14="http://schemas.microsoft.com/office/powerpoint/2010/main" val="1000144089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2D1A-7865-4636-A87F-F241EC4EC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Worst-Case Linear Quickselect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D90A7-F286-44B2-B402-B6119FED0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Let T(N) be the number of steps required when quickselect is applied to a sequence of N elements</a:t>
            </a:r>
          </a:p>
          <a:p>
            <a:r>
              <a:rPr lang="en-US" dirty="0"/>
              <a:t>The first two steps of the new pivot selection routine are linear</a:t>
            </a:r>
          </a:p>
          <a:p>
            <a:r>
              <a:rPr lang="en-US" dirty="0"/>
              <a:t>The third step of the new pivot selection routine requires T(N/5) steps</a:t>
            </a:r>
          </a:p>
          <a:p>
            <a:r>
              <a:rPr lang="en-US" dirty="0"/>
              <a:t>The rest of partition, as always, is a linear routine</a:t>
            </a:r>
          </a:p>
          <a:p>
            <a:r>
              <a:rPr lang="en-US" dirty="0"/>
              <a:t>Assuming distinct elements, at least one less than half of the N/5 groups will contribute at least three elements that are greater than the pivot</a:t>
            </a:r>
          </a:p>
          <a:p>
            <a:r>
              <a:rPr lang="en-US" dirty="0"/>
              <a:t>So at least (approximately) 30% of elements are greater than the pivot, and a similar argument shows that 30% of elements are less than the pivot</a:t>
            </a:r>
          </a:p>
          <a:p>
            <a:r>
              <a:rPr lang="en-US" dirty="0"/>
              <a:t>The recursive call to quickselect at the end of quickselect (not from the pivot selection routine) will involve at most approximately 70% of the elements</a:t>
            </a:r>
          </a:p>
          <a:p>
            <a:r>
              <a:rPr lang="en-US" dirty="0"/>
              <a:t>We wind up with this recurrence: T(N) = T(N/5) + T(7N/10) + O(N)</a:t>
            </a:r>
          </a:p>
        </p:txBody>
      </p:sp>
    </p:spTree>
    <p:extLst>
      <p:ext uri="{BB962C8B-B14F-4D97-AF65-F5344CB8AC3E}">
        <p14:creationId xmlns:p14="http://schemas.microsoft.com/office/powerpoint/2010/main" val="1843519710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EE45F-A067-4124-A849-0BA67F998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Recurrence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B8DB0-8979-46F8-A7C6-D7BC4C782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Theorem 10.8 in our textbook states:</a:t>
            </a:r>
          </a:p>
          <a:p>
            <a:pPr marL="457200" lvl="1" indent="0">
              <a:buNone/>
            </a:pPr>
            <a:r>
              <a:rPr lang="en-US" dirty="0"/>
              <a:t>If T(N) = ∑</a:t>
            </a:r>
            <a:r>
              <a:rPr lang="en-US" baseline="-25000" dirty="0"/>
              <a:t>i=1…k</a:t>
            </a:r>
            <a:r>
              <a:rPr lang="en-US" dirty="0"/>
              <a:t> T(a</a:t>
            </a:r>
            <a:r>
              <a:rPr lang="en-US" baseline="-25000" dirty="0"/>
              <a:t>i</a:t>
            </a:r>
            <a:r>
              <a:rPr lang="en-US" dirty="0"/>
              <a:t>*N) + O(N) and ∑</a:t>
            </a:r>
            <a:r>
              <a:rPr lang="en-US" baseline="-25000" dirty="0"/>
              <a:t>i=1…k</a:t>
            </a:r>
            <a:r>
              <a:rPr lang="en-US" dirty="0"/>
              <a:t> a</a:t>
            </a:r>
            <a:r>
              <a:rPr lang="en-US" baseline="-25000" dirty="0"/>
              <a:t>i</a:t>
            </a:r>
            <a:r>
              <a:rPr lang="en-US" dirty="0"/>
              <a:t> &lt; 1, then T(N) = O(N)</a:t>
            </a:r>
          </a:p>
          <a:p>
            <a:r>
              <a:rPr lang="en-US" dirty="0"/>
              <a:t>This theorem applies to the recurrent for quickselect with the complex pivot selection routine:</a:t>
            </a:r>
          </a:p>
          <a:p>
            <a:pPr marL="457200" lvl="1" indent="0">
              <a:buNone/>
            </a:pPr>
            <a:r>
              <a:rPr lang="en-US" dirty="0"/>
              <a:t>T(N) = T(N/5) + T(7N/10) + O(N)</a:t>
            </a:r>
          </a:p>
          <a:p>
            <a:r>
              <a:rPr lang="en-US" dirty="0"/>
              <a:t>Therefore, we have a worst-case linear quickselect routine</a:t>
            </a:r>
          </a:p>
          <a:p>
            <a:r>
              <a:rPr lang="en-US" dirty="0"/>
              <a:t>However, on average, in terms of real time, the average-case quickselect with a typical pivot selection routine will be faster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06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2809</TotalTime>
  <Words>21190</Words>
  <Application>Microsoft Office PowerPoint</Application>
  <PresentationFormat>Widescreen</PresentationFormat>
  <Paragraphs>2967</Paragraphs>
  <Slides>204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204</vt:i4>
      </vt:variant>
    </vt:vector>
  </HeadingPairs>
  <TitlesOfParts>
    <vt:vector size="209" baseType="lpstr">
      <vt:lpstr>Arial</vt:lpstr>
      <vt:lpstr>Calibri</vt:lpstr>
      <vt:lpstr>Calibri Light</vt:lpstr>
      <vt:lpstr>Courier New</vt:lpstr>
      <vt:lpstr>Office Theme</vt:lpstr>
      <vt:lpstr>ECE264: Data Structures and Algorithms I (DSA 1)</vt:lpstr>
      <vt:lpstr>Definition of Sorting</vt:lpstr>
      <vt:lpstr>Stability</vt:lpstr>
      <vt:lpstr>Simple, Comparison-based Sorting Algorithms</vt:lpstr>
      <vt:lpstr>Insertion Sort Pseudo-code</vt:lpstr>
      <vt:lpstr>Inversions</vt:lpstr>
      <vt:lpstr>Shellsort and Heapsort (without any details)</vt:lpstr>
      <vt:lpstr>Mergesort</vt:lpstr>
      <vt:lpstr>Mergesort (non-recursive part)</vt:lpstr>
      <vt:lpstr>Mergesort (recursive part)</vt:lpstr>
      <vt:lpstr>Merge Example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Complexity of Mergesort</vt:lpstr>
      <vt:lpstr>Quicksort</vt:lpstr>
      <vt:lpstr>Quicksort (high-level algorithm)</vt:lpstr>
      <vt:lpstr>Quicksort Partition</vt:lpstr>
      <vt:lpstr>Partition Example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Stopping on Equality</vt:lpstr>
      <vt:lpstr>Partition Pseudo-code</vt:lpstr>
      <vt:lpstr>Quicksort Pseudo-code</vt:lpstr>
      <vt:lpstr>Choosing a Pivot</vt:lpstr>
      <vt:lpstr>Median-of-Three Partitioning</vt:lpstr>
      <vt:lpstr>Updated Partition Pseudo-code</vt:lpstr>
      <vt:lpstr>Bug (and an improvement)!</vt:lpstr>
      <vt:lpstr>Complexity of Quicksort</vt:lpstr>
      <vt:lpstr>The provided C++ "sort" function</vt:lpstr>
      <vt:lpstr>Lower Bound for Comparison-Based Sorts</vt:lpstr>
      <vt:lpstr>Decision Tree Representation of Sort</vt:lpstr>
      <vt:lpstr>Decision Tree Representation</vt:lpstr>
      <vt:lpstr>Some Algebra!</vt:lpstr>
      <vt:lpstr>Bin Sort</vt:lpstr>
      <vt:lpstr>Bin Sort Pseudo-code</vt:lpstr>
      <vt:lpstr>Radix Sort (Overview)</vt:lpstr>
      <vt:lpstr>Least-Significant-Digit Radix Sort</vt:lpstr>
      <vt:lpstr>Radix Sort Example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Complexity</vt:lpstr>
      <vt:lpstr>Indirect Sorting</vt:lpstr>
      <vt:lpstr>Indirect Sorting: Updating the Array</vt:lpstr>
      <vt:lpstr>Indirect Sorting: In-place Sort</vt:lpstr>
      <vt:lpstr>Indirect Sorting: In-place Sort Pseudo-code</vt:lpstr>
      <vt:lpstr>Indirect Sorting: Example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(FINISHED!)</vt:lpstr>
      <vt:lpstr>Sorting Linked Lists</vt:lpstr>
      <vt:lpstr>External Sorting</vt:lpstr>
      <vt:lpstr>External Sorting: Simple Method, 1st Pass</vt:lpstr>
      <vt:lpstr>External Sorting: 1st Pass Example</vt:lpstr>
      <vt:lpstr>External Sorting: Additional Passes</vt:lpstr>
      <vt:lpstr>External Sorting: 2nd Pass Example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3rd Pass Example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4th Pass Example (cont.)</vt:lpstr>
      <vt:lpstr>External Sorting: 4th Pass Example (cont.)</vt:lpstr>
      <vt:lpstr>External Sorting: 4th Pass Example (cont.)</vt:lpstr>
      <vt:lpstr>External Sorting: 4th Pass Example (cont.)</vt:lpstr>
      <vt:lpstr>External Sorting: 4th Pass Example (cont.)</vt:lpstr>
      <vt:lpstr>External Sorting: Complexity</vt:lpstr>
      <vt:lpstr>Applications of Sorting</vt:lpstr>
      <vt:lpstr>Selection</vt:lpstr>
      <vt:lpstr>Quickselect (high-level algorithm)</vt:lpstr>
      <vt:lpstr>Quickselect Pseudo-code</vt:lpstr>
      <vt:lpstr>Quickselect Complexity</vt:lpstr>
      <vt:lpstr>Quickselect Without Tail Recursion</vt:lpstr>
      <vt:lpstr>Worst-case Linear Quickselect</vt:lpstr>
      <vt:lpstr>Analysis of Worst-Case Linear Quickselect</vt:lpstr>
      <vt:lpstr>Solving the Recurrence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Stacks and Queues</dc:title>
  <dc:creator>Carl Sable</dc:creator>
  <cp:lastModifiedBy>Carl Sable</cp:lastModifiedBy>
  <cp:revision>141</cp:revision>
  <dcterms:created xsi:type="dcterms:W3CDTF">2020-04-01T00:40:16Z</dcterms:created>
  <dcterms:modified xsi:type="dcterms:W3CDTF">2021-10-26T02:51:58Z</dcterms:modified>
</cp:coreProperties>
</file>