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2" r:id="rId26"/>
    <p:sldId id="281" r:id="rId27"/>
    <p:sldId id="283" r:id="rId28"/>
    <p:sldId id="284" r:id="rId29"/>
    <p:sldId id="285" r:id="rId30"/>
    <p:sldId id="286" r:id="rId31"/>
    <p:sldId id="287" r:id="rId32"/>
    <p:sldId id="290" r:id="rId33"/>
    <p:sldId id="288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4" r:id="rId78"/>
    <p:sldId id="335" r:id="rId79"/>
    <p:sldId id="336" r:id="rId80"/>
    <p:sldId id="337" r:id="rId81"/>
    <p:sldId id="338" r:id="rId82"/>
    <p:sldId id="339" r:id="rId83"/>
    <p:sldId id="340" r:id="rId84"/>
    <p:sldId id="341" r:id="rId85"/>
    <p:sldId id="342" r:id="rId86"/>
    <p:sldId id="343" r:id="rId87"/>
    <p:sldId id="344" r:id="rId88"/>
    <p:sldId id="345" r:id="rId89"/>
    <p:sldId id="346" r:id="rId90"/>
    <p:sldId id="347" r:id="rId91"/>
    <p:sldId id="348" r:id="rId92"/>
    <p:sldId id="349" r:id="rId93"/>
    <p:sldId id="350" r:id="rId94"/>
    <p:sldId id="351" r:id="rId95"/>
    <p:sldId id="352" r:id="rId96"/>
    <p:sldId id="353" r:id="rId97"/>
    <p:sldId id="354" r:id="rId98"/>
    <p:sldId id="355" r:id="rId99"/>
    <p:sldId id="356" r:id="rId100"/>
    <p:sldId id="357" r:id="rId101"/>
    <p:sldId id="358" r:id="rId102"/>
    <p:sldId id="359" r:id="rId103"/>
    <p:sldId id="360" r:id="rId104"/>
    <p:sldId id="361" r:id="rId105"/>
    <p:sldId id="362" r:id="rId106"/>
    <p:sldId id="363" r:id="rId107"/>
    <p:sldId id="364" r:id="rId108"/>
    <p:sldId id="365" r:id="rId109"/>
    <p:sldId id="366" r:id="rId110"/>
    <p:sldId id="367" r:id="rId111"/>
    <p:sldId id="368" r:id="rId112"/>
    <p:sldId id="369" r:id="rId113"/>
    <p:sldId id="370" r:id="rId114"/>
    <p:sldId id="371" r:id="rId115"/>
    <p:sldId id="372" r:id="rId116"/>
    <p:sldId id="373" r:id="rId117"/>
    <p:sldId id="374" r:id="rId118"/>
    <p:sldId id="375" r:id="rId119"/>
    <p:sldId id="376" r:id="rId120"/>
    <p:sldId id="377" r:id="rId121"/>
    <p:sldId id="378" r:id="rId122"/>
    <p:sldId id="379" r:id="rId123"/>
    <p:sldId id="380" r:id="rId124"/>
    <p:sldId id="381" r:id="rId125"/>
    <p:sldId id="382" r:id="rId126"/>
    <p:sldId id="383" r:id="rId127"/>
    <p:sldId id="384" r:id="rId128"/>
    <p:sldId id="385" r:id="rId129"/>
    <p:sldId id="386" r:id="rId130"/>
    <p:sldId id="387" r:id="rId131"/>
    <p:sldId id="388" r:id="rId132"/>
    <p:sldId id="389" r:id="rId133"/>
    <p:sldId id="390" r:id="rId134"/>
    <p:sldId id="391" r:id="rId135"/>
    <p:sldId id="392" r:id="rId136"/>
    <p:sldId id="393" r:id="rId137"/>
    <p:sldId id="394" r:id="rId138"/>
    <p:sldId id="395" r:id="rId139"/>
    <p:sldId id="396" r:id="rId140"/>
    <p:sldId id="397" r:id="rId141"/>
    <p:sldId id="398" r:id="rId142"/>
    <p:sldId id="399" r:id="rId143"/>
    <p:sldId id="401" r:id="rId144"/>
    <p:sldId id="405" r:id="rId145"/>
    <p:sldId id="404" r:id="rId146"/>
    <p:sldId id="403" r:id="rId147"/>
    <p:sldId id="402" r:id="rId148"/>
    <p:sldId id="406" r:id="rId149"/>
    <p:sldId id="408" r:id="rId150"/>
    <p:sldId id="409" r:id="rId151"/>
    <p:sldId id="410" r:id="rId152"/>
    <p:sldId id="411" r:id="rId153"/>
    <p:sldId id="412" r:id="rId154"/>
    <p:sldId id="413" r:id="rId155"/>
    <p:sldId id="414" r:id="rId156"/>
    <p:sldId id="415" r:id="rId157"/>
    <p:sldId id="416" r:id="rId158"/>
    <p:sldId id="417" r:id="rId159"/>
    <p:sldId id="418" r:id="rId160"/>
    <p:sldId id="419" r:id="rId161"/>
    <p:sldId id="420" r:id="rId162"/>
    <p:sldId id="421" r:id="rId16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viewProps" Target="viewProps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6A6B5-9077-4BA9-8C87-A24E007AE3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CFACF4-8218-4521-85A6-0ADBBCBE31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148E52-78B2-4E6F-868A-23184B171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5F681-77B4-42DA-A3AC-54902A7EE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1C113C-0257-45EE-9526-0501ACD31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238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9602B-09CF-44B7-9A60-AA85A61B8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760D0-C3D7-421D-B5A6-6B13E5D129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FB3215-755A-447F-AC7E-70A0617C2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823294-6995-4506-87EF-C469607E2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E1A552-2A32-4AD6-84E0-F00FD8CBC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256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97C-1271-4381-9EBE-7F1EF1187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A9AFC0-0D05-42F4-8235-612DC22D67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2B0515-9C5F-4279-9493-6E337CFE8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B15238-64A7-40A6-B695-D47851E82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5155B5-4294-4D19-9DEB-5D1692CBA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673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8C2CF-B487-4ACA-8B62-8DF150B28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51A7F5-27F8-46D6-B1F1-AAE32C4D9C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F2A255-AC12-4561-9B43-2B4A64AA57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46DD03-59F6-4337-A5D2-D9361A313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37E4AE-4E98-48C4-9BC4-4F786B702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E50F74-B325-4841-BE9B-CA164CB42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07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BF7C5-EF32-4C0D-B2DA-25DB0D4E3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8A8DD2-E567-4064-9090-F730C34DAB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1EBB38-26FE-4590-8A56-EF4F1A0CEC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74A5B2-7262-41DA-B053-0D56D890BA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1493D5-AE0C-4B3D-989A-E84328DAC7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4D2D32-C132-4D0B-B957-04141D8F9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C8657C-DCA7-41D8-905F-A77E4D0C9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93E61D5-26FE-425B-95A6-88BE9F540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269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FFEA4-9A24-47BE-9722-A30389391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CFD787-40ED-4D5C-9316-659C306CE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32EA3D-C16B-439F-AE1C-D2CF496A3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796A86-A391-453E-8654-56837961F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746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258DD8-61D6-489D-A6E4-E060B8AE0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8E8868-683E-4BF9-9957-2D7A79E1E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C977A4-901A-4490-BBB9-98AE30B66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153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8091A-E2CC-4226-961D-F34DEC16E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DC0D46-5DDD-4C3C-A9DF-55DFA5C0A6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486FE7-AE49-4D36-8894-A59DC1870B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7E41B2-3233-4EE9-82F2-7677A76BC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86BCBC-2BFB-4DA3-870A-49CCE5F3F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B5A896-9281-4784-89BE-2AB02905B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662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E45F2-1CE7-46FB-9D74-D7EBA7814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AC4C66-3D53-42BE-A766-872150FE65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E5430C-57D9-4A39-8512-4E8E4F57C4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920718-90D2-4999-8A4D-2A6894900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0A8B4C-E0F0-46CA-8701-FA6F7984D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298708-DD1C-421C-B0A6-46DFD66B9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479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2BBAB-F989-4791-8758-41CB956DE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E102AF-BD57-41AE-A782-A024EBE461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29499-8B07-48FB-8492-FB17701D6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7DE52F-032A-4568-B710-09248382F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7D678C-22BF-4DF9-A23C-9EB33364B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528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355AA03-4635-4462-8B8B-EB1E4BAE91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E3E10F-EADE-4DB0-AEA8-9286687E3E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CBEA7A-2B9D-4801-A3FF-A5D76D7C9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C01E9D-6662-4E71-B4BC-1DE0CE159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994735-917D-4E2F-9DBA-266E697E9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439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4729DB-BAE3-496C-BD55-5E4D5664D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BECEB6-3242-4BE2-B622-812642DF04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277D43-8402-46C5-B312-AB229E320B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06C402-185E-4BF6-98DB-F44BA450404B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436337-66D4-4DE7-89F0-396462AD9C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E0289F-D530-4138-ABEA-23A65C173C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434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DF6CA-ABFF-4035-BC7E-0C6E4BD4B6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ECE264: Data Structures and Algorithms I (DSA 1)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F3D3CB-7094-414E-914D-3CAF740BDB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Analyzing Algorithms</a:t>
            </a:r>
          </a:p>
        </p:txBody>
      </p:sp>
    </p:spTree>
    <p:extLst>
      <p:ext uri="{BB962C8B-B14F-4D97-AF65-F5344CB8AC3E}">
        <p14:creationId xmlns:p14="http://schemas.microsoft.com/office/powerpoint/2010/main" val="3096131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BD1C6-7960-49FE-9EC2-072A0A9C4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an Algorithm?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C186DD-B35C-40D9-BF5D-E2C9D5E4EF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Remember that, informally, an </a:t>
            </a:r>
            <a:r>
              <a:rPr lang="en-US" b="1" dirty="0"/>
              <a:t>algorithm</a:t>
            </a:r>
            <a:r>
              <a:rPr lang="en-US" dirty="0"/>
              <a:t> is a method for solving a problem</a:t>
            </a:r>
          </a:p>
          <a:p>
            <a:r>
              <a:rPr lang="en-US" dirty="0"/>
              <a:t>Also informally: An algorithm is a well-defined sequence of computational steps that transforms structured input into structured output</a:t>
            </a:r>
          </a:p>
          <a:p>
            <a:r>
              <a:rPr lang="en-US" dirty="0"/>
              <a:t>Algorithms can be implemented with computer programs</a:t>
            </a:r>
          </a:p>
          <a:p>
            <a:r>
              <a:rPr lang="en-US" dirty="0"/>
              <a:t>In this topic, we are going to examine common methods used to analyze the </a:t>
            </a:r>
            <a:r>
              <a:rPr lang="en-US" i="1" dirty="0"/>
              <a:t>running time</a:t>
            </a:r>
            <a:r>
              <a:rPr lang="en-US" dirty="0"/>
              <a:t> and </a:t>
            </a:r>
            <a:r>
              <a:rPr lang="en-US" i="1" dirty="0"/>
              <a:t>memory requirements</a:t>
            </a:r>
            <a:r>
              <a:rPr lang="en-US" dirty="0"/>
              <a:t> of algorithms</a:t>
            </a:r>
          </a:p>
          <a:p>
            <a:r>
              <a:rPr lang="en-US" dirty="0"/>
              <a:t>We are not really estimating time; we are stating bounds on the </a:t>
            </a:r>
            <a:r>
              <a:rPr lang="en-US" i="1" dirty="0"/>
              <a:t>number of computational steps</a:t>
            </a:r>
            <a:r>
              <a:rPr lang="en-US" dirty="0"/>
              <a:t> that the algorithm requires</a:t>
            </a:r>
          </a:p>
          <a:p>
            <a:r>
              <a:rPr lang="en-US" dirty="0"/>
              <a:t>The running time and memory requirements of algorithms are generally measured with respect to the </a:t>
            </a:r>
            <a:r>
              <a:rPr lang="en-US" i="1" dirty="0"/>
              <a:t>size of the input</a:t>
            </a:r>
          </a:p>
          <a:p>
            <a:r>
              <a:rPr lang="en-US" dirty="0"/>
              <a:t>Usually, we will be interested in performing a </a:t>
            </a:r>
            <a:r>
              <a:rPr lang="en-US" i="1" dirty="0"/>
              <a:t>worst-case analysis</a:t>
            </a:r>
            <a:r>
              <a:rPr lang="en-US" dirty="0"/>
              <a:t>, but sometimes we are interested in an </a:t>
            </a:r>
            <a:r>
              <a:rPr lang="en-US" i="1" dirty="0"/>
              <a:t>average-case analysis</a:t>
            </a:r>
          </a:p>
        </p:txBody>
      </p:sp>
    </p:spTree>
    <p:extLst>
      <p:ext uri="{BB962C8B-B14F-4D97-AF65-F5344CB8AC3E}">
        <p14:creationId xmlns:p14="http://schemas.microsoft.com/office/powerpoint/2010/main" val="110560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F7329-A59E-4074-BF8A-407D8E334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Big-O Notation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CCFE79-A6DB-406F-A66D-89E7153F91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Here is the definition of </a:t>
            </a:r>
            <a:r>
              <a:rPr lang="en-US" b="1" dirty="0"/>
              <a:t>Big-O notation </a:t>
            </a:r>
            <a:r>
              <a:rPr lang="en-US" dirty="0"/>
              <a:t>(a.k.a. Big-Oh notation):</a:t>
            </a:r>
          </a:p>
          <a:p>
            <a:pPr marL="457200" lvl="1" indent="0">
              <a:buNone/>
            </a:pPr>
            <a:r>
              <a:rPr lang="en-US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T(N) = O(f(N))</a:t>
            </a: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if there exist positive constants </a:t>
            </a:r>
            <a:r>
              <a:rPr lang="en-US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c</a:t>
            </a: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and </a:t>
            </a:r>
            <a:r>
              <a:rPr lang="en-US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n</a:t>
            </a:r>
            <a:r>
              <a:rPr lang="en-US" i="1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0</a:t>
            </a: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such that </a:t>
            </a:r>
            <a:r>
              <a:rPr lang="en-US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T(N) ≤ c*f(N)</a:t>
            </a: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when </a:t>
            </a:r>
            <a:r>
              <a:rPr lang="en-US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N </a:t>
            </a:r>
            <a:r>
              <a:rPr lang="en-US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≥</a:t>
            </a:r>
            <a:r>
              <a:rPr lang="en-US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n</a:t>
            </a:r>
            <a:r>
              <a:rPr lang="en-US" i="1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0</a:t>
            </a:r>
          </a:p>
          <a:p>
            <a:r>
              <a:rPr lang="en-US" dirty="0"/>
              <a:t>Example: Suppose T(N) = 1000 * N + 10</a:t>
            </a:r>
          </a:p>
          <a:p>
            <a:pPr lvl="1"/>
            <a:r>
              <a:rPr lang="en-US" dirty="0"/>
              <a:t>We can say that T(N) = O(N)</a:t>
            </a:r>
          </a:p>
          <a:p>
            <a:pPr lvl="1"/>
            <a:r>
              <a:rPr lang="en-US" dirty="0"/>
              <a:t>We can also say that T(N) = O(N</a:t>
            </a:r>
            <a:r>
              <a:rPr lang="en-US" baseline="30000" dirty="0"/>
              <a:t>2</a:t>
            </a:r>
            <a:r>
              <a:rPr lang="en-US" dirty="0"/>
              <a:t>) or O(N</a:t>
            </a:r>
            <a:r>
              <a:rPr lang="en-US" baseline="30000" dirty="0"/>
              <a:t>3</a:t>
            </a:r>
            <a:r>
              <a:rPr lang="en-US" dirty="0"/>
              <a:t>), but these are not expressing the </a:t>
            </a:r>
            <a:r>
              <a:rPr lang="en-US" i="1" dirty="0"/>
              <a:t>tightest possible bounds</a:t>
            </a:r>
          </a:p>
          <a:p>
            <a:r>
              <a:rPr lang="en-US" dirty="0"/>
              <a:t>There are several valid ways to read a Big-O statement</a:t>
            </a:r>
          </a:p>
          <a:p>
            <a:r>
              <a:rPr lang="en-US" dirty="0"/>
              <a:t>When we are using Big-O notation, we are comparing relative rates of growth</a:t>
            </a:r>
          </a:p>
          <a:p>
            <a:r>
              <a:rPr lang="en-US" dirty="0"/>
              <a:t>When we say that T(N) = O(f(N)), we are saying that the growth rate of T(N) is at least as good as the growth rate of f(N)</a:t>
            </a:r>
          </a:p>
          <a:p>
            <a:r>
              <a:rPr lang="en-US" dirty="0"/>
              <a:t>That is, f(N) provides an </a:t>
            </a:r>
            <a:r>
              <a:rPr lang="en-US" b="1" dirty="0"/>
              <a:t>upper bound </a:t>
            </a:r>
            <a:r>
              <a:rPr lang="en-US" dirty="0"/>
              <a:t>for T(N) if N is large</a:t>
            </a:r>
          </a:p>
        </p:txBody>
      </p:sp>
    </p:spTree>
    <p:extLst>
      <p:ext uri="{BB962C8B-B14F-4D97-AF65-F5344CB8AC3E}">
        <p14:creationId xmlns:p14="http://schemas.microsoft.com/office/powerpoint/2010/main" val="1481323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036C1-8617-4F88-9A29-9EFB92F5F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Big-Omega Notation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EA22B5-3F91-4706-89C1-EC05E49F7C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Here is the definition of </a:t>
            </a:r>
            <a:r>
              <a:rPr lang="en-US" b="1" dirty="0"/>
              <a:t>Big-Omega notation </a:t>
            </a:r>
            <a:r>
              <a:rPr lang="en-US" dirty="0"/>
              <a:t>(a.k.a. Omega notation):</a:t>
            </a:r>
          </a:p>
          <a:p>
            <a:pPr marL="457200" lvl="1" indent="0">
              <a:buNone/>
            </a:pPr>
            <a:r>
              <a:rPr lang="en-US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T(N) = Ω(g(N)) if there exist positive constants c and n</a:t>
            </a:r>
            <a:r>
              <a:rPr lang="en-US" i="1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0</a:t>
            </a:r>
            <a:r>
              <a:rPr lang="en-US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such that T(N) ≥ c*g(N) when N ≥ n</a:t>
            </a:r>
            <a:r>
              <a:rPr lang="en-US" i="1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0</a:t>
            </a:r>
          </a:p>
          <a:p>
            <a:r>
              <a:rPr lang="en-US" dirty="0"/>
              <a:t>Here, we are saying that the growth rate of T(N) is at least as bad as the growth rate of g(N)</a:t>
            </a:r>
          </a:p>
          <a:p>
            <a:r>
              <a:rPr lang="en-US" dirty="0"/>
              <a:t>That is, g(N) provides a </a:t>
            </a:r>
            <a:r>
              <a:rPr lang="en-US" b="1" dirty="0"/>
              <a:t>lower bound </a:t>
            </a:r>
            <a:r>
              <a:rPr lang="en-US" dirty="0"/>
              <a:t>for T(N) if N is large</a:t>
            </a:r>
          </a:p>
          <a:p>
            <a:r>
              <a:rPr lang="en-US" dirty="0"/>
              <a:t>One consequence of saying that T(N) = O(f(N)) is that f(N) = Ω(T(N))</a:t>
            </a:r>
          </a:p>
          <a:p>
            <a:r>
              <a:rPr lang="en-US" dirty="0"/>
              <a:t>If f(N) provides an upper bound on T(N) when N is large, then T(N) provides a lower bound on f(N) when N is large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77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B6B28-82B1-4D84-A2F5-9F4522F3B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Big-Theta Notation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A817E4-C79A-4390-AF4C-04D2442521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Here is the definition of </a:t>
            </a:r>
            <a:r>
              <a:rPr lang="en-US" b="1" dirty="0"/>
              <a:t>Big-Theta notation </a:t>
            </a:r>
            <a:r>
              <a:rPr lang="en-US" dirty="0"/>
              <a:t>(a.k.a. Theta notation):</a:t>
            </a:r>
          </a:p>
          <a:p>
            <a:pPr marL="457200" lvl="1" indent="0">
              <a:buNone/>
            </a:pPr>
            <a:r>
              <a:rPr lang="en-US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T(N) = Θ(h(N)) if and only if T(N) = O(h(N)) and T(N) = Ω(h(N))</a:t>
            </a:r>
          </a:p>
          <a:p>
            <a:r>
              <a:rPr lang="en-US" dirty="0"/>
              <a:t>Here, we are saying that the growth rate of T(N) is equal to the growth rate of h(N); it is no better and no worse</a:t>
            </a:r>
          </a:p>
          <a:p>
            <a:r>
              <a:rPr lang="en-US" dirty="0"/>
              <a:t>Example: Suppose T(N) = 2 * N</a:t>
            </a:r>
            <a:r>
              <a:rPr lang="en-US" baseline="30000" dirty="0"/>
              <a:t>2</a:t>
            </a:r>
          </a:p>
          <a:p>
            <a:pPr lvl="1"/>
            <a:r>
              <a:rPr lang="en-US" dirty="0"/>
              <a:t>We can say that T(N) = O(N</a:t>
            </a:r>
            <a:r>
              <a:rPr lang="en-US" baseline="30000" dirty="0"/>
              <a:t>2</a:t>
            </a:r>
            <a:r>
              <a:rPr lang="en-US" dirty="0"/>
              <a:t>), T(N) = O(N</a:t>
            </a:r>
            <a:r>
              <a:rPr lang="en-US" baseline="30000" dirty="0"/>
              <a:t>3</a:t>
            </a:r>
            <a:r>
              <a:rPr lang="en-US" dirty="0"/>
              <a:t>), T(N) = O(N</a:t>
            </a:r>
            <a:r>
              <a:rPr lang="en-US" baseline="30000" dirty="0"/>
              <a:t>4</a:t>
            </a:r>
            <a:r>
              <a:rPr lang="en-US" dirty="0"/>
              <a:t>), etc.</a:t>
            </a:r>
          </a:p>
          <a:p>
            <a:pPr lvl="1"/>
            <a:r>
              <a:rPr lang="en-US" dirty="0"/>
              <a:t>We can say that T(N) = Ω(N</a:t>
            </a:r>
            <a:r>
              <a:rPr lang="en-US" baseline="30000" dirty="0"/>
              <a:t>2</a:t>
            </a:r>
            <a:r>
              <a:rPr lang="en-US" dirty="0"/>
              <a:t>), T(N) = Ω(N), T(N) = Ω(log N), etc.</a:t>
            </a:r>
          </a:p>
          <a:p>
            <a:pPr lvl="1"/>
            <a:r>
              <a:rPr lang="en-US" dirty="0"/>
              <a:t>Looking at the first item from each list above, we can say that T(N) = Θ(N</a:t>
            </a:r>
            <a:r>
              <a:rPr lang="en-US" baseline="30000" dirty="0"/>
              <a:t>2</a:t>
            </a:r>
            <a:r>
              <a:rPr lang="en-US" dirty="0"/>
              <a:t>) </a:t>
            </a:r>
          </a:p>
          <a:p>
            <a:r>
              <a:rPr lang="en-US" dirty="0"/>
              <a:t>Writing T(N) = Θ(N</a:t>
            </a:r>
            <a:r>
              <a:rPr lang="en-US" baseline="30000" dirty="0"/>
              <a:t>2</a:t>
            </a:r>
            <a:r>
              <a:rPr lang="en-US" dirty="0"/>
              <a:t>) is guaranteeing us the best (tightest) bounds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990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2BF6C-BE5A-4E7E-836C-A620D3676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Little-o Notation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434C50-6A52-4A02-8D6D-42665B16F6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Here is the definition of </a:t>
            </a:r>
            <a:r>
              <a:rPr lang="en-US" b="1" dirty="0"/>
              <a:t>Little-o notation </a:t>
            </a:r>
            <a:r>
              <a:rPr lang="en-US" dirty="0"/>
              <a:t>(a.k.a. Little-oh notation):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T(N) = o(p(N)) if T(N) = O(p(N)) and T(N) ≠ Θ(p(N))</a:t>
            </a: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/>
              <a:t>Here, we are saying that the growth rate of T(N) is better than the growth rate of p(N)</a:t>
            </a:r>
          </a:p>
        </p:txBody>
      </p:sp>
    </p:spTree>
    <p:extLst>
      <p:ext uri="{BB962C8B-B14F-4D97-AF65-F5344CB8AC3E}">
        <p14:creationId xmlns:p14="http://schemas.microsoft.com/office/powerpoint/2010/main" val="25162488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766A6-9D04-46DD-B6DB-F35B953EC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the Four Mathematical Notations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0B16D0-3B8F-4538-8A2A-886BCDDB13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</a:t>
            </a:r>
            <a:r>
              <a:rPr lang="en-US" i="1" dirty="0"/>
              <a:t>four mathematical notations</a:t>
            </a:r>
            <a:r>
              <a:rPr lang="en-US" dirty="0"/>
              <a:t> we have defined are useful for analyzing algorithms</a:t>
            </a:r>
          </a:p>
          <a:p>
            <a:r>
              <a:rPr lang="en-US" dirty="0"/>
              <a:t>Typically, T(N) will represent the number of computational steps (which is related to running time) that an algorithm requires</a:t>
            </a:r>
          </a:p>
          <a:p>
            <a:r>
              <a:rPr lang="en-US" dirty="0"/>
              <a:t>Sometimes, T(N) will represent the amount of memory that an algorithm requires</a:t>
            </a:r>
          </a:p>
          <a:p>
            <a:r>
              <a:rPr lang="en-US" dirty="0"/>
              <a:t>Note that the number of computational steps cannot be less than the number of memory locations accessed</a:t>
            </a:r>
          </a:p>
          <a:p>
            <a:r>
              <a:rPr lang="en-US" dirty="0"/>
              <a:t>When we analyze either running time or memory requirements of algorithms using these notations, this is called </a:t>
            </a:r>
            <a:r>
              <a:rPr lang="en-US" b="1" dirty="0"/>
              <a:t>asymptotic analysis</a:t>
            </a:r>
          </a:p>
          <a:p>
            <a:r>
              <a:rPr lang="en-US" dirty="0"/>
              <a:t>When one algorithm has a better (smaller) running time than another according to asymptotic analysis, we say that it is asymptotically better</a:t>
            </a:r>
          </a:p>
          <a:p>
            <a:r>
              <a:rPr lang="en-US" dirty="0"/>
              <a:t>If one algorithm has an asymptotically better running time than another, it will run faster (in terms of real time) for large enough input sizes</a:t>
            </a:r>
          </a:p>
        </p:txBody>
      </p:sp>
    </p:spTree>
    <p:extLst>
      <p:ext uri="{BB962C8B-B14F-4D97-AF65-F5344CB8AC3E}">
        <p14:creationId xmlns:p14="http://schemas.microsoft.com/office/powerpoint/2010/main" val="2281108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96DC4-4E9F-487D-9A63-66B95C07D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Ordered Running Times (lowest to highest)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E22BC3-88A9-4E06-98DD-E92C67CAA9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 (constant)</a:t>
            </a:r>
          </a:p>
          <a:p>
            <a:r>
              <a:rPr lang="en-US" dirty="0"/>
              <a:t>log N (logarithmic)</a:t>
            </a:r>
          </a:p>
          <a:p>
            <a:r>
              <a:rPr lang="en-US" dirty="0"/>
              <a:t>log</a:t>
            </a:r>
            <a:r>
              <a:rPr lang="en-US" baseline="30000" dirty="0"/>
              <a:t>2</a:t>
            </a:r>
            <a:r>
              <a:rPr lang="en-US" dirty="0"/>
              <a:t>N (log-squared)</a:t>
            </a:r>
          </a:p>
          <a:p>
            <a:r>
              <a:rPr lang="en-US" dirty="0"/>
              <a:t>N (linear)</a:t>
            </a:r>
          </a:p>
          <a:p>
            <a:r>
              <a:rPr lang="en-US" dirty="0"/>
              <a:t>NlogN (linearithmic)</a:t>
            </a:r>
          </a:p>
          <a:p>
            <a:r>
              <a:rPr lang="en-US" dirty="0"/>
              <a:t>N</a:t>
            </a:r>
            <a:r>
              <a:rPr lang="en-US" baseline="30000" dirty="0"/>
              <a:t>2</a:t>
            </a:r>
            <a:r>
              <a:rPr lang="en-US" dirty="0"/>
              <a:t> (quadratic)</a:t>
            </a:r>
          </a:p>
          <a:p>
            <a:r>
              <a:rPr lang="en-US" dirty="0"/>
              <a:t>N</a:t>
            </a:r>
            <a:r>
              <a:rPr lang="en-US" baseline="30000" dirty="0"/>
              <a:t>3</a:t>
            </a:r>
            <a:r>
              <a:rPr lang="en-US" dirty="0"/>
              <a:t> (cubic)</a:t>
            </a:r>
          </a:p>
          <a:p>
            <a:r>
              <a:rPr lang="en-US" dirty="0"/>
              <a:t>2</a:t>
            </a:r>
            <a:r>
              <a:rPr lang="en-US" baseline="30000" dirty="0"/>
              <a:t>N</a:t>
            </a:r>
            <a:r>
              <a:rPr lang="en-US" dirty="0"/>
              <a:t> (exponential; really a</a:t>
            </a:r>
            <a:r>
              <a:rPr lang="en-US" baseline="30000" dirty="0"/>
              <a:t>N</a:t>
            </a:r>
            <a:r>
              <a:rPr lang="en-US" dirty="0"/>
              <a:t> where a &gt; 1)</a:t>
            </a:r>
          </a:p>
        </p:txBody>
      </p:sp>
    </p:spTree>
    <p:extLst>
      <p:ext uri="{BB962C8B-B14F-4D97-AF65-F5344CB8AC3E}">
        <p14:creationId xmlns:p14="http://schemas.microsoft.com/office/powerpoint/2010/main" val="3250994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D8C73-5A47-46B9-ACE3-992B334F9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 1 (from book)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8AD0EF-DE3B-4E2E-B875-D25C5EC6A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Rule 1: if T</a:t>
            </a:r>
            <a:r>
              <a:rPr lang="en-US" sz="2800" i="1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1</a:t>
            </a: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(N) = O(f(N)) and T</a:t>
            </a:r>
            <a:r>
              <a:rPr lang="en-US" sz="2800" i="1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2</a:t>
            </a: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(N) = O(g(N)), then: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lphaLcParenBoth"/>
              <a:tabLst>
                <a:tab pos="228600" algn="l"/>
              </a:tabLst>
            </a:pP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T</a:t>
            </a:r>
            <a:r>
              <a:rPr lang="en-US" sz="2800" i="1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1</a:t>
            </a: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(N) + T</a:t>
            </a:r>
            <a:r>
              <a:rPr lang="en-US" sz="2800" i="1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2</a:t>
            </a: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(N) = O(max(f(N), g(N)))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lphaLcParenBoth"/>
              <a:tabLst>
                <a:tab pos="228600" algn="l"/>
              </a:tabLst>
            </a:pP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T</a:t>
            </a:r>
            <a:r>
              <a:rPr lang="en-US" sz="2800" i="1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1</a:t>
            </a: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(N) * T</a:t>
            </a:r>
            <a:r>
              <a:rPr lang="en-US" sz="2800" i="1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2</a:t>
            </a: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(N) = O(f(N) * g(N))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/>
              <a:t>Part (a) will help us evaluate algorithms that can be broken down into sequential segments of code</a:t>
            </a:r>
          </a:p>
          <a:p>
            <a:r>
              <a:rPr lang="en-US" dirty="0"/>
              <a:t>Part (b) will help us evaluate algorithm involving loops including nested loops</a:t>
            </a:r>
          </a:p>
          <a:p>
            <a:r>
              <a:rPr lang="en-US" dirty="0"/>
              <a:t>Note: (a) could have read T</a:t>
            </a:r>
            <a:r>
              <a:rPr lang="en-US" baseline="-25000" dirty="0"/>
              <a:t>1</a:t>
            </a:r>
            <a:r>
              <a:rPr lang="en-US" dirty="0"/>
              <a:t>(N) + T</a:t>
            </a:r>
            <a:r>
              <a:rPr lang="en-US" baseline="-25000" dirty="0"/>
              <a:t>2</a:t>
            </a:r>
            <a:r>
              <a:rPr lang="en-US" dirty="0"/>
              <a:t>(N) = O(f(N) + g(N)); this should make more sense after the next rule</a:t>
            </a:r>
          </a:p>
        </p:txBody>
      </p:sp>
    </p:spTree>
    <p:extLst>
      <p:ext uri="{BB962C8B-B14F-4D97-AF65-F5344CB8AC3E}">
        <p14:creationId xmlns:p14="http://schemas.microsoft.com/office/powerpoint/2010/main" val="38308778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986BF-70E5-4349-A8E6-1DAC6E3AC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 2 (from book)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E41F38-B748-42A4-8154-88A51D585B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Rule 2: if T(N) is a polynomial of degree k, then T(N) = Θ(N</a:t>
            </a:r>
            <a:r>
              <a:rPr lang="en-US" sz="2800" i="1" baseline="30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k</a:t>
            </a: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)</a:t>
            </a:r>
          </a:p>
          <a:p>
            <a:r>
              <a:rPr lang="en-US" dirty="0">
                <a:effectLst/>
                <a:ea typeface="Times New Roman" panose="02020603050405020304" pitchFamily="18" charset="0"/>
              </a:rPr>
              <a:t>This is a very powerful rule that makes asymptotic analysis a lot simpler!</a:t>
            </a:r>
          </a:p>
          <a:p>
            <a:r>
              <a:rPr lang="en-US" dirty="0">
                <a:ea typeface="Times New Roman" panose="02020603050405020304" pitchFamily="18" charset="0"/>
              </a:rPr>
              <a:t>Example: Suppose T(N) = 30N</a:t>
            </a:r>
            <a:r>
              <a:rPr lang="en-US" baseline="30000" dirty="0">
                <a:ea typeface="Times New Roman" panose="02020603050405020304" pitchFamily="18" charset="0"/>
              </a:rPr>
              <a:t>3</a:t>
            </a:r>
            <a:r>
              <a:rPr lang="en-US" dirty="0">
                <a:ea typeface="Times New Roman" panose="02020603050405020304" pitchFamily="18" charset="0"/>
              </a:rPr>
              <a:t> – 50N</a:t>
            </a:r>
            <a:r>
              <a:rPr lang="en-US" baseline="30000" dirty="0">
                <a:ea typeface="Times New Roman" panose="02020603050405020304" pitchFamily="18" charset="0"/>
              </a:rPr>
              <a:t>2</a:t>
            </a:r>
            <a:r>
              <a:rPr lang="en-US" dirty="0">
                <a:ea typeface="Times New Roman" panose="02020603050405020304" pitchFamily="18" charset="0"/>
              </a:rPr>
              <a:t> + 25N + 80</a:t>
            </a:r>
          </a:p>
          <a:p>
            <a:pPr lvl="1"/>
            <a:r>
              <a:rPr lang="en-US" dirty="0">
                <a:effectLst/>
                <a:ea typeface="Times New Roman" panose="02020603050405020304" pitchFamily="18" charset="0"/>
              </a:rPr>
              <a:t>We can say that T(N) = </a:t>
            </a:r>
            <a:r>
              <a:rPr lang="el-GR" dirty="0">
                <a:effectLst/>
                <a:ea typeface="Times New Roman" panose="02020603050405020304" pitchFamily="18" charset="0"/>
              </a:rPr>
              <a:t>Θ(</a:t>
            </a:r>
            <a:r>
              <a:rPr lang="en-US" dirty="0">
                <a:effectLst/>
                <a:ea typeface="Times New Roman" panose="02020603050405020304" pitchFamily="18" charset="0"/>
              </a:rPr>
              <a:t>N</a:t>
            </a:r>
            <a:r>
              <a:rPr lang="en-US" baseline="30000" dirty="0">
                <a:effectLst/>
                <a:ea typeface="Times New Roman" panose="02020603050405020304" pitchFamily="18" charset="0"/>
              </a:rPr>
              <a:t>3</a:t>
            </a:r>
            <a:r>
              <a:rPr lang="en-US" dirty="0">
                <a:effectLst/>
                <a:ea typeface="Times New Roman" panose="02020603050405020304" pitchFamily="18" charset="0"/>
              </a:rPr>
              <a:t>)</a:t>
            </a:r>
          </a:p>
          <a:p>
            <a:pPr lvl="1"/>
            <a:r>
              <a:rPr lang="en-US" dirty="0">
                <a:effectLst/>
                <a:ea typeface="Times New Roman" panose="02020603050405020304" pitchFamily="18" charset="0"/>
              </a:rPr>
              <a:t>We are ignoring low order terms and constants when we compare algorithms this way</a:t>
            </a:r>
            <a:endParaRPr lang="en-US" i="1" dirty="0">
              <a:effectLst/>
              <a:latin typeface="Courier New" panose="02070309020205020404" pitchFamily="49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6444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40677-DB1E-4EAB-9438-2696450ED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 3 (from book)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9BBEE3-1F8C-4F81-B2C8-893A5F64E2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Rule 3: log</a:t>
            </a:r>
            <a:r>
              <a:rPr lang="en-US" sz="2800" i="1" baseline="30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k</a:t>
            </a: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N = O(N) for any constant k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/>
              <a:t>This rule tells us that logarithms grow very slowly</a:t>
            </a:r>
          </a:p>
          <a:p>
            <a:r>
              <a:rPr lang="en-US" dirty="0"/>
              <a:t>We can even make the rule stronger: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Rule 3b: log</a:t>
            </a:r>
            <a:r>
              <a:rPr lang="en-US" sz="2800" i="1" baseline="30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k</a:t>
            </a: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N = O(N</a:t>
            </a:r>
            <a:r>
              <a:rPr lang="en-US" sz="2800" i="1" baseline="30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y</a:t>
            </a: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) for any y &gt; 0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5223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DA6CD-5FBD-4404-AC8F-F09108D18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Rules 4 - 7 and Stirling’s Formula (not in book)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62E14E-2783-4021-B809-24B83F52B5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Rule 4: if T(N) = O(f(N)), then a * T(N) = O(f(N))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Rule 5: if T(N) = O(f(N)) and f(N) = O(g(N)), then T(N) = O(g(N))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Rule 6: N</a:t>
            </a:r>
            <a:r>
              <a:rPr lang="en-US" sz="2800" i="1" baseline="30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x</a:t>
            </a: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= O(a</a:t>
            </a:r>
            <a:r>
              <a:rPr lang="en-US" sz="2800" i="1" baseline="30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N</a:t>
            </a: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) for any x &gt; 0, a &gt; 1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Rule 7: log (N</a:t>
            </a:r>
            <a:r>
              <a:rPr lang="en-US" sz="2800" i="1" baseline="30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x</a:t>
            </a: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) = Θ(log N) for any x &gt; 0</a:t>
            </a:r>
          </a:p>
          <a:p>
            <a:pPr marL="0" indent="0">
              <a:buNone/>
            </a:pPr>
            <a:endParaRPr lang="en-US" sz="2800" i="1" dirty="0">
              <a:effectLst/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i="1" dirty="0">
                <a:latin typeface="Courier New" panose="02070309020205020404" pitchFamily="49" charset="0"/>
              </a:rPr>
              <a:t>Stirling’s Formula: </a:t>
            </a: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log (N!) ≈ N log N - N log e + log (sqrt(2 * pi * N))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7476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9C32F-129E-4545-8FBC-8ABBDD29C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Functions (example)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560788-25F4-44C0-AEAC-44382B6BFC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Example: Compute the relative growth rates of f(N) = N log N and g(N) = N</a:t>
            </a:r>
            <a:r>
              <a:rPr lang="en-US" baseline="30000" dirty="0"/>
              <a:t>1.5</a:t>
            </a:r>
          </a:p>
          <a:p>
            <a:r>
              <a:rPr lang="en-US" dirty="0"/>
              <a:t>This is the same as comparing log N and N</a:t>
            </a:r>
            <a:r>
              <a:rPr lang="en-US" baseline="30000" dirty="0"/>
              <a:t>0.5</a:t>
            </a:r>
          </a:p>
          <a:p>
            <a:r>
              <a:rPr lang="en-US" dirty="0"/>
              <a:t>Which is the same as log</a:t>
            </a:r>
            <a:r>
              <a:rPr lang="en-US" baseline="30000" dirty="0"/>
              <a:t>2</a:t>
            </a:r>
            <a:r>
              <a:rPr lang="en-US" dirty="0"/>
              <a:t>N versus N</a:t>
            </a:r>
          </a:p>
          <a:p>
            <a:r>
              <a:rPr lang="en-US" dirty="0"/>
              <a:t>Rule 3 tells us that log</a:t>
            </a:r>
            <a:r>
              <a:rPr lang="en-US" baseline="30000" dirty="0"/>
              <a:t>2</a:t>
            </a:r>
            <a:r>
              <a:rPr lang="en-US" dirty="0"/>
              <a:t>N is better, so f(N) is asymptotically better than g(N)</a:t>
            </a:r>
          </a:p>
        </p:txBody>
      </p:sp>
    </p:spTree>
    <p:extLst>
      <p:ext uri="{BB962C8B-B14F-4D97-AF65-F5344CB8AC3E}">
        <p14:creationId xmlns:p14="http://schemas.microsoft.com/office/powerpoint/2010/main" val="33794752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C45B6-BFBE-4826-9DB9-274CD1A8A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 the Definitions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F1BCE0-3144-418D-98B8-3EA0E1C53C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Typically, when you see a function, you will immediately know its big-O and big-Theta running times</a:t>
            </a:r>
          </a:p>
          <a:p>
            <a:r>
              <a:rPr lang="en-US" dirty="0"/>
              <a:t>Example: </a:t>
            </a:r>
            <a:r>
              <a:rPr lang="pt-BR" dirty="0"/>
              <a:t>T(N) = 3 * N</a:t>
            </a:r>
            <a:r>
              <a:rPr lang="pt-BR" baseline="30000" dirty="0"/>
              <a:t>2</a:t>
            </a:r>
            <a:r>
              <a:rPr lang="pt-BR" dirty="0"/>
              <a:t> + 20 * N + 10</a:t>
            </a:r>
          </a:p>
          <a:p>
            <a:r>
              <a:rPr lang="pt-BR" dirty="0"/>
              <a:t>According to rule 2, this is Θ(N</a:t>
            </a:r>
            <a:r>
              <a:rPr lang="pt-BR" baseline="30000" dirty="0"/>
              <a:t>2</a:t>
            </a:r>
            <a:r>
              <a:rPr lang="pt-BR" dirty="0"/>
              <a:t>), and therefore also O(N</a:t>
            </a:r>
            <a:r>
              <a:rPr lang="pt-BR" baseline="30000" dirty="0"/>
              <a:t>2</a:t>
            </a:r>
            <a:r>
              <a:rPr lang="pt-BR" dirty="0"/>
              <a:t>) and </a:t>
            </a:r>
            <a:r>
              <a:rPr lang="el-GR" dirty="0"/>
              <a:t>Ω(</a:t>
            </a:r>
            <a:r>
              <a:rPr lang="pt-BR" dirty="0"/>
              <a:t>N</a:t>
            </a:r>
            <a:r>
              <a:rPr lang="pt-BR" baseline="30000" dirty="0"/>
              <a:t>2</a:t>
            </a:r>
            <a:r>
              <a:rPr lang="pt-BR" dirty="0"/>
              <a:t>)</a:t>
            </a:r>
            <a:r>
              <a:rPr lang="en-US" dirty="0">
                <a:latin typeface="Courier New" panose="02070309020205020404" pitchFamily="49" charset="0"/>
              </a:rPr>
              <a:t> </a:t>
            </a:r>
            <a:endParaRPr lang="pt-BR" dirty="0"/>
          </a:p>
          <a:p>
            <a:r>
              <a:rPr lang="pt-BR" dirty="0"/>
              <a:t>If you didn’t know the rule, you could prove it from the definitions</a:t>
            </a:r>
            <a:endParaRPr lang="en-US" dirty="0"/>
          </a:p>
          <a:p>
            <a:r>
              <a:rPr lang="en-US" dirty="0"/>
              <a:t>For example, for big-O, T(1) = 33, and you can use an inductive proof to show that T(N) &lt;= 33 N</a:t>
            </a:r>
            <a:r>
              <a:rPr lang="en-US" baseline="30000" dirty="0"/>
              <a:t>2</a:t>
            </a:r>
            <a:r>
              <a:rPr lang="en-US" dirty="0"/>
              <a:t> for N &gt;= 1</a:t>
            </a:r>
          </a:p>
        </p:txBody>
      </p:sp>
    </p:spTree>
    <p:extLst>
      <p:ext uri="{BB962C8B-B14F-4D97-AF65-F5344CB8AC3E}">
        <p14:creationId xmlns:p14="http://schemas.microsoft.com/office/powerpoint/2010/main" val="15522696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77CE5-D0FD-4A1D-9BE7-5633E6C7A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03A3B1-3C3D-4978-ADAF-5087947F9E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Typically, we will make the following assumptions about computers:</a:t>
            </a:r>
          </a:p>
          <a:p>
            <a:pPr lvl="1"/>
            <a:r>
              <a:rPr lang="en-US" dirty="0"/>
              <a:t>Every instruction takes the same amount of time to execute; however, we cannot assume the existence of complex instructions</a:t>
            </a:r>
          </a:p>
          <a:p>
            <a:pPr lvl="1"/>
            <a:r>
              <a:rPr lang="en-US" dirty="0"/>
              <a:t>Computers have infinite memory</a:t>
            </a:r>
          </a:p>
          <a:p>
            <a:pPr lvl="1"/>
            <a:r>
              <a:rPr lang="en-US" dirty="0"/>
              <a:t>Unlike what is stated in the book, at times we will ignore the fact that there is a maximum integer that can be represented</a:t>
            </a:r>
          </a:p>
          <a:p>
            <a:r>
              <a:rPr lang="en-US" dirty="0"/>
              <a:t>Note that these assumptions are not true in reality</a:t>
            </a:r>
          </a:p>
          <a:p>
            <a:r>
              <a:rPr lang="en-US" dirty="0"/>
              <a:t>For example, page faults that force a program to rely on virtual memory can greatly slow down a program</a:t>
            </a:r>
          </a:p>
        </p:txBody>
      </p:sp>
    </p:spTree>
    <p:extLst>
      <p:ext uri="{BB962C8B-B14F-4D97-AF65-F5344CB8AC3E}">
        <p14:creationId xmlns:p14="http://schemas.microsoft.com/office/powerpoint/2010/main" val="36718799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C6EF0-0B26-44FF-B2C3-5470B147E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 Programs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1DB633-7132-4FED-9ABB-6BA946BA23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The actual running time of a real program will depend on these things:</a:t>
            </a:r>
          </a:p>
          <a:p>
            <a:pPr lvl="1"/>
            <a:r>
              <a:rPr lang="en-US" dirty="0"/>
              <a:t>The chosen computer language used to implement the algorithm and the quality of machine code generated by the compiler</a:t>
            </a:r>
          </a:p>
          <a:p>
            <a:pPr lvl="1"/>
            <a:r>
              <a:rPr lang="en-US" dirty="0"/>
              <a:t>The nature and speed of the instructions on the machine used to execute the program (i.e., the hardware)</a:t>
            </a:r>
          </a:p>
          <a:p>
            <a:pPr lvl="1"/>
            <a:r>
              <a:rPr lang="en-US" dirty="0"/>
              <a:t>The time complexity of the algorithm underlying the program</a:t>
            </a:r>
          </a:p>
          <a:p>
            <a:pPr lvl="1"/>
            <a:r>
              <a:rPr lang="en-US" dirty="0"/>
              <a:t>The input to the program</a:t>
            </a:r>
          </a:p>
          <a:p>
            <a:r>
              <a:rPr lang="en-US" dirty="0"/>
              <a:t>We are ignoring the first two of these factors in our analyses</a:t>
            </a:r>
          </a:p>
          <a:p>
            <a:r>
              <a:rPr lang="en-US" dirty="0"/>
              <a:t>Related to the input, we often say that the running time is measured with respect to the “size of the input”; typically, this is true, but not always</a:t>
            </a:r>
          </a:p>
        </p:txBody>
      </p:sp>
    </p:spTree>
    <p:extLst>
      <p:ext uri="{BB962C8B-B14F-4D97-AF65-F5344CB8AC3E}">
        <p14:creationId xmlns:p14="http://schemas.microsoft.com/office/powerpoint/2010/main" val="23272635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FFF1E-2559-4CDD-8403-92E069A37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Rules for Analyzing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CEEC38-DAAB-404D-A426-CF53718C2E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Here are </a:t>
            </a:r>
            <a:r>
              <a:rPr lang="en-US" i="1" dirty="0"/>
              <a:t>four general rules for analyzing pseudo-code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Rule 1: For consecutive segments of code, just add the running times together (which means taking the maximum if we are performing asymptotic analysis)</a:t>
            </a:r>
          </a:p>
          <a:p>
            <a:pPr lvl="1"/>
            <a:r>
              <a:rPr lang="en-US" dirty="0"/>
              <a:t>Rule 2: For if/else statements, the running time is never more than the running time of the test plus the running time of the longer clause</a:t>
            </a:r>
          </a:p>
          <a:p>
            <a:pPr lvl="1"/>
            <a:r>
              <a:rPr lang="en-US" dirty="0"/>
              <a:t>Rule 3: The running time of a loop is at most the running time of the statements inside the loop (including tests) times the number of iterations</a:t>
            </a:r>
          </a:p>
          <a:p>
            <a:pPr lvl="1"/>
            <a:r>
              <a:rPr lang="en-US" dirty="0"/>
              <a:t>Rule 4: When dealing with nested loops, work inside out and multiply</a:t>
            </a:r>
          </a:p>
          <a:p>
            <a:r>
              <a:rPr lang="en-US" i="1" dirty="0"/>
              <a:t>These rules are specifically related specifically to big-O notation</a:t>
            </a:r>
          </a:p>
          <a:p>
            <a:r>
              <a:rPr lang="en-US" dirty="0"/>
              <a:t>The rules for big-Omega would be a bit different (at least, one of them would be)</a:t>
            </a:r>
          </a:p>
        </p:txBody>
      </p:sp>
    </p:spTree>
    <p:extLst>
      <p:ext uri="{BB962C8B-B14F-4D97-AF65-F5344CB8AC3E}">
        <p14:creationId xmlns:p14="http://schemas.microsoft.com/office/powerpoint/2010/main" val="36898873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FE844-85F2-4E1B-B217-5704A3EBC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Maximum Subsequence Sum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2572FA-84F0-4936-9914-09683B4959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r>
                  <a:rPr lang="en-US" b="1" dirty="0"/>
                  <a:t>The Maximum Subsequence Sum Problem</a:t>
                </a:r>
                <a:r>
                  <a:rPr lang="en-US" dirty="0"/>
                  <a:t>: Given (possibly negative) integers A</a:t>
                </a:r>
                <a:r>
                  <a:rPr lang="en-US" baseline="-25000" dirty="0"/>
                  <a:t>1</a:t>
                </a:r>
                <a:r>
                  <a:rPr lang="en-US" dirty="0"/>
                  <a:t>, A</a:t>
                </a:r>
                <a:r>
                  <a:rPr lang="en-US" baseline="-25000" dirty="0"/>
                  <a:t>2</a:t>
                </a:r>
                <a:r>
                  <a:rPr lang="en-US" dirty="0"/>
                  <a:t>, …, A</a:t>
                </a:r>
                <a:r>
                  <a:rPr lang="en-US" baseline="-25000" dirty="0"/>
                  <a:t>N</a:t>
                </a:r>
                <a:r>
                  <a:rPr lang="en-US" dirty="0"/>
                  <a:t>, find the maximum value of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p>
                      <m:e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nary>
                  </m:oMath>
                </a14:m>
                <a:endParaRPr lang="en-US" dirty="0"/>
              </a:p>
              <a:p>
                <a:r>
                  <a:rPr lang="en-US" dirty="0"/>
                  <a:t>A more casual way to phrase it: Given a sequence of integers, find the maximum sum of any contiguous subsequence</a:t>
                </a:r>
              </a:p>
              <a:p>
                <a:r>
                  <a:rPr lang="en-US" dirty="0"/>
                  <a:t>If all values are negative, the answer is zero (an empty subsequence is allowed)</a:t>
                </a:r>
              </a:p>
              <a:p>
                <a:r>
                  <a:rPr lang="en-US" dirty="0"/>
                  <a:t>Some versions also ask to indicate the subsequence; ties can be broken arbitrarily</a:t>
                </a:r>
              </a:p>
              <a:p>
                <a:r>
                  <a:rPr lang="en-US" dirty="0"/>
                  <a:t>There are many correct algorithms to solve this problem</a:t>
                </a:r>
              </a:p>
              <a:p>
                <a:r>
                  <a:rPr lang="en-US" dirty="0"/>
                  <a:t>Example input: 15, -10, 15, -5, 10, -30, </a:t>
                </a:r>
                <a:r>
                  <a:rPr lang="en-US" u="sng" dirty="0"/>
                  <a:t>15, -5, -5, 30, 20, -40, 20, -10, 30, 20</a:t>
                </a:r>
                <a:r>
                  <a:rPr lang="en-US" dirty="0"/>
                  <a:t>, -50, 10, 25, -35, 30, 10</a:t>
                </a:r>
              </a:p>
              <a:p>
                <a:r>
                  <a:rPr lang="en-US" dirty="0"/>
                  <a:t>Example answer: 75 (the sum of the underlined subsequence)</a:t>
                </a:r>
              </a:p>
              <a:p>
                <a:r>
                  <a:rPr lang="en-US" dirty="0"/>
                  <a:t>We will cover four solutions with running times that are </a:t>
                </a:r>
                <a:r>
                  <a:rPr lang="el-GR" dirty="0"/>
                  <a:t>Θ</a:t>
                </a:r>
                <a:r>
                  <a:rPr lang="en-US" dirty="0"/>
                  <a:t>(N</a:t>
                </a:r>
                <a:r>
                  <a:rPr lang="en-US" baseline="30000" dirty="0"/>
                  <a:t>3</a:t>
                </a:r>
                <a:r>
                  <a:rPr lang="en-US" dirty="0"/>
                  <a:t>),</a:t>
                </a:r>
                <a:r>
                  <a:rPr lang="el-GR" dirty="0"/>
                  <a:t> Θ</a:t>
                </a:r>
                <a:r>
                  <a:rPr lang="en-US" dirty="0"/>
                  <a:t>(N</a:t>
                </a:r>
                <a:r>
                  <a:rPr lang="en-US" baseline="30000" dirty="0"/>
                  <a:t>2</a:t>
                </a:r>
                <a:r>
                  <a:rPr lang="en-US" dirty="0"/>
                  <a:t>),</a:t>
                </a:r>
                <a:r>
                  <a:rPr lang="el-GR" dirty="0"/>
                  <a:t> Θ</a:t>
                </a:r>
                <a:r>
                  <a:rPr lang="en-US" dirty="0"/>
                  <a:t>(N log N), and</a:t>
                </a:r>
                <a:r>
                  <a:rPr lang="el-GR" dirty="0"/>
                  <a:t> Θ</a:t>
                </a:r>
                <a:r>
                  <a:rPr lang="en-US" dirty="0"/>
                  <a:t>(N)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2572FA-84F0-4936-9914-09683B4959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3221" r="-9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76579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2B5E5-4F4C-4825-89F2-BCAD7905F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Cubic Solution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69D5EF-2594-4782-9AF7-3C4804AA7C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i="1" dirty="0"/>
              <a:t>cubic solution </a:t>
            </a:r>
            <a:r>
              <a:rPr lang="en-US" dirty="0"/>
              <a:t>to the Maximum Subsequence Sum Problem is the most straightforward</a:t>
            </a:r>
          </a:p>
          <a:p>
            <a:r>
              <a:rPr lang="en-US" dirty="0"/>
              <a:t>Loop through every possible subsequence (by looping through every possible starting and ending position)</a:t>
            </a:r>
          </a:p>
          <a:p>
            <a:r>
              <a:rPr lang="en-US" dirty="0"/>
              <a:t>For each subsequence, compute the sum</a:t>
            </a:r>
          </a:p>
          <a:p>
            <a:r>
              <a:rPr lang="en-US" dirty="0"/>
              <a:t>If the sum is greater than the largest sum seen so far, remember it</a:t>
            </a:r>
          </a:p>
        </p:txBody>
      </p:sp>
    </p:spTree>
    <p:extLst>
      <p:ext uri="{BB962C8B-B14F-4D97-AF65-F5344CB8AC3E}">
        <p14:creationId xmlns:p14="http://schemas.microsoft.com/office/powerpoint/2010/main" val="7158924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4FDFD-871E-4173-9B0A-AE5C54277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Cubic Solution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04C5AF-CD9F-429C-9391-9D0DD176BB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MSSP(Array A, Length N)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loop i from 1 to N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loop j from i to N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loop k from i to j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k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if sum &gt; max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max  sum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return max</a:t>
            </a:r>
          </a:p>
        </p:txBody>
      </p:sp>
    </p:spTree>
    <p:extLst>
      <p:ext uri="{BB962C8B-B14F-4D97-AF65-F5344CB8AC3E}">
        <p14:creationId xmlns:p14="http://schemas.microsoft.com/office/powerpoint/2010/main" val="162849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A64C8-74E6-42E3-BEA5-7B025B163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Cubic Solution Pseudo-code Expanded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C07773-8CE3-48F6-AC32-5AF37FA838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loop j from i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loop k from i to j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k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start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end  j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2099003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8C302-A6A2-44BC-B648-1A68B710F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Quadratic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7315BF-5147-4467-939B-384555F151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i="1" dirty="0"/>
              <a:t>quadratic solution </a:t>
            </a:r>
            <a:r>
              <a:rPr lang="en-US" dirty="0"/>
              <a:t>to the Maximum Subsequence Sum Problem makes a logical improvement to the cubic solution</a:t>
            </a:r>
          </a:p>
          <a:p>
            <a:r>
              <a:rPr lang="en-US" dirty="0"/>
              <a:t>Suppose we have just computed the sum from A</a:t>
            </a:r>
            <a:r>
              <a:rPr lang="en-US" baseline="-25000" dirty="0"/>
              <a:t>i</a:t>
            </a:r>
            <a:r>
              <a:rPr lang="en-US" dirty="0"/>
              <a:t> to A</a:t>
            </a:r>
            <a:r>
              <a:rPr lang="en-US" baseline="-25000" dirty="0"/>
              <a:t>j</a:t>
            </a:r>
          </a:p>
          <a:p>
            <a:r>
              <a:rPr lang="en-US" dirty="0"/>
              <a:t>Now we now want to compute the sum from A</a:t>
            </a:r>
            <a:r>
              <a:rPr lang="en-US" baseline="-25000" dirty="0"/>
              <a:t>i</a:t>
            </a:r>
            <a:r>
              <a:rPr lang="en-US" dirty="0"/>
              <a:t> to A</a:t>
            </a:r>
            <a:r>
              <a:rPr lang="en-US" baseline="-25000" dirty="0"/>
              <a:t>j+1</a:t>
            </a:r>
          </a:p>
          <a:p>
            <a:r>
              <a:rPr lang="en-US" dirty="0"/>
              <a:t>We just need to add A</a:t>
            </a:r>
            <a:r>
              <a:rPr lang="en-US" baseline="-25000" dirty="0"/>
              <a:t>j+1 </a:t>
            </a:r>
            <a:r>
              <a:rPr lang="en-US" dirty="0"/>
              <a:t>to the sum already computed</a:t>
            </a:r>
          </a:p>
          <a:p>
            <a:r>
              <a:rPr lang="en-US" dirty="0"/>
              <a:t>This will save us a loop!</a:t>
            </a:r>
          </a:p>
          <a:p>
            <a:r>
              <a:rPr lang="en-US" dirty="0"/>
              <a:t>With a single, linear inner loop, we can find all sums starting with each element, A</a:t>
            </a:r>
            <a:r>
              <a:rPr lang="en-US" baseline="-25000" dirty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35318708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73DAC-A560-45EE-BCBE-E92A63EED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Quadratic Solution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CF1F20-05DE-48B0-8881-5546FDE74B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loop j from i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j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start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end  j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160972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92356-C446-441F-8230-9786A953F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Linearithmic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5B23C-0D13-400D-8C28-73F2803AF0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</a:t>
            </a:r>
            <a:r>
              <a:rPr lang="en-US" i="1" dirty="0"/>
              <a:t>linearithmic solution </a:t>
            </a:r>
            <a:r>
              <a:rPr lang="en-US" dirty="0"/>
              <a:t>to the Maximum Subsequence Sum Problem finds and returns the largest of three sums: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The largest sum of any subsequence contained exclusively in the left half of the given sequence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The largest sum of any subsequence contained exclusively in the right half of the given sequence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The largest sum of any subsequence that crosses through the middle of the given subsequence</a:t>
            </a:r>
          </a:p>
          <a:p>
            <a:r>
              <a:rPr lang="en-US" dirty="0"/>
              <a:t>To find the answers to parts 1 and 2 above, we recursively call the linearithmic solution to the problem</a:t>
            </a:r>
          </a:p>
          <a:p>
            <a:pPr lvl="1"/>
            <a:r>
              <a:rPr lang="en-US" dirty="0"/>
              <a:t>This is an example of a divide-and-conquer algorithm</a:t>
            </a:r>
          </a:p>
          <a:p>
            <a:pPr lvl="1"/>
            <a:r>
              <a:rPr lang="en-US" dirty="0"/>
              <a:t>There is a simple base case when the sequence contains zero or one items</a:t>
            </a:r>
          </a:p>
          <a:p>
            <a:r>
              <a:rPr lang="en-US" dirty="0"/>
              <a:t>There is a linear method of finding the answer to part 3 (it is similar to what the nested loop in the quadratic solution does)</a:t>
            </a:r>
          </a:p>
        </p:txBody>
      </p:sp>
    </p:spTree>
    <p:extLst>
      <p:ext uri="{BB962C8B-B14F-4D97-AF65-F5344CB8AC3E}">
        <p14:creationId xmlns:p14="http://schemas.microsoft.com/office/powerpoint/2010/main" val="24410535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694EE3-9ED1-4AF7-8AA4-87E9BF2D7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the Linearithmic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05A4AB-1232-475D-A313-D3AFF13F8E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Suppose T(n) = the # of computational steps for a solution to the Maximum Subsequence Sum Problem applied to a sequence of size n</a:t>
            </a:r>
          </a:p>
          <a:p>
            <a:r>
              <a:rPr lang="en-US" dirty="0"/>
              <a:t>For the solution described on the last slide, clearly, we can say T(1) = c (that is, there is a constant-time solution for a single element)</a:t>
            </a:r>
          </a:p>
          <a:p>
            <a:r>
              <a:rPr lang="en-US" dirty="0"/>
              <a:t>For n &gt; 1, we can say T(n) = 2 * T(n/2) + </a:t>
            </a:r>
            <a:r>
              <a:rPr lang="el-GR" dirty="0"/>
              <a:t>Θ(</a:t>
            </a:r>
            <a:r>
              <a:rPr lang="en-US" dirty="0"/>
              <a:t>n)</a:t>
            </a:r>
          </a:p>
          <a:p>
            <a:r>
              <a:rPr lang="en-US" dirty="0"/>
              <a:t>This is because there are two recursive calls applied to half of the sequence plus linear overhead</a:t>
            </a:r>
          </a:p>
          <a:p>
            <a:r>
              <a:rPr lang="en-US" dirty="0"/>
              <a:t>Solutions to </a:t>
            </a:r>
            <a:r>
              <a:rPr lang="en-US" i="1" dirty="0"/>
              <a:t>recurrence relations </a:t>
            </a:r>
            <a:r>
              <a:rPr lang="en-US" dirty="0"/>
              <a:t>like these can often be solved using the </a:t>
            </a:r>
            <a:r>
              <a:rPr lang="en-US" b="1" dirty="0"/>
              <a:t>Master Theorem</a:t>
            </a:r>
          </a:p>
        </p:txBody>
      </p:sp>
    </p:spTree>
    <p:extLst>
      <p:ext uri="{BB962C8B-B14F-4D97-AF65-F5344CB8AC3E}">
        <p14:creationId xmlns:p14="http://schemas.microsoft.com/office/powerpoint/2010/main" val="15438336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AC495-B965-4868-B2A0-559550371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Master Theorem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70E228B-7362-4E81-AEA2-FE9B83854A6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The Master Theorem states:</a:t>
                </a:r>
              </a:p>
              <a:p>
                <a:pPr marL="457200" lvl="1" indent="0">
                  <a:buNone/>
                </a:pPr>
                <a:r>
                  <a:rPr lang="en-US" dirty="0"/>
                  <a:t>Let T(n) = a T(n/b) + f(n), where a ≥ 1 and b ≥ 1 and n / b means either the floor of n/b  or the ceiling of n/b</a:t>
                </a:r>
              </a:p>
              <a:p>
                <a:pPr marL="457200" lvl="1" indent="0">
                  <a:buNone/>
                </a:pPr>
                <a:r>
                  <a:rPr lang="en-US" dirty="0"/>
                  <a:t>Then T(n) can be bounded asymptotically as follows:</a:t>
                </a:r>
              </a:p>
              <a:p>
                <a:pPr marL="1371600" lvl="2" indent="-457200">
                  <a:buFont typeface="+mj-lt"/>
                  <a:buAutoNum type="arabicPeriod"/>
                </a:pPr>
                <a:r>
                  <a:rPr lang="en-US" dirty="0"/>
                  <a:t>If f(n) = O(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effectLst/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</m:ctrlPr>
                      </m:sSupPr>
                      <m:e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effectLst/>
                                <a:latin typeface="Cambria Math" panose="02040503050406030204" pitchFamily="18" charset="0"/>
                                <a:cs typeface="Courier New" panose="02070309020205020404" pitchFamily="49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effectLst/>
                                    <a:latin typeface="Cambria Math" panose="02040503050406030204" pitchFamily="18" charset="0"/>
                                    <a:cs typeface="Courier New" panose="02070309020205020404" pitchFamily="49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14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sz="14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sz="1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  <m:t>𝑎</m:t>
                            </m:r>
                          </m:e>
                        </m:func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  <m:t> − </m:t>
                        </m:r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  <m:t>𝜀</m:t>
                        </m:r>
                      </m:sup>
                    </m:sSup>
                  </m:oMath>
                </a14:m>
                <a:r>
                  <a:rPr lang="el-GR" dirty="0"/>
                  <a:t>) </a:t>
                </a:r>
                <a:r>
                  <a:rPr lang="en-US" dirty="0"/>
                  <a:t>for some constant </a:t>
                </a:r>
                <a:r>
                  <a:rPr lang="el-GR" dirty="0"/>
                  <a:t>ε &gt; 0, </a:t>
                </a:r>
                <a:r>
                  <a:rPr lang="en-US" dirty="0"/>
                  <a:t>then T(n) = </a:t>
                </a:r>
                <a:r>
                  <a:rPr lang="el-GR" dirty="0"/>
                  <a:t>Θ(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)</a:t>
                </a:r>
              </a:p>
              <a:p>
                <a:pPr marL="1371600" lvl="2" indent="-457200">
                  <a:buFont typeface="+mj-lt"/>
                  <a:buAutoNum type="arabicPeriod"/>
                </a:pPr>
                <a:r>
                  <a:rPr lang="en-US" dirty="0"/>
                  <a:t>If f(n) = </a:t>
                </a:r>
                <a:r>
                  <a:rPr lang="el-GR" dirty="0"/>
                  <a:t>Θ(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effectLst/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</m:ctrlPr>
                      </m:sSupPr>
                      <m:e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effectLst/>
                                <a:latin typeface="Cambria Math" panose="02040503050406030204" pitchFamily="18" charset="0"/>
                                <a:cs typeface="Courier New" panose="02070309020205020404" pitchFamily="49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effectLst/>
                                    <a:latin typeface="Cambria Math" panose="02040503050406030204" pitchFamily="18" charset="0"/>
                                    <a:cs typeface="Courier New" panose="02070309020205020404" pitchFamily="49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14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sz="14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sz="1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), then T(n) = </a:t>
                </a:r>
                <a:r>
                  <a:rPr lang="el-GR" dirty="0"/>
                  <a:t>Θ(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 * log n)</a:t>
                </a:r>
              </a:p>
              <a:p>
                <a:pPr marL="1371600" lvl="2" indent="-457200">
                  <a:buFont typeface="+mj-lt"/>
                  <a:buAutoNum type="arabicPeriod"/>
                </a:pPr>
                <a:r>
                  <a:rPr lang="en-US" dirty="0"/>
                  <a:t>If f(n) = </a:t>
                </a:r>
                <a:r>
                  <a:rPr lang="el-GR" dirty="0"/>
                  <a:t>Ω(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effectLst/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</m:ctrlPr>
                      </m:sSupPr>
                      <m:e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effectLst/>
                                <a:latin typeface="Cambria Math" panose="02040503050406030204" pitchFamily="18" charset="0"/>
                                <a:cs typeface="Courier New" panose="02070309020205020404" pitchFamily="49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effectLst/>
                                    <a:latin typeface="Cambria Math" panose="02040503050406030204" pitchFamily="18" charset="0"/>
                                    <a:cs typeface="Courier New" panose="02070309020205020404" pitchFamily="49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14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sz="14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sz="1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  <m:t>𝑎</m:t>
                            </m:r>
                          </m:e>
                        </m:func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  <m:t>+ </m:t>
                        </m:r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  <m:t>𝜀</m:t>
                        </m:r>
                      </m:sup>
                    </m:sSup>
                  </m:oMath>
                </a14:m>
                <a:r>
                  <a:rPr lang="el-GR" dirty="0"/>
                  <a:t>) </a:t>
                </a:r>
                <a:r>
                  <a:rPr lang="en-US" dirty="0"/>
                  <a:t>for some constant </a:t>
                </a:r>
                <a:r>
                  <a:rPr lang="el-GR" dirty="0"/>
                  <a:t>ε &gt; 0, </a:t>
                </a:r>
                <a:r>
                  <a:rPr lang="en-US" dirty="0"/>
                  <a:t>and if a * f(n/b) ≤ c * f(n) for some constant c &lt; 1 and sufficiently large n, then T(n) = </a:t>
                </a:r>
                <a:r>
                  <a:rPr lang="el-GR" dirty="0"/>
                  <a:t>Θ(</a:t>
                </a:r>
                <a:r>
                  <a:rPr lang="en-US" dirty="0"/>
                  <a:t>f(n))</a:t>
                </a:r>
              </a:p>
              <a:p>
                <a:r>
                  <a:rPr lang="en-US" dirty="0"/>
                  <a:t>Typically, T(n) represents the # of computational steps by an algorithm that performs </a:t>
                </a:r>
                <a:r>
                  <a:rPr lang="en-US" i="1" dirty="0"/>
                  <a:t>a</a:t>
                </a:r>
                <a:r>
                  <a:rPr lang="en-US" dirty="0"/>
                  <a:t> recursive calls, each on </a:t>
                </a:r>
                <a:r>
                  <a:rPr lang="en-US" i="1" dirty="0"/>
                  <a:t>n/b</a:t>
                </a:r>
                <a:r>
                  <a:rPr lang="en-US" dirty="0"/>
                  <a:t> of the data, with f(n) overhead</a:t>
                </a:r>
              </a:p>
              <a:p>
                <a:r>
                  <a:rPr lang="en-US" dirty="0"/>
                  <a:t>The extra clause for part 3 is called the regularity condition</a:t>
                </a:r>
              </a:p>
              <a:p>
                <a:r>
                  <a:rPr lang="en-US" dirty="0"/>
                  <a:t>The Master Theorem is not covered in our textbook; for more details, see “Introduction to Algorithms” by Cormen, Leiserson, Rivest, and Stein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70E228B-7362-4E81-AEA2-FE9B83854A6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3501" r="-9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411061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202DF-5972-41AD-9737-CF3921C98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Master Theorem: Example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56CDFA-1346-47B9-BB2B-E11F7B95861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pt-BR" dirty="0"/>
                  <a:t>T(n) = 9 * T(n/3) + n</a:t>
                </a:r>
              </a:p>
              <a:p>
                <a:pPr lvl="1"/>
                <a:r>
                  <a:rPr lang="pt-BR" dirty="0"/>
                  <a:t>a = 9</a:t>
                </a:r>
              </a:p>
              <a:p>
                <a:pPr lvl="1"/>
                <a:r>
                  <a:rPr lang="pt-BR" dirty="0"/>
                  <a:t>b = 3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 = n</a:t>
                </a:r>
                <a:r>
                  <a:rPr lang="en-US" baseline="30000" dirty="0"/>
                  <a:t>2</a:t>
                </a:r>
              </a:p>
              <a:p>
                <a:pPr lvl="1"/>
                <a:r>
                  <a:rPr lang="pt-BR" dirty="0"/>
                  <a:t>f(n) = n</a:t>
                </a:r>
              </a:p>
              <a:p>
                <a:pPr marL="225425" marR="0" indent="-225425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Since f(n) = </a:t>
                </a:r>
                <a:r>
                  <a:rPr lang="en-US" dirty="0"/>
                  <a:t>O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</m:ctrlPr>
                      </m:sSupPr>
                      <m:e>
                        <m:r>
                          <a:rPr lang="en-US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sz="2800" i="1" smtClean="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sz="2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28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sz="2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  <m:t>3</m:t>
                                </m:r>
                              </m:sub>
                            </m:sSub>
                          </m:fName>
                          <m:e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  <m:t>9</m:t>
                            </m:r>
                            <m:r>
                              <a:rPr lang="en-US" sz="2800" b="0" i="1" smtClean="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  <m:t> </m:t>
                            </m:r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  <m:t>−</m:t>
                            </m:r>
                            <m:r>
                              <a:rPr lang="en-US" sz="2800" b="0" i="1" smtClean="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28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  <m:t>ε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) where </a:t>
                </a:r>
                <a:r>
                  <a:rPr lang="en-US" sz="2800" dirty="0">
                    <a:effectLst/>
                    <a:latin typeface="Courier New" panose="02070309020205020404" pitchFamily="49" charset="0"/>
                    <a:ea typeface="Times New Roman" panose="02020603050405020304" pitchFamily="18" charset="0"/>
                  </a:rPr>
                  <a:t>ε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is 1 or less, case 1 applies, and the solution is T(n) = </a:t>
                </a:r>
                <a:r>
                  <a:rPr lang="en-US" sz="2800" dirty="0">
                    <a:effectLst/>
                    <a:latin typeface="Courier New" panose="02070309020205020404" pitchFamily="49" charset="0"/>
                    <a:ea typeface="Times New Roman" panose="02020603050405020304" pitchFamily="18" charset="0"/>
                  </a:rPr>
                  <a:t>Θ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(n</a:t>
                </a:r>
                <a:r>
                  <a:rPr lang="en-US" sz="2800" baseline="30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2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56CDFA-1346-47B9-BB2B-E11F7B95861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075503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202DF-5972-41AD-9737-CF3921C98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Master Theorem: Example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56CDFA-1346-47B9-BB2B-E11F7B95861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pt-BR" dirty="0"/>
                  <a:t>T(n) = T(2 * n / 3) + 1</a:t>
                </a:r>
              </a:p>
              <a:p>
                <a:pPr lvl="1"/>
                <a:r>
                  <a:rPr lang="pt-BR" dirty="0"/>
                  <a:t>a = 1</a:t>
                </a:r>
              </a:p>
              <a:p>
                <a:pPr lvl="1"/>
                <a:r>
                  <a:rPr lang="pt-BR" dirty="0"/>
                  <a:t>b = 3/2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 = 1</a:t>
                </a:r>
                <a:endParaRPr lang="en-US" baseline="30000" dirty="0"/>
              </a:p>
              <a:p>
                <a:pPr lvl="1"/>
                <a:r>
                  <a:rPr lang="pt-BR" dirty="0"/>
                  <a:t>f(n) = 1</a:t>
                </a: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C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ase 2 applies, and the solution is T(n) = </a:t>
                </a:r>
                <a:r>
                  <a:rPr lang="en-US" sz="2800" dirty="0">
                    <a:effectLst/>
                    <a:latin typeface="Courier New" panose="02070309020205020404" pitchFamily="49" charset="0"/>
                    <a:ea typeface="Times New Roman" panose="02020603050405020304" pitchFamily="18" charset="0"/>
                  </a:rPr>
                  <a:t>Θ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(log n)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56CDFA-1346-47B9-BB2B-E11F7B95861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44700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202DF-5972-41AD-9737-CF3921C98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Master Theorem: Example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56CDFA-1346-47B9-BB2B-E11F7B95861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pt-BR" dirty="0"/>
                  <a:t>T(n) = 3 * T(n/4) + n log n</a:t>
                </a:r>
              </a:p>
              <a:p>
                <a:pPr lvl="1"/>
                <a:r>
                  <a:rPr lang="pt-BR" dirty="0"/>
                  <a:t>a = 3</a:t>
                </a:r>
              </a:p>
              <a:p>
                <a:pPr lvl="1"/>
                <a:r>
                  <a:rPr lang="pt-BR" dirty="0"/>
                  <a:t>b = 4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 ≈ n</a:t>
                </a:r>
                <a:r>
                  <a:rPr lang="en-US" baseline="30000" dirty="0"/>
                  <a:t>0.793</a:t>
                </a:r>
              </a:p>
              <a:p>
                <a:pPr lvl="1"/>
                <a:r>
                  <a:rPr lang="pt-BR" dirty="0"/>
                  <a:t>f(n) = n log n</a:t>
                </a:r>
              </a:p>
              <a:p>
                <a:pPr marL="225425" marR="0" indent="-225425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S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ince f(n) = Ω(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b>
                            </m:sSub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3 </m:t>
                            </m:r>
                          </m:e>
                        </m:fun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dirty="0">
                            <a:latin typeface="Times New Roman" panose="02020603050405020304" pitchFamily="18" charset="0"/>
                            <a:ea typeface="Times New Roman" panose="02020603050405020304" pitchFamily="18" charset="0"/>
                          </a:rPr>
                          <m:t>ε</m:t>
                        </m:r>
                      </m:sup>
                    </m:sSup>
                  </m:oMath>
                </a14:m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) where ε ≈ 0.207 or less, case 3 applies if we can show that the regularity condition holds</a:t>
                </a:r>
                <a:endParaRPr lang="en-US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225425" marR="0" indent="-225425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Since 3 * (n/4) * log (n/4) ≤ 3/4 n log n for large n, it clearly hold here</a:t>
                </a:r>
              </a:p>
              <a:p>
                <a:pPr marL="225425" marR="0" indent="-225425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Therefore, T(n) = Θ(n log n)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56CDFA-1346-47B9-BB2B-E11F7B95861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 r="-15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409947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669F6-DE50-4EC0-940C-6A5D584AB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Master Theorem: Example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EA5FDC6-DB0F-42F8-AA73-386971D9A9C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pt-BR" dirty="0"/>
                  <a:t>T(n) = 2 * T(n/2) + n log n</a:t>
                </a:r>
              </a:p>
              <a:p>
                <a:pPr lvl="1"/>
                <a:r>
                  <a:rPr lang="pt-BR" dirty="0"/>
                  <a:t>a = 2</a:t>
                </a:r>
              </a:p>
              <a:p>
                <a:pPr lvl="1"/>
                <a:r>
                  <a:rPr lang="pt-BR" dirty="0"/>
                  <a:t>b = 2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 = n</a:t>
                </a:r>
                <a:endParaRPr lang="en-US" baseline="30000" dirty="0"/>
              </a:p>
              <a:p>
                <a:pPr lvl="1"/>
                <a:r>
                  <a:rPr lang="pt-BR" dirty="0"/>
                  <a:t>f(n) = n log n</a:t>
                </a:r>
              </a:p>
              <a:p>
                <a:r>
                  <a:rPr lang="en-US" dirty="0"/>
                  <a:t>It seems like case three might apply; however, n log n is not </a:t>
                </a:r>
                <a:r>
                  <a:rPr lang="en-US" i="1" dirty="0"/>
                  <a:t>polynomially larger </a:t>
                </a:r>
                <a:r>
                  <a:rPr lang="en-US" dirty="0"/>
                  <a:t>than n</a:t>
                </a:r>
              </a:p>
              <a:p>
                <a:r>
                  <a:rPr lang="en-US" dirty="0"/>
                  <a:t>This example falls into a gap between cases 2 and 3, so the Master theorem does not apply</a:t>
                </a:r>
              </a:p>
              <a:p>
                <a:pPr marL="0" indent="0">
                  <a:buNone/>
                </a:pPr>
                <a:endParaRPr lang="pt-BR" dirty="0"/>
              </a:p>
              <a:p>
                <a:endParaRPr lang="pt-BR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EA5FDC6-DB0F-42F8-AA73-386971D9A9C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15793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491CE-BD84-44A5-8BC1-227EABCE4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Master Theorem: Example 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2B280F6-3ED8-448E-886D-CA088F3A2AD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pt-BR" dirty="0"/>
                  <a:t>T(n) = 2 * T(n/2) + Θ(n)</a:t>
                </a:r>
              </a:p>
              <a:p>
                <a:pPr lvl="1"/>
                <a:r>
                  <a:rPr lang="pt-BR" dirty="0"/>
                  <a:t>a = 2</a:t>
                </a:r>
              </a:p>
              <a:p>
                <a:pPr lvl="1"/>
                <a:r>
                  <a:rPr lang="pt-BR" dirty="0"/>
                  <a:t>b = 2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 = n</a:t>
                </a:r>
                <a:endParaRPr lang="en-US" baseline="30000" dirty="0"/>
              </a:p>
              <a:p>
                <a:pPr lvl="1"/>
                <a:r>
                  <a:rPr lang="pt-BR" dirty="0"/>
                  <a:t>f(n) = Θ(n)</a:t>
                </a:r>
              </a:p>
              <a:p>
                <a:r>
                  <a:rPr lang="en-US" dirty="0"/>
                  <a:t>This is the recurrence relation that resulted from the divide-and-conquer solution to the Maximum Subsequence Sum Problem</a:t>
                </a:r>
              </a:p>
              <a:p>
                <a:r>
                  <a:rPr lang="en-US" dirty="0"/>
                  <a:t>Case 2 of the Master Theorem applies, 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so T(n) = </a:t>
                </a:r>
                <a:r>
                  <a:rPr lang="en-US" sz="2800" dirty="0">
                    <a:effectLst/>
                    <a:latin typeface="Courier New" panose="02070309020205020404" pitchFamily="49" charset="0"/>
                    <a:ea typeface="Times New Roman" panose="02020603050405020304" pitchFamily="18" charset="0"/>
                  </a:rPr>
                  <a:t>Θ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(n log n)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2B280F6-3ED8-448E-886D-CA088F3A2AD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27447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8C302-A6A2-44BC-B648-1A68B710F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Linear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7315BF-5147-4467-939B-384555F151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When a linearithmic solution, such as the one we just covered, exists for a problem, it is often the best we can do</a:t>
            </a:r>
          </a:p>
          <a:p>
            <a:r>
              <a:rPr lang="en-US" dirty="0"/>
              <a:t>For the Maximum Subsequence Sum Problem, there is an even more efficient, </a:t>
            </a:r>
            <a:r>
              <a:rPr lang="en-US" i="1" dirty="0"/>
              <a:t>linear solution</a:t>
            </a:r>
          </a:p>
          <a:p>
            <a:r>
              <a:rPr lang="en-US" dirty="0"/>
              <a:t>We loop through the sequence with a single loop, keeping track of the sum as we go</a:t>
            </a:r>
          </a:p>
          <a:p>
            <a:pPr lvl="1"/>
            <a:r>
              <a:rPr lang="en-US" dirty="0"/>
              <a:t>If the current sum is greater than the max we’ve seen so far, we remember it</a:t>
            </a:r>
          </a:p>
          <a:p>
            <a:pPr lvl="1"/>
            <a:r>
              <a:rPr lang="en-US" dirty="0"/>
              <a:t>If the current sum becomes negative, we reset it to 0</a:t>
            </a:r>
          </a:p>
          <a:p>
            <a:pPr lvl="1"/>
            <a:r>
              <a:rPr lang="en-US" dirty="0"/>
              <a:t>Additional tracking is needed if we want to store the start and end indices of the subsequence that leads to the maximum sum</a:t>
            </a:r>
          </a:p>
          <a:p>
            <a:r>
              <a:rPr lang="en-US" dirty="0"/>
              <a:t>Each time we compute a new sum, we can reason that this is the maximum sum of any subsequence ending at (and including) the current value</a:t>
            </a:r>
          </a:p>
        </p:txBody>
      </p:sp>
    </p:spTree>
    <p:extLst>
      <p:ext uri="{BB962C8B-B14F-4D97-AF65-F5344CB8AC3E}">
        <p14:creationId xmlns:p14="http://schemas.microsoft.com/office/powerpoint/2010/main" val="17920832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73DAC-A560-45EE-BCBE-E92A63EED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Linear Solution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CF1F20-05DE-48B0-8881-5546FDE74B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6868190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0</a:t>
            </a:r>
          </a:p>
          <a:p>
            <a:pPr marL="0" indent="0">
              <a:buNone/>
            </a:pPr>
            <a:r>
              <a:rPr lang="en-US" sz="3200" noProof="1"/>
              <a:t>start: -1</a:t>
            </a:r>
          </a:p>
          <a:p>
            <a:pPr marL="0" indent="0">
              <a:buNone/>
            </a:pPr>
            <a:r>
              <a:rPr lang="en-US" sz="3200" noProof="1"/>
              <a:t>end: -1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0</a:t>
            </a:r>
          </a:p>
          <a:p>
            <a:pPr marL="0" indent="0">
              <a:buNone/>
            </a:pPr>
            <a:r>
              <a:rPr lang="en-US" sz="3200" noProof="1"/>
              <a:t>i: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4598907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0</a:t>
            </a:r>
          </a:p>
          <a:p>
            <a:pPr marL="0" indent="0">
              <a:buNone/>
            </a:pPr>
            <a:r>
              <a:rPr lang="en-US" sz="3200" noProof="1"/>
              <a:t>start: -1</a:t>
            </a:r>
          </a:p>
          <a:p>
            <a:pPr marL="0" indent="0">
              <a:buNone/>
            </a:pPr>
            <a:r>
              <a:rPr lang="en-US" sz="3200" noProof="1"/>
              <a:t>end: -1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7617485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0</a:t>
            </a:r>
          </a:p>
          <a:p>
            <a:pPr marL="0" indent="0">
              <a:buNone/>
            </a:pPr>
            <a:r>
              <a:rPr lang="en-US" sz="3200" noProof="1"/>
              <a:t>start: -1</a:t>
            </a:r>
          </a:p>
          <a:p>
            <a:pPr marL="0" indent="0">
              <a:buNone/>
            </a:pPr>
            <a:r>
              <a:rPr lang="en-US" sz="3200" noProof="1"/>
              <a:t>end: -1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9010645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-1</a:t>
            </a:r>
          </a:p>
          <a:p>
            <a:pPr marL="0" indent="0">
              <a:buNone/>
            </a:pPr>
            <a:r>
              <a:rPr lang="en-US" sz="3200" noProof="1"/>
              <a:t>end: -1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8860003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-1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6787294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824018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049235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27785358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5</a:t>
            </a:r>
          </a:p>
          <a:p>
            <a:pPr marL="0" indent="0">
              <a:buNone/>
            </a:pPr>
            <a:r>
              <a:rPr lang="en-US" sz="3200" noProof="1"/>
              <a:t>i: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54547035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5</a:t>
            </a:r>
          </a:p>
          <a:p>
            <a:pPr marL="0" indent="0">
              <a:buNone/>
            </a:pPr>
            <a:r>
              <a:rPr lang="en-US" sz="3200" noProof="1"/>
              <a:t>i: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760338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5</a:t>
            </a:r>
          </a:p>
          <a:p>
            <a:pPr marL="0" indent="0">
              <a:buNone/>
            </a:pPr>
            <a:r>
              <a:rPr lang="en-US" sz="3200" noProof="1"/>
              <a:t>i: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45602010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5</a:t>
            </a:r>
          </a:p>
          <a:p>
            <a:pPr marL="0" indent="0">
              <a:buNone/>
            </a:pPr>
            <a:r>
              <a:rPr lang="en-US" sz="3200" noProof="1"/>
              <a:t>i: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23839064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20</a:t>
            </a:r>
          </a:p>
          <a:p>
            <a:pPr marL="0" indent="0">
              <a:buNone/>
            </a:pPr>
            <a:r>
              <a:rPr lang="en-US" sz="3200" noProof="1"/>
              <a:t>i: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60063795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20</a:t>
            </a:r>
          </a:p>
          <a:p>
            <a:pPr marL="0" indent="0">
              <a:buNone/>
            </a:pPr>
            <a:r>
              <a:rPr lang="en-US" sz="3200" noProof="1"/>
              <a:t>i: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80051937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20</a:t>
            </a:r>
          </a:p>
          <a:p>
            <a:pPr marL="0" indent="0">
              <a:buNone/>
            </a:pPr>
            <a:r>
              <a:rPr lang="en-US" sz="3200" noProof="1"/>
              <a:t>i: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22698984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20</a:t>
            </a:r>
          </a:p>
          <a:p>
            <a:pPr marL="0" indent="0">
              <a:buNone/>
            </a:pPr>
            <a:r>
              <a:rPr lang="en-US" sz="3200" noProof="1"/>
              <a:t>i: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97558057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20</a:t>
            </a:r>
          </a:p>
          <a:p>
            <a:pPr marL="0" indent="0">
              <a:buNone/>
            </a:pPr>
            <a:r>
              <a:rPr lang="en-US" sz="3200" noProof="1"/>
              <a:t>i: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75439031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20</a:t>
            </a:r>
          </a:p>
          <a:p>
            <a:pPr marL="0" indent="0">
              <a:buNone/>
            </a:pPr>
            <a:r>
              <a:rPr lang="en-US" sz="3200" noProof="1"/>
              <a:t>i: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39388892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20</a:t>
            </a:r>
          </a:p>
          <a:p>
            <a:pPr marL="0" indent="0">
              <a:buNone/>
            </a:pPr>
            <a:r>
              <a:rPr lang="en-US" sz="3200" noProof="1"/>
              <a:t>i: 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05108203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25166835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81493901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63067038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72281953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25869645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17510527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37786293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9582033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8917896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98388027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69524094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-5</a:t>
            </a:r>
          </a:p>
          <a:p>
            <a:pPr marL="0" indent="0">
              <a:buNone/>
            </a:pPr>
            <a:r>
              <a:rPr lang="en-US" sz="3200" noProof="1"/>
              <a:t>i: 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75021418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-5</a:t>
            </a:r>
          </a:p>
          <a:p>
            <a:pPr marL="0" indent="0">
              <a:buNone/>
            </a:pPr>
            <a:r>
              <a:rPr lang="en-US" sz="3200" noProof="1"/>
              <a:t>i: 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22537106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-5</a:t>
            </a:r>
          </a:p>
          <a:p>
            <a:pPr marL="0" indent="0">
              <a:buNone/>
            </a:pPr>
            <a:r>
              <a:rPr lang="en-US" sz="3200" noProof="1"/>
              <a:t>i: 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38654275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0</a:t>
            </a:r>
          </a:p>
          <a:p>
            <a:pPr marL="0" indent="0">
              <a:buNone/>
            </a:pPr>
            <a:r>
              <a:rPr lang="en-US" sz="3200" noProof="1"/>
              <a:t>i: 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06475609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0</a:t>
            </a:r>
          </a:p>
          <a:p>
            <a:pPr marL="0" indent="0">
              <a:buNone/>
            </a:pPr>
            <a:r>
              <a:rPr lang="en-US" sz="3200" noProof="1"/>
              <a:t>i: 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95156303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0</a:t>
            </a:r>
          </a:p>
          <a:p>
            <a:pPr marL="0" indent="0">
              <a:buNone/>
            </a:pPr>
            <a:r>
              <a:rPr lang="en-US" sz="3200" noProof="1"/>
              <a:t>i: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74394197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02628976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3551764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7891288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68783794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10</a:t>
            </a:r>
          </a:p>
          <a:p>
            <a:pPr marL="0" indent="0">
              <a:buNone/>
            </a:pPr>
            <a:r>
              <a:rPr lang="en-US" sz="3200" noProof="1"/>
              <a:t>i: 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39471309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10</a:t>
            </a:r>
          </a:p>
          <a:p>
            <a:pPr marL="0" indent="0">
              <a:buNone/>
            </a:pPr>
            <a:r>
              <a:rPr lang="en-US" sz="3200" noProof="1"/>
              <a:t>i: 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17103385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10</a:t>
            </a:r>
          </a:p>
          <a:p>
            <a:pPr marL="0" indent="0">
              <a:buNone/>
            </a:pPr>
            <a:r>
              <a:rPr lang="en-US" sz="3200" noProof="1"/>
              <a:t>i: 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33970982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10</a:t>
            </a:r>
          </a:p>
          <a:p>
            <a:pPr marL="0" indent="0">
              <a:buNone/>
            </a:pPr>
            <a:r>
              <a:rPr lang="en-US" sz="3200" noProof="1"/>
              <a:t>i: 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95508478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</a:t>
            </a:r>
          </a:p>
          <a:p>
            <a:pPr marL="0" indent="0">
              <a:buNone/>
            </a:pPr>
            <a:r>
              <a:rPr lang="en-US" sz="3200" noProof="1"/>
              <a:t>i: 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5809409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</a:t>
            </a:r>
          </a:p>
          <a:p>
            <a:pPr marL="0" indent="0">
              <a:buNone/>
            </a:pPr>
            <a:r>
              <a:rPr lang="en-US" sz="3200" noProof="1"/>
              <a:t>i: 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04677327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</a:t>
            </a:r>
          </a:p>
          <a:p>
            <a:pPr marL="0" indent="0">
              <a:buNone/>
            </a:pPr>
            <a:r>
              <a:rPr lang="en-US" sz="3200" noProof="1"/>
              <a:t>i: 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9308157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</a:t>
            </a:r>
          </a:p>
          <a:p>
            <a:pPr marL="0" indent="0">
              <a:buNone/>
            </a:pPr>
            <a:r>
              <a:rPr lang="en-US" sz="3200" noProof="1"/>
              <a:t>i: 10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5571461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80950288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3104354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35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56944297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35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57864896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35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10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2844967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35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10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6364438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35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10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6522182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35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10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7618866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35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10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22461824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10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96689435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10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11520236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97036605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8590678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23964421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62886573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68585236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72326099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56343829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79270880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5181079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33705862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8736076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14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4045277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14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98305656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14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72258939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15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03612884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26902516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17209118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804659382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661479332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75</a:t>
            </a:r>
          </a:p>
          <a:p>
            <a:pPr marL="0" indent="0">
              <a:buNone/>
            </a:pPr>
            <a:r>
              <a:rPr lang="en-US" sz="3200" noProof="1"/>
              <a:t>i: 16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879297914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75</a:t>
            </a:r>
          </a:p>
          <a:p>
            <a:pPr marL="0" indent="0">
              <a:buNone/>
            </a:pPr>
            <a:r>
              <a:rPr lang="en-US" sz="3200" noProof="1"/>
              <a:t>i: 16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6934242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75</a:t>
            </a:r>
          </a:p>
          <a:p>
            <a:pPr marL="0" indent="0">
              <a:buNone/>
            </a:pPr>
            <a:r>
              <a:rPr lang="en-US" sz="3200" noProof="1"/>
              <a:t>i: 16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5899378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75</a:t>
            </a:r>
          </a:p>
          <a:p>
            <a:pPr marL="0" indent="0">
              <a:buNone/>
            </a:pPr>
            <a:r>
              <a:rPr lang="en-US" sz="3200" noProof="1"/>
              <a:t>i: 16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740537265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75</a:t>
            </a:r>
          </a:p>
          <a:p>
            <a:pPr marL="0" indent="0">
              <a:buNone/>
            </a:pPr>
            <a:r>
              <a:rPr lang="en-US" sz="3200" noProof="1"/>
              <a:t>i: 16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90007819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75</a:t>
            </a:r>
          </a:p>
          <a:p>
            <a:pPr marL="0" indent="0">
              <a:buNone/>
            </a:pPr>
            <a:r>
              <a:rPr lang="en-US" sz="3200" noProof="1"/>
              <a:t>i: 16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2603511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75</a:t>
            </a:r>
          </a:p>
          <a:p>
            <a:pPr marL="0" indent="0">
              <a:buNone/>
            </a:pPr>
            <a:r>
              <a:rPr lang="en-US" sz="3200" noProof="1"/>
              <a:t>i: 17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79679478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17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724339205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17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95274727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17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32485654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18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63733578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260600377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672002383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270046805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644991304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60</a:t>
            </a:r>
          </a:p>
          <a:p>
            <a:pPr marL="0" indent="0">
              <a:buNone/>
            </a:pPr>
            <a:r>
              <a:rPr lang="en-US" sz="3200" noProof="1"/>
              <a:t>i: 19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418248269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60</a:t>
            </a:r>
          </a:p>
          <a:p>
            <a:pPr marL="0" indent="0">
              <a:buNone/>
            </a:pPr>
            <a:r>
              <a:rPr lang="en-US" sz="3200" noProof="1"/>
              <a:t>i: 19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27046914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60</a:t>
            </a:r>
          </a:p>
          <a:p>
            <a:pPr marL="0" indent="0">
              <a:buNone/>
            </a:pPr>
            <a:r>
              <a:rPr lang="en-US" sz="3200" noProof="1"/>
              <a:t>i: 19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957670819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60</a:t>
            </a:r>
          </a:p>
          <a:p>
            <a:pPr marL="0" indent="0">
              <a:buNone/>
            </a:pPr>
            <a:r>
              <a:rPr lang="en-US" sz="3200" noProof="1"/>
              <a:t>i: 20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31876183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20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099181642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20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214088357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20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120397633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21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637352509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21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914784439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21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31039556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21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902064675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22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051843139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65</a:t>
            </a:r>
          </a:p>
          <a:p>
            <a:pPr marL="0" indent="0">
              <a:buNone/>
            </a:pPr>
            <a:r>
              <a:rPr lang="en-US" sz="3200" noProof="1"/>
              <a:t>i: 22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887511710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65</a:t>
            </a:r>
          </a:p>
          <a:p>
            <a:pPr marL="0" indent="0">
              <a:buNone/>
            </a:pPr>
            <a:r>
              <a:rPr lang="en-US" sz="3200" noProof="1"/>
              <a:t>i: 22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724686072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65</a:t>
            </a:r>
          </a:p>
          <a:p>
            <a:pPr marL="0" indent="0">
              <a:buNone/>
            </a:pPr>
            <a:r>
              <a:rPr lang="en-US" sz="3200" noProof="1"/>
              <a:t>i: 22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85346268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</a:t>
            </a:r>
            <a:r>
              <a:rPr lang="en-US" sz="3200" u="sng" noProof="1"/>
              <a:t>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u="sng" noProof="1"/>
              <a:t>20, -40, 20, -10, 30, 20</a:t>
            </a:r>
            <a:r>
              <a:rPr lang="en-US" sz="3200" noProof="1"/>
              <a:t>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>
                <a:highlight>
                  <a:srgbClr val="FF0000"/>
                </a:highlight>
              </a:rPr>
              <a:t>max: 75</a:t>
            </a:r>
          </a:p>
          <a:p>
            <a:pPr marL="0" indent="0">
              <a:buNone/>
            </a:pPr>
            <a:r>
              <a:rPr lang="en-US" sz="3200" noProof="1">
                <a:highlight>
                  <a:srgbClr val="FF0000"/>
                </a:highlight>
              </a:rPr>
              <a:t>start: 7</a:t>
            </a:r>
          </a:p>
          <a:p>
            <a:pPr marL="0" indent="0">
              <a:buNone/>
            </a:pPr>
            <a:r>
              <a:rPr lang="en-US" sz="3200" noProof="1">
                <a:highlight>
                  <a:srgbClr val="FF0000"/>
                </a:highlight>
              </a:rPr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65</a:t>
            </a:r>
          </a:p>
          <a:p>
            <a:pPr marL="0" indent="0">
              <a:buNone/>
            </a:pPr>
            <a:r>
              <a:rPr lang="en-US" sz="3200" noProof="1"/>
              <a:t>i: 22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090125949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1AE91-0B00-459E-9473-69440EA11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Actual Running Times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B41659-7898-46A2-83D5-C36AE4185F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authors implemented all four algorithms and ran them on different input sizes</a:t>
            </a:r>
          </a:p>
          <a:p>
            <a:r>
              <a:rPr lang="en-US" dirty="0"/>
              <a:t>The actual running times, in seconds, are shown below (taken from Ed. 4 of the textbook)</a:t>
            </a:r>
          </a:p>
        </p:txBody>
      </p:sp>
      <p:graphicFrame>
        <p:nvGraphicFramePr>
          <p:cNvPr id="6" name="Content Placeholder 23">
            <a:extLst>
              <a:ext uri="{FF2B5EF4-FFF2-40B4-BE49-F238E27FC236}">
                <a16:creationId xmlns:a16="http://schemas.microsoft.com/office/drawing/2014/main" id="{079AAE48-4A72-436E-BA03-F5DDB99F6AC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6295120"/>
              </p:ext>
            </p:extLst>
          </p:nvPr>
        </p:nvGraphicFramePr>
        <p:xfrm>
          <a:off x="2764069" y="3633629"/>
          <a:ext cx="6663861" cy="285924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790401">
                  <a:extLst>
                    <a:ext uri="{9D8B030D-6E8A-4147-A177-3AD203B41FA5}">
                      <a16:colId xmlns:a16="http://schemas.microsoft.com/office/drawing/2014/main" val="3567860912"/>
                    </a:ext>
                  </a:extLst>
                </a:gridCol>
                <a:gridCol w="1218365">
                  <a:extLst>
                    <a:ext uri="{9D8B030D-6E8A-4147-A177-3AD203B41FA5}">
                      <a16:colId xmlns:a16="http://schemas.microsoft.com/office/drawing/2014/main" val="31288230"/>
                    </a:ext>
                  </a:extLst>
                </a:gridCol>
                <a:gridCol w="1218365">
                  <a:extLst>
                    <a:ext uri="{9D8B030D-6E8A-4147-A177-3AD203B41FA5}">
                      <a16:colId xmlns:a16="http://schemas.microsoft.com/office/drawing/2014/main" val="4293539779"/>
                    </a:ext>
                  </a:extLst>
                </a:gridCol>
                <a:gridCol w="1218365">
                  <a:extLst>
                    <a:ext uri="{9D8B030D-6E8A-4147-A177-3AD203B41FA5}">
                      <a16:colId xmlns:a16="http://schemas.microsoft.com/office/drawing/2014/main" val="1700468345"/>
                    </a:ext>
                  </a:extLst>
                </a:gridCol>
                <a:gridCol w="1218365">
                  <a:extLst>
                    <a:ext uri="{9D8B030D-6E8A-4147-A177-3AD203B41FA5}">
                      <a16:colId xmlns:a16="http://schemas.microsoft.com/office/drawing/2014/main" val="282919021"/>
                    </a:ext>
                  </a:extLst>
                </a:gridCol>
              </a:tblGrid>
              <a:tr h="47654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Θ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(N</a:t>
                      </a:r>
                      <a:r>
                        <a:rPr lang="en-US" sz="1800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Θ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(N</a:t>
                      </a:r>
                      <a:r>
                        <a:rPr lang="en-US" sz="1800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Θ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(N log N)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Θ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(N)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4091281"/>
                  </a:ext>
                </a:extLst>
              </a:tr>
              <a:tr h="4765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 = 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0.000159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0.000006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0.000005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0.000002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787340"/>
                  </a:ext>
                </a:extLst>
              </a:tr>
              <a:tr h="4765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 = 1,000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0.095857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0.000371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0.000060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0.000022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1489709"/>
                  </a:ext>
                </a:extLst>
              </a:tr>
              <a:tr h="4765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 = 10,000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86.67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0.033322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0.000619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0.000222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1657728"/>
                  </a:ext>
                </a:extLst>
              </a:tr>
              <a:tr h="4765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 = 100,000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3.33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0.006700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0.002205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3346556"/>
                  </a:ext>
                </a:extLst>
              </a:tr>
              <a:tr h="4765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 = 1,000,000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0.074870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0.022711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77560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5573245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EF54C-F737-4BB0-B7C5-6C6C5948B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the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30E70-87D3-40DC-931F-40AB0B994F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As N increases by factors of ten, the running times scale as expected:</a:t>
            </a:r>
          </a:p>
          <a:p>
            <a:pPr lvl="1"/>
            <a:r>
              <a:rPr lang="en-US" dirty="0"/>
              <a:t>The linear solution scales by a factor of about ten</a:t>
            </a:r>
          </a:p>
          <a:p>
            <a:pPr lvl="1"/>
            <a:r>
              <a:rPr lang="en-US" dirty="0"/>
              <a:t>The linearithmic solution scales by a factor of a bit more than ten</a:t>
            </a:r>
          </a:p>
          <a:p>
            <a:pPr lvl="1"/>
            <a:r>
              <a:rPr lang="en-US" dirty="0"/>
              <a:t>The quadratic solution scales by a factor of about 100, except when N changes from 100 to 1,000 (overhead is more significant for small N)</a:t>
            </a:r>
          </a:p>
          <a:p>
            <a:pPr lvl="1"/>
            <a:r>
              <a:rPr lang="en-US" dirty="0"/>
              <a:t>The cubic solution scales by a factor of about 1,000</a:t>
            </a:r>
          </a:p>
          <a:p>
            <a:r>
              <a:rPr lang="en-US" dirty="0"/>
              <a:t>Although the authors left out three of the values, it is not hard to predict approximately what they would have been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68631226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EF54C-F737-4BB0-B7C5-6C6C5948B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the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30E70-87D3-40DC-931F-40AB0B994F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As N increases by factors of ten, the running times scale as expected:</a:t>
            </a:r>
          </a:p>
          <a:p>
            <a:pPr lvl="1"/>
            <a:r>
              <a:rPr lang="en-US" dirty="0"/>
              <a:t>The linear solution scales by a factor of about ten</a:t>
            </a:r>
          </a:p>
          <a:p>
            <a:pPr lvl="1"/>
            <a:r>
              <a:rPr lang="en-US" dirty="0"/>
              <a:t>The linearithmic solution scales by a factor of a bit more than ten</a:t>
            </a:r>
          </a:p>
          <a:p>
            <a:pPr lvl="1"/>
            <a:r>
              <a:rPr lang="en-US" dirty="0"/>
              <a:t>The quadratic solution scales by a factor of about 100, except when N changes from 100 to 1,000 (overhead is more significant for small N)</a:t>
            </a:r>
          </a:p>
          <a:p>
            <a:pPr lvl="1"/>
            <a:r>
              <a:rPr lang="en-US" dirty="0"/>
              <a:t>The cubic solution scales by a factor of about 1,000</a:t>
            </a:r>
          </a:p>
          <a:p>
            <a:r>
              <a:rPr lang="en-US" dirty="0"/>
              <a:t>Although the authors left out three of the values, it is not hard to predict approximately what they would have been</a:t>
            </a:r>
          </a:p>
          <a:p>
            <a:pPr lvl="1"/>
            <a:r>
              <a:rPr lang="en-US" dirty="0"/>
              <a:t>The quadratic solution would have taken approximately 333 seconds, or 5.5 minutes, for N = 1,000,000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33294514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EF54C-F737-4BB0-B7C5-6C6C5948B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the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30E70-87D3-40DC-931F-40AB0B994F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As N increases by factors of ten, the running times scale as expected:</a:t>
            </a:r>
          </a:p>
          <a:p>
            <a:pPr lvl="1"/>
            <a:r>
              <a:rPr lang="en-US" dirty="0"/>
              <a:t>The linear solution scales by a factor of about ten</a:t>
            </a:r>
          </a:p>
          <a:p>
            <a:pPr lvl="1"/>
            <a:r>
              <a:rPr lang="en-US" dirty="0"/>
              <a:t>The linearithmic solution scales by a factor of a bit more than ten</a:t>
            </a:r>
          </a:p>
          <a:p>
            <a:pPr lvl="1"/>
            <a:r>
              <a:rPr lang="en-US" dirty="0"/>
              <a:t>The quadratic solution scales by a factor of about 100, except when N changes from 100 to 1,000 (overhead is more significant for small N)</a:t>
            </a:r>
          </a:p>
          <a:p>
            <a:pPr lvl="1"/>
            <a:r>
              <a:rPr lang="en-US" dirty="0"/>
              <a:t>The cubic solution scales by a factor of about 1,000</a:t>
            </a:r>
          </a:p>
          <a:p>
            <a:r>
              <a:rPr lang="en-US" dirty="0"/>
              <a:t>Although the authors left out three of the values, it is not hard to predict approximately what they would have been</a:t>
            </a:r>
          </a:p>
          <a:p>
            <a:pPr lvl="1"/>
            <a:r>
              <a:rPr lang="en-US" dirty="0"/>
              <a:t>The quadratic solution would have taken approximately 333 seconds, or 5.5 minutes, for N = 1,000,000</a:t>
            </a:r>
          </a:p>
          <a:p>
            <a:pPr lvl="1"/>
            <a:r>
              <a:rPr lang="en-US" dirty="0"/>
              <a:t>The cubic solution would have taken about 86,000 seconds, or roughly one day, for N = 100,000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38958419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EF54C-F737-4BB0-B7C5-6C6C5948B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the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30E70-87D3-40DC-931F-40AB0B994F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As N increases by factors of ten, the running times scale as expected:</a:t>
            </a:r>
          </a:p>
          <a:p>
            <a:pPr lvl="1"/>
            <a:r>
              <a:rPr lang="en-US" dirty="0"/>
              <a:t>The linear solution scales by a factor of about ten</a:t>
            </a:r>
          </a:p>
          <a:p>
            <a:pPr lvl="1"/>
            <a:r>
              <a:rPr lang="en-US" dirty="0"/>
              <a:t>The linearithmic solution scales by a factor of a bit more than ten</a:t>
            </a:r>
          </a:p>
          <a:p>
            <a:pPr lvl="1"/>
            <a:r>
              <a:rPr lang="en-US" dirty="0"/>
              <a:t>The quadratic solution scales by a factor of about 100, except when N changes from 100 to 1,000 (overhead is more significant for small N)</a:t>
            </a:r>
          </a:p>
          <a:p>
            <a:pPr lvl="1"/>
            <a:r>
              <a:rPr lang="en-US" dirty="0"/>
              <a:t>The cubic solution scales by a factor of about 1,000</a:t>
            </a:r>
          </a:p>
          <a:p>
            <a:r>
              <a:rPr lang="en-US" dirty="0"/>
              <a:t>Although the authors left out three of the values, it is not hard to predict approximately what they would have been</a:t>
            </a:r>
          </a:p>
          <a:p>
            <a:pPr lvl="1"/>
            <a:r>
              <a:rPr lang="en-US" dirty="0"/>
              <a:t>The quadratic solution would have taken approximately 333 seconds, or 5.5 minutes, for N = 1,000,000</a:t>
            </a:r>
          </a:p>
          <a:p>
            <a:pPr lvl="1"/>
            <a:r>
              <a:rPr lang="en-US" dirty="0"/>
              <a:t>The cubic solution would have taken about 86,000 seconds, or roughly one day, for N = 100,000</a:t>
            </a:r>
          </a:p>
          <a:p>
            <a:pPr lvl="1"/>
            <a:r>
              <a:rPr lang="en-US" dirty="0"/>
              <a:t>The cubic solution would have taken about 86,000,000 seconds, or roughly three years, for N = 1,000,000</a:t>
            </a:r>
          </a:p>
        </p:txBody>
      </p:sp>
    </p:spTree>
    <p:extLst>
      <p:ext uri="{BB962C8B-B14F-4D97-AF65-F5344CB8AC3E}">
        <p14:creationId xmlns:p14="http://schemas.microsoft.com/office/powerpoint/2010/main" val="2608949458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77B28-37CA-4AF4-94B8-14825D6BD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4A665A-5EEB-45D3-840E-D949C64FA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general, </a:t>
            </a:r>
            <a:r>
              <a:rPr lang="en-US" i="1" dirty="0"/>
              <a:t>exponential algorithms are a lot slower than polynomial algorithms</a:t>
            </a:r>
          </a:p>
          <a:p>
            <a:r>
              <a:rPr lang="en-US" dirty="0"/>
              <a:t>Suppose there is a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algorithm that runs in one nanosecond for size N = 1000 (this is a very unrealistic assumption!)</a:t>
            </a:r>
          </a:p>
          <a:p>
            <a:r>
              <a:rPr lang="en-US" dirty="0"/>
              <a:t>Every time N increases by 1, the running time of the algorithm will approximately double</a:t>
            </a:r>
          </a:p>
          <a:p>
            <a:r>
              <a:rPr lang="en-US" dirty="0"/>
              <a:t>We will consider the estimated running times for other values of N</a:t>
            </a:r>
          </a:p>
        </p:txBody>
      </p:sp>
    </p:spTree>
    <p:extLst>
      <p:ext uri="{BB962C8B-B14F-4D97-AF65-F5344CB8AC3E}">
        <p14:creationId xmlns:p14="http://schemas.microsoft.com/office/powerpoint/2010/main" val="4058410753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619262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7919299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7718640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3458214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7771967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</a:t>
                      </a:r>
                      <a:r>
                        <a:rPr lang="el-GR" dirty="0"/>
                        <a:t>μ</a:t>
                      </a:r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793424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5388646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</a:t>
                      </a:r>
                      <a:r>
                        <a:rPr lang="el-GR" dirty="0"/>
                        <a:t>μ</a:t>
                      </a:r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5314300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0683050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</a:t>
                      </a:r>
                      <a:r>
                        <a:rPr lang="el-GR" dirty="0"/>
                        <a:t>μ</a:t>
                      </a:r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564005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6212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</a:t>
                      </a:r>
                      <a:r>
                        <a:rPr lang="el-GR" dirty="0"/>
                        <a:t>μ</a:t>
                      </a:r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 minutes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0489356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3799581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</a:t>
                      </a:r>
                      <a:r>
                        <a:rPr lang="el-GR" dirty="0"/>
                        <a:t>μ</a:t>
                      </a:r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 minutes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11.5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1398264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6106055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</a:t>
                      </a:r>
                      <a:r>
                        <a:rPr lang="el-GR" dirty="0"/>
                        <a:t>μ</a:t>
                      </a:r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 minutes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11.5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31.5 years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2559413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8628769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</a:t>
                      </a:r>
                      <a:r>
                        <a:rPr lang="el-GR" dirty="0"/>
                        <a:t>μ</a:t>
                      </a:r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 minutes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11.5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31.5 years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315 centuries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1789088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/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</a:t>
                      </a:r>
                      <a:r>
                        <a:rPr lang="el-GR" dirty="0"/>
                        <a:t>μ</a:t>
                      </a:r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 minutes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11.5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31.5 years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315 centuries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DE55504A-2D46-4FC4-B8D9-211E54A6D88A}"/>
              </a:ext>
            </a:extLst>
          </p:cNvPr>
          <p:cNvSpPr txBox="1"/>
          <p:nvPr/>
        </p:nvSpPr>
        <p:spPr>
          <a:xfrm>
            <a:off x="8945217" y="3429000"/>
            <a:ext cx="24085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Conclusion: Avoid exponential algorithms whenever possible!</a:t>
            </a:r>
          </a:p>
        </p:txBody>
      </p:sp>
    </p:spTree>
    <p:extLst>
      <p:ext uri="{BB962C8B-B14F-4D97-AF65-F5344CB8AC3E}">
        <p14:creationId xmlns:p14="http://schemas.microsoft.com/office/powerpoint/2010/main" val="1198505662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81CC6-DDCF-463B-84A8-6ABD853CB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Fibonacci Sequence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3472FA-230D-487E-9E2E-66C2BD0B64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Consider the </a:t>
            </a:r>
            <a:r>
              <a:rPr lang="en-US" i="1" dirty="0"/>
              <a:t>Fibonacci sequence</a:t>
            </a:r>
            <a:r>
              <a:rPr lang="en-US" dirty="0"/>
              <a:t>: 1, 1, 2, 3, 5, 8, 13, 21, 34, 55, 89, ...</a:t>
            </a:r>
          </a:p>
          <a:p>
            <a:r>
              <a:rPr lang="en-US" dirty="0"/>
              <a:t>The first two numbers are defined to be 1 (or sometimes you see the first two numbers defined to be 0 and 1)</a:t>
            </a:r>
          </a:p>
          <a:p>
            <a:r>
              <a:rPr lang="en-US" dirty="0"/>
              <a:t>Each number after the first two is defined to be the sum of the previous two numbers</a:t>
            </a:r>
          </a:p>
          <a:p>
            <a:r>
              <a:rPr lang="en-US" dirty="0"/>
              <a:t>We will look at a recursive function and an iterative function (written in standard C) to compute the value of the N</a:t>
            </a:r>
            <a:r>
              <a:rPr lang="en-US" baseline="30000" dirty="0"/>
              <a:t>th</a:t>
            </a:r>
            <a:r>
              <a:rPr lang="en-US" dirty="0"/>
              <a:t> Fibonacci number</a:t>
            </a:r>
          </a:p>
          <a:p>
            <a:r>
              <a:rPr lang="en-US" dirty="0"/>
              <a:t>Note that the values grow exponentially, so really these functions compute the right-most 32 bits of the N</a:t>
            </a:r>
            <a:r>
              <a:rPr lang="en-US" baseline="30000" dirty="0"/>
              <a:t>th</a:t>
            </a:r>
            <a:r>
              <a:rPr lang="en-US" dirty="0"/>
              <a:t> Fibonacci number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416492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972E7-BAB8-47A9-B5FD-8075A5D99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Fibonacci Implementations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F8678B-2403-4D98-8AB1-145D0F3F68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Recursive Solution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88757C2-C8E6-4155-95FA-2D1788BEA4E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int Fibonacci(int n)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{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if (n &lt;= 2)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else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(Fibonacci(n-1) +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urier New" panose="02070309020205020404" pitchFamily="49" charset="0"/>
                <a:ea typeface="Times New Roman" panose="02020603050405020304" pitchFamily="18" charset="0"/>
              </a:rPr>
              <a:t>            </a:t>
            </a: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Fibonacci(n-2));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}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1A6CFDD-9C77-4AB9-98F0-463F9955EE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Iterative Solution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FCAD385-50A8-49A1-B3D8-AB9B28C8533C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int Fibonacci(int n)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{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int prev1 = 1, prev2 = 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int x, cur;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if (n &lt;= 2)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else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{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for (x = 3; x &lt;= n; x++,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urier New" panose="02070309020205020404" pitchFamily="49" charset="0"/>
                <a:ea typeface="Times New Roman" panose="02020603050405020304" pitchFamily="18" charset="0"/>
              </a:rPr>
              <a:t>         </a:t>
            </a: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prev2 = prev1, prev1 = cur)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  cur = prev2 + prev1;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cur;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}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}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7571230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972E7-BAB8-47A9-B5FD-8075A5D99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Fibonacci Implementations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F8678B-2403-4D98-8AB1-145D0F3F68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Recursive Solution (exponential!)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88757C2-C8E6-4155-95FA-2D1788BEA4E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int Fibonacci(int n)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{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if (n &lt;= 2)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else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(Fibonacci(n-1) +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urier New" panose="02070309020205020404" pitchFamily="49" charset="0"/>
                <a:ea typeface="Times New Roman" panose="02020603050405020304" pitchFamily="18" charset="0"/>
              </a:rPr>
              <a:t>            </a:t>
            </a: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Fibonacci(n-2));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}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1A6CFDD-9C77-4AB9-98F0-463F9955EE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Iterative Solution (linear)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FCAD385-50A8-49A1-B3D8-AB9B28C8533C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int Fibonacci(int n)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{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int prev1 = 1, prev2 = 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int x, cur;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if (n &lt;= 2)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else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{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for (x = 3; x &lt;= n; x++,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urier New" panose="02070309020205020404" pitchFamily="49" charset="0"/>
                <a:ea typeface="Times New Roman" panose="02020603050405020304" pitchFamily="18" charset="0"/>
              </a:rPr>
              <a:t>         </a:t>
            </a: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prev2 = prev1, prev1 = cur)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  cur = prev2 + prev1;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cur;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}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}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426934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8EC2700-D218-46C7-8877-D52A5AC15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Recursive Fibonacci is Exponential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8BC30A5-1911-4091-B9CB-72DADE176F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One way to show that the recursive implementation is an exponential time solution is to examine a tree representing the recursive calls; for example: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Another way involves analyzing the number of computational steps the routine requires and comparing this to the formula defining the Fibonacci sequence:</a:t>
            </a:r>
          </a:p>
          <a:p>
            <a:pPr lvl="1"/>
            <a:r>
              <a:rPr lang="en-US" dirty="0"/>
              <a:t>T(N) = T(N - 1) + T(N - 2) + c</a:t>
            </a:r>
          </a:p>
          <a:p>
            <a:pPr lvl="1"/>
            <a:r>
              <a:rPr lang="en-US" dirty="0"/>
              <a:t>Fib(N) = Fib(N - 1) + Fib(N - 2)</a:t>
            </a:r>
          </a:p>
          <a:p>
            <a:r>
              <a:rPr lang="en-US" dirty="0"/>
              <a:t>Conclusion: The simplest or most obvious way to compute something is not always the most efficient!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6769CBB4-9AFB-4155-BD98-B2476F52BBD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792136"/>
              </p:ext>
            </p:extLst>
          </p:nvPr>
        </p:nvGraphicFramePr>
        <p:xfrm>
          <a:off x="2749106" y="2647104"/>
          <a:ext cx="6693788" cy="15637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3343187" imgH="780748" progId="AcroExch.Document.DC">
                  <p:embed/>
                </p:oleObj>
              </mc:Choice>
              <mc:Fallback>
                <p:oleObj name="Acrobat Document" r:id="rId2" imgW="3343187" imgH="780748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749106" y="2647104"/>
                        <a:ext cx="6693788" cy="15637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192076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1173</TotalTime>
  <Words>24488</Words>
  <Application>Microsoft Office PowerPoint</Application>
  <PresentationFormat>Widescreen</PresentationFormat>
  <Paragraphs>3619</Paragraphs>
  <Slides>162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162</vt:i4>
      </vt:variant>
    </vt:vector>
  </HeadingPairs>
  <TitlesOfParts>
    <vt:vector size="170" baseType="lpstr">
      <vt:lpstr>Arial</vt:lpstr>
      <vt:lpstr>Calibri</vt:lpstr>
      <vt:lpstr>Calibri Light</vt:lpstr>
      <vt:lpstr>Cambria Math</vt:lpstr>
      <vt:lpstr>Courier New</vt:lpstr>
      <vt:lpstr>Times New Roman</vt:lpstr>
      <vt:lpstr>Office Theme</vt:lpstr>
      <vt:lpstr>Acrobat Document</vt:lpstr>
      <vt:lpstr>ECE264: Data Structures and Algorithms I (DSA 1)</vt:lpstr>
      <vt:lpstr>What’s an Algorithm?</vt:lpstr>
      <vt:lpstr>Big-O Notation</vt:lpstr>
      <vt:lpstr>Big-Omega Notation</vt:lpstr>
      <vt:lpstr>Big-Theta Notation</vt:lpstr>
      <vt:lpstr>Little-o Notation</vt:lpstr>
      <vt:lpstr>Using the Four Mathematical Notations</vt:lpstr>
      <vt:lpstr>Ordered Running Times (lowest to highest)</vt:lpstr>
      <vt:lpstr>Rule 1 (from book)</vt:lpstr>
      <vt:lpstr>Rule 2 (from book)</vt:lpstr>
      <vt:lpstr>Rule 3 (from book)</vt:lpstr>
      <vt:lpstr>Rules 4 - 7 and Stirling’s Formula (not in book)</vt:lpstr>
      <vt:lpstr>Comparing Functions (example)</vt:lpstr>
      <vt:lpstr>Applying the Definitions</vt:lpstr>
      <vt:lpstr>Assumptions</vt:lpstr>
      <vt:lpstr>Real Programs</vt:lpstr>
      <vt:lpstr>Rules for Analyzing Pseudo-code</vt:lpstr>
      <vt:lpstr>The Maximum Subsequence Sum Problem</vt:lpstr>
      <vt:lpstr>The Cubic Solution </vt:lpstr>
      <vt:lpstr>The Cubic Solution Pseudo-code</vt:lpstr>
      <vt:lpstr>The Cubic Solution Pseudo-code Expanded</vt:lpstr>
      <vt:lpstr>The Quadratic Solution</vt:lpstr>
      <vt:lpstr>The Quadratic Solution Pseudo-code</vt:lpstr>
      <vt:lpstr>The Linearithmic Solution</vt:lpstr>
      <vt:lpstr>Analyzing the Linearithmic Solution</vt:lpstr>
      <vt:lpstr>The Master Theorem</vt:lpstr>
      <vt:lpstr>The Master Theorem: Example 1</vt:lpstr>
      <vt:lpstr>The Master Theorem: Example 2</vt:lpstr>
      <vt:lpstr>The Master Theorem: Example 3</vt:lpstr>
      <vt:lpstr>The Master Theorem: Example 4</vt:lpstr>
      <vt:lpstr>The Master Theorem: Example 5</vt:lpstr>
      <vt:lpstr>The Linear Solution</vt:lpstr>
      <vt:lpstr>The Linear Solution Pseudo-code</vt:lpstr>
      <vt:lpstr>Linear Solution Example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Actual Running Times</vt:lpstr>
      <vt:lpstr>Analyzing the Results</vt:lpstr>
      <vt:lpstr>Analyzing the Results</vt:lpstr>
      <vt:lpstr>Analyzing the Results</vt:lpstr>
      <vt:lpstr>Analyzing the Results</vt:lpstr>
      <vt:lpstr>Exponential Algorithms</vt:lpstr>
      <vt:lpstr>Exponential Explosion</vt:lpstr>
      <vt:lpstr>Exponential Explosion</vt:lpstr>
      <vt:lpstr>Exponential Explosion</vt:lpstr>
      <vt:lpstr>Exponential Explosion</vt:lpstr>
      <vt:lpstr>Exponential Explosion</vt:lpstr>
      <vt:lpstr>Exponential Explosion</vt:lpstr>
      <vt:lpstr>Exponential Explosion</vt:lpstr>
      <vt:lpstr>Exponential Explosion</vt:lpstr>
      <vt:lpstr>Exponential Explosion</vt:lpstr>
      <vt:lpstr>Exponential Explosion</vt:lpstr>
      <vt:lpstr>The Fibonacci Sequence</vt:lpstr>
      <vt:lpstr>Fibonacci Implementations</vt:lpstr>
      <vt:lpstr>Fibonacci Implementations</vt:lpstr>
      <vt:lpstr>Recursive Fibonacci is Exponential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ECE264: Data Structures and Algorithms I (DSA 1)</dc:title>
  <dc:creator>Carl</dc:creator>
  <cp:lastModifiedBy>Carl Sable</cp:lastModifiedBy>
  <cp:revision>28</cp:revision>
  <dcterms:created xsi:type="dcterms:W3CDTF">2020-09-14T03:54:42Z</dcterms:created>
  <dcterms:modified xsi:type="dcterms:W3CDTF">2021-09-08T22:09:16Z</dcterms:modified>
</cp:coreProperties>
</file>